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2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38.xml" ContentType="application/vnd.openxmlformats-officedocument.presentationml.notesSlide+xml"/>
  <Override PartName="/ppt/notesSlides/notesSlide45.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commentAuthors.xml" ContentType="application/vnd.openxmlformats-officedocument.presentationml.commentAuthors+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Lst>
  <p:notesMasterIdLst>
    <p:notesMasterId r:id="rId52"/>
  </p:notesMasterIdLst>
  <p:handoutMasterIdLst>
    <p:handoutMasterId r:id="rId53"/>
  </p:handoutMasterIdLst>
  <p:sldIdLst>
    <p:sldId id="267" r:id="rId7"/>
    <p:sldId id="334" r:id="rId8"/>
    <p:sldId id="383" r:id="rId9"/>
    <p:sldId id="360" r:id="rId10"/>
    <p:sldId id="317" r:id="rId11"/>
    <p:sldId id="361" r:id="rId12"/>
    <p:sldId id="322" r:id="rId13"/>
    <p:sldId id="289" r:id="rId14"/>
    <p:sldId id="323" r:id="rId15"/>
    <p:sldId id="377" r:id="rId16"/>
    <p:sldId id="379" r:id="rId17"/>
    <p:sldId id="291" r:id="rId18"/>
    <p:sldId id="292" r:id="rId19"/>
    <p:sldId id="340" r:id="rId20"/>
    <p:sldId id="341" r:id="rId21"/>
    <p:sldId id="296" r:id="rId22"/>
    <p:sldId id="354" r:id="rId23"/>
    <p:sldId id="294" r:id="rId24"/>
    <p:sldId id="362" r:id="rId25"/>
    <p:sldId id="332" r:id="rId26"/>
    <p:sldId id="333" r:id="rId27"/>
    <p:sldId id="299" r:id="rId28"/>
    <p:sldId id="355" r:id="rId29"/>
    <p:sldId id="357" r:id="rId30"/>
    <p:sldId id="358" r:id="rId31"/>
    <p:sldId id="300" r:id="rId32"/>
    <p:sldId id="301" r:id="rId33"/>
    <p:sldId id="314" r:id="rId34"/>
    <p:sldId id="363" r:id="rId35"/>
    <p:sldId id="305" r:id="rId36"/>
    <p:sldId id="306" r:id="rId37"/>
    <p:sldId id="374" r:id="rId38"/>
    <p:sldId id="382" r:id="rId39"/>
    <p:sldId id="381" r:id="rId40"/>
    <p:sldId id="307" r:id="rId41"/>
    <p:sldId id="364" r:id="rId42"/>
    <p:sldId id="368" r:id="rId43"/>
    <p:sldId id="369" r:id="rId44"/>
    <p:sldId id="371" r:id="rId45"/>
    <p:sldId id="372" r:id="rId46"/>
    <p:sldId id="373" r:id="rId47"/>
    <p:sldId id="380" r:id="rId48"/>
    <p:sldId id="351" r:id="rId49"/>
    <p:sldId id="352" r:id="rId50"/>
    <p:sldId id="375"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C" initials="N" lastIdx="14" clrIdx="0"/>
  <p:cmAuthor id="1" name="Epstein, Diana" initials="DE" lastIdx="37" clrIdx="1"/>
  <p:cmAuthor id="2" name="Ganiel, Carla" initials="GC" lastIdx="25" clrIdx="2"/>
  <p:cmAuthor id="3" name="DiTommaso, Adrienne (Guest)" initials="DA(" lastIdx="2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79218" autoAdjust="0"/>
  </p:normalViewPr>
  <p:slideViewPr>
    <p:cSldViewPr snapToGrid="0">
      <p:cViewPr varScale="1">
        <p:scale>
          <a:sx n="89" d="100"/>
          <a:sy n="89" d="100"/>
        </p:scale>
        <p:origin x="-2028" y="-90"/>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4480"/>
    </p:cViewPr>
  </p:sorterViewPr>
  <p:notesViewPr>
    <p:cSldViewPr snapToGrid="0">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ABBE3-671A-4F88-83CA-F76A3A9DD5B2}"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en-US"/>
        </a:p>
      </dgm:t>
    </dgm:pt>
    <dgm:pt modelId="{1BCBD478-48CF-446A-B10D-4E1DC3873290}">
      <dgm:prSet phldrT="[Text]" custT="1"/>
      <dgm:spPr>
        <a:solidFill>
          <a:srgbClr val="F3901D"/>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a:solidFill>
                <a:sysClr val="window" lastClr="FFFFFF"/>
              </a:solidFill>
              <a:latin typeface="Arial" panose="020B0604020202020204" pitchFamily="34" charset="0"/>
              <a:ea typeface="+mn-ea"/>
              <a:cs typeface="Arial" panose="020B0604020202020204" pitchFamily="34" charset="0"/>
            </a:rPr>
            <a:t>Planning</a:t>
          </a:r>
        </a:p>
      </dgm:t>
    </dgm:pt>
    <dgm:pt modelId="{1F12BA7D-41AC-414D-9276-8F778DEADC7C}" type="parTrans" cxnId="{80394ACC-D044-4DC4-835C-A0203FB86F37}">
      <dgm:prSet/>
      <dgm:spPr/>
      <dgm:t>
        <a:bodyPr/>
        <a:lstStyle/>
        <a:p>
          <a:endParaRPr lang="en-US" sz="900">
            <a:latin typeface="Arial" panose="020B0604020202020204" pitchFamily="34" charset="0"/>
            <a:cs typeface="Arial" panose="020B0604020202020204" pitchFamily="34" charset="0"/>
          </a:endParaRPr>
        </a:p>
      </dgm:t>
    </dgm:pt>
    <dgm:pt modelId="{9141FBB7-14E5-4037-985A-7F80327E4126}" type="sibTrans" cxnId="{80394ACC-D044-4DC4-835C-A0203FB86F37}">
      <dgm:prSet custT="1"/>
      <dgm:spPr>
        <a:solidFill>
          <a:srgbClr val="F390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83DD0CD1-6CD0-48AB-857C-B4D6AF552598}">
      <dgm:prSet phldrT="[Text]" custT="1"/>
      <dgm:spPr>
        <a:solidFill>
          <a:srgbClr val="69923A"/>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a:latin typeface="Arial" panose="020B0604020202020204" pitchFamily="34" charset="0"/>
              <a:cs typeface="Arial" panose="020B0604020202020204" pitchFamily="34" charset="0"/>
            </a:rPr>
            <a:t>Development</a:t>
          </a:r>
          <a:endParaRPr lang="en-US" sz="1100" b="1" dirty="0">
            <a:solidFill>
              <a:sysClr val="window" lastClr="FFFFFF"/>
            </a:solidFill>
            <a:latin typeface="Arial" panose="020B0604020202020204" pitchFamily="34" charset="0"/>
            <a:ea typeface="+mn-ea"/>
            <a:cs typeface="Arial" panose="020B0604020202020204" pitchFamily="34" charset="0"/>
          </a:endParaRPr>
        </a:p>
      </dgm:t>
    </dgm:pt>
    <dgm:pt modelId="{BD050B8C-C2DD-47B5-B188-17BEA228425B}" type="parTrans" cxnId="{C072B7CC-4EFC-4BB3-BCD3-04DE46251625}">
      <dgm:prSet/>
      <dgm:spPr/>
      <dgm:t>
        <a:bodyPr/>
        <a:lstStyle/>
        <a:p>
          <a:endParaRPr lang="en-US" sz="900">
            <a:latin typeface="Arial" panose="020B0604020202020204" pitchFamily="34" charset="0"/>
            <a:cs typeface="Arial" panose="020B0604020202020204" pitchFamily="34" charset="0"/>
          </a:endParaRPr>
        </a:p>
      </dgm:t>
    </dgm:pt>
    <dgm:pt modelId="{F76EA166-84D6-4298-BC08-ED748B6129A2}" type="sibTrans" cxnId="{C072B7CC-4EFC-4BB3-BCD3-04DE46251625}">
      <dgm:prSet custT="1"/>
      <dgm:spPr>
        <a:solidFill>
          <a:srgbClr val="6992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AACEA184-E8E2-48AD-A0C7-99A0982F4122}">
      <dgm:prSet phldrT="[Text]" custT="1"/>
      <dgm:spPr>
        <a:solidFill>
          <a:srgbClr val="5C7F92"/>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000" b="1" dirty="0">
              <a:latin typeface="Arial" panose="020B0604020202020204" pitchFamily="34" charset="0"/>
              <a:cs typeface="Arial" panose="020B0604020202020204" pitchFamily="34" charset="0"/>
            </a:rPr>
            <a:t>Implementation</a:t>
          </a:r>
          <a:endParaRPr lang="en-US" sz="1000" b="1" dirty="0">
            <a:solidFill>
              <a:sysClr val="window" lastClr="FFFFFF"/>
            </a:solidFill>
            <a:latin typeface="Arial" panose="020B0604020202020204" pitchFamily="34" charset="0"/>
            <a:ea typeface="+mn-ea"/>
            <a:cs typeface="Arial" panose="020B0604020202020204" pitchFamily="34" charset="0"/>
          </a:endParaRPr>
        </a:p>
      </dgm:t>
    </dgm:pt>
    <dgm:pt modelId="{1D520440-3A5F-4237-9D82-6A3A48EB3653}" type="parTrans" cxnId="{7BD3BEC2-A214-4A2B-AC95-64C50E29A1D5}">
      <dgm:prSet/>
      <dgm:spPr/>
      <dgm:t>
        <a:bodyPr/>
        <a:lstStyle/>
        <a:p>
          <a:endParaRPr lang="en-US" sz="900">
            <a:latin typeface="Arial" panose="020B0604020202020204" pitchFamily="34" charset="0"/>
            <a:cs typeface="Arial" panose="020B0604020202020204" pitchFamily="34" charset="0"/>
          </a:endParaRPr>
        </a:p>
      </dgm:t>
    </dgm:pt>
    <dgm:pt modelId="{7254825B-CFE8-48B1-9BE5-4B26BD05F197}" type="sibTrans" cxnId="{7BD3BEC2-A214-4A2B-AC95-64C50E29A1D5}">
      <dgm:prSet custT="1"/>
      <dgm:spPr>
        <a:solidFill>
          <a:srgbClr val="5C7F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2A7F4D01-DCD0-44D7-AE02-A415C5A3C192}">
      <dgm:prSet phldrT="[Text]" custT="1"/>
      <dgm:spPr>
        <a:solidFill>
          <a:srgbClr val="C0B96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a:solidFill>
                <a:sysClr val="window" lastClr="FFFFFF"/>
              </a:solidFill>
              <a:latin typeface="Arial" panose="020B0604020202020204" pitchFamily="34" charset="0"/>
              <a:ea typeface="+mn-ea"/>
              <a:cs typeface="Arial" panose="020B0604020202020204" pitchFamily="34" charset="0"/>
            </a:rPr>
            <a:t>Action and Improvement</a:t>
          </a:r>
        </a:p>
      </dgm:t>
    </dgm:pt>
    <dgm:pt modelId="{97251DF1-C3C6-4E46-A6A6-518B040E22A4}" type="parTrans" cxnId="{20804422-C36C-4A12-B7C4-4CC7E3B2A11F}">
      <dgm:prSet/>
      <dgm:spPr/>
      <dgm:t>
        <a:bodyPr/>
        <a:lstStyle/>
        <a:p>
          <a:endParaRPr lang="en-US" sz="900">
            <a:latin typeface="Arial" panose="020B0604020202020204" pitchFamily="34" charset="0"/>
            <a:cs typeface="Arial" panose="020B0604020202020204" pitchFamily="34" charset="0"/>
          </a:endParaRPr>
        </a:p>
      </dgm:t>
    </dgm:pt>
    <dgm:pt modelId="{F9107885-C1ED-41D1-B984-3C376F8F9484}" type="sibTrans" cxnId="{20804422-C36C-4A12-B7C4-4CC7E3B2A11F}">
      <dgm:prSet custT="1"/>
      <dgm:spPr>
        <a:solidFill>
          <a:srgbClr val="C6BF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900">
            <a:solidFill>
              <a:sysClr val="window" lastClr="FFFFFF"/>
            </a:solidFill>
            <a:latin typeface="Arial" panose="020B0604020202020204" pitchFamily="34" charset="0"/>
            <a:ea typeface="+mn-ea"/>
            <a:cs typeface="Arial" panose="020B0604020202020204" pitchFamily="34" charset="0"/>
          </a:endParaRPr>
        </a:p>
      </dgm:t>
    </dgm:pt>
    <dgm:pt modelId="{BB287013-0423-4DC6-8459-4CF66D9125CA}" type="pres">
      <dgm:prSet presAssocID="{556ABBE3-671A-4F88-83CA-F76A3A9DD5B2}" presName="cycle" presStyleCnt="0">
        <dgm:presLayoutVars>
          <dgm:dir/>
          <dgm:resizeHandles val="exact"/>
        </dgm:presLayoutVars>
      </dgm:prSet>
      <dgm:spPr/>
      <dgm:t>
        <a:bodyPr/>
        <a:lstStyle/>
        <a:p>
          <a:endParaRPr lang="en-US"/>
        </a:p>
      </dgm:t>
    </dgm:pt>
    <dgm:pt modelId="{86CFCCBD-7A24-43A1-BFAB-E5C24AB39E8F}" type="pres">
      <dgm:prSet presAssocID="{1BCBD478-48CF-446A-B10D-4E1DC3873290}" presName="node" presStyleLbl="node1" presStyleIdx="0" presStyleCnt="4">
        <dgm:presLayoutVars>
          <dgm:bulletEnabled val="1"/>
        </dgm:presLayoutVars>
      </dgm:prSet>
      <dgm:spPr>
        <a:xfrm>
          <a:off x="2391432" y="452"/>
          <a:ext cx="754335" cy="754335"/>
        </a:xfrm>
        <a:prstGeom prst="ellipse">
          <a:avLst/>
        </a:prstGeom>
      </dgm:spPr>
      <dgm:t>
        <a:bodyPr/>
        <a:lstStyle/>
        <a:p>
          <a:endParaRPr lang="en-US"/>
        </a:p>
      </dgm:t>
    </dgm:pt>
    <dgm:pt modelId="{9DC34612-DE93-47CA-80C1-11E836A7DE48}" type="pres">
      <dgm:prSet presAssocID="{9141FBB7-14E5-4037-985A-7F80327E4126}" presName="sibTrans" presStyleLbl="sibTrans2D1" presStyleIdx="0" presStyleCnt="4"/>
      <dgm:spPr>
        <a:xfrm rot="2160000">
          <a:off x="3122175" y="580434"/>
          <a:ext cx="201559" cy="254588"/>
        </a:xfrm>
        <a:prstGeom prst="rightArrow">
          <a:avLst>
            <a:gd name="adj1" fmla="val 60000"/>
            <a:gd name="adj2" fmla="val 50000"/>
          </a:avLst>
        </a:prstGeom>
      </dgm:spPr>
      <dgm:t>
        <a:bodyPr/>
        <a:lstStyle/>
        <a:p>
          <a:endParaRPr lang="en-US"/>
        </a:p>
      </dgm:t>
    </dgm:pt>
    <dgm:pt modelId="{4EE23EBC-5348-4464-B506-8E1A872DC503}" type="pres">
      <dgm:prSet presAssocID="{9141FBB7-14E5-4037-985A-7F80327E4126}" presName="connectorText" presStyleLbl="sibTrans2D1" presStyleIdx="0" presStyleCnt="4"/>
      <dgm:spPr/>
      <dgm:t>
        <a:bodyPr/>
        <a:lstStyle/>
        <a:p>
          <a:endParaRPr lang="en-US"/>
        </a:p>
      </dgm:t>
    </dgm:pt>
    <dgm:pt modelId="{34839237-A5ED-43AD-8D9C-315EE4FBA5F2}" type="pres">
      <dgm:prSet presAssocID="{83DD0CD1-6CD0-48AB-857C-B4D6AF552598}" presName="node" presStyleLbl="node1" presStyleIdx="1" presStyleCnt="4">
        <dgm:presLayoutVars>
          <dgm:bulletEnabled val="1"/>
        </dgm:presLayoutVars>
      </dgm:prSet>
      <dgm:spPr>
        <a:xfrm>
          <a:off x="3309371" y="667374"/>
          <a:ext cx="754335" cy="754335"/>
        </a:xfrm>
        <a:prstGeom prst="ellipse">
          <a:avLst/>
        </a:prstGeom>
      </dgm:spPr>
      <dgm:t>
        <a:bodyPr/>
        <a:lstStyle/>
        <a:p>
          <a:endParaRPr lang="en-US"/>
        </a:p>
      </dgm:t>
    </dgm:pt>
    <dgm:pt modelId="{DBFF691F-6A8F-4288-81E8-8BFB01613B31}" type="pres">
      <dgm:prSet presAssocID="{F76EA166-84D6-4298-BC08-ED748B6129A2}" presName="sibTrans" presStyleLbl="sibTrans2D1" presStyleIdx="1" presStyleCnt="4"/>
      <dgm:spPr>
        <a:xfrm rot="6480000">
          <a:off x="3412211" y="1451374"/>
          <a:ext cx="201559" cy="254588"/>
        </a:xfrm>
        <a:prstGeom prst="rightArrow">
          <a:avLst>
            <a:gd name="adj1" fmla="val 60000"/>
            <a:gd name="adj2" fmla="val 50000"/>
          </a:avLst>
        </a:prstGeom>
      </dgm:spPr>
      <dgm:t>
        <a:bodyPr/>
        <a:lstStyle/>
        <a:p>
          <a:endParaRPr lang="en-US"/>
        </a:p>
      </dgm:t>
    </dgm:pt>
    <dgm:pt modelId="{0D662E73-30B5-4671-9260-DFA05ED407C7}" type="pres">
      <dgm:prSet presAssocID="{F76EA166-84D6-4298-BC08-ED748B6129A2}" presName="connectorText" presStyleLbl="sibTrans2D1" presStyleIdx="1" presStyleCnt="4"/>
      <dgm:spPr/>
      <dgm:t>
        <a:bodyPr/>
        <a:lstStyle/>
        <a:p>
          <a:endParaRPr lang="en-US"/>
        </a:p>
      </dgm:t>
    </dgm:pt>
    <dgm:pt modelId="{CB321CDB-ACB7-45D5-B012-B7C904C6E216}" type="pres">
      <dgm:prSet presAssocID="{AACEA184-E8E2-48AD-A0C7-99A0982F4122}" presName="node" presStyleLbl="node1" presStyleIdx="2" presStyleCnt="4">
        <dgm:presLayoutVars>
          <dgm:bulletEnabled val="1"/>
        </dgm:presLayoutVars>
      </dgm:prSet>
      <dgm:spPr>
        <a:xfrm>
          <a:off x="2958750" y="1746476"/>
          <a:ext cx="754335" cy="754335"/>
        </a:xfrm>
        <a:prstGeom prst="ellipse">
          <a:avLst/>
        </a:prstGeom>
      </dgm:spPr>
      <dgm:t>
        <a:bodyPr/>
        <a:lstStyle/>
        <a:p>
          <a:endParaRPr lang="en-US"/>
        </a:p>
      </dgm:t>
    </dgm:pt>
    <dgm:pt modelId="{E1AAECC4-32FF-47E5-B006-0355A4C8EB5A}" type="pres">
      <dgm:prSet presAssocID="{7254825B-CFE8-48B1-9BE5-4B26BD05F197}" presName="sibTrans" presStyleLbl="sibTrans2D1" presStyleIdx="2" presStyleCnt="4"/>
      <dgm:spPr>
        <a:xfrm rot="10800000">
          <a:off x="2673524" y="1996350"/>
          <a:ext cx="201559" cy="254588"/>
        </a:xfrm>
        <a:prstGeom prst="rightArrow">
          <a:avLst>
            <a:gd name="adj1" fmla="val 60000"/>
            <a:gd name="adj2" fmla="val 50000"/>
          </a:avLst>
        </a:prstGeom>
      </dgm:spPr>
      <dgm:t>
        <a:bodyPr/>
        <a:lstStyle/>
        <a:p>
          <a:endParaRPr lang="en-US"/>
        </a:p>
      </dgm:t>
    </dgm:pt>
    <dgm:pt modelId="{DFFDFDAC-A281-4567-8405-BB85C6ABD5FB}" type="pres">
      <dgm:prSet presAssocID="{7254825B-CFE8-48B1-9BE5-4B26BD05F197}" presName="connectorText" presStyleLbl="sibTrans2D1" presStyleIdx="2" presStyleCnt="4"/>
      <dgm:spPr/>
      <dgm:t>
        <a:bodyPr/>
        <a:lstStyle/>
        <a:p>
          <a:endParaRPr lang="en-US"/>
        </a:p>
      </dgm:t>
    </dgm:pt>
    <dgm:pt modelId="{350C6355-F5D9-4E3A-9492-E5C939E40CC0}" type="pres">
      <dgm:prSet presAssocID="{2A7F4D01-DCD0-44D7-AE02-A415C5A3C192}" presName="node" presStyleLbl="node1" presStyleIdx="3" presStyleCnt="4">
        <dgm:presLayoutVars>
          <dgm:bulletEnabled val="1"/>
        </dgm:presLayoutVars>
      </dgm:prSet>
      <dgm:spPr>
        <a:xfrm>
          <a:off x="1473493" y="667374"/>
          <a:ext cx="754335" cy="754335"/>
        </a:xfrm>
        <a:prstGeom prst="ellipse">
          <a:avLst/>
        </a:prstGeom>
      </dgm:spPr>
      <dgm:t>
        <a:bodyPr/>
        <a:lstStyle/>
        <a:p>
          <a:endParaRPr lang="en-US"/>
        </a:p>
      </dgm:t>
    </dgm:pt>
    <dgm:pt modelId="{EF059F13-F916-4D96-AF73-9C9A7232513F}" type="pres">
      <dgm:prSet presAssocID="{F9107885-C1ED-41D1-B984-3C376F8F9484}" presName="sibTrans" presStyleLbl="sibTrans2D1" presStyleIdx="3" presStyleCnt="4"/>
      <dgm:spPr>
        <a:xfrm rot="19440000">
          <a:off x="2204235" y="587140"/>
          <a:ext cx="201559" cy="254588"/>
        </a:xfrm>
        <a:prstGeom prst="rightArrow">
          <a:avLst>
            <a:gd name="adj1" fmla="val 60000"/>
            <a:gd name="adj2" fmla="val 50000"/>
          </a:avLst>
        </a:prstGeom>
      </dgm:spPr>
      <dgm:t>
        <a:bodyPr/>
        <a:lstStyle/>
        <a:p>
          <a:endParaRPr lang="en-US"/>
        </a:p>
      </dgm:t>
    </dgm:pt>
    <dgm:pt modelId="{125E3800-9E63-4835-8250-6796D1006198}" type="pres">
      <dgm:prSet presAssocID="{F9107885-C1ED-41D1-B984-3C376F8F9484}" presName="connectorText" presStyleLbl="sibTrans2D1" presStyleIdx="3" presStyleCnt="4"/>
      <dgm:spPr/>
      <dgm:t>
        <a:bodyPr/>
        <a:lstStyle/>
        <a:p>
          <a:endParaRPr lang="en-US"/>
        </a:p>
      </dgm:t>
    </dgm:pt>
  </dgm:ptLst>
  <dgm:cxnLst>
    <dgm:cxn modelId="{CCCADC3C-707E-405C-B974-35E79367BB9E}" type="presOf" srcId="{1BCBD478-48CF-446A-B10D-4E1DC3873290}" destId="{86CFCCBD-7A24-43A1-BFAB-E5C24AB39E8F}" srcOrd="0" destOrd="0" presId="urn:microsoft.com/office/officeart/2005/8/layout/cycle2"/>
    <dgm:cxn modelId="{C072B7CC-4EFC-4BB3-BCD3-04DE46251625}" srcId="{556ABBE3-671A-4F88-83CA-F76A3A9DD5B2}" destId="{83DD0CD1-6CD0-48AB-857C-B4D6AF552598}" srcOrd="1" destOrd="0" parTransId="{BD050B8C-C2DD-47B5-B188-17BEA228425B}" sibTransId="{F76EA166-84D6-4298-BC08-ED748B6129A2}"/>
    <dgm:cxn modelId="{35A9D53D-EE5B-4ADC-BFEB-AA56C72947F2}" type="presOf" srcId="{F76EA166-84D6-4298-BC08-ED748B6129A2}" destId="{0D662E73-30B5-4671-9260-DFA05ED407C7}" srcOrd="1" destOrd="0" presId="urn:microsoft.com/office/officeart/2005/8/layout/cycle2"/>
    <dgm:cxn modelId="{DDDE98D4-71C3-4F66-9FF5-ABFAF32E9BAC}" type="presOf" srcId="{9141FBB7-14E5-4037-985A-7F80327E4126}" destId="{9DC34612-DE93-47CA-80C1-11E836A7DE48}" srcOrd="0" destOrd="0" presId="urn:microsoft.com/office/officeart/2005/8/layout/cycle2"/>
    <dgm:cxn modelId="{7BD3BEC2-A214-4A2B-AC95-64C50E29A1D5}" srcId="{556ABBE3-671A-4F88-83CA-F76A3A9DD5B2}" destId="{AACEA184-E8E2-48AD-A0C7-99A0982F4122}" srcOrd="2" destOrd="0" parTransId="{1D520440-3A5F-4237-9D82-6A3A48EB3653}" sibTransId="{7254825B-CFE8-48B1-9BE5-4B26BD05F197}"/>
    <dgm:cxn modelId="{35E464CF-3569-4377-BCF2-1ED417DED8F1}" type="presOf" srcId="{7254825B-CFE8-48B1-9BE5-4B26BD05F197}" destId="{E1AAECC4-32FF-47E5-B006-0355A4C8EB5A}" srcOrd="0" destOrd="0" presId="urn:microsoft.com/office/officeart/2005/8/layout/cycle2"/>
    <dgm:cxn modelId="{D05D1A77-42C7-4436-9516-000BFA083977}" type="presOf" srcId="{2A7F4D01-DCD0-44D7-AE02-A415C5A3C192}" destId="{350C6355-F5D9-4E3A-9492-E5C939E40CC0}" srcOrd="0" destOrd="0" presId="urn:microsoft.com/office/officeart/2005/8/layout/cycle2"/>
    <dgm:cxn modelId="{BB01066E-A95F-4C0A-9BB8-8FB604268CB6}" type="presOf" srcId="{7254825B-CFE8-48B1-9BE5-4B26BD05F197}" destId="{DFFDFDAC-A281-4567-8405-BB85C6ABD5FB}" srcOrd="1" destOrd="0" presId="urn:microsoft.com/office/officeart/2005/8/layout/cycle2"/>
    <dgm:cxn modelId="{20804422-C36C-4A12-B7C4-4CC7E3B2A11F}" srcId="{556ABBE3-671A-4F88-83CA-F76A3A9DD5B2}" destId="{2A7F4D01-DCD0-44D7-AE02-A415C5A3C192}" srcOrd="3" destOrd="0" parTransId="{97251DF1-C3C6-4E46-A6A6-518B040E22A4}" sibTransId="{F9107885-C1ED-41D1-B984-3C376F8F9484}"/>
    <dgm:cxn modelId="{BDC2CF3B-050B-42FA-A2E6-D591AB71888D}" type="presOf" srcId="{9141FBB7-14E5-4037-985A-7F80327E4126}" destId="{4EE23EBC-5348-4464-B506-8E1A872DC503}" srcOrd="1" destOrd="0" presId="urn:microsoft.com/office/officeart/2005/8/layout/cycle2"/>
    <dgm:cxn modelId="{458E808C-D2AC-43A4-967D-350FC1FC3BF7}" type="presOf" srcId="{F76EA166-84D6-4298-BC08-ED748B6129A2}" destId="{DBFF691F-6A8F-4288-81E8-8BFB01613B31}" srcOrd="0" destOrd="0" presId="urn:microsoft.com/office/officeart/2005/8/layout/cycle2"/>
    <dgm:cxn modelId="{80394ACC-D044-4DC4-835C-A0203FB86F37}" srcId="{556ABBE3-671A-4F88-83CA-F76A3A9DD5B2}" destId="{1BCBD478-48CF-446A-B10D-4E1DC3873290}" srcOrd="0" destOrd="0" parTransId="{1F12BA7D-41AC-414D-9276-8F778DEADC7C}" sibTransId="{9141FBB7-14E5-4037-985A-7F80327E4126}"/>
    <dgm:cxn modelId="{7E70017C-634B-416D-AA67-19BCF4B58C93}" type="presOf" srcId="{83DD0CD1-6CD0-48AB-857C-B4D6AF552598}" destId="{34839237-A5ED-43AD-8D9C-315EE4FBA5F2}" srcOrd="0" destOrd="0" presId="urn:microsoft.com/office/officeart/2005/8/layout/cycle2"/>
    <dgm:cxn modelId="{14F176F3-9837-470D-A965-67F1998810C1}" type="presOf" srcId="{F9107885-C1ED-41D1-B984-3C376F8F9484}" destId="{EF059F13-F916-4D96-AF73-9C9A7232513F}" srcOrd="0" destOrd="0" presId="urn:microsoft.com/office/officeart/2005/8/layout/cycle2"/>
    <dgm:cxn modelId="{9070AFE7-2E2E-41D7-9399-9572EB2A9961}" type="presOf" srcId="{F9107885-C1ED-41D1-B984-3C376F8F9484}" destId="{125E3800-9E63-4835-8250-6796D1006198}" srcOrd="1" destOrd="0" presId="urn:microsoft.com/office/officeart/2005/8/layout/cycle2"/>
    <dgm:cxn modelId="{57CE7A19-58CF-4F09-A6BC-C1D3AD4DEF4F}" type="presOf" srcId="{556ABBE3-671A-4F88-83CA-F76A3A9DD5B2}" destId="{BB287013-0423-4DC6-8459-4CF66D9125CA}" srcOrd="0" destOrd="0" presId="urn:microsoft.com/office/officeart/2005/8/layout/cycle2"/>
    <dgm:cxn modelId="{D466A111-FF34-42CC-BFC2-C36145A52DEE}" type="presOf" srcId="{AACEA184-E8E2-48AD-A0C7-99A0982F4122}" destId="{CB321CDB-ACB7-45D5-B012-B7C904C6E216}" srcOrd="0" destOrd="0" presId="urn:microsoft.com/office/officeart/2005/8/layout/cycle2"/>
    <dgm:cxn modelId="{C6830D12-E352-4577-A57C-43B7DA412D90}" type="presParOf" srcId="{BB287013-0423-4DC6-8459-4CF66D9125CA}" destId="{86CFCCBD-7A24-43A1-BFAB-E5C24AB39E8F}" srcOrd="0" destOrd="0" presId="urn:microsoft.com/office/officeart/2005/8/layout/cycle2"/>
    <dgm:cxn modelId="{C3D06BDC-7421-4860-A97D-80F86DFC6DA5}" type="presParOf" srcId="{BB287013-0423-4DC6-8459-4CF66D9125CA}" destId="{9DC34612-DE93-47CA-80C1-11E836A7DE48}" srcOrd="1" destOrd="0" presId="urn:microsoft.com/office/officeart/2005/8/layout/cycle2"/>
    <dgm:cxn modelId="{F1F7F32D-B413-4955-ADE1-678E0AC4222B}" type="presParOf" srcId="{9DC34612-DE93-47CA-80C1-11E836A7DE48}" destId="{4EE23EBC-5348-4464-B506-8E1A872DC503}" srcOrd="0" destOrd="0" presId="urn:microsoft.com/office/officeart/2005/8/layout/cycle2"/>
    <dgm:cxn modelId="{188334E5-F00B-4ECD-9DDC-F50B64A5BDF2}" type="presParOf" srcId="{BB287013-0423-4DC6-8459-4CF66D9125CA}" destId="{34839237-A5ED-43AD-8D9C-315EE4FBA5F2}" srcOrd="2" destOrd="0" presId="urn:microsoft.com/office/officeart/2005/8/layout/cycle2"/>
    <dgm:cxn modelId="{3372E645-5575-4EF7-AAC6-0013CF95EDB9}" type="presParOf" srcId="{BB287013-0423-4DC6-8459-4CF66D9125CA}" destId="{DBFF691F-6A8F-4288-81E8-8BFB01613B31}" srcOrd="3" destOrd="0" presId="urn:microsoft.com/office/officeart/2005/8/layout/cycle2"/>
    <dgm:cxn modelId="{20F6D69D-526B-41DC-9F52-9844D2E65DC5}" type="presParOf" srcId="{DBFF691F-6A8F-4288-81E8-8BFB01613B31}" destId="{0D662E73-30B5-4671-9260-DFA05ED407C7}" srcOrd="0" destOrd="0" presId="urn:microsoft.com/office/officeart/2005/8/layout/cycle2"/>
    <dgm:cxn modelId="{E237038E-5995-4B54-9AE3-26CAEE55EE9E}" type="presParOf" srcId="{BB287013-0423-4DC6-8459-4CF66D9125CA}" destId="{CB321CDB-ACB7-45D5-B012-B7C904C6E216}" srcOrd="4" destOrd="0" presId="urn:microsoft.com/office/officeart/2005/8/layout/cycle2"/>
    <dgm:cxn modelId="{50503232-4F9C-48A1-B569-0F49A2436769}" type="presParOf" srcId="{BB287013-0423-4DC6-8459-4CF66D9125CA}" destId="{E1AAECC4-32FF-47E5-B006-0355A4C8EB5A}" srcOrd="5" destOrd="0" presId="urn:microsoft.com/office/officeart/2005/8/layout/cycle2"/>
    <dgm:cxn modelId="{0D0E8994-8ED1-4F62-8CA8-C7F6E2BBA2AC}" type="presParOf" srcId="{E1AAECC4-32FF-47E5-B006-0355A4C8EB5A}" destId="{DFFDFDAC-A281-4567-8405-BB85C6ABD5FB}" srcOrd="0" destOrd="0" presId="urn:microsoft.com/office/officeart/2005/8/layout/cycle2"/>
    <dgm:cxn modelId="{6B03AD34-CF61-4403-8B62-8F3CA2C28A1E}" type="presParOf" srcId="{BB287013-0423-4DC6-8459-4CF66D9125CA}" destId="{350C6355-F5D9-4E3A-9492-E5C939E40CC0}" srcOrd="6" destOrd="0" presId="urn:microsoft.com/office/officeart/2005/8/layout/cycle2"/>
    <dgm:cxn modelId="{B4763789-BE74-4B58-AC94-09658C0B3246}" type="presParOf" srcId="{BB287013-0423-4DC6-8459-4CF66D9125CA}" destId="{EF059F13-F916-4D96-AF73-9C9A7232513F}" srcOrd="7" destOrd="0" presId="urn:microsoft.com/office/officeart/2005/8/layout/cycle2"/>
    <dgm:cxn modelId="{9118BC00-3698-455A-9572-E49B6DAE1E9D}" type="presParOf" srcId="{EF059F13-F916-4D96-AF73-9C9A7232513F}" destId="{125E3800-9E63-4835-8250-6796D1006198}" srcOrd="0" destOrd="0" presId="urn:microsoft.com/office/officeart/2005/8/layout/cycle2"/>
  </dgm:cxnLst>
  <dgm:bg>
    <a:noFill/>
    <a:effectLst/>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CCBD-7A24-43A1-BFAB-E5C24AB39E8F}">
      <dsp:nvSpPr>
        <dsp:cNvPr id="0" name=""/>
        <dsp:cNvSpPr/>
      </dsp:nvSpPr>
      <dsp:spPr>
        <a:xfrm>
          <a:off x="2276124" y="806"/>
          <a:ext cx="1370880" cy="1370880"/>
        </a:xfrm>
        <a:prstGeom prst="ellipse">
          <a:avLst/>
        </a:prstGeom>
        <a:solidFill>
          <a:srgbClr val="F390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solidFill>
                <a:sysClr val="window" lastClr="FFFFFF"/>
              </a:solidFill>
              <a:latin typeface="Arial" panose="020B0604020202020204" pitchFamily="34" charset="0"/>
              <a:ea typeface="+mn-ea"/>
              <a:cs typeface="Arial" panose="020B0604020202020204" pitchFamily="34" charset="0"/>
            </a:rPr>
            <a:t>Planning</a:t>
          </a:r>
        </a:p>
      </dsp:txBody>
      <dsp:txXfrm>
        <a:off x="2476885" y="201567"/>
        <a:ext cx="969358" cy="969358"/>
      </dsp:txXfrm>
    </dsp:sp>
    <dsp:sp modelId="{9DC34612-DE93-47CA-80C1-11E836A7DE48}">
      <dsp:nvSpPr>
        <dsp:cNvPr id="0" name=""/>
        <dsp:cNvSpPr/>
      </dsp:nvSpPr>
      <dsp:spPr>
        <a:xfrm rot="2700000">
          <a:off x="3499937" y="1175829"/>
          <a:ext cx="365092" cy="462672"/>
        </a:xfrm>
        <a:prstGeom prst="rightArrow">
          <a:avLst>
            <a:gd name="adj1" fmla="val 60000"/>
            <a:gd name="adj2" fmla="val 50000"/>
          </a:avLst>
        </a:prstGeom>
        <a:solidFill>
          <a:srgbClr val="F3901D"/>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a:off x="3515977" y="1229639"/>
        <a:ext cx="255564" cy="277604"/>
      </dsp:txXfrm>
    </dsp:sp>
    <dsp:sp modelId="{34839237-A5ED-43AD-8D9C-315EE4FBA5F2}">
      <dsp:nvSpPr>
        <dsp:cNvPr id="0" name=""/>
        <dsp:cNvSpPr/>
      </dsp:nvSpPr>
      <dsp:spPr>
        <a:xfrm>
          <a:off x="3732576" y="1457258"/>
          <a:ext cx="1370880" cy="1370880"/>
        </a:xfrm>
        <a:prstGeom prst="ellipse">
          <a:avLst/>
        </a:prstGeom>
        <a:solidFill>
          <a:srgbClr val="69923A"/>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Development</a:t>
          </a:r>
          <a:endParaRPr lang="en-US" sz="1100" b="1" kern="1200" dirty="0">
            <a:solidFill>
              <a:sysClr val="window" lastClr="FFFFFF"/>
            </a:solidFill>
            <a:latin typeface="Arial" panose="020B0604020202020204" pitchFamily="34" charset="0"/>
            <a:ea typeface="+mn-ea"/>
            <a:cs typeface="Arial" panose="020B0604020202020204" pitchFamily="34" charset="0"/>
          </a:endParaRPr>
        </a:p>
      </dsp:txBody>
      <dsp:txXfrm>
        <a:off x="3933337" y="1658019"/>
        <a:ext cx="969358" cy="969358"/>
      </dsp:txXfrm>
    </dsp:sp>
    <dsp:sp modelId="{DBFF691F-6A8F-4288-81E8-8BFB01613B31}">
      <dsp:nvSpPr>
        <dsp:cNvPr id="0" name=""/>
        <dsp:cNvSpPr/>
      </dsp:nvSpPr>
      <dsp:spPr>
        <a:xfrm rot="8100000">
          <a:off x="3514550" y="2632282"/>
          <a:ext cx="365092" cy="462672"/>
        </a:xfrm>
        <a:prstGeom prst="rightArrow">
          <a:avLst>
            <a:gd name="adj1" fmla="val 60000"/>
            <a:gd name="adj2" fmla="val 50000"/>
          </a:avLst>
        </a:prstGeom>
        <a:solidFill>
          <a:srgbClr val="69923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rot="10800000">
        <a:off x="3608038" y="2686092"/>
        <a:ext cx="255564" cy="277604"/>
      </dsp:txXfrm>
    </dsp:sp>
    <dsp:sp modelId="{CB321CDB-ACB7-45D5-B012-B7C904C6E216}">
      <dsp:nvSpPr>
        <dsp:cNvPr id="0" name=""/>
        <dsp:cNvSpPr/>
      </dsp:nvSpPr>
      <dsp:spPr>
        <a:xfrm>
          <a:off x="2276124" y="2913710"/>
          <a:ext cx="1370880" cy="1370880"/>
        </a:xfrm>
        <a:prstGeom prst="ellipse">
          <a:avLst/>
        </a:prstGeom>
        <a:solidFill>
          <a:srgbClr val="5C7F92"/>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Implementation</a:t>
          </a:r>
          <a:endParaRPr lang="en-US" sz="1000" b="1" kern="1200" dirty="0">
            <a:solidFill>
              <a:sysClr val="window" lastClr="FFFFFF"/>
            </a:solidFill>
            <a:latin typeface="Arial" panose="020B0604020202020204" pitchFamily="34" charset="0"/>
            <a:ea typeface="+mn-ea"/>
            <a:cs typeface="Arial" panose="020B0604020202020204" pitchFamily="34" charset="0"/>
          </a:endParaRPr>
        </a:p>
      </dsp:txBody>
      <dsp:txXfrm>
        <a:off x="2476885" y="3114471"/>
        <a:ext cx="969358" cy="969358"/>
      </dsp:txXfrm>
    </dsp:sp>
    <dsp:sp modelId="{E1AAECC4-32FF-47E5-B006-0355A4C8EB5A}">
      <dsp:nvSpPr>
        <dsp:cNvPr id="0" name=""/>
        <dsp:cNvSpPr/>
      </dsp:nvSpPr>
      <dsp:spPr>
        <a:xfrm rot="13500000">
          <a:off x="2058098" y="2646894"/>
          <a:ext cx="365092" cy="462672"/>
        </a:xfrm>
        <a:prstGeom prst="rightArrow">
          <a:avLst>
            <a:gd name="adj1" fmla="val 60000"/>
            <a:gd name="adj2" fmla="val 50000"/>
          </a:avLst>
        </a:prstGeom>
        <a:solidFill>
          <a:srgbClr val="5C7F9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rot="10800000">
        <a:off x="2151586" y="2778152"/>
        <a:ext cx="255564" cy="277604"/>
      </dsp:txXfrm>
    </dsp:sp>
    <dsp:sp modelId="{350C6355-F5D9-4E3A-9492-E5C939E40CC0}">
      <dsp:nvSpPr>
        <dsp:cNvPr id="0" name=""/>
        <dsp:cNvSpPr/>
      </dsp:nvSpPr>
      <dsp:spPr>
        <a:xfrm>
          <a:off x="819672" y="1457258"/>
          <a:ext cx="1370880" cy="1370880"/>
        </a:xfrm>
        <a:prstGeom prst="ellipse">
          <a:avLst/>
        </a:prstGeom>
        <a:solidFill>
          <a:srgbClr val="C0B9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solidFill>
                <a:sysClr val="window" lastClr="FFFFFF"/>
              </a:solidFill>
              <a:latin typeface="Arial" panose="020B0604020202020204" pitchFamily="34" charset="0"/>
              <a:ea typeface="+mn-ea"/>
              <a:cs typeface="Arial" panose="020B0604020202020204" pitchFamily="34" charset="0"/>
            </a:rPr>
            <a:t>Action and Improvement</a:t>
          </a:r>
        </a:p>
      </dsp:txBody>
      <dsp:txXfrm>
        <a:off x="1020433" y="1658019"/>
        <a:ext cx="969358" cy="969358"/>
      </dsp:txXfrm>
    </dsp:sp>
    <dsp:sp modelId="{EF059F13-F916-4D96-AF73-9C9A7232513F}">
      <dsp:nvSpPr>
        <dsp:cNvPr id="0" name=""/>
        <dsp:cNvSpPr/>
      </dsp:nvSpPr>
      <dsp:spPr>
        <a:xfrm rot="18900000">
          <a:off x="2043485" y="1190442"/>
          <a:ext cx="365092" cy="462672"/>
        </a:xfrm>
        <a:prstGeom prst="rightArrow">
          <a:avLst>
            <a:gd name="adj1" fmla="val 60000"/>
            <a:gd name="adj2" fmla="val 50000"/>
          </a:avLst>
        </a:prstGeom>
        <a:solidFill>
          <a:srgbClr val="C6BF7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Arial" panose="020B0604020202020204" pitchFamily="34" charset="0"/>
            <a:ea typeface="+mn-ea"/>
            <a:cs typeface="Arial" panose="020B0604020202020204" pitchFamily="34" charset="0"/>
          </a:endParaRPr>
        </a:p>
      </dsp:txBody>
      <dsp:txXfrm>
        <a:off x="2059525" y="1321700"/>
        <a:ext cx="255564" cy="27760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u="sng" dirty="0"/>
              <a:t>Facilitator notes</a:t>
            </a:r>
            <a:r>
              <a:rPr lang="en-US" dirty="0"/>
              <a:t>: This presentation provides an overview of the basic steps involved in conducting an evaluation.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sng" dirty="0" smtClean="0"/>
              <a:t>Facilitator</a:t>
            </a:r>
            <a:r>
              <a:rPr lang="en-US" sz="1100" u="sng" baseline="0" dirty="0" smtClean="0"/>
              <a:t> notes</a:t>
            </a:r>
            <a:r>
              <a:rPr lang="en-US" sz="1100" baseline="0" dirty="0" smtClean="0"/>
              <a:t>: Now that we have presented examples of the </a:t>
            </a:r>
            <a:r>
              <a:rPr lang="en-US" sz="1100" dirty="0" smtClean="0"/>
              <a:t>types of questions that may be asked for</a:t>
            </a:r>
            <a:r>
              <a:rPr lang="en-US" sz="1100" baseline="0" dirty="0" smtClean="0"/>
              <a:t> </a:t>
            </a:r>
            <a:r>
              <a:rPr lang="en-US" sz="1100" dirty="0" smtClean="0"/>
              <a:t>each logic model component</a:t>
            </a:r>
            <a:r>
              <a:rPr lang="en-US" sz="1100" baseline="0" dirty="0" smtClean="0"/>
              <a:t>, let’s apply these ideas to developing research questions for the hypothetical AmeriCorps veterans program. As you’ll recall, the program is designed to address unemployment and among veterans and their spouses as well as their transition into civilian work and community life. For this exercise, we will develop research questions as a group and have participants use the example logic model to come up with potential research questions. We encourage all of you to participate and provide your input as we develop research questions for this program together. </a:t>
            </a:r>
            <a:endParaRPr lang="en-US" sz="1100" dirty="0" smtClean="0"/>
          </a:p>
          <a:p>
            <a:endParaRPr lang="en-US" sz="1100" baseline="0" dirty="0" smtClean="0"/>
          </a:p>
          <a:p>
            <a:r>
              <a:rPr lang="en-US" sz="1100" baseline="0" dirty="0" smtClean="0"/>
              <a:t>Please use the handouts that have been provided on the program’s description and its accompanying logic model as a reference. [Logic Model provided on next slide as reference]</a:t>
            </a:r>
          </a:p>
          <a:p>
            <a:endParaRPr lang="en-US" sz="1100" baseline="0" dirty="0" smtClean="0"/>
          </a:p>
          <a:p>
            <a:r>
              <a:rPr lang="en-US" sz="1100" baseline="0" dirty="0" smtClean="0"/>
              <a:t>Beginning with the left side of the logic model, a process evaluation asks </a:t>
            </a:r>
            <a:r>
              <a:rPr lang="en-US" sz="1100" kern="1200" dirty="0" smtClean="0">
                <a:solidFill>
                  <a:schemeClr val="tx1"/>
                </a:solidFill>
                <a:effectLst/>
                <a:latin typeface="+mn-lt"/>
                <a:ea typeface="+mn-ea"/>
                <a:cs typeface="+mn-cs"/>
              </a:rPr>
              <a:t>the broad question, “Is the program being implemented as designed?”</a:t>
            </a:r>
            <a:r>
              <a:rPr lang="en-US" sz="1100" kern="1200" baseline="0" dirty="0" smtClean="0">
                <a:solidFill>
                  <a:schemeClr val="tx1"/>
                </a:solidFill>
                <a:effectLst/>
                <a:latin typeface="+mn-lt"/>
                <a:ea typeface="+mn-ea"/>
                <a:cs typeface="+mn-cs"/>
              </a:rPr>
              <a:t> </a:t>
            </a:r>
            <a:r>
              <a:rPr lang="en-US" sz="1100" baseline="0" dirty="0" smtClean="0"/>
              <a:t>What are some potential research questions that we can pose with respect to inputs, activities, and outputs? (At this point, the facilitator may wish to return to the previous slide so participants can see the types of questions that are asked and apply them to the veterans program logic model handout.)</a:t>
            </a:r>
          </a:p>
          <a:p>
            <a:endParaRPr lang="en-US" sz="1100" baseline="0" dirty="0" smtClean="0"/>
          </a:p>
          <a:p>
            <a:r>
              <a:rPr lang="en-US" sz="1100" baseline="0" dirty="0" smtClean="0"/>
              <a:t>Examples:</a:t>
            </a:r>
          </a:p>
          <a:p>
            <a:pPr marL="171450" indent="-171450">
              <a:buFontTx/>
              <a:buChar char="-"/>
            </a:pPr>
            <a:r>
              <a:rPr lang="en-US" sz="1100" baseline="0" dirty="0" smtClean="0"/>
              <a:t>Inputs:  	Were resources adequate to implement program activities?</a:t>
            </a:r>
          </a:p>
          <a:p>
            <a:pPr marL="914400" lvl="2" indent="0">
              <a:buFontTx/>
              <a:buNone/>
            </a:pPr>
            <a:r>
              <a:rPr lang="en-US" sz="1100" baseline="0" dirty="0" smtClean="0"/>
              <a:t>What is the budget for this program? </a:t>
            </a:r>
          </a:p>
          <a:p>
            <a:pPr marL="914400" lvl="2" indent="0">
              <a:buFontTx/>
              <a:buNone/>
            </a:pPr>
            <a:r>
              <a:rPr lang="en-US" sz="1100" baseline="0" dirty="0" smtClean="0"/>
              <a:t>How many staff and volunteers does the program have?</a:t>
            </a:r>
          </a:p>
          <a:p>
            <a:pPr marL="171450" indent="-171450">
              <a:buFontTx/>
              <a:buChar char="-"/>
            </a:pPr>
            <a:r>
              <a:rPr lang="en-US" sz="1100" baseline="0" dirty="0" smtClean="0"/>
              <a:t>Activities:	Were education and outreach activities delivered as intended?</a:t>
            </a:r>
          </a:p>
          <a:p>
            <a:pPr marL="457200" lvl="1" indent="0">
              <a:buFontTx/>
              <a:buNone/>
            </a:pPr>
            <a:r>
              <a:rPr lang="en-US" sz="1100" baseline="0" dirty="0" smtClean="0"/>
              <a:t>	Is the program running efficiently?  </a:t>
            </a:r>
          </a:p>
          <a:p>
            <a:pPr marL="171450" indent="-171450">
              <a:buFontTx/>
              <a:buChar char="-"/>
            </a:pPr>
            <a:r>
              <a:rPr lang="en-US" sz="1100" baseline="0" dirty="0" smtClean="0"/>
              <a:t>Outputs:	How many veterans participated in the job readiness workshops?</a:t>
            </a:r>
          </a:p>
          <a:p>
            <a:pPr marL="0" indent="0">
              <a:buFontTx/>
              <a:buNone/>
            </a:pPr>
            <a:r>
              <a:rPr lang="en-US" sz="1100" baseline="0" dirty="0" smtClean="0"/>
              <a:t>		Is the program reaching its target population?</a:t>
            </a:r>
          </a:p>
          <a:p>
            <a:pPr marL="0" indent="0">
              <a:buFontTx/>
              <a:buNone/>
            </a:pPr>
            <a:r>
              <a:rPr lang="en-US" sz="1100" baseline="0" dirty="0" smtClean="0"/>
              <a:t>		Who is the program serving?</a:t>
            </a:r>
          </a:p>
          <a:p>
            <a:r>
              <a:rPr lang="en-US" sz="11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Moving to the</a:t>
            </a:r>
            <a:r>
              <a:rPr lang="en-US" sz="1100" kern="1200" baseline="0" dirty="0" smtClean="0">
                <a:solidFill>
                  <a:schemeClr val="tx1"/>
                </a:solidFill>
                <a:effectLst/>
                <a:latin typeface="+mn-lt"/>
                <a:ea typeface="+mn-ea"/>
                <a:cs typeface="+mn-cs"/>
              </a:rPr>
              <a:t> r</a:t>
            </a:r>
            <a:r>
              <a:rPr lang="en-US" sz="1100" kern="1200" dirty="0" smtClean="0">
                <a:solidFill>
                  <a:schemeClr val="tx1"/>
                </a:solidFill>
                <a:effectLst/>
                <a:latin typeface="+mn-lt"/>
                <a:ea typeface="+mn-ea"/>
                <a:cs typeface="+mn-cs"/>
              </a:rPr>
              <a:t>ight side of the logic model, an outcomes evaluation asks the broad question, “What difference has the program made?” </a:t>
            </a:r>
            <a:r>
              <a:rPr lang="en-US" sz="1100" kern="1200" baseline="0" dirty="0" smtClean="0">
                <a:solidFill>
                  <a:schemeClr val="tx1"/>
                </a:solidFill>
                <a:effectLst/>
                <a:latin typeface="+mn-lt"/>
                <a:ea typeface="+mn-ea"/>
                <a:cs typeface="+mn-cs"/>
              </a:rPr>
              <a:t>W</a:t>
            </a:r>
            <a:r>
              <a:rPr lang="en-US" sz="1100" baseline="0" dirty="0" smtClean="0"/>
              <a:t>hat are some potential research questions that we can pose with respect to short-, medium-, and long-term outcomes?</a:t>
            </a:r>
          </a:p>
          <a:p>
            <a:endParaRPr lang="en-US" sz="1100" baseline="0" dirty="0" smtClean="0"/>
          </a:p>
          <a:p>
            <a:r>
              <a:rPr lang="en-US" sz="1100" baseline="0" dirty="0" smtClean="0"/>
              <a:t>Examples:</a:t>
            </a:r>
          </a:p>
          <a:p>
            <a:pPr marL="171450" indent="-171450">
              <a:buFontTx/>
              <a:buChar char="-"/>
            </a:pPr>
            <a:r>
              <a:rPr lang="en-US" sz="1100" baseline="0" dirty="0" smtClean="0"/>
              <a:t>Short-term:	Did veterans demonstrate an improvement in their job readiness skills?</a:t>
            </a:r>
          </a:p>
          <a:p>
            <a:pPr marL="1371600" lvl="3" indent="0">
              <a:buFontTx/>
              <a:buNone/>
            </a:pPr>
            <a:r>
              <a:rPr lang="en-US" sz="1100" baseline="0" dirty="0" smtClean="0"/>
              <a:t>Do employers understand the strengths and benefits of hiring veterans?</a:t>
            </a:r>
          </a:p>
          <a:p>
            <a:pPr marL="171450" indent="-171450">
              <a:buFontTx/>
              <a:buChar char="-"/>
            </a:pPr>
            <a:r>
              <a:rPr lang="en-US" sz="1100" baseline="0" dirty="0" smtClean="0"/>
              <a:t>Medium-term:	Was there an increase in the number of veterans finding jobs?</a:t>
            </a:r>
          </a:p>
          <a:p>
            <a:pPr marL="1371600" lvl="3" indent="0">
              <a:buFontTx/>
              <a:buNone/>
            </a:pPr>
            <a:r>
              <a:rPr lang="en-US" sz="1100" baseline="0" dirty="0" smtClean="0"/>
              <a:t>Do families adopt more proactive coping strategies to manage the transition from military to civilian life?</a:t>
            </a:r>
          </a:p>
          <a:p>
            <a:pPr marL="171450" indent="-171450">
              <a:buFontTx/>
              <a:buChar char="-"/>
            </a:pPr>
            <a:r>
              <a:rPr lang="en-US" sz="1100" baseline="0" dirty="0" smtClean="0"/>
              <a:t>Long-term:	Were veterans able to maintain their jobs over the long-term? </a:t>
            </a:r>
          </a:p>
          <a:p>
            <a:pPr marL="1371600" lvl="3" indent="0">
              <a:buFontTx/>
              <a:buNone/>
            </a:pPr>
            <a:r>
              <a:rPr lang="en-US" sz="1100" baseline="0" dirty="0" smtClean="0"/>
              <a:t>Are families better off?   </a:t>
            </a:r>
          </a:p>
          <a:p>
            <a:endParaRPr lang="en-US" sz="11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This </a:t>
            </a:r>
            <a:r>
              <a:rPr lang="en-US" sz="1100" dirty="0" smtClean="0">
                <a:solidFill>
                  <a:schemeClr val="tx1"/>
                </a:solidFill>
              </a:rPr>
              <a:t>exercise was</a:t>
            </a:r>
            <a:r>
              <a:rPr lang="en-US" sz="1100" baseline="0" dirty="0" smtClean="0">
                <a:solidFill>
                  <a:schemeClr val="tx1"/>
                </a:solidFill>
              </a:rPr>
              <a:t> intended to help you think through program evaluation questions in terms of the logic model components. To recap, a process evaluation provides information that helps you improve your program and mainly focuses on inputs, activities, and outputs. An impact evaluation provides information that can be used to demonstrate the results of your program on participants and the community. It focuses on the program’s short-, medium-, and long-term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333810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79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smtClean="0"/>
              <a:t>Facilitator notes</a:t>
            </a:r>
            <a:r>
              <a:rPr lang="en-US" dirty="0" smtClean="0"/>
              <a:t>:</a:t>
            </a:r>
            <a:r>
              <a:rPr lang="en-US" baseline="0" dirty="0" smtClean="0"/>
              <a:t> The third step in the planning phase involves budgeting for an evaluation. </a:t>
            </a:r>
            <a:r>
              <a:rPr lang="en-US" sz="1200" b="0" i="0" u="none" strike="noStrike" kern="1200" baseline="0" dirty="0" smtClean="0">
                <a:solidFill>
                  <a:schemeClr val="tx1"/>
                </a:solidFill>
                <a:latin typeface="+mn-lt"/>
                <a:ea typeface="+mn-ea"/>
                <a:cs typeface="+mn-cs"/>
              </a:rPr>
              <a:t>The cost of evaluations varies widely and will depend on the type of study design, the size of the study, the level of expertise and experience of the evaluator, and data collection expenses.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 common considerations for creating a program evaluation budget are:</a:t>
            </a:r>
            <a:r>
              <a:rPr lang="en-US" baseline="0" dirty="0" smtClean="0"/>
              <a:t> s</a:t>
            </a:r>
            <a:r>
              <a:rPr lang="en-US" dirty="0" smtClean="0"/>
              <a:t>taff time;</a:t>
            </a:r>
            <a:r>
              <a:rPr lang="en-US" baseline="0" dirty="0" smtClean="0"/>
              <a:t> m</a:t>
            </a:r>
            <a:r>
              <a:rPr lang="en-US" dirty="0" smtClean="0"/>
              <a:t>aterials, equipment, and supplies; travel costs;</a:t>
            </a:r>
            <a:r>
              <a:rPr lang="en-US" baseline="0" dirty="0" smtClean="0"/>
              <a:t> and </a:t>
            </a:r>
            <a:r>
              <a:rPr lang="en-US" dirty="0" smtClean="0"/>
              <a:t>data collection.  With respect to this</a:t>
            </a:r>
            <a:r>
              <a:rPr lang="en-US" baseline="0" dirty="0" smtClean="0"/>
              <a:t> last item, </a:t>
            </a:r>
            <a:r>
              <a:rPr lang="en-US" sz="1200" b="0" i="0" u="none" strike="noStrike" kern="1200" baseline="0" dirty="0" smtClean="0">
                <a:solidFill>
                  <a:schemeClr val="tx1"/>
                </a:solidFill>
                <a:latin typeface="+mn-lt"/>
                <a:ea typeface="+mn-ea"/>
                <a:cs typeface="+mn-cs"/>
              </a:rPr>
              <a:t>evaluations involving more primary data collection tend to be more expensive than those that rely on existing internal program records or external data sources.</a:t>
            </a:r>
            <a:r>
              <a:rPr lang="en-US" baseline="0" dirty="0" smtClean="0"/>
              <a:t> This is not a comprehensive list of cost consideration. Depending on</a:t>
            </a:r>
            <a:r>
              <a:rPr lang="en-US" dirty="0" smtClean="0"/>
              <a:t> the program to be evaluated and/or the actual evaluation activities, </a:t>
            </a:r>
            <a:r>
              <a:rPr lang="en-US" baseline="0" dirty="0" smtClean="0"/>
              <a:t>th</a:t>
            </a:r>
            <a:r>
              <a:rPr lang="en-US" dirty="0" smtClean="0"/>
              <a:t>ere may be additional expenses</a:t>
            </a:r>
            <a:r>
              <a:rPr lang="en-US" baseline="0" dirty="0" smtClean="0"/>
              <a:t> required</a:t>
            </a:r>
            <a:r>
              <a:rPr lang="en-US" dirty="0" smtClean="0"/>
              <a:t>. </a:t>
            </a:r>
            <a:endParaRPr lang="en-US" sz="1200" b="0" i="0" u="none" strike="noStrike" kern="1200" baseline="0" dirty="0" smtClean="0">
              <a:solidFill>
                <a:schemeClr val="tx1"/>
              </a:solidFill>
              <a:latin typeface="+mn-lt"/>
              <a:ea typeface="+mn-ea"/>
              <a:cs typeface="+mn-cs"/>
            </a:endParaRPr>
          </a:p>
          <a:p>
            <a:pPr marL="0" indent="0">
              <a:buNone/>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107608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Facilitator notes</a:t>
            </a:r>
            <a:r>
              <a:rPr lang="en-US" dirty="0" smtClean="0"/>
              <a:t>: </a:t>
            </a:r>
            <a:r>
              <a:rPr lang="en-US" sz="1200" dirty="0" smtClean="0"/>
              <a:t>In</a:t>
            </a:r>
            <a:r>
              <a:rPr lang="en-US" sz="1200" baseline="0" dirty="0" smtClean="0"/>
              <a:t> determining w</a:t>
            </a:r>
            <a:r>
              <a:rPr lang="en-US" sz="1200" dirty="0" smtClean="0"/>
              <a:t>hat resources are needed to conduct the evaluation,</a:t>
            </a:r>
            <a:r>
              <a:rPr lang="en-US" sz="1200" baseline="0" dirty="0" smtClean="0"/>
              <a:t> you should c</a:t>
            </a:r>
            <a:r>
              <a:rPr lang="en-US" sz="1200" dirty="0" smtClean="0"/>
              <a:t>onsider, </a:t>
            </a:r>
            <a:br>
              <a:rPr lang="en-US" sz="1200" dirty="0" smtClean="0"/>
            </a:br>
            <a:r>
              <a:rPr lang="en-US" sz="1200" dirty="0" smtClean="0"/>
              <a:t>“Who will conduct the evaluation?”, whether it will be an external evaluator</a:t>
            </a:r>
            <a:r>
              <a:rPr lang="en-US" sz="1200" baseline="0" dirty="0" smtClean="0"/>
              <a:t> or a member of the program staff. If it will be a member of the program staff, you should anticipate the extra hours it will take to complete evaluation activities. Remember that large grantees are required to use an external evaluator, while small grantees are not.</a:t>
            </a:r>
          </a:p>
          <a:p>
            <a:pPr lvl="0"/>
            <a:endParaRPr lang="en-US" sz="1200" baseline="0" dirty="0" smtClean="0"/>
          </a:p>
          <a:p>
            <a:pPr lvl="0"/>
            <a:r>
              <a:rPr lang="en-US" sz="1200" baseline="0" dirty="0" smtClean="0"/>
              <a:t>Some other considerations in estimating resource needs are: </a:t>
            </a:r>
          </a:p>
          <a:p>
            <a:pPr lvl="0"/>
            <a:r>
              <a:rPr lang="en-US" sz="1200" baseline="0" dirty="0" smtClean="0"/>
              <a:t>“</a:t>
            </a:r>
            <a:r>
              <a:rPr lang="en-US" sz="1200" dirty="0" smtClean="0"/>
              <a:t>What will the evaluation include?” </a:t>
            </a:r>
          </a:p>
          <a:p>
            <a:pPr lvl="0"/>
            <a:r>
              <a:rPr lang="en-US" sz="1200" dirty="0" smtClean="0"/>
              <a:t>“How will it be conducted?” </a:t>
            </a:r>
          </a:p>
          <a:p>
            <a:pPr lvl="0"/>
            <a:r>
              <a:rPr lang="en-US" sz="1200" dirty="0" smtClean="0"/>
              <a:t>“Will the evaluation involve new data collection?” If so,</a:t>
            </a:r>
            <a:r>
              <a:rPr lang="en-US" sz="1200" baseline="0" dirty="0" smtClean="0"/>
              <a:t> at what time points will data be collected and </a:t>
            </a:r>
            <a:r>
              <a:rPr lang="en-US" sz="1200" dirty="0" smtClean="0"/>
              <a:t>where will the data collection take place?”</a:t>
            </a:r>
          </a:p>
          <a:p>
            <a:pPr lvl="0"/>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Even when an external evaluator is hired, organizations must also invest staff time in managing an evaluation. Just as you</a:t>
            </a:r>
            <a:r>
              <a:rPr lang="en-US" b="0" baseline="0" dirty="0" smtClean="0"/>
              <a:t> would monitor your program to ensure that it is on track and running smoothly, you want to have staff responsible for monitoring that your evaluation is moving forward as planned. This may require regular meetings (e.g., weekly, monthly, quarterly) with the evaluator to check in on the current status of the evaluation, progress made, whether there have been any setbacks or challenges that need attention, any resource needs, etc. Having program staff invested in the evaluation process </a:t>
            </a:r>
            <a:r>
              <a:rPr lang="en-US" dirty="0" smtClean="0"/>
              <a:t>ensures that an informed and well-planned evaluation will be produced.</a:t>
            </a:r>
            <a:endParaRPr lang="en-US" sz="120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66818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a:t>
            </a:r>
            <a:r>
              <a:rPr lang="en-US" baseline="0" dirty="0" smtClean="0"/>
              <a:t> We turn now to step 4, selecting an evaluator. An evaluator is an individual or a team of people who are deemed responsible for leading the program evaluation. Your evaluator might be an external source – an individual or a team of people you hire, such as a consulting firm, college or university personnel, or an independent consultant. Remember that large grantees are required to use an external evaluator. If you are a small grantee, you may use an external evaluator or you may decide to use an internal source such as one or more of your program staff members.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338962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u="sng" dirty="0" smtClean="0"/>
              <a:t>Facilitator notes</a:t>
            </a:r>
            <a:r>
              <a:rPr lang="en-US" dirty="0" smtClean="0"/>
              <a:t>:</a:t>
            </a:r>
            <a:r>
              <a:rPr lang="en-US" baseline="0" dirty="0" smtClean="0"/>
              <a:t> Determining whether to use an internal staff member or rely on an external evaluator is a critical decision that will need to be made early on in the planning phase of your evaluation. Some factors to consider when making this decision include:</a:t>
            </a:r>
          </a:p>
          <a:p>
            <a:pPr marL="171450" indent="-171450">
              <a:buFontTx/>
              <a:buChar char="-"/>
            </a:pPr>
            <a:r>
              <a:rPr lang="en-US" sz="1200" dirty="0" smtClean="0"/>
              <a:t>The purpose of your evaluation –</a:t>
            </a:r>
            <a:r>
              <a:rPr lang="en-US" sz="1200" baseline="0" dirty="0" smtClean="0"/>
              <a:t> Program evaluations that focus on providing statistical evidence of a program’s impact are often conducted by an independent evaluator as required by the funding agency. </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Staff workload and expertise – While</a:t>
            </a:r>
            <a:r>
              <a:rPr lang="en-US" sz="1200" baseline="0" dirty="0" smtClean="0"/>
              <a:t> using a program staff member may be less costly, it also adds to staff workload. It is important to consider this trade-off and whether staff have the capacity to take on additional work to carry out the evaluation activities. Also, when </a:t>
            </a:r>
            <a:r>
              <a:rPr lang="en-US" sz="1200" b="0" i="0" kern="1200" dirty="0" smtClean="0">
                <a:solidFill>
                  <a:schemeClr val="tx1"/>
                </a:solidFill>
                <a:effectLst/>
                <a:latin typeface="+mn-lt"/>
                <a:ea typeface="+mn-ea"/>
                <a:cs typeface="+mn-cs"/>
              </a:rPr>
              <a:t>considering an internal staff member(s), be sure they have training and experience in evaluation, collecting and working with data, and analyzing information. Some programs may not have this type of technical expertise within their organization</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hus, it may be necessary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rely primarily on an external evaluator for the evaluation.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Program resources (e.g., financial, necessary computer software, etc.)</a:t>
            </a:r>
            <a:r>
              <a:rPr lang="en-US" sz="1200" baseline="0" dirty="0" smtClean="0"/>
              <a:t> </a:t>
            </a:r>
            <a:endParaRPr lang="en-US" sz="1200" dirty="0" smtClean="0"/>
          </a:p>
          <a:p>
            <a:pPr marL="171450" indent="-171450">
              <a:buFontTx/>
              <a:buChar char="-"/>
            </a:pPr>
            <a:r>
              <a:rPr lang="en-US" sz="1200" dirty="0" smtClean="0"/>
              <a:t>Specific program requirements - </a:t>
            </a:r>
            <a:r>
              <a:rPr lang="en-US" dirty="0" smtClean="0"/>
              <a:t>As you may already know, CNCS requirements for independent evaluations vary by funding level.</a:t>
            </a:r>
            <a:r>
              <a:rPr lang="en-US" baseline="0" dirty="0" smtClean="0"/>
              <a:t> </a:t>
            </a:r>
            <a:r>
              <a:rPr lang="en-US" dirty="0" smtClean="0"/>
              <a:t>AmeriCorps grantees receiving annual funds of less than $500,000 are NOT required to conduct an independent evaluation</a:t>
            </a:r>
            <a:r>
              <a:rPr lang="en-US" baseline="0" dirty="0" smtClean="0"/>
              <a:t> that uses </a:t>
            </a:r>
            <a:r>
              <a:rPr lang="en-US" dirty="0" smtClean="0"/>
              <a:t>an external</a:t>
            </a:r>
            <a:r>
              <a:rPr lang="en-US" baseline="0" dirty="0" smtClean="0"/>
              <a:t> evaluator</a:t>
            </a:r>
            <a:r>
              <a:rPr lang="en-US" dirty="0" smtClean="0"/>
              <a:t>. However, AmeriCorps grantees receiving annual funds of $500,000 or more are required to conduct an independent evaluation</a:t>
            </a:r>
            <a:r>
              <a:rPr lang="en-US" baseline="0" dirty="0" smtClean="0"/>
              <a:t> which </a:t>
            </a:r>
            <a:r>
              <a:rPr lang="en-US" dirty="0" smtClean="0"/>
              <a:t>involves</a:t>
            </a:r>
            <a:r>
              <a:rPr lang="en-US" baseline="0" dirty="0" smtClean="0"/>
              <a:t> </a:t>
            </a:r>
            <a:r>
              <a:rPr lang="en-US" dirty="0" smtClean="0"/>
              <a:t>hiring an external</a:t>
            </a:r>
            <a:r>
              <a:rPr lang="en-US" baseline="0" dirty="0" smtClean="0"/>
              <a:t> evaluator</a:t>
            </a:r>
            <a:r>
              <a:rPr lang="en-US" dirty="0" smtClean="0"/>
              <a:t>.</a:t>
            </a:r>
          </a:p>
          <a:p>
            <a:pPr marL="171450" indent="-171450">
              <a:buFontTx/>
              <a:buChar char="-"/>
            </a:pPr>
            <a:endParaRPr lang="en-US" sz="1200" dirty="0" smtClean="0"/>
          </a:p>
          <a:p>
            <a:pPr marL="0" indent="0">
              <a:buFontTx/>
              <a:buNone/>
            </a:pPr>
            <a:r>
              <a:rPr lang="en-US" sz="1200" b="0" i="0" kern="1200" dirty="0" smtClean="0">
                <a:solidFill>
                  <a:schemeClr val="tx1"/>
                </a:solidFill>
                <a:effectLst/>
                <a:latin typeface="+mn-lt"/>
                <a:ea typeface="+mn-ea"/>
                <a:cs typeface="+mn-cs"/>
              </a:rPr>
              <a:t>Note that your program may also decide to take a hybrid</a:t>
            </a:r>
            <a:r>
              <a:rPr lang="en-US" sz="1200" b="0" i="0" kern="1200" baseline="0" dirty="0" smtClean="0">
                <a:solidFill>
                  <a:schemeClr val="tx1"/>
                </a:solidFill>
                <a:effectLst/>
                <a:latin typeface="+mn-lt"/>
                <a:ea typeface="+mn-ea"/>
                <a:cs typeface="+mn-cs"/>
              </a:rPr>
              <a:t> approach by hiring an external evaluator to support the more technical aspects of the evaluation, and have your internal program staff carry out the non-technical aspects of the evaluation. For example, you may hire an external evaluator to identify or develop your data collection instruments, analyze the data, and also write up the results. Program staff may play a role in the evaluation by helping to collect the evaluation data (e.g., administering surveys or tests) and entering or processing the data into a database that can be passed on to the external evaluator. </a:t>
            </a:r>
            <a:r>
              <a:rPr lang="en-US" sz="1200" b="0" i="0" kern="1200" dirty="0" smtClean="0">
                <a:solidFill>
                  <a:schemeClr val="tx1"/>
                </a:solidFill>
                <a:effectLst/>
                <a:latin typeface="+mn-lt"/>
                <a:ea typeface="+mn-ea"/>
                <a:cs typeface="+mn-cs"/>
              </a:rPr>
              <a:t>This may help to avoid unnecessary costs and ensures program staff will be actively involved in the process. </a:t>
            </a:r>
            <a:endParaRPr lang="en-US" sz="120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3389620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smtClean="0"/>
              <a:t>Facilitator notes</a:t>
            </a:r>
            <a:r>
              <a:rPr lang="en-US" dirty="0" smtClean="0"/>
              <a:t>: If your program decides</a:t>
            </a:r>
            <a:r>
              <a:rPr lang="en-US" baseline="0" dirty="0" smtClean="0"/>
              <a:t> to or is required to conduct an </a:t>
            </a:r>
            <a:r>
              <a:rPr lang="en-US" b="1" baseline="0" dirty="0" smtClean="0"/>
              <a:t>independent</a:t>
            </a:r>
            <a:r>
              <a:rPr lang="en-US" baseline="0" dirty="0" smtClean="0"/>
              <a:t> evaluation, it is critical that you select an individual or organization that meets the following criteria: </a:t>
            </a:r>
            <a:endParaRPr lang="en-US" dirty="0" smtClean="0"/>
          </a:p>
          <a:p>
            <a:pPr marL="171450" indent="-171450">
              <a:buFontTx/>
              <a:buChar char="-"/>
            </a:pPr>
            <a:r>
              <a:rPr lang="en-US" dirty="0" smtClean="0"/>
              <a:t>The external evaluator</a:t>
            </a:r>
            <a:r>
              <a:rPr lang="en-US" baseline="0" dirty="0" smtClean="0"/>
              <a:t> must </a:t>
            </a:r>
            <a:r>
              <a:rPr lang="en-US" dirty="0" smtClean="0"/>
              <a:t>not have</a:t>
            </a:r>
            <a:r>
              <a:rPr lang="en-US" baseline="0" dirty="0" smtClean="0"/>
              <a:t> any </a:t>
            </a:r>
            <a:r>
              <a:rPr lang="en-US" dirty="0" smtClean="0"/>
              <a:t>conflicts of interest related to the evaluation; for example, the evaluator should not serve on the program’s board or make financial contributions to the program.</a:t>
            </a:r>
          </a:p>
          <a:p>
            <a:pPr marL="171450" indent="-171450">
              <a:buFontTx/>
              <a:buChar char="-"/>
            </a:pPr>
            <a:r>
              <a:rPr lang="en-US" dirty="0" smtClean="0"/>
              <a:t>The external evaluator must have sufficient independence to provide an unbiased assessment of the program’s outcomes and impacts. </a:t>
            </a:r>
          </a:p>
          <a:p>
            <a:pPr marL="0" indent="0">
              <a:buNone/>
            </a:pP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89605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Facilitator</a:t>
            </a:r>
            <a:r>
              <a:rPr lang="en-US" u="sng" baseline="0" dirty="0" smtClean="0"/>
              <a:t> notes</a:t>
            </a:r>
            <a:r>
              <a:rPr lang="en-US" baseline="0" dirty="0" smtClean="0"/>
              <a:t>: How does a program go about identifying an external evaluator? There are several possibilities.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kern="1200" dirty="0" smtClean="0">
                <a:solidFill>
                  <a:schemeClr val="tx1"/>
                </a:solidFill>
                <a:effectLst/>
                <a:latin typeface="+mn-lt"/>
                <a:ea typeface="+mn-ea"/>
                <a:cs typeface="+mn-cs"/>
              </a:rPr>
              <a:t>First, programs can</a:t>
            </a:r>
            <a:r>
              <a:rPr lang="en-US" sz="1200" b="0" i="0" u="none" kern="1200" baseline="0" dirty="0" smtClean="0">
                <a:solidFill>
                  <a:schemeClr val="tx1"/>
                </a:solidFill>
                <a:effectLst/>
                <a:latin typeface="+mn-lt"/>
                <a:ea typeface="+mn-ea"/>
                <a:cs typeface="+mn-cs"/>
              </a:rPr>
              <a:t> look to academic settings.  </a:t>
            </a:r>
            <a:r>
              <a:rPr lang="en-US" sz="1200" b="0" i="0" kern="1200" dirty="0" smtClean="0">
                <a:solidFill>
                  <a:schemeClr val="tx1"/>
                </a:solidFill>
                <a:effectLst/>
                <a:latin typeface="+mn-lt"/>
                <a:ea typeface="+mn-ea"/>
                <a:cs typeface="+mn-cs"/>
              </a:rPr>
              <a:t>Evaluators can often be found in academic entities such as colleges or</a:t>
            </a:r>
            <a:r>
              <a:rPr lang="en-US" sz="1200" b="0" i="0" kern="1200" baseline="0" dirty="0" smtClean="0">
                <a:solidFill>
                  <a:schemeClr val="tx1"/>
                </a:solidFill>
                <a:effectLst/>
                <a:latin typeface="+mn-lt"/>
                <a:ea typeface="+mn-ea"/>
                <a:cs typeface="+mn-cs"/>
              </a:rPr>
              <a:t> universities</a:t>
            </a:r>
            <a:r>
              <a:rPr lang="en-US" sz="1200" b="0" i="0" kern="1200" dirty="0" smtClean="0">
                <a:solidFill>
                  <a:schemeClr val="tx1"/>
                </a:solidFill>
                <a:effectLst/>
                <a:latin typeface="+mn-lt"/>
                <a:ea typeface="+mn-ea"/>
                <a:cs typeface="+mn-cs"/>
              </a:rPr>
              <a:t>. Formal evaluation is similar to research, and in many cases,</a:t>
            </a:r>
            <a:r>
              <a:rPr lang="en-US" sz="1200" b="0" i="0" kern="1200" baseline="0" dirty="0" smtClean="0">
                <a:solidFill>
                  <a:schemeClr val="tx1"/>
                </a:solidFill>
                <a:effectLst/>
                <a:latin typeface="+mn-lt"/>
                <a:ea typeface="+mn-ea"/>
                <a:cs typeface="+mn-cs"/>
              </a:rPr>
              <a:t> evaluators are formally trained in </a:t>
            </a:r>
            <a:r>
              <a:rPr lang="en-US" sz="1200" b="0" i="0" kern="1200" dirty="0" smtClean="0">
                <a:solidFill>
                  <a:schemeClr val="tx1"/>
                </a:solidFill>
                <a:effectLst/>
                <a:latin typeface="+mn-lt"/>
                <a:ea typeface="+mn-ea"/>
                <a:cs typeface="+mn-cs"/>
              </a:rPr>
              <a:t>research design and statistics. When looking for an evaluator in an academic</a:t>
            </a:r>
            <a:r>
              <a:rPr lang="en-US" sz="1200" b="0" i="0" kern="1200" baseline="0" dirty="0" smtClean="0">
                <a:solidFill>
                  <a:schemeClr val="tx1"/>
                </a:solidFill>
                <a:effectLst/>
                <a:latin typeface="+mn-lt"/>
                <a:ea typeface="+mn-ea"/>
                <a:cs typeface="+mn-cs"/>
              </a:rPr>
              <a:t> setting</a:t>
            </a:r>
            <a:r>
              <a:rPr lang="en-US" sz="1200" b="0" i="0" kern="1200" dirty="0" smtClean="0">
                <a:solidFill>
                  <a:schemeClr val="tx1"/>
                </a:solidFill>
                <a:effectLst/>
                <a:latin typeface="+mn-lt"/>
                <a:ea typeface="+mn-ea"/>
                <a:cs typeface="+mn-cs"/>
              </a:rPr>
              <a:t>, you</a:t>
            </a:r>
            <a:r>
              <a:rPr lang="en-US" sz="1200" b="0" i="0" kern="1200" baseline="0" dirty="0" smtClean="0">
                <a:solidFill>
                  <a:schemeClr val="tx1"/>
                </a:solidFill>
                <a:effectLst/>
                <a:latin typeface="+mn-lt"/>
                <a:ea typeface="+mn-ea"/>
                <a:cs typeface="+mn-cs"/>
              </a:rPr>
              <a:t> may start by contacting </a:t>
            </a:r>
            <a:r>
              <a:rPr lang="en-US" sz="1200" b="0" i="0" kern="1200" dirty="0" smtClean="0">
                <a:solidFill>
                  <a:schemeClr val="tx1"/>
                </a:solidFill>
                <a:effectLst/>
                <a:latin typeface="+mn-lt"/>
                <a:ea typeface="+mn-ea"/>
                <a:cs typeface="+mn-cs"/>
              </a:rPr>
              <a:t>the department that works with your field (e.g., social work, sociology, education or public administration), or see if there’s an evaluation office on campus.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kern="1200" dirty="0" smtClean="0">
                <a:solidFill>
                  <a:schemeClr val="tx1"/>
                </a:solidFill>
                <a:effectLst/>
                <a:latin typeface="+mn-lt"/>
                <a:ea typeface="+mn-ea"/>
                <a:cs typeface="+mn-cs"/>
              </a:rPr>
              <a:t>Second, t</a:t>
            </a:r>
            <a:r>
              <a:rPr lang="en-US" sz="1200" b="0" i="0" kern="1200" dirty="0" smtClean="0">
                <a:solidFill>
                  <a:schemeClr val="tx1"/>
                </a:solidFill>
                <a:effectLst/>
                <a:latin typeface="+mn-lt"/>
                <a:ea typeface="+mn-ea"/>
                <a:cs typeface="+mn-cs"/>
              </a:rPr>
              <a:t>here are professional evaluation or</a:t>
            </a:r>
            <a:r>
              <a:rPr lang="en-US" sz="1200" b="0" i="0" kern="1200" baseline="0" dirty="0" smtClean="0">
                <a:solidFill>
                  <a:schemeClr val="tx1"/>
                </a:solidFill>
                <a:effectLst/>
                <a:latin typeface="+mn-lt"/>
                <a:ea typeface="+mn-ea"/>
                <a:cs typeface="+mn-cs"/>
              </a:rPr>
              <a:t> research </a:t>
            </a:r>
            <a:r>
              <a:rPr lang="en-US" sz="1200" b="0" i="0" kern="1200" dirty="0" smtClean="0">
                <a:solidFill>
                  <a:schemeClr val="tx1"/>
                </a:solidFill>
                <a:effectLst/>
                <a:latin typeface="+mn-lt"/>
                <a:ea typeface="+mn-ea"/>
                <a:cs typeface="+mn-cs"/>
              </a:rPr>
              <a:t>firms, as well as individuals who work as independent</a:t>
            </a:r>
            <a:r>
              <a:rPr lang="en-US" sz="1200" b="0" i="0" kern="1200" baseline="0" dirty="0" smtClean="0">
                <a:solidFill>
                  <a:schemeClr val="tx1"/>
                </a:solidFill>
                <a:effectLst/>
                <a:latin typeface="+mn-lt"/>
                <a:ea typeface="+mn-ea"/>
                <a:cs typeface="+mn-cs"/>
              </a:rPr>
              <a:t> consultants</a:t>
            </a:r>
            <a:r>
              <a:rPr lang="en-US" sz="1200" b="0" i="0" kern="1200" dirty="0" smtClean="0">
                <a:solidFill>
                  <a:schemeClr val="tx1"/>
                </a:solidFill>
                <a:effectLst/>
                <a:latin typeface="+mn-lt"/>
                <a:ea typeface="+mn-ea"/>
                <a:cs typeface="+mn-cs"/>
              </a:rPr>
              <a:t>. Ask other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organizations in your community who they have used and recommend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working with. Check</a:t>
            </a:r>
            <a:r>
              <a:rPr lang="en-US" sz="1200" b="0" i="0" kern="1200" baseline="0" dirty="0" smtClean="0">
                <a:solidFill>
                  <a:schemeClr val="tx1"/>
                </a:solidFill>
                <a:effectLst/>
                <a:latin typeface="+mn-lt"/>
                <a:ea typeface="+mn-ea"/>
                <a:cs typeface="+mn-cs"/>
              </a:rPr>
              <a:t> the American Evaluation Association (AEA) website as it contains a database of individuals who are available for evaluation consulting or to serve on evaluation teams due to specific expertise in particular methodologies. You can search for a listing of individuals in your geographic area and/or your desired area of expertise.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kern="1200" baseline="0" dirty="0" smtClean="0">
                <a:solidFill>
                  <a:schemeClr val="tx1"/>
                </a:solidFill>
                <a:effectLst/>
                <a:latin typeface="+mn-lt"/>
                <a:ea typeface="+mn-ea"/>
                <a:cs typeface="+mn-cs"/>
              </a:rPr>
              <a:t>Lastly, programs can ask others in their network for ideas.  S</a:t>
            </a:r>
            <a:r>
              <a:rPr lang="en-US" sz="1200" b="0" i="0" kern="1200" dirty="0" smtClean="0">
                <a:solidFill>
                  <a:schemeClr val="tx1"/>
                </a:solidFill>
                <a:effectLst/>
                <a:latin typeface="+mn-lt"/>
                <a:ea typeface="+mn-ea"/>
                <a:cs typeface="+mn-cs"/>
              </a:rPr>
              <a:t>ome large foundations have lists of evaluators with expertise in their field. Or you can call similar programs and ask them who they worked with. If a particular name emerges as having worked with the grantees of a particular funding agency, that firm could add credibility to your proposal. However, make sure that those grantees had a successful partnership with the evaluator and that the evaluations were of high quality.</a:t>
            </a:r>
            <a:r>
              <a:rPr lang="en-US" sz="1200" b="0" i="0" kern="1200" baseline="0" dirty="0" smtClean="0">
                <a:solidFill>
                  <a:schemeClr val="tx1"/>
                </a:solidFill>
                <a:effectLst/>
                <a:latin typeface="+mn-lt"/>
                <a:ea typeface="+mn-ea"/>
                <a:cs typeface="+mn-cs"/>
              </a:rPr>
              <a:t> The last thing we want to do is perpetuate poorly designed and conducted evaluations.</a:t>
            </a:r>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111710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u="sng" dirty="0" smtClean="0"/>
              <a:t>Facilitator notes</a:t>
            </a:r>
            <a:r>
              <a:rPr lang="en-US" dirty="0" smtClean="0"/>
              <a:t>: Once you have identified potential</a:t>
            </a:r>
            <a:r>
              <a:rPr lang="en-US" baseline="0" dirty="0" smtClean="0"/>
              <a:t> evaluators, you will want to ensure that </a:t>
            </a:r>
            <a:r>
              <a:rPr lang="en-US" sz="1200" b="0" i="0" u="none" strike="noStrike" kern="1200" baseline="0" dirty="0" smtClean="0">
                <a:solidFill>
                  <a:schemeClr val="tx1"/>
                </a:solidFill>
                <a:latin typeface="+mn-lt"/>
                <a:ea typeface="+mn-ea"/>
                <a:cs typeface="+mn-cs"/>
              </a:rPr>
              <a:t>you choose an evaluator that has the capacity to understand your program and the information you expect to gain from your evaluation. Your evaluator must also possess the skills and experience needed to conduct a high quality evaluation.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When selecting an evaluator or evaluation team, consider whether your potential evaluator has: </a:t>
            </a:r>
          </a:p>
          <a:p>
            <a:pPr marL="171450" indent="-171450">
              <a:buFontTx/>
              <a:buChar char="-"/>
            </a:pPr>
            <a:r>
              <a:rPr lang="en-US" sz="1200" b="0" i="0" u="none" strike="noStrike" kern="1200" baseline="0" dirty="0" smtClean="0">
                <a:solidFill>
                  <a:schemeClr val="tx1"/>
                </a:solidFill>
                <a:latin typeface="+mn-lt"/>
                <a:ea typeface="+mn-ea"/>
                <a:cs typeface="+mn-cs"/>
              </a:rPr>
              <a:t>Formal training in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Experience evaluating similar programs or interventions and experience that matches the type of design, methods, and/or approach of your planned evaluation. </a:t>
            </a:r>
            <a:r>
              <a:rPr lang="en-US" sz="1200" b="0" i="0" kern="1200" dirty="0" smtClean="0">
                <a:solidFill>
                  <a:schemeClr val="tx1"/>
                </a:solidFill>
                <a:effectLst/>
                <a:latin typeface="+mn-lt"/>
                <a:ea typeface="+mn-ea"/>
                <a:cs typeface="+mn-cs"/>
              </a:rPr>
              <a:t>You want to find out how much evaluation work they have done, especially in projects similar in content and</a:t>
            </a:r>
            <a:r>
              <a:rPr lang="en-US" sz="1200" b="0" i="0" kern="1200" baseline="0" dirty="0" smtClean="0">
                <a:solidFill>
                  <a:schemeClr val="tx1"/>
                </a:solidFill>
                <a:effectLst/>
                <a:latin typeface="+mn-lt"/>
                <a:ea typeface="+mn-ea"/>
                <a:cs typeface="+mn-cs"/>
              </a:rPr>
              <a:t> approach </a:t>
            </a:r>
            <a:r>
              <a:rPr lang="en-US" sz="1200" b="0" i="0" kern="1200" dirty="0" smtClean="0">
                <a:solidFill>
                  <a:schemeClr val="tx1"/>
                </a:solidFill>
                <a:effectLst/>
                <a:latin typeface="+mn-lt"/>
                <a:ea typeface="+mn-ea"/>
                <a:cs typeface="+mn-cs"/>
              </a:rPr>
              <a:t>to yours.</a:t>
            </a:r>
          </a:p>
          <a:p>
            <a:pPr marL="171450" indent="-171450">
              <a:buFontTx/>
              <a:buChar char="-"/>
            </a:pPr>
            <a:r>
              <a:rPr lang="en-US" sz="1200" b="0" i="0" u="none" strike="noStrike" kern="1200" baseline="0" dirty="0" smtClean="0">
                <a:solidFill>
                  <a:schemeClr val="tx1"/>
                </a:solidFill>
                <a:latin typeface="+mn-lt"/>
                <a:ea typeface="+mn-ea"/>
                <a:cs typeface="+mn-cs"/>
              </a:rPr>
              <a:t>Capacity to handle the scale and size of your planned evaluation. Likewise, y</a:t>
            </a:r>
            <a:r>
              <a:rPr lang="en-US" sz="1200" b="0" i="0" kern="1200" dirty="0" smtClean="0">
                <a:solidFill>
                  <a:schemeClr val="tx1"/>
                </a:solidFill>
                <a:effectLst/>
                <a:latin typeface="+mn-lt"/>
                <a:ea typeface="+mn-ea"/>
                <a:cs typeface="+mn-cs"/>
              </a:rPr>
              <a:t>ou want to find out the</a:t>
            </a:r>
            <a:r>
              <a:rPr lang="en-US" sz="1200" b="0" i="0" kern="1200" baseline="0" dirty="0" smtClean="0">
                <a:solidFill>
                  <a:schemeClr val="tx1"/>
                </a:solidFill>
                <a:effectLst/>
                <a:latin typeface="+mn-lt"/>
                <a:ea typeface="+mn-ea"/>
                <a:cs typeface="+mn-cs"/>
              </a:rPr>
              <a:t> extent of evaluation work </a:t>
            </a:r>
            <a:r>
              <a:rPr lang="en-US" sz="1200" b="0" i="0" kern="1200" dirty="0" smtClean="0">
                <a:solidFill>
                  <a:schemeClr val="tx1"/>
                </a:solidFill>
                <a:effectLst/>
                <a:latin typeface="+mn-lt"/>
                <a:ea typeface="+mn-ea"/>
                <a:cs typeface="+mn-cs"/>
              </a:rPr>
              <a:t>they have</a:t>
            </a:r>
            <a:r>
              <a:rPr lang="en-US" sz="1200" b="0" i="0" kern="1200" baseline="0" dirty="0" smtClean="0">
                <a:solidFill>
                  <a:schemeClr val="tx1"/>
                </a:solidFill>
                <a:effectLst/>
                <a:latin typeface="+mn-lt"/>
                <a:ea typeface="+mn-ea"/>
                <a:cs typeface="+mn-cs"/>
              </a:rPr>
              <a:t> done that is of similar </a:t>
            </a:r>
            <a:r>
              <a:rPr lang="en-US" sz="1200" b="0" i="0" kern="1200" dirty="0" smtClean="0">
                <a:solidFill>
                  <a:schemeClr val="tx1"/>
                </a:solidFill>
                <a:effectLst/>
                <a:latin typeface="+mn-lt"/>
                <a:ea typeface="+mn-ea"/>
                <a:cs typeface="+mn-cs"/>
              </a:rPr>
              <a:t>scope</a:t>
            </a:r>
            <a:r>
              <a:rPr lang="en-US" sz="1200" b="0" i="0" kern="1200" baseline="0" dirty="0" smtClean="0">
                <a:solidFill>
                  <a:schemeClr val="tx1"/>
                </a:solidFill>
                <a:effectLst/>
                <a:latin typeface="+mn-lt"/>
                <a:ea typeface="+mn-ea"/>
                <a:cs typeface="+mn-cs"/>
              </a:rPr>
              <a:t> and size to yours.</a:t>
            </a:r>
            <a:r>
              <a:rPr lang="en-US" sz="1200" b="0" i="0" kern="1200" dirty="0" smtClean="0">
                <a:solidFill>
                  <a:schemeClr val="tx1"/>
                </a:solidFill>
                <a:effectLst/>
                <a:latin typeface="+mn-lt"/>
                <a:ea typeface="+mn-ea"/>
                <a:cs typeface="+mn-cs"/>
              </a:rPr>
              <a:t> </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A personal style that fits with your program staff or organization. Make sure that the evaluator c</a:t>
            </a:r>
            <a:r>
              <a:rPr lang="en-US" sz="1200" b="0" i="0" u="none" kern="1200" dirty="0" smtClean="0">
                <a:solidFill>
                  <a:schemeClr val="tx1"/>
                </a:solidFill>
                <a:effectLst/>
                <a:latin typeface="+mn-lt"/>
                <a:ea typeface="+mn-ea"/>
                <a:cs typeface="+mn-cs"/>
              </a:rPr>
              <a:t>an communicate with your staff.</a:t>
            </a:r>
            <a:r>
              <a:rPr lang="en-US" sz="1200" b="0" i="0" kern="1200" dirty="0" smtClean="0">
                <a:solidFill>
                  <a:schemeClr val="tx1"/>
                </a:solidFill>
                <a:effectLst/>
                <a:latin typeface="+mn-lt"/>
                <a:ea typeface="+mn-ea"/>
                <a:cs typeface="+mn-cs"/>
              </a:rPr>
              <a:t> If the evaluator only describes the process or approach they</a:t>
            </a:r>
            <a:r>
              <a:rPr lang="en-US" sz="1200" b="0" i="0" kern="1200" baseline="0" dirty="0" smtClean="0">
                <a:solidFill>
                  <a:schemeClr val="tx1"/>
                </a:solidFill>
                <a:effectLst/>
                <a:latin typeface="+mn-lt"/>
                <a:ea typeface="+mn-ea"/>
                <a:cs typeface="+mn-cs"/>
              </a:rPr>
              <a:t> will take </a:t>
            </a:r>
            <a:r>
              <a:rPr lang="en-US" sz="1200" b="0" i="0" kern="1200" dirty="0" smtClean="0">
                <a:solidFill>
                  <a:schemeClr val="tx1"/>
                </a:solidFill>
                <a:effectLst/>
                <a:latin typeface="+mn-lt"/>
                <a:ea typeface="+mn-ea"/>
                <a:cs typeface="+mn-cs"/>
              </a:rPr>
              <a:t>using highly technical jargon, it may be difficult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your staff to work with them. It may also be a sign that their products</a:t>
            </a:r>
            <a:r>
              <a:rPr lang="en-US" sz="1200" b="0" i="0" kern="1200" baseline="0" dirty="0" smtClean="0">
                <a:solidFill>
                  <a:schemeClr val="tx1"/>
                </a:solidFill>
                <a:effectLst/>
                <a:latin typeface="+mn-lt"/>
                <a:ea typeface="+mn-ea"/>
                <a:cs typeface="+mn-cs"/>
              </a:rPr>
              <a:t>/reports </a:t>
            </a:r>
            <a:r>
              <a:rPr lang="en-US" sz="1200" b="0" i="0" kern="1200" dirty="0" smtClean="0">
                <a:solidFill>
                  <a:schemeClr val="tx1"/>
                </a:solidFill>
                <a:effectLst/>
                <a:latin typeface="+mn-lt"/>
                <a:ea typeface="+mn-ea"/>
                <a:cs typeface="+mn-cs"/>
              </a:rPr>
              <a:t>will also be highly technical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hard to interpret and implement recommended changes.</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dirty="0" smtClean="0"/>
              <a:t>Before hiring an evaluator,</a:t>
            </a:r>
            <a:r>
              <a:rPr lang="en-US" baseline="0" dirty="0" smtClean="0"/>
              <a:t> make sure to interview prospective evaluators, look at their past work (e.g., request a recent report or sample of their work), ask for names of past clients and check their references. Lastly, make sure you feel comfortable that he, she, or the team is credible, competent, and capable of leading an evaluation process that meets your program’s needs and interests.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99060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Once the planning</a:t>
            </a:r>
            <a:r>
              <a:rPr lang="en-US" baseline="0" dirty="0" smtClean="0"/>
              <a:t> phase has been completed, the next phase is the development phase where your evaluation team will develop an evaluation plan.</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99457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Facilitator notes:</a:t>
            </a:r>
            <a:r>
              <a:rPr lang="en-US" baseline="0" dirty="0" smtClean="0"/>
              <a:t> For this presentation, we have identified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Describe the basic steps for conducting an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Plan for an evaluation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Identify the key components of an evaluation plan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Identify approaches for collecting and analyzing data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Understand how to communicate and apply findings for program improvement</a:t>
            </a:r>
            <a:endParaRPr lang="en-US" dirty="0" smtClean="0"/>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Facilitator notes</a:t>
            </a:r>
            <a:r>
              <a:rPr lang="en-US" baseline="0" dirty="0" smtClean="0"/>
              <a:t>: </a:t>
            </a:r>
            <a:r>
              <a:rPr lang="en-US" altLang="en-US" dirty="0" smtClean="0"/>
              <a:t>An evaluation plan is similar to a roadmap or a blueprint. It clarifies the steps needed to assess the processes and/or outcomes of a program. An effective evaluation plan is meant</a:t>
            </a:r>
            <a:r>
              <a:rPr lang="en-US" altLang="en-US" baseline="0" dirty="0" smtClean="0"/>
              <a:t> to be </a:t>
            </a:r>
            <a:r>
              <a:rPr lang="en-US" altLang="en-US" dirty="0" smtClean="0"/>
              <a:t>a dynamic tool, that is, a</a:t>
            </a:r>
            <a:r>
              <a:rPr lang="en-US" altLang="en-US" baseline="0" dirty="0" smtClean="0"/>
              <a:t> document that you continue to update as you make decisions about what your evaluation will entail and how you will carry out your evaluation activities. Your evaluation plan </a:t>
            </a:r>
            <a:r>
              <a:rPr lang="en-US" altLang="en-US" dirty="0" smtClean="0"/>
              <a:t>should be updated on an ongoing basis (e.g., adding new strategies, methods, data sources,</a:t>
            </a:r>
            <a:r>
              <a:rPr lang="en-US" altLang="en-US" baseline="0" dirty="0" smtClean="0"/>
              <a:t> etc.)</a:t>
            </a:r>
            <a:r>
              <a:rPr lang="en-US" altLang="en-US" dirty="0" smtClean="0"/>
              <a:t> until you have reached a final point of documenting</a:t>
            </a:r>
            <a:r>
              <a:rPr lang="en-US" altLang="en-US" baseline="0" dirty="0" smtClean="0"/>
              <a:t> all of the steps, activities, methods, etc. that your evaluation will cover. We will talk more about what exactly an effective evaluation plan should include on the next few slides.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smtClean="0"/>
          </a:p>
        </p:txBody>
      </p:sp>
      <p:sp>
        <p:nvSpPr>
          <p:cNvPr id="4" name="Slide Number Placeholder 3"/>
          <p:cNvSpPr>
            <a:spLocks noGrp="1"/>
          </p:cNvSpPr>
          <p:nvPr>
            <p:ph type="sldNum" sz="quarter" idx="5"/>
          </p:nvPr>
        </p:nvSpPr>
        <p:spPr/>
        <p:txBody>
          <a:bodyPr/>
          <a:lstStyle/>
          <a:p>
            <a:pPr>
              <a:defRPr/>
            </a:pPr>
            <a:fld id="{414171FD-FEA7-4D2F-B101-8DDBB37E6F9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smtClean="0"/>
              <a:t>Facilitator notes</a:t>
            </a:r>
            <a:r>
              <a:rPr lang="en-US" altLang="en-US" dirty="0" smtClean="0"/>
              <a:t>:</a:t>
            </a:r>
            <a:r>
              <a:rPr lang="en-US" altLang="en-US" baseline="0" dirty="0" smtClean="0"/>
              <a:t> </a:t>
            </a:r>
            <a:r>
              <a:rPr lang="en-US" altLang="en-US" dirty="0" smtClean="0"/>
              <a:t>An evaluation plan can clarify what direction your evaluation should take based on priorities, resources, time, and skills needed to accomplish the evaluation. The process of developing an evaluation plan in cooperation with an evaluation workgroup of stakeholders will foster collaboration and a sense of shared purpose. Having a written evaluation plan will foster transparency and ensure that stakeholders are on the same page with regards to the purpose, use, and users of the evaluation results. </a:t>
            </a:r>
          </a:p>
          <a:p>
            <a:endParaRPr lang="en-US" altLang="en-US" dirty="0" smtClean="0"/>
          </a:p>
          <a:p>
            <a:r>
              <a:rPr lang="en-US" altLang="en-US" dirty="0" smtClean="0"/>
              <a:t>A written evaluation plan is useful because it —</a:t>
            </a:r>
          </a:p>
          <a:p>
            <a:pPr marL="171450" indent="-171450">
              <a:buFontTx/>
              <a:buChar char="-"/>
            </a:pPr>
            <a:r>
              <a:rPr lang="en-US" altLang="en-US" dirty="0" smtClean="0"/>
              <a:t>creates a shared understanding of the purpose(s), use, and users of the evaluation results, </a:t>
            </a:r>
          </a:p>
          <a:p>
            <a:pPr marL="171450" indent="-171450">
              <a:buFontTx/>
              <a:buChar char="-"/>
            </a:pPr>
            <a:r>
              <a:rPr lang="en-US" altLang="en-US" dirty="0" smtClean="0"/>
              <a:t>fosters program transparency to stakeholders and</a:t>
            </a:r>
            <a:r>
              <a:rPr lang="en-US" altLang="en-US" baseline="0" dirty="0" smtClean="0"/>
              <a:t> </a:t>
            </a:r>
            <a:r>
              <a:rPr lang="en-US" altLang="en-US" dirty="0" smtClean="0"/>
              <a:t>decision makers </a:t>
            </a:r>
          </a:p>
          <a:p>
            <a:pPr marL="171450" indent="-171450">
              <a:buFontTx/>
              <a:buChar char="-"/>
            </a:pPr>
            <a:r>
              <a:rPr lang="en-US" altLang="en-US" dirty="0" smtClean="0"/>
              <a:t>helps to identify whether there are sufficient program resources and time to accomplish desired evaluation activities and answer prioritized evaluation questions</a:t>
            </a:r>
          </a:p>
          <a:p>
            <a:pPr marL="171450" indent="-171450">
              <a:buFontTx/>
              <a:buChar char="-"/>
            </a:pPr>
            <a:r>
              <a:rPr lang="en-US" altLang="en-US" dirty="0" smtClean="0"/>
              <a:t>facilitates a smoother transition when there is staff turnover</a:t>
            </a:r>
          </a:p>
        </p:txBody>
      </p:sp>
      <p:sp>
        <p:nvSpPr>
          <p:cNvPr id="4" name="Slide Number Placeholder 3"/>
          <p:cNvSpPr>
            <a:spLocks noGrp="1"/>
          </p:cNvSpPr>
          <p:nvPr>
            <p:ph type="sldNum" sz="quarter" idx="5"/>
          </p:nvPr>
        </p:nvSpPr>
        <p:spPr/>
        <p:txBody>
          <a:bodyPr/>
          <a:lstStyle/>
          <a:p>
            <a:pPr>
              <a:defRPr/>
            </a:pPr>
            <a:fld id="{F5C65CB3-FE33-4552-8EB1-3BA12F37F2C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u="sng" dirty="0" smtClean="0"/>
              <a:t>Facilitator notes</a:t>
            </a:r>
            <a:r>
              <a:rPr lang="en-US" sz="1100" dirty="0" smtClean="0"/>
              <a:t>: </a:t>
            </a:r>
            <a:r>
              <a:rPr lang="en-US" sz="1100" b="0" i="0" u="none" strike="noStrike" kern="1200" baseline="0" dirty="0" smtClean="0">
                <a:solidFill>
                  <a:schemeClr val="tx1"/>
                </a:solidFill>
                <a:latin typeface="+mn-lt"/>
                <a:ea typeface="+mn-ea"/>
                <a:cs typeface="+mn-cs"/>
              </a:rPr>
              <a:t>Based on CNCS’s guidelines in the </a:t>
            </a:r>
            <a:r>
              <a:rPr lang="en-US" sz="1100" kern="1200" dirty="0" smtClean="0">
                <a:solidFill>
                  <a:schemeClr val="tx1"/>
                </a:solidFill>
                <a:effectLst/>
                <a:latin typeface="+mn-lt"/>
                <a:ea typeface="+mn-ea"/>
                <a:cs typeface="+mn-cs"/>
              </a:rPr>
              <a:t>Frequently Asked Questions: Evaluation</a:t>
            </a:r>
            <a:r>
              <a:rPr lang="en-US" sz="1100" b="0" i="0" u="none" strike="noStrike" kern="1200" baseline="0" dirty="0" smtClean="0">
                <a:solidFill>
                  <a:schemeClr val="tx1"/>
                </a:solidFill>
                <a:effectLst/>
                <a:latin typeface="+mn-lt"/>
                <a:ea typeface="+mn-ea"/>
                <a:cs typeface="+mn-cs"/>
              </a:rPr>
              <a:t> </a:t>
            </a:r>
            <a:r>
              <a:rPr lang="en-US" sz="1100" b="0" i="0" u="none" strike="noStrike" kern="1200" baseline="0" dirty="0" smtClean="0">
                <a:solidFill>
                  <a:schemeClr val="tx1"/>
                </a:solidFill>
                <a:latin typeface="+mn-lt"/>
                <a:ea typeface="+mn-ea"/>
                <a:cs typeface="+mn-cs"/>
              </a:rPr>
              <a:t>document located in the Knowledge Network, when fully developed, your evaluation plan should include the following components: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mn-lt"/>
                <a:ea typeface="+mn-ea"/>
                <a:cs typeface="+mn-cs"/>
              </a:rPr>
              <a:t>Introduction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mn-lt"/>
                <a:ea typeface="+mn-ea"/>
                <a:cs typeface="+mn-cs"/>
              </a:rPr>
              <a:t>Program background</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Research questions to be addressed in the study </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Evaluation design, including a rationale for the design selected, an assessment of its strengths and limitations, and a description of the process and/or impact assessment components </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Sampling methods, measurement tools, and data collection procedures </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Analysis plan </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Reporting results</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Timeline, budget, and evaluator qualifications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We will talk about each of these components in more detail on the following slides.</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[We acknowledge that this is more detail than is provided in the most recent AmeriCorps NOFO. We would encourage you to submit more detailed evaluation plans in your application, but certainly when you are getting ready to conduct your evaluation you will need a more detailed evaluation plan that includes the components we will discuss here.]</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1209189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The</a:t>
            </a:r>
            <a:r>
              <a:rPr lang="en-US" baseline="0" dirty="0" smtClean="0"/>
              <a:t> introduction section of your evaluation plan is similar to an executive summary of your report. It’s an abridged version of your full evaluation plan and is intended to establish the context of your planned evaluation. It should briefly explain</a:t>
            </a: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dirty="0" smtClean="0">
                <a:latin typeface="+mn-lt"/>
              </a:rPr>
              <a:t>The problem/issue your</a:t>
            </a:r>
            <a:r>
              <a:rPr lang="en-US" sz="1200" baseline="0" dirty="0" smtClean="0">
                <a:latin typeface="+mn-lt"/>
              </a:rPr>
              <a:t> program/intervention intends to address</a:t>
            </a:r>
            <a:endParaRPr lang="en-US" sz="1200" dirty="0" smtClean="0">
              <a:latin typeface="+mn-lt"/>
            </a:endParaRPr>
          </a:p>
          <a:p>
            <a:pPr marL="171450" lvl="0" indent="-171450">
              <a:buFont typeface="Arial" panose="020B0604020202020204" pitchFamily="34" charset="0"/>
              <a:buChar char="•"/>
            </a:pPr>
            <a:r>
              <a:rPr lang="en-US" sz="1200" dirty="0" smtClean="0">
                <a:latin typeface="+mn-lt"/>
              </a:rPr>
              <a:t>You</a:t>
            </a:r>
            <a:r>
              <a:rPr lang="en-US" sz="1200" baseline="0" dirty="0" smtClean="0">
                <a:latin typeface="+mn-lt"/>
              </a:rPr>
              <a:t>r program’s theory of change</a:t>
            </a:r>
            <a:endParaRPr lang="en-US" sz="1200" dirty="0" smtClean="0">
              <a:latin typeface="+mn-lt"/>
            </a:endParaRPr>
          </a:p>
          <a:p>
            <a:pPr marL="171450" lvl="0" indent="-171450">
              <a:buFont typeface="Arial" panose="020B0604020202020204" pitchFamily="34" charset="0"/>
              <a:buChar char="•"/>
            </a:pPr>
            <a:r>
              <a:rPr lang="en-US" sz="1200" dirty="0" smtClean="0">
                <a:latin typeface="+mn-lt"/>
              </a:rPr>
              <a:t>Purpose of the evaluation</a:t>
            </a:r>
          </a:p>
          <a:p>
            <a:pPr marL="171450" lvl="0" indent="-171450">
              <a:buFont typeface="Arial" panose="020B0604020202020204" pitchFamily="34" charset="0"/>
              <a:buChar char="•"/>
            </a:pPr>
            <a:r>
              <a:rPr lang="en-US" sz="1200" dirty="0" smtClean="0">
                <a:latin typeface="+mn-lt"/>
              </a:rPr>
              <a:t>The general approach that </a:t>
            </a:r>
            <a:r>
              <a:rPr lang="en-US" sz="1200" baseline="0" dirty="0" smtClean="0">
                <a:latin typeface="+mn-lt"/>
              </a:rPr>
              <a:t>will be taken to conduct the planned evaluation</a:t>
            </a: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1209189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The</a:t>
            </a:r>
            <a:r>
              <a:rPr lang="en-US" baseline="0" dirty="0" smtClean="0"/>
              <a:t> program background section of your evaluation plan should provide detail about your program model. It should include information 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Your program’s theory of change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Existing research or practice that is grounded in evidence and practitioner knowledge about the program and/or similar programs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Logic model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Outcomes of interest that your evaluation will assess</a:t>
            </a: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1209189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The</a:t>
            </a:r>
            <a:r>
              <a:rPr lang="en-US" baseline="0" dirty="0" smtClean="0"/>
              <a:t> next section of the evaluation plan outlines the </a:t>
            </a:r>
            <a:r>
              <a:rPr lang="en-US" dirty="0" smtClean="0"/>
              <a:t>key research questions</a:t>
            </a:r>
            <a:r>
              <a:rPr lang="en-US" baseline="0" dirty="0" smtClean="0"/>
              <a:t> that will be evaluated. These questions should be clearly stated, be measurable, and align with your program’s theory of change and logic model.  </a:t>
            </a:r>
            <a:endParaRPr lang="en-US"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1209189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smtClean="0"/>
              <a:t>Facilitator notes</a:t>
            </a:r>
            <a:r>
              <a:rPr lang="en-US" dirty="0" smtClean="0"/>
              <a:t>: The fourth</a:t>
            </a:r>
            <a:r>
              <a:rPr lang="en-US" baseline="0" dirty="0" smtClean="0"/>
              <a:t> section of your evaluation plan presents the approach you intend to use to evaluate your program.  </a:t>
            </a:r>
            <a:r>
              <a:rPr lang="en-US" sz="1200" b="0" i="0" kern="1200" dirty="0" smtClean="0">
                <a:solidFill>
                  <a:schemeClr val="tx1"/>
                </a:solidFill>
                <a:effectLst/>
                <a:latin typeface="+mn-lt"/>
                <a:ea typeface="+mn-ea"/>
                <a:cs typeface="+mn-cs"/>
              </a:rPr>
              <a:t>Before you decide on the most appropriate evaluation design, it is important that you are clear about the primary evaluation questions. Once you have defined the most important evaluation questions, there are several designs that may adequately answer your evaluation question. You can select a specific design by considering the following:</a:t>
            </a:r>
          </a:p>
          <a:p>
            <a:pPr marL="171450" indent="-171450">
              <a:buFontTx/>
              <a:buChar char="-"/>
            </a:pPr>
            <a:r>
              <a:rPr lang="en-US" sz="1200" b="0" i="0" kern="1200" dirty="0" smtClean="0">
                <a:solidFill>
                  <a:schemeClr val="tx1"/>
                </a:solidFill>
                <a:effectLst/>
                <a:latin typeface="+mn-lt"/>
                <a:ea typeface="+mn-ea"/>
                <a:cs typeface="+mn-cs"/>
              </a:rPr>
              <a:t>Which design will provide the desired information?</a:t>
            </a:r>
          </a:p>
          <a:p>
            <a:pPr marL="171450" indent="-171450">
              <a:buFontTx/>
              <a:buChar char="-"/>
            </a:pPr>
            <a:r>
              <a:rPr lang="en-US" sz="1200" b="0" i="0" kern="1200" dirty="0" smtClean="0">
                <a:solidFill>
                  <a:schemeClr val="tx1"/>
                </a:solidFill>
                <a:effectLst/>
                <a:latin typeface="+mn-lt"/>
                <a:ea typeface="+mn-ea"/>
                <a:cs typeface="+mn-cs"/>
              </a:rPr>
              <a:t>How feasible is each option?</a:t>
            </a:r>
          </a:p>
          <a:p>
            <a:pPr marL="171450" indent="-171450">
              <a:buFontTx/>
              <a:buChar char="-"/>
            </a:pPr>
            <a:r>
              <a:rPr lang="en-US" sz="1200" b="0" i="0" kern="1200" dirty="0" smtClean="0">
                <a:solidFill>
                  <a:schemeClr val="tx1"/>
                </a:solidFill>
                <a:effectLst/>
                <a:latin typeface="+mn-lt"/>
                <a:ea typeface="+mn-ea"/>
                <a:cs typeface="+mn-cs"/>
              </a:rPr>
              <a:t>Are there any ethical concerns related to choosing a specific design?</a:t>
            </a:r>
          </a:p>
          <a:p>
            <a:pPr marL="171450" indent="-171450">
              <a:buFontTx/>
              <a:buChar char="-"/>
            </a:pPr>
            <a:r>
              <a:rPr lang="en-US" sz="1200" b="0" i="0" kern="1200" dirty="0" smtClean="0">
                <a:solidFill>
                  <a:schemeClr val="tx1"/>
                </a:solidFill>
                <a:effectLst/>
                <a:latin typeface="+mn-lt"/>
                <a:ea typeface="+mn-ea"/>
                <a:cs typeface="+mn-cs"/>
              </a:rPr>
              <a:t>How much would each option cost?</a:t>
            </a:r>
          </a:p>
          <a:p>
            <a:pPr marL="0" indent="0">
              <a:buFontTx/>
              <a:buNone/>
            </a:pPr>
            <a:endParaRPr lang="en-US" sz="1200" b="0" i="0" kern="1200" dirty="0" smtClean="0">
              <a:solidFill>
                <a:schemeClr val="tx1"/>
              </a:solidFill>
              <a:effectLst/>
              <a:latin typeface="+mn-lt"/>
              <a:ea typeface="+mn-ea"/>
              <a:cs typeface="+mn-cs"/>
            </a:endParaRPr>
          </a:p>
          <a:p>
            <a:pPr marL="0" indent="0">
              <a:buFontTx/>
              <a:buNone/>
            </a:pPr>
            <a:r>
              <a:rPr lang="en-US" b="0" dirty="0" smtClean="0"/>
              <a:t>The evaluation design that is selected should be based on and aligned with the o</a:t>
            </a:r>
            <a:r>
              <a:rPr lang="en-US" b="0" dirty="0" smtClean="0">
                <a:solidFill>
                  <a:schemeClr val="tx2">
                    <a:lumMod val="50000"/>
                  </a:schemeClr>
                </a:solidFill>
              </a:rPr>
              <a:t>bjectives and priorities </a:t>
            </a:r>
            <a:r>
              <a:rPr lang="en-US" b="0" dirty="0" smtClean="0"/>
              <a:t>of the project, the p</a:t>
            </a:r>
            <a:r>
              <a:rPr lang="en-US" b="0" dirty="0" smtClean="0">
                <a:solidFill>
                  <a:schemeClr val="tx2">
                    <a:lumMod val="50000"/>
                  </a:schemeClr>
                </a:solidFill>
              </a:rPr>
              <a:t>urpose</a:t>
            </a:r>
            <a:r>
              <a:rPr lang="en-US" b="0" dirty="0" smtClean="0"/>
              <a:t> of the evaluation and the evaluation questions,  the t</a:t>
            </a:r>
            <a:r>
              <a:rPr lang="en-US" b="0" dirty="0" smtClean="0">
                <a:solidFill>
                  <a:schemeClr val="tx2">
                    <a:lumMod val="50000"/>
                  </a:schemeClr>
                </a:solidFill>
              </a:rPr>
              <a:t>ime frame </a:t>
            </a:r>
            <a:r>
              <a:rPr lang="en-US" b="0" dirty="0" smtClean="0"/>
              <a:t>for conducting the evaluation,</a:t>
            </a:r>
            <a:r>
              <a:rPr lang="en-US" b="0" baseline="0" dirty="0" smtClean="0"/>
              <a:t> h</a:t>
            </a:r>
            <a:r>
              <a:rPr lang="en-US" b="0" dirty="0" smtClean="0">
                <a:solidFill>
                  <a:schemeClr val="tx2">
                    <a:lumMod val="50000"/>
                  </a:schemeClr>
                </a:solidFill>
              </a:rPr>
              <a:t>ow, </a:t>
            </a:r>
            <a:r>
              <a:rPr lang="en-US" b="0" dirty="0" smtClean="0"/>
              <a:t>and by whom, the </a:t>
            </a:r>
            <a:r>
              <a:rPr lang="en-US" b="0" dirty="0" smtClean="0">
                <a:solidFill>
                  <a:schemeClr val="tx2">
                    <a:lumMod val="50000"/>
                  </a:schemeClr>
                </a:solidFill>
              </a:rPr>
              <a:t>results</a:t>
            </a:r>
            <a:r>
              <a:rPr lang="en-US" b="0" dirty="0" smtClean="0"/>
              <a:t> will be </a:t>
            </a:r>
            <a:r>
              <a:rPr lang="en-US" b="0" dirty="0" smtClean="0">
                <a:solidFill>
                  <a:schemeClr val="tx2">
                    <a:lumMod val="50000"/>
                  </a:schemeClr>
                </a:solidFill>
              </a:rPr>
              <a:t>used, and the budget</a:t>
            </a:r>
            <a:r>
              <a:rPr lang="en-US" b="0" dirty="0" smtClean="0"/>
              <a:t> for the evaluation.</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416080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000" u="sng" dirty="0" smtClean="0"/>
              <a:t>Facilitator notes</a:t>
            </a:r>
            <a:r>
              <a:rPr lang="en-US" sz="1000" dirty="0" smtClean="0"/>
              <a:t>: As mentioned earlier, there are</a:t>
            </a:r>
            <a:r>
              <a:rPr lang="en-US" sz="1000" baseline="0" dirty="0" smtClean="0"/>
              <a:t> t</a:t>
            </a:r>
            <a:r>
              <a:rPr lang="en-US" sz="1000" dirty="0" smtClean="0"/>
              <a:t>wo common types of evaluation designs: </a:t>
            </a:r>
          </a:p>
          <a:p>
            <a:pPr lvl="0"/>
            <a:r>
              <a:rPr lang="en-US" sz="1000" i="0" dirty="0" smtClean="0"/>
              <a:t>A Process/Implementation design </a:t>
            </a:r>
            <a:r>
              <a:rPr lang="en-US" sz="1000" dirty="0" smtClean="0"/>
              <a:t>examines how well the program matches the theory behind its creation and confirms what the program actually does on the ground. </a:t>
            </a:r>
            <a:r>
              <a:rPr lang="en-US" sz="1000" u="none" baseline="0" dirty="0" smtClean="0">
                <a:solidFill>
                  <a:schemeClr val="tx1"/>
                </a:solidFill>
              </a:rPr>
              <a:t>As noted earlier, t</a:t>
            </a:r>
            <a:r>
              <a:rPr lang="en-US" sz="1000" u="none" kern="1200" dirty="0" smtClean="0">
                <a:solidFill>
                  <a:schemeClr val="tx1"/>
                </a:solidFill>
                <a:effectLst/>
                <a:latin typeface="+mn-lt"/>
                <a:ea typeface="+mn-ea"/>
                <a:cs typeface="+mn-cs"/>
              </a:rPr>
              <a:t>he</a:t>
            </a:r>
            <a:r>
              <a:rPr lang="en-US" sz="1000" kern="1200" dirty="0" smtClean="0">
                <a:solidFill>
                  <a:schemeClr val="tx1"/>
                </a:solidFill>
                <a:effectLst/>
                <a:latin typeface="+mn-lt"/>
                <a:ea typeface="+mn-ea"/>
                <a:cs typeface="+mn-cs"/>
              </a:rPr>
              <a:t> </a:t>
            </a:r>
            <a:r>
              <a:rPr lang="en-US" sz="1000" b="1" kern="1200" dirty="0" smtClean="0">
                <a:solidFill>
                  <a:schemeClr val="tx1"/>
                </a:solidFill>
                <a:effectLst/>
                <a:latin typeface="+mn-lt"/>
                <a:ea typeface="+mn-ea"/>
                <a:cs typeface="+mn-cs"/>
              </a:rPr>
              <a:t>process</a:t>
            </a:r>
            <a:r>
              <a:rPr lang="en-US" sz="1000" kern="1200" dirty="0" smtClean="0">
                <a:solidFill>
                  <a:schemeClr val="tx1"/>
                </a:solidFill>
                <a:effectLst/>
                <a:latin typeface="+mn-lt"/>
                <a:ea typeface="+mn-ea"/>
                <a:cs typeface="+mn-cs"/>
              </a:rPr>
              <a:t> side of the logic model </a:t>
            </a:r>
            <a:r>
              <a:rPr lang="en-US" sz="1000" kern="1200" baseline="0" dirty="0" smtClean="0">
                <a:solidFill>
                  <a:schemeClr val="tx1"/>
                </a:solidFill>
                <a:effectLst/>
                <a:latin typeface="+mn-lt"/>
                <a:ea typeface="+mn-ea"/>
                <a:cs typeface="+mn-cs"/>
              </a:rPr>
              <a:t>focuses </a:t>
            </a:r>
            <a:r>
              <a:rPr lang="en-US" sz="1000" kern="1200" dirty="0" smtClean="0">
                <a:solidFill>
                  <a:schemeClr val="tx1"/>
                </a:solidFill>
                <a:effectLst/>
                <a:latin typeface="+mn-lt"/>
                <a:ea typeface="+mn-ea"/>
                <a:cs typeface="+mn-cs"/>
              </a:rPr>
              <a:t>on a</a:t>
            </a:r>
            <a:r>
              <a:rPr lang="en-US" sz="1000" kern="1200" baseline="0" dirty="0" smtClean="0">
                <a:solidFill>
                  <a:schemeClr val="tx1"/>
                </a:solidFill>
                <a:effectLst/>
                <a:latin typeface="+mn-lt"/>
                <a:ea typeface="+mn-ea"/>
                <a:cs typeface="+mn-cs"/>
              </a:rPr>
              <a:t> program’s implementation or its planned work – </a:t>
            </a:r>
            <a:r>
              <a:rPr lang="en-US" sz="1000" kern="1200" dirty="0" smtClean="0">
                <a:solidFill>
                  <a:schemeClr val="tx1"/>
                </a:solidFill>
                <a:effectLst/>
                <a:latin typeface="+mn-lt"/>
                <a:ea typeface="+mn-ea"/>
                <a:cs typeface="+mn-cs"/>
              </a:rPr>
              <a:t>inputs</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resources, activities, and outputs (direct products)</a:t>
            </a:r>
            <a:r>
              <a:rPr lang="en-US" sz="1000" kern="1200" baseline="0" dirty="0" smtClean="0">
                <a:solidFill>
                  <a:schemeClr val="tx1"/>
                </a:solidFill>
                <a:effectLst/>
                <a:latin typeface="+mn-lt"/>
                <a:ea typeface="+mn-ea"/>
                <a:cs typeface="+mn-cs"/>
              </a:rPr>
              <a:t>. </a:t>
            </a:r>
          </a:p>
          <a:p>
            <a:pPr lvl="0"/>
            <a:endParaRPr lang="en-US" sz="1000" dirty="0" smtClean="0"/>
          </a:p>
          <a:p>
            <a:pPr lvl="0"/>
            <a:r>
              <a:rPr lang="en-US" sz="1000" i="0" dirty="0" smtClean="0"/>
              <a:t>An</a:t>
            </a:r>
            <a:r>
              <a:rPr lang="en-US" sz="1000" i="0" baseline="0" dirty="0" smtClean="0"/>
              <a:t> O</a:t>
            </a:r>
            <a:r>
              <a:rPr lang="en-US" sz="1000" i="0" dirty="0" smtClean="0"/>
              <a:t>utcome/Impact design</a:t>
            </a:r>
            <a:r>
              <a:rPr lang="en-US" sz="1000" dirty="0" smtClean="0"/>
              <a:t> addresses how a program’s activities are related to changes in its participants or beneficiaries, and ideally provides evidence as to whether the program causes the observed changes.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The </a:t>
            </a:r>
            <a:r>
              <a:rPr lang="en-US" sz="1000" b="1" dirty="0" smtClean="0">
                <a:solidFill>
                  <a:schemeClr val="tx1"/>
                </a:solidFill>
              </a:rPr>
              <a:t>outcomes</a:t>
            </a:r>
            <a:r>
              <a:rPr lang="en-US" sz="1000" dirty="0" smtClean="0">
                <a:solidFill>
                  <a:schemeClr val="tx1"/>
                </a:solidFill>
              </a:rPr>
              <a:t> </a:t>
            </a:r>
            <a:r>
              <a:rPr lang="en-US" sz="1000" kern="1200" dirty="0" smtClean="0">
                <a:solidFill>
                  <a:schemeClr val="tx1"/>
                </a:solidFill>
                <a:effectLst/>
                <a:latin typeface="+mn-lt"/>
                <a:ea typeface="+mn-ea"/>
                <a:cs typeface="+mn-cs"/>
              </a:rPr>
              <a:t>side of the logic model describes</a:t>
            </a:r>
            <a:r>
              <a:rPr lang="en-US" sz="1000" kern="1200" baseline="0" dirty="0" smtClean="0">
                <a:solidFill>
                  <a:schemeClr val="tx1"/>
                </a:solidFill>
                <a:effectLst/>
                <a:latin typeface="+mn-lt"/>
                <a:ea typeface="+mn-ea"/>
                <a:cs typeface="+mn-cs"/>
              </a:rPr>
              <a:t> the expected </a:t>
            </a:r>
            <a:r>
              <a:rPr lang="en-US" sz="1000" dirty="0" smtClean="0">
                <a:solidFill>
                  <a:schemeClr val="tx1"/>
                </a:solidFill>
              </a:rPr>
              <a:t>sequence of changes that the program is to accomplish,</a:t>
            </a:r>
            <a:r>
              <a:rPr lang="en-US" sz="1000" baseline="0" dirty="0" smtClean="0">
                <a:solidFill>
                  <a:schemeClr val="tx1"/>
                </a:solidFill>
              </a:rPr>
              <a:t> which can be </a:t>
            </a:r>
            <a:r>
              <a:rPr lang="en-US" sz="1000" kern="1200" dirty="0" smtClean="0">
                <a:solidFill>
                  <a:schemeClr val="tx1"/>
                </a:solidFill>
                <a:effectLst/>
                <a:latin typeface="+mn-lt"/>
                <a:ea typeface="+mn-ea"/>
                <a:cs typeface="+mn-cs"/>
              </a:rPr>
              <a:t>short-</a:t>
            </a:r>
            <a:r>
              <a:rPr lang="en-US" sz="1000" kern="1200" baseline="0" dirty="0" smtClean="0">
                <a:solidFill>
                  <a:schemeClr val="tx1"/>
                </a:solidFill>
                <a:effectLst/>
                <a:latin typeface="+mn-lt"/>
                <a:ea typeface="+mn-ea"/>
                <a:cs typeface="+mn-cs"/>
              </a:rPr>
              <a:t>term</a:t>
            </a:r>
            <a:r>
              <a:rPr lang="en-US" sz="1000" kern="1200" dirty="0" smtClean="0">
                <a:solidFill>
                  <a:schemeClr val="tx1"/>
                </a:solidFill>
                <a:effectLst/>
                <a:latin typeface="+mn-lt"/>
                <a:ea typeface="+mn-ea"/>
                <a:cs typeface="+mn-cs"/>
              </a:rPr>
              <a:t>, medium-term, and/or long-term changes. The outcomes side reflects what difference the program intends</a:t>
            </a:r>
            <a:r>
              <a:rPr lang="en-US" sz="1000" kern="1200" baseline="0" dirty="0" smtClean="0">
                <a:solidFill>
                  <a:schemeClr val="tx1"/>
                </a:solidFill>
                <a:effectLst/>
                <a:latin typeface="+mn-lt"/>
                <a:ea typeface="+mn-ea"/>
                <a:cs typeface="+mn-cs"/>
              </a:rPr>
              <a:t> to </a:t>
            </a:r>
            <a:r>
              <a:rPr lang="en-US" sz="1000" kern="1200" dirty="0" smtClean="0">
                <a:solidFill>
                  <a:schemeClr val="tx1"/>
                </a:solidFill>
                <a:effectLst/>
                <a:latin typeface="+mn-lt"/>
                <a:ea typeface="+mn-ea"/>
                <a:cs typeface="+mn-cs"/>
              </a:rPr>
              <a:t>make.</a:t>
            </a:r>
            <a:r>
              <a:rPr lang="en-US" sz="10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In addition</a:t>
            </a:r>
            <a:r>
              <a:rPr lang="en-US" sz="1000" kern="1200" baseline="0" dirty="0" smtClean="0">
                <a:solidFill>
                  <a:schemeClr val="tx1"/>
                </a:solidFill>
                <a:effectLst/>
                <a:latin typeface="+mn-lt"/>
                <a:ea typeface="+mn-ea"/>
                <a:cs typeface="+mn-cs"/>
              </a:rPr>
              <a:t> to their different attention to logic model components, a </a:t>
            </a:r>
            <a:r>
              <a:rPr lang="en-US" sz="1000" kern="1200" dirty="0" smtClean="0">
                <a:solidFill>
                  <a:schemeClr val="tx1"/>
                </a:solidFill>
                <a:effectLst/>
                <a:latin typeface="+mn-lt"/>
                <a:ea typeface="+mn-ea"/>
                <a:cs typeface="+mn-cs"/>
              </a:rPr>
              <a:t>key difference between</a:t>
            </a:r>
            <a:r>
              <a:rPr lang="en-US" sz="1000" kern="1200" baseline="0" dirty="0" smtClean="0">
                <a:solidFill>
                  <a:schemeClr val="tx1"/>
                </a:solidFill>
                <a:effectLst/>
                <a:latin typeface="+mn-lt"/>
                <a:ea typeface="+mn-ea"/>
                <a:cs typeface="+mn-cs"/>
              </a:rPr>
              <a:t> a process evaluation and an impact evaluation concerns the use of a comparison or control group. A process evaluation only requires that data be collected on program beneficiaries. An impact evaluation, on the other hand, requires collecting and analyzing data on a comparison or control group in addition to program beneficiaries. In this way we can determine whether any observed changes in program beneficiaries would have occurred in the absence of the program. We note that some evaluations use statistical controls and there are other evaluation techniques being applied for emerging frameworks such as collective impact, but </a:t>
            </a:r>
            <a:r>
              <a:rPr lang="en-US" sz="1200" kern="1200" dirty="0" smtClean="0">
                <a:solidFill>
                  <a:schemeClr val="tx1"/>
                </a:solidFill>
                <a:effectLst/>
                <a:latin typeface="+mn-lt"/>
                <a:ea typeface="+mn-ea"/>
                <a:cs typeface="+mn-cs"/>
              </a:rPr>
              <a:t>within the current federal environment a strong evaluation design using a comparison or control group or is the only accepted way to determine causality.</a:t>
            </a:r>
            <a:endParaRPr lang="en-US" sz="1000" dirty="0" smtClean="0"/>
          </a:p>
          <a:p>
            <a:endParaRPr lang="en-US" sz="1000" dirty="0" smtClean="0"/>
          </a:p>
          <a:p>
            <a:r>
              <a:rPr lang="en-US" sz="1000" dirty="0" smtClean="0"/>
              <a:t>It is also important to note how</a:t>
            </a:r>
            <a:r>
              <a:rPr lang="en-US" sz="1000" baseline="0" dirty="0" smtClean="0"/>
              <a:t> </a:t>
            </a:r>
            <a:r>
              <a:rPr lang="en-US" sz="1000" dirty="0" smtClean="0"/>
              <a:t>different evaluation</a:t>
            </a:r>
            <a:r>
              <a:rPr lang="en-US" sz="1000" baseline="0" dirty="0" smtClean="0"/>
              <a:t> designs align with CNCS requirements for grantees. Whereas conducting an impact evaluation fulfills requirements for all grantees, a process evaluation only fulfills the evaluation requirements for small grantees (i.e., grantees receiving funding of less than $500,000 annually). </a:t>
            </a:r>
          </a:p>
          <a:p>
            <a:pPr lvl="0"/>
            <a:endParaRPr lang="en-US" sz="100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28661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u="sng" dirty="0" smtClean="0"/>
              <a:t>Facilitator </a:t>
            </a:r>
            <a:r>
              <a:rPr lang="en-US" u="sng" dirty="0"/>
              <a:t>notes</a:t>
            </a:r>
            <a:r>
              <a:rPr lang="en-US" b="1" dirty="0"/>
              <a:t>: </a:t>
            </a:r>
            <a:r>
              <a:rPr lang="en-US" dirty="0" smtClean="0"/>
              <a:t>The fifth</a:t>
            </a:r>
            <a:r>
              <a:rPr lang="en-US" baseline="0" dirty="0" smtClean="0"/>
              <a:t> section of your evaluation plan should include information on how you will collect/compile data for your evaluation. Specifically, this section should provide </a:t>
            </a:r>
            <a:r>
              <a:rPr lang="en-US" sz="1200" i="0" kern="1200" dirty="0" smtClean="0">
                <a:solidFill>
                  <a:schemeClr val="tx1"/>
                </a:solidFill>
                <a:effectLst/>
                <a:latin typeface="+mn-lt"/>
                <a:ea typeface="+mn-ea"/>
                <a:cs typeface="+mn-cs"/>
              </a:rPr>
              <a:t>information on:</a:t>
            </a:r>
            <a:endParaRPr lang="en-US" b="1" i="0" dirty="0" smtClean="0"/>
          </a:p>
          <a:p>
            <a:pPr marL="171450" indent="-171450">
              <a:buFontTx/>
              <a:buChar char="-"/>
            </a:pPr>
            <a:r>
              <a:rPr lang="en-US" sz="1200" b="0" i="0" kern="1200" dirty="0" smtClean="0">
                <a:solidFill>
                  <a:schemeClr val="tx1"/>
                </a:solidFill>
                <a:effectLst/>
                <a:latin typeface="+mn-lt"/>
                <a:ea typeface="+mn-ea"/>
                <a:cs typeface="+mn-cs"/>
              </a:rPr>
              <a:t>What will the evaluation measure </a:t>
            </a:r>
            <a:r>
              <a:rPr lang="en-US" baseline="0" dirty="0" smtClean="0"/>
              <a:t>(e.g., process/implementation, outcomes or both)? </a:t>
            </a:r>
            <a:endParaRPr lang="en-US" sz="1200" b="0" i="0" kern="1200" baseline="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Sources of information (i.e.,</a:t>
            </a:r>
            <a:r>
              <a:rPr lang="en-US" sz="1200" b="0" i="0" kern="1200" baseline="0" dirty="0" smtClean="0">
                <a:solidFill>
                  <a:schemeClr val="tx1"/>
                </a:solidFill>
                <a:effectLst/>
                <a:latin typeface="+mn-lt"/>
                <a:ea typeface="+mn-ea"/>
                <a:cs typeface="+mn-cs"/>
              </a:rPr>
              <a:t> s</a:t>
            </a:r>
            <a:r>
              <a:rPr lang="en-US" baseline="0" dirty="0" smtClean="0"/>
              <a:t>ources of data may include AmeriCorps members, program beneficiaries, program staff and stakeholders, comparison or control group members, or existing datasets, including program or administrative records such as </a:t>
            </a:r>
            <a:r>
              <a:rPr lang="en-US" sz="1200" dirty="0" smtClean="0"/>
              <a:t>earnings, health data, test scores, etc.</a:t>
            </a:r>
            <a:r>
              <a:rPr lang="en-US" sz="1200" baseline="0" dirty="0" smtClean="0"/>
              <a:t>)</a:t>
            </a:r>
          </a:p>
          <a:p>
            <a:pPr marL="171450" indent="-171450">
              <a:buFontTx/>
              <a:buChar char="-"/>
            </a:pPr>
            <a:r>
              <a:rPr lang="en-US" sz="1200" b="0" baseline="0" dirty="0" smtClean="0"/>
              <a:t>Types of data to be collected or compiled </a:t>
            </a:r>
            <a:r>
              <a:rPr lang="en-US" sz="1200" dirty="0" smtClean="0"/>
              <a:t>(i.e., quantitative</a:t>
            </a:r>
            <a:r>
              <a:rPr lang="en-US" sz="1200" baseline="0" dirty="0" smtClean="0"/>
              <a:t> and/or </a:t>
            </a:r>
            <a:r>
              <a:rPr lang="en-US" sz="1200" dirty="0" smtClean="0"/>
              <a:t>qualitative</a:t>
            </a:r>
            <a:r>
              <a:rPr lang="en-US" sz="1200" baseline="0" dirty="0" smtClean="0"/>
              <a:t> such as surveys, interviews, focus groups, administrative data)</a:t>
            </a:r>
            <a:r>
              <a:rPr lang="en-US" sz="1200" dirty="0" smtClean="0"/>
              <a:t> </a:t>
            </a:r>
            <a:endParaRPr lang="en-US" sz="1200" b="0" baseline="0" dirty="0" smtClean="0"/>
          </a:p>
          <a:p>
            <a:pPr marL="171450" indent="-171450">
              <a:buFontTx/>
              <a:buChar char="-"/>
            </a:pPr>
            <a:r>
              <a:rPr lang="en-US" sz="1200" b="0" baseline="0" dirty="0" smtClean="0"/>
              <a:t>Sampling methods (if any)</a:t>
            </a:r>
          </a:p>
          <a:p>
            <a:pPr marL="171450" indent="-171450">
              <a:buFontTx/>
              <a:buChar char="-"/>
            </a:pPr>
            <a:r>
              <a:rPr lang="en-US" sz="1200" b="0" i="0" kern="1200" dirty="0" smtClean="0">
                <a:solidFill>
                  <a:schemeClr val="tx1"/>
                </a:solidFill>
                <a:effectLst/>
                <a:latin typeface="+mn-lt"/>
                <a:ea typeface="+mn-ea"/>
                <a:cs typeface="+mn-cs"/>
              </a:rPr>
              <a:t>Criteria for selecting information sources</a:t>
            </a:r>
          </a:p>
          <a:p>
            <a:pPr marL="171450" indent="-171450">
              <a:buFontTx/>
              <a:buChar char="-"/>
            </a:pPr>
            <a:r>
              <a:rPr lang="en-US" sz="1200" b="0" i="0" kern="1200" dirty="0" smtClean="0">
                <a:solidFill>
                  <a:schemeClr val="tx1"/>
                </a:solidFill>
                <a:effectLst/>
                <a:latin typeface="+mn-lt"/>
                <a:ea typeface="+mn-ea"/>
                <a:cs typeface="+mn-cs"/>
              </a:rPr>
              <a:t>Methods for collecting information, such as questionnaires and procedures</a:t>
            </a:r>
          </a:p>
          <a:p>
            <a:pPr marL="171450" indent="-171450">
              <a:buFontTx/>
              <a:buChar char="-"/>
            </a:pPr>
            <a:r>
              <a:rPr lang="en-US" sz="1200" b="0" i="0" kern="1200" dirty="0" smtClean="0">
                <a:solidFill>
                  <a:schemeClr val="tx1"/>
                </a:solidFill>
                <a:effectLst/>
                <a:latin typeface="+mn-lt"/>
                <a:ea typeface="+mn-ea"/>
                <a:cs typeface="+mn-cs"/>
              </a:rPr>
              <a:t>Timeframe for collecting information</a:t>
            </a:r>
          </a:p>
          <a:p>
            <a:pPr marL="171450" indent="-171450">
              <a:buFontTx/>
              <a:buChar char="-"/>
            </a:pPr>
            <a:r>
              <a:rPr lang="en-US" sz="1200" b="0" i="0" kern="1200" dirty="0" smtClean="0">
                <a:solidFill>
                  <a:schemeClr val="tx1"/>
                </a:solidFill>
                <a:effectLst/>
                <a:latin typeface="+mn-lt"/>
                <a:ea typeface="+mn-ea"/>
                <a:cs typeface="+mn-cs"/>
              </a:rPr>
              <a:t>Methods for analyzing information</a:t>
            </a:r>
          </a:p>
          <a:p>
            <a:pPr marL="0" indent="0">
              <a:buNone/>
            </a:pPr>
            <a:endParaRPr lang="en-US" baseline="0" dirty="0" smtClean="0"/>
          </a:p>
          <a:p>
            <a:r>
              <a:rPr lang="en-US" sz="1200" dirty="0" smtClean="0"/>
              <a:t>Program</a:t>
            </a:r>
            <a:r>
              <a:rPr lang="en-US" sz="1200" baseline="0" dirty="0" smtClean="0"/>
              <a:t> staff should also consider </a:t>
            </a:r>
            <a:r>
              <a:rPr lang="en-US" sz="1200" dirty="0" smtClean="0"/>
              <a:t>“What is the level of effort and costs associated with collecting the needed data?” </a:t>
            </a:r>
            <a:r>
              <a:rPr lang="en-US" dirty="0" smtClean="0"/>
              <a:t>Most organizations already collect a great deal of information on their program on an on-going basis. It is important to identify and creatively use existing in-house data collection, particularly if resources are limited.  In particular, an</a:t>
            </a:r>
            <a:r>
              <a:rPr lang="en-US" baseline="0" dirty="0" smtClean="0"/>
              <a:t> evaluation can incorporate or expand upon the data that a program already collects for performance measurement. </a:t>
            </a:r>
            <a:r>
              <a:rPr lang="en-US" sz="1200" kern="1200" baseline="0" dirty="0" smtClean="0">
                <a:solidFill>
                  <a:schemeClr val="tx1"/>
                </a:solidFill>
                <a:effectLst/>
                <a:latin typeface="+mn-lt"/>
                <a:ea typeface="+mn-ea"/>
                <a:cs typeface="+mn-cs"/>
              </a:rPr>
              <a:t>For example, you may already be collecting performance data indicating whether a change among program beneficiaries has occurred. What the data do not show is causality – that the change occurred because of your specific intervention. If your requirement is to conduct an impact evaluation, this cause-effect relationship is what you want to demonstrate. You can build on this performance data by collecting the same data for a comparison group.  </a:t>
            </a:r>
            <a:endParaRPr lang="en-US" sz="1200" kern="1200" dirty="0" smtClean="0">
              <a:solidFill>
                <a:schemeClr val="tx1"/>
              </a:solidFill>
              <a:effectLst/>
              <a:latin typeface="+mn-lt"/>
              <a:ea typeface="+mn-ea"/>
              <a:cs typeface="+mn-cs"/>
            </a:endParaRPr>
          </a:p>
          <a:p>
            <a:pPr marL="0" indent="0">
              <a:buNone/>
            </a:pPr>
            <a:endParaRPr lang="en-US" sz="1200"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266688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Once the evaluation plan has been completed, the next phase is the implementation</a:t>
            </a:r>
            <a:r>
              <a:rPr lang="en-US" baseline="0" dirty="0" smtClean="0"/>
              <a:t> phase where you will begin conducting the evaluation. These steps include collecting and analyzing data. It should be noted that this phase in the evaluation cycle can be very time-consuming. Programs need to allow sufficient time for data collection to ensure that data for a full program year are available, particularly when pre/post measures are being used. In addition, programs that will be pre-testing instruments must also factor in this additional time.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45213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a:t>
            </a:r>
            <a:r>
              <a:rPr lang="en-US" dirty="0" smtClean="0"/>
              <a:t>evaluation</a:t>
            </a:r>
            <a:r>
              <a:rPr lang="en-US" dirty="0" smtClean="0"/>
              <a:t>?  </a:t>
            </a:r>
            <a:r>
              <a:rPr lang="en-US" dirty="0" smtClean="0"/>
              <a:t>To </a:t>
            </a:r>
            <a:r>
              <a:rPr lang="en-US" dirty="0" smtClean="0"/>
              <a:t>build evidence of effectiveness, and for program improvement. </a:t>
            </a:r>
            <a:endParaRPr lang="en-US" dirty="0" smtClean="0"/>
          </a:p>
          <a:p>
            <a:pPr lvl="0">
              <a:lnSpc>
                <a:spcPct val="100000"/>
              </a:lnSpc>
            </a:pPr>
            <a:r>
              <a:rPr lang="en-US" sz="1200" u="sng" dirty="0" smtClean="0"/>
              <a:t>Facilitators Notes</a:t>
            </a:r>
            <a:r>
              <a:rPr lang="en-US" sz="1200" dirty="0" smtClean="0"/>
              <a:t>: This diagram i</a:t>
            </a:r>
            <a:r>
              <a:rPr lang="en-US" altLang="en-US" sz="1200" dirty="0" smtClean="0"/>
              <a:t>llustrates CNCS’s overall developmental approach. It shows that evidence falls along a continuum with the understanding that identifying an evidence-based program model requires organizational capacities that correspond to an organization’s life cycle. The key building blocks for generating evidence are shown in the diagram. The first step is identifying a strong program design by g</a:t>
            </a:r>
            <a:r>
              <a:rPr lang="en-US" sz="1200" dirty="0" smtClean="0"/>
              <a:t>athering evidence that supports the intervention to be used. During this initial process, it is helpful to develop a logic model which clearly communicates the central model of your program. We will discuss logic models in more detail later in this presentation. It</a:t>
            </a:r>
            <a:r>
              <a:rPr lang="en-US" sz="1200" baseline="0" dirty="0" smtClean="0"/>
              <a:t> also </a:t>
            </a:r>
            <a:r>
              <a:rPr lang="en-US" sz="1200" dirty="0" smtClean="0"/>
              <a:t>is recommended that the program be piloted during this initial step to</a:t>
            </a:r>
            <a:r>
              <a:rPr lang="en-US" altLang="en-US" sz="1200" dirty="0" smtClean="0"/>
              <a:t> ensure its effective implementation prior to expanding the program more widely.</a:t>
            </a:r>
          </a:p>
          <a:p>
            <a:pPr lvl="0">
              <a:lnSpc>
                <a:spcPct val="100000"/>
              </a:lnSpc>
            </a:pPr>
            <a:endParaRPr lang="en-US" altLang="en-US" sz="1200" dirty="0" smtClean="0"/>
          </a:p>
          <a:p>
            <a:pPr lvl="0">
              <a:lnSpc>
                <a:spcPct val="100000"/>
              </a:lnSpc>
            </a:pPr>
            <a:r>
              <a:rPr lang="en-US" altLang="en-US" sz="1200" dirty="0" smtClean="0"/>
              <a:t>Once a strong program design has been identified, the second building block is ensuring the effective full implementation of the program. Efforts should be made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a:lnSpc>
                <a:spcPct val="100000"/>
              </a:lnSpc>
            </a:pPr>
            <a:endParaRPr lang="en-US" altLang="en-US" sz="1200" dirty="0" smtClean="0"/>
          </a:p>
          <a:p>
            <a:pPr lvl="0">
              <a:lnSpc>
                <a:spcPct val="100000"/>
              </a:lnSpc>
            </a:pPr>
            <a:r>
              <a:rPr lang="en-US" altLang="en-US" sz="1200" dirty="0" smtClean="0"/>
              <a:t>The next level in the continuum is assessing the program’s outcomes. This process involves d</a:t>
            </a:r>
            <a:r>
              <a:rPr lang="en-US" sz="1200" dirty="0" smtClean="0"/>
              <a:t>eveloping indicators for measuring outcomes, possibly conducting one of the less rigorous outcome evaluation designs, such as a single group pre-post design to measure program outcomes, and conducting a thorough process evaluation. We will discuss what these types of evaluation designs entail later in this presentation. </a:t>
            </a:r>
          </a:p>
          <a:p>
            <a:pPr lvl="0">
              <a:lnSpc>
                <a:spcPct val="100000"/>
              </a:lnSpc>
            </a:pPr>
            <a:endParaRPr lang="en-US" sz="1200" dirty="0" smtClean="0"/>
          </a:p>
          <a:p>
            <a:pPr lvl="0">
              <a:lnSpc>
                <a:spcPct val="100000"/>
              </a:lnSpc>
            </a:pPr>
            <a:r>
              <a:rPr lang="en-US" sz="1200" dirty="0" smtClean="0"/>
              <a:t>One step further in the continuum is obtaining evidence of positive program outcomes by examining the linkages between program activities and outcomes. Programs at this level of the continuum will have p</a:t>
            </a:r>
            <a:r>
              <a:rPr lang="en-US" sz="1200" dirty="0" smtClean="0">
                <a:ea typeface="ＭＳ Ｐゴシック" pitchFamily="34" charset="-128"/>
                <a:cs typeface="Tahoma" pitchFamily="34" charset="0"/>
              </a:rPr>
              <a:t>erformed</a:t>
            </a:r>
            <a:r>
              <a:rPr lang="en-US" sz="1200" dirty="0" smtClean="0">
                <a:ea typeface="ＭＳ Ｐゴシック" pitchFamily="-111" charset="-128"/>
                <a:sym typeface="Bookshelf Symbol 7" pitchFamily="-111" charset="2"/>
              </a:rPr>
              <a:t> multiple pre- and post-evaluations and conducted outcome evaluations using an independent evaluator. </a:t>
            </a:r>
          </a:p>
          <a:p>
            <a:pPr lvl="0">
              <a:lnSpc>
                <a:spcPct val="100000"/>
              </a:lnSpc>
            </a:pPr>
            <a:endParaRPr lang="en-US" sz="1200" dirty="0" smtClean="0">
              <a:ea typeface="ＭＳ Ｐゴシック" pitchFamily="-111" charset="-128"/>
              <a:sym typeface="Bookshelf Symbol 7" pitchFamily="-111" charset="2"/>
            </a:endParaRPr>
          </a:p>
          <a:p>
            <a:pPr lvl="0">
              <a:lnSpc>
                <a:spcPct val="100000"/>
              </a:lnSpc>
            </a:pPr>
            <a:r>
              <a:rPr lang="en-US" sz="1200" dirty="0" smtClean="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sz="1200" dirty="0" smtClean="0">
                <a:ea typeface="ＭＳ Ｐゴシック" pitchFamily="-111" charset="-128"/>
                <a:cs typeface="Tahoma" pitchFamily="34" charset="0"/>
                <a:sym typeface="Bookshelf Symbol 7" pitchFamily="-111" charset="2"/>
              </a:rPr>
              <a:t>stablished the causal linkage between program activities and intended outcomes/impacts. </a:t>
            </a:r>
            <a:r>
              <a:rPr lang="en-US" sz="1200" dirty="0" smtClean="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sz="1200" dirty="0" smtClean="0"/>
          </a:p>
          <a:p>
            <a:pPr>
              <a:lnSpc>
                <a:spcPct val="100000"/>
              </a:lnSpc>
            </a:pPr>
            <a:endParaRPr lang="en-US" altLang="en-US" sz="1200" dirty="0" smtClean="0"/>
          </a:p>
          <a:p>
            <a:pPr>
              <a:lnSpc>
                <a:spcPct val="100000"/>
              </a:lnSpc>
            </a:pPr>
            <a:r>
              <a:rPr lang="en-US" altLang="en-US" sz="1200" dirty="0" smtClean="0"/>
              <a:t>Based on this understanding of a continuum of evidence, a strong program design, sound performance measures, and the identification of measureable program outcomes are a fundamental starting point for building evidence of effectiveness. Consequently, attempts to generate experimental evidence before earlier developmental work has been completed is not recommended and may result in wasting valuable resources. As an agency, CNCS continues to develop a funding strategy that will create a portfolio of programs reflecting a range of evidence levels (e.g., strong, moderate, preliminary) that are appropriate to the program’s life cycle and investment of public dollars.</a:t>
            </a:r>
            <a:r>
              <a:rPr lang="en-US" altLang="en-US" sz="1200" baseline="0" dirty="0" smtClean="0"/>
              <a:t> </a:t>
            </a:r>
            <a:r>
              <a:rPr lang="en-US" altLang="en-US" sz="1200" dirty="0" smtClean="0"/>
              <a:t>CNCS sees value in infusing evaluative thinking and knowledge into every phase of a program’s life cycle – program development, implementation, improvement, and replication/scaling.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296188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Data can</a:t>
            </a:r>
            <a:r>
              <a:rPr lang="en-US" baseline="0" dirty="0" smtClean="0"/>
              <a:t> be collected in many different ways. Programs often begin by first looking at the data already being collected to understand if existing data can adequately answer the evaluation’s research questions. Existing data may be data collected by the program itself or data that are gathered by external sources, such as administrative data. </a:t>
            </a:r>
            <a:r>
              <a:rPr lang="en-US" dirty="0" smtClean="0"/>
              <a:t>If a program elects</a:t>
            </a:r>
            <a:r>
              <a:rPr lang="en-US" baseline="0" dirty="0" smtClean="0"/>
              <a:t> to u</a:t>
            </a:r>
            <a:r>
              <a:rPr lang="en-US" dirty="0" smtClean="0"/>
              <a:t>se existing datasets or program/administrative data, it is important to extract only relevant information that will answer your evaluation questions. </a:t>
            </a:r>
          </a:p>
          <a:p>
            <a:endParaRPr lang="en-US" baseline="0" dirty="0" smtClean="0"/>
          </a:p>
          <a:p>
            <a:r>
              <a:rPr lang="en-US" baseline="0" dirty="0" smtClean="0"/>
              <a:t>When existing data are not available to answer research questions, programs need to collect new data. Depending on the research questions being asked, there are several different types of </a:t>
            </a:r>
            <a:r>
              <a:rPr lang="en-US" dirty="0" smtClean="0"/>
              <a:t>data collection instruments that can be developed</a:t>
            </a:r>
            <a:r>
              <a:rPr lang="en-US" baseline="0" dirty="0" smtClean="0"/>
              <a:t> and administered </a:t>
            </a:r>
            <a:r>
              <a:rPr lang="en-US" dirty="0" smtClean="0"/>
              <a:t>such as interview protocols and survey questionnaires, among others. Wherever possible, it is also important to incorporate data collection into routine program activities.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2736775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65887">
              <a:defRPr/>
            </a:pPr>
            <a:r>
              <a:rPr lang="en-US" u="sng" dirty="0"/>
              <a:t>Facilitator notes</a:t>
            </a:r>
            <a:r>
              <a:rPr lang="en-US" dirty="0"/>
              <a:t>: Once </a:t>
            </a:r>
            <a:r>
              <a:rPr lang="en-US" dirty="0" smtClean="0"/>
              <a:t>the data </a:t>
            </a:r>
            <a:r>
              <a:rPr lang="en-US" dirty="0"/>
              <a:t>have been collected, the information must be described, analyzed and interpreted. </a:t>
            </a:r>
            <a:r>
              <a:rPr lang="en-US" baseline="0" dirty="0" smtClean="0"/>
              <a:t>The steps for preparing the data for analysis and interpretation, however, differ depending on whether the data are quantitative or qualitative.  </a:t>
            </a:r>
          </a:p>
          <a:p>
            <a:pPr defTabSz="465887">
              <a:defRPr/>
            </a:pPr>
            <a:endParaRPr lang="en-US" baseline="0" dirty="0" smtClean="0"/>
          </a:p>
          <a:p>
            <a:pPr defTabSz="465887">
              <a:defRPr/>
            </a:pPr>
            <a:r>
              <a:rPr lang="en-US" baseline="0" dirty="0" smtClean="0"/>
              <a:t>For quantitative data, the statistical analyses specified in the evaluation plan are conducted. While we do not attempt to go into detail on the different statistical techniques that might be used for quantitative analysis, most evaluations rely on simple descriptive statistics – means (which are averages), frequencies (which are counts of how often something occurs), etc. However, when more complex analyses and causal modeling are necessary (particularly in the case of impact evaluations), evaluators will need to use more sophisticated techniques such as analyses of variance, regression analysis, and so forth.  </a:t>
            </a:r>
          </a:p>
          <a:p>
            <a:pPr defTabSz="465887">
              <a:defRPr/>
            </a:pPr>
            <a:endParaRPr lang="en-US" baseline="0" dirty="0" smtClean="0"/>
          </a:p>
          <a:p>
            <a:pPr defTabSz="465887">
              <a:defRPr/>
            </a:pPr>
            <a:r>
              <a:rPr lang="en-US" baseline="0" dirty="0" smtClean="0"/>
              <a:t>For qualitative data, content analysis is a widely used research technique. To ensure that qualitative data (such as from interviews or field observations) are amenable to analysis and systematically comparable, coding schemes are applied to the notes or data.  Various </a:t>
            </a:r>
            <a:r>
              <a:rPr lang="en-US" sz="1200" b="0" i="0" kern="1200" dirty="0" smtClean="0">
                <a:solidFill>
                  <a:schemeClr val="tx1"/>
                </a:solidFill>
                <a:effectLst/>
                <a:latin typeface="+mn-lt"/>
                <a:ea typeface="+mn-ea"/>
                <a:cs typeface="+mn-cs"/>
              </a:rPr>
              <a:t>approaches are used to interpret meaning or themes from the content of text data. It</a:t>
            </a:r>
            <a:r>
              <a:rPr lang="en-US" sz="1200" b="0" i="0" kern="1200" baseline="0" dirty="0" smtClean="0">
                <a:solidFill>
                  <a:schemeClr val="tx1"/>
                </a:solidFill>
                <a:effectLst/>
                <a:latin typeface="+mn-lt"/>
                <a:ea typeface="+mn-ea"/>
                <a:cs typeface="+mn-cs"/>
              </a:rPr>
              <a:t> is important to note that anecdotes or what we sometimes refer to as “great stories” are not the same as qualitative data. Anecdotes – or personal accounts, thoughts, or feelings – collected in an ad hoc fashion cannot tell us whether any improvements occurred in an intervention because no measurements were established. </a:t>
            </a:r>
          </a:p>
          <a:p>
            <a:pPr defTabSz="465887">
              <a:defRPr/>
            </a:pPr>
            <a:endParaRPr lang="en-US" baseline="0" dirty="0" smtClean="0"/>
          </a:p>
          <a:p>
            <a:pPr defTabSz="465887">
              <a:defRPr/>
            </a:pPr>
            <a:r>
              <a:rPr lang="en-US" baseline="0" dirty="0" smtClean="0"/>
              <a:t>As a final point, programs are not tied to one approach over another in carrying out their evaluation. In fact, most high quality evaluations include both quantitative and qualitative analyses. </a:t>
            </a:r>
          </a:p>
          <a:p>
            <a:pPr defTabSz="465887">
              <a:defRPr/>
            </a:pP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541032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Facilitator notes</a:t>
            </a:r>
            <a:r>
              <a:rPr lang="en-US" dirty="0" smtClean="0"/>
              <a:t>: At</a:t>
            </a:r>
            <a:r>
              <a:rPr lang="en-US" baseline="0" dirty="0" smtClean="0"/>
              <a:t> this point, we’d like to return to the </a:t>
            </a:r>
            <a:r>
              <a:rPr lang="en-US" i="0" baseline="0" dirty="0" smtClean="0"/>
              <a:t>hypothetical AmeriCorps job readiness program for veterans and provide you with an example crosswalk that can be created to help you think through the process for identifying the data collection and analysis for a given research question. For this example, we begin with a research question developed for a process evaluation of the hypothetical veterans program, followed by a research question developed for an impact evaluation.  </a:t>
            </a:r>
          </a:p>
          <a:p>
            <a:endParaRPr lang="en-US" sz="120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hypothetical program is designed to combat veteran unemployment through a number of different activities. For simplicity, we focus here on the series of workshops delivered by the program.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main research question for the process evaluation being conducted for this program concerns whether the job readiness program is being implemented as designed.  Potential indicators for assessing fidelity to the program model include member use of program curriculum during workshops, the duration of workshops, and participant workshops rates. This information can be collected through member logs as well as evaluator observations of the workshops on a quarterly basis.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Once the data have been gathered, simple descriptive statistics can be generated from the quantitative data such as frequencies on the use of the curriculum and averages on the duration of workshop and participant attendance rates. Meanwhile, qualitative data that have been collected may be thematically coded and analyzed. Taken together, analyses of all the collected data are then used to assess the extent to which the program was implemented as designed.   </a:t>
            </a:r>
            <a:endParaRPr lang="en-US" baseline="0"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In this example, we present a r</a:t>
            </a:r>
            <a:r>
              <a:rPr lang="en-US" i="0" baseline="0" dirty="0" smtClean="0"/>
              <a:t>esearch question developed for an impact evaluation of the hypothetical veterans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  </a:t>
            </a:r>
          </a:p>
          <a:p>
            <a:pPr algn="l"/>
            <a:r>
              <a:rPr lang="en-US" sz="1200" kern="1200" baseline="0" dirty="0" smtClean="0">
                <a:solidFill>
                  <a:schemeClr val="tx1"/>
                </a:solidFill>
                <a:effectLst/>
                <a:latin typeface="+mn-lt"/>
                <a:ea typeface="+mn-ea"/>
                <a:cs typeface="+mn-cs"/>
              </a:rPr>
              <a:t>The main research question asks what impact the job readiness program has on participants’ ability to secure and maintain employment relative to a comparison group.  The outcome of interest is veterans’ employment status. One way to collect this information is through surveys. Since this is an impact evaluation, the information must be collected not only on participants but also on an identified comparison group. </a:t>
            </a:r>
          </a:p>
          <a:p>
            <a:pPr algn="l"/>
            <a:endParaRPr lang="en-US" sz="1200" kern="1200" baseline="0" dirty="0" smtClean="0">
              <a:solidFill>
                <a:schemeClr val="tx1"/>
              </a:solidFill>
              <a:effectLst/>
              <a:latin typeface="+mn-lt"/>
              <a:ea typeface="+mn-ea"/>
              <a:cs typeface="+mn-cs"/>
            </a:endParaRPr>
          </a:p>
          <a:p>
            <a:pPr algn="l"/>
            <a:r>
              <a:rPr lang="en-US" sz="1200" kern="1200" baseline="0" dirty="0" smtClean="0">
                <a:solidFill>
                  <a:schemeClr val="tx1"/>
                </a:solidFill>
                <a:effectLst/>
                <a:latin typeface="+mn-lt"/>
                <a:ea typeface="+mn-ea"/>
                <a:cs typeface="+mn-cs"/>
              </a:rPr>
              <a:t>[EXERCISE: Ask participants to refer to their handout and try to fill in the remaining three columns of the crosswalk.]</a:t>
            </a:r>
            <a:endParaRPr lang="en-US" baseline="0"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smtClean="0"/>
              <a:t>[Modify</a:t>
            </a:r>
            <a:r>
              <a:rPr lang="en-US" b="0" u="none" baseline="0" dirty="0" smtClean="0"/>
              <a:t> notes as needed depending on time allotted for exercise. If no time is available for the exercise, simply present this slide and omit the previous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In this example, we present a r</a:t>
            </a:r>
            <a:r>
              <a:rPr lang="en-US" i="0" baseline="0" dirty="0" smtClean="0"/>
              <a:t>esearch question developed for an impact evaluation of the hypothetical veterans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  </a:t>
            </a:r>
          </a:p>
          <a:p>
            <a:pPr algn="l"/>
            <a:r>
              <a:rPr lang="en-US" sz="1200" kern="1200" baseline="0" dirty="0" smtClean="0">
                <a:solidFill>
                  <a:schemeClr val="tx1"/>
                </a:solidFill>
                <a:effectLst/>
                <a:latin typeface="+mn-lt"/>
                <a:ea typeface="+mn-ea"/>
                <a:cs typeface="+mn-cs"/>
              </a:rPr>
              <a:t>The main research question asks what impact the job readiness program has on participants’ ability to secure and maintain employment relative to a comparison group.  The outcome of interest is veterans’ employment status. One way to collect this information is through surveys. Since this is an impact evaluation, the information must be collected not only on participants but also on an identified comparison group. In this example, the comparison group is veterans who receive no job assistance services. Alternatively, programs may also look within their own program for a comparison group. For example, an impact evaluation may compare participants receiving core as well as supplemental services against participants receiving only core services to examine the impact of those supplemental services. Another alternative for a comparison group is veterans who receive job assistance services through another program.</a:t>
            </a:r>
          </a:p>
          <a:p>
            <a:pPr algn="l"/>
            <a:endParaRPr lang="en-US" sz="1200" kern="1200" baseline="0" dirty="0" smtClean="0">
              <a:solidFill>
                <a:schemeClr val="tx1"/>
              </a:solidFill>
              <a:effectLst/>
              <a:latin typeface="+mn-lt"/>
              <a:ea typeface="+mn-ea"/>
              <a:cs typeface="+mn-cs"/>
            </a:endParaRPr>
          </a:p>
          <a:p>
            <a:pPr algn="l"/>
            <a:r>
              <a:rPr lang="en-US" sz="1200" kern="1200" baseline="0" dirty="0" smtClean="0">
                <a:solidFill>
                  <a:schemeClr val="tx1"/>
                </a:solidFill>
                <a:effectLst/>
                <a:latin typeface="+mn-lt"/>
                <a:ea typeface="+mn-ea"/>
                <a:cs typeface="+mn-cs"/>
              </a:rPr>
              <a:t>Once the intervention and comparison groups have been identified, the evaluator will collect the data at two time points. In this example, data will be collected both before the job readiness program begins and a year after the program has been implemented for both the intervention and comparison groups.    </a:t>
            </a:r>
          </a:p>
          <a:p>
            <a:pPr algn="l"/>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After the data have been gathered, statistical tests (in this case, difference-in-differences methods) are then used to compare program participants with their matched comparison group by subtracting the average outcome (gain) in the comparison group from the average outcome (gain) in the intervention group. Such analyses may show that, on average, veterans participating in the program are more likely to be employed and remain employed than veterans who are not participating in job assistance programs. It is important to note that the statistical techniques and methods used in an impact evaluation can be sophisticated (involving for example, propensity score matching, identification and inclusion of covariates, etc.) and it is important to have a qualified external evaluator conduct the analyses.   </a:t>
            </a:r>
            <a:endParaRPr lang="en-US" baseline="0"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smtClean="0"/>
              <a:t>Facilitator notes</a:t>
            </a:r>
            <a:r>
              <a:rPr lang="en-US" dirty="0" smtClean="0"/>
              <a:t>: When analyzing</a:t>
            </a:r>
            <a:r>
              <a:rPr lang="en-US" baseline="0" dirty="0" smtClean="0"/>
              <a:t> the data, it is important to </a:t>
            </a:r>
            <a:r>
              <a:rPr lang="en-US" dirty="0" smtClean="0"/>
              <a:t>address two key areas:</a:t>
            </a:r>
            <a:r>
              <a:rPr lang="en-US" baseline="0" dirty="0" smtClean="0"/>
              <a:t> “W</a:t>
            </a:r>
            <a:r>
              <a:rPr lang="en-US" dirty="0" smtClean="0"/>
              <a:t>hat conclusions about the research questions can be drawn from the data that have been analyzed?” and  “What does the data suggest about the program’s theory of change?” Does the theory of change require any modifications to better reflect how the program is functioning?</a:t>
            </a:r>
            <a:r>
              <a:rPr lang="en-US" baseline="0" dirty="0" smtClean="0"/>
              <a:t> </a:t>
            </a:r>
            <a:endParaRPr lang="en-US" dirty="0" smtClean="0"/>
          </a:p>
          <a:p>
            <a:pPr marL="0" indent="0">
              <a:buNone/>
            </a:pPr>
            <a:endParaRPr lang="en-US" dirty="0" smtClean="0"/>
          </a:p>
          <a:p>
            <a:pPr marL="0" indent="0">
              <a:buNone/>
            </a:pPr>
            <a:r>
              <a:rPr lang="en-US" dirty="0" smtClean="0"/>
              <a:t>For the hypothetical</a:t>
            </a:r>
            <a:r>
              <a:rPr lang="en-US" baseline="0" dirty="0" smtClean="0"/>
              <a:t> veterans program, findings from the process evaluation may reveal that members are faithfully delivering the content of the curriculum during the workshops and that participation in the workshops among veterans remains consistent and high. Based on the data that were collected and analyzed, we would conclude that this particular component of the program faithfully adheres to the program model.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65155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The final phase in the evaluation process includes</a:t>
            </a:r>
            <a:r>
              <a:rPr lang="en-US" baseline="0" dirty="0" smtClean="0"/>
              <a:t> steps for communicating findings to specific audiences and applying findings for program improvement. </a:t>
            </a:r>
            <a:r>
              <a:rPr lang="en-US" dirty="0" smtClean="0"/>
              <a:t>The final Action and Improvement Phase is meant to</a:t>
            </a:r>
            <a:r>
              <a:rPr lang="en-US" baseline="0" dirty="0" smtClean="0"/>
              <a:t> </a:t>
            </a:r>
            <a:r>
              <a:rPr lang="en-US" dirty="0" smtClean="0"/>
              <a:t>encourage programs to share findings with others to</a:t>
            </a:r>
            <a:r>
              <a:rPr lang="en-US" baseline="0" dirty="0" smtClean="0"/>
              <a:t> continue to build the knowledge base about “What Works” for AmeriCorps programs and to </a:t>
            </a:r>
            <a:r>
              <a:rPr lang="en-US" dirty="0" smtClean="0"/>
              <a:t>apply evaluation findings for program improvement.</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14020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dirty="0" smtClean="0"/>
              <a:t>Before determining how to communicate your findings, first it is important to identify the potential target</a:t>
            </a:r>
            <a:r>
              <a:rPr lang="en-US" baseline="0" dirty="0" smtClean="0"/>
              <a:t> audiences for your findings and the potential tools for communicating these findings. </a:t>
            </a:r>
            <a:r>
              <a:rPr lang="en-US" dirty="0" smtClean="0"/>
              <a:t>How </a:t>
            </a:r>
            <a:r>
              <a:rPr lang="en-US" dirty="0"/>
              <a:t>you communicate your findings and insights will depend on the purpose of the report and your intended </a:t>
            </a:r>
            <a:r>
              <a:rPr lang="en-US" dirty="0" smtClean="0"/>
              <a:t>audiences.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17641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u="sng" dirty="0" smtClean="0"/>
              <a:t>Facilitator notes</a:t>
            </a:r>
            <a:r>
              <a:rPr lang="en-US" dirty="0" smtClean="0"/>
              <a:t>: An evaluation report is a written product that objectively describes all of the steps involved in completing the evaluation, including findings,</a:t>
            </a:r>
            <a:r>
              <a:rPr lang="en-US" baseline="0" dirty="0" smtClean="0"/>
              <a:t> conclusions, and lessons learned. While the evaluator generally leads the report writing process, several different types of people may be involved in developing and/or reviewing the final report. For example, the program background section may be best provided and/or reviewed by program staff, while descriptions requiring more technical explanation, such as evaluation methods, procedures and study limitations, are best written by the program evaluator. Conclusions and recommendations also should be written by the evaluator, so a more independent assessment of the findings is provided. However, lessons learned, including implications for program modification or improvement, are best determined through discussions involving a wider group of program stakeholders, including program staff, funders and program beneficiaries, as appropriate. Questions for future research should be identified through a collaborative approach involving program staff, the evaluator, and other program stakeholders.</a:t>
            </a:r>
          </a:p>
          <a:p>
            <a:endParaRPr lang="en-US" baseline="0" dirty="0" smtClean="0"/>
          </a:p>
          <a:p>
            <a:pPr lvl="0"/>
            <a:r>
              <a:rPr lang="en-US" dirty="0" smtClean="0"/>
              <a:t>An</a:t>
            </a:r>
            <a:r>
              <a:rPr lang="en-US" baseline="0" dirty="0" smtClean="0"/>
              <a:t> evaluation report also p</a:t>
            </a:r>
            <a:r>
              <a:rPr lang="en-US" dirty="0" smtClean="0"/>
              <a:t>rovides a basis for further discussion on:</a:t>
            </a:r>
          </a:p>
          <a:p>
            <a:pPr marL="171450" lvl="0" indent="-171450">
              <a:buFontTx/>
              <a:buChar char="-"/>
            </a:pPr>
            <a:r>
              <a:rPr lang="en-US" dirty="0" smtClean="0"/>
              <a:t>Understanding the program’s accountability to its theory of change</a:t>
            </a:r>
          </a:p>
          <a:p>
            <a:pPr marL="171450" lvl="0" indent="-171450">
              <a:buFontTx/>
              <a:buChar char="-"/>
            </a:pPr>
            <a:r>
              <a:rPr lang="en-US" dirty="0" smtClean="0"/>
              <a:t>Decision-making on policies and programs</a:t>
            </a:r>
          </a:p>
          <a:p>
            <a:pPr marL="171450" lvl="0" indent="-171450">
              <a:buFontTx/>
              <a:buChar char="-"/>
            </a:pPr>
            <a:r>
              <a:rPr lang="en-US" dirty="0" smtClean="0"/>
              <a:t>Drawing lessons for program improvement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writing the final report, it should</a:t>
            </a:r>
            <a:r>
              <a:rPr lang="en-US" baseline="0" dirty="0" smtClean="0"/>
              <a:t> be</a:t>
            </a:r>
            <a:r>
              <a:rPr lang="en-US" dirty="0" smtClean="0"/>
              <a:t> a key consideration who the main audience will</a:t>
            </a:r>
            <a:r>
              <a:rPr lang="en-US" baseline="0" dirty="0" smtClean="0"/>
              <a:t> be</a:t>
            </a:r>
            <a:r>
              <a:rPr lang="en-US" dirty="0" smtClean="0"/>
              <a:t> for the report. In general, it is best to anticipate the report will be viewed by a wider audience, not just</a:t>
            </a:r>
            <a:r>
              <a:rPr lang="en-US" baseline="0" dirty="0" smtClean="0"/>
              <a:t> CNCS and program staff. Then the report can be most useful for communicating study findings to outside stakeholders. When writing for a broader audience, the study description and reporting of results should be provided using less technical language, and the more technical aspects of the study should be moved to an appendix. Also, enough detailed information should be provided so that outside parties can gain a full understanding of the program and the evaluation processes. In the instance where</a:t>
            </a:r>
            <a:r>
              <a:rPr lang="en-US" dirty="0" smtClean="0"/>
              <a:t> the report is mainly intended for internal program use, then the potential audience may</a:t>
            </a:r>
            <a:r>
              <a:rPr lang="en-US" baseline="0" dirty="0" smtClean="0"/>
              <a:t> be</a:t>
            </a:r>
            <a:r>
              <a:rPr lang="en-US" dirty="0" smtClean="0"/>
              <a:t> less of a concern</a:t>
            </a:r>
            <a:r>
              <a:rPr lang="en-US" baseline="0" dirty="0" smtClean="0"/>
              <a:t> and the report can be written to a narrower audience. </a:t>
            </a: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38</a:t>
            </a:fld>
            <a:endParaRPr lang="en-US"/>
          </a:p>
        </p:txBody>
      </p:sp>
    </p:spTree>
    <p:extLst>
      <p:ext uri="{BB962C8B-B14F-4D97-AF65-F5344CB8AC3E}">
        <p14:creationId xmlns:p14="http://schemas.microsoft.com/office/powerpoint/2010/main" val="4011889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a:t>
            </a:r>
            <a:r>
              <a:rPr lang="en-US" sz="1200" kern="1200" dirty="0" smtClean="0">
                <a:solidFill>
                  <a:schemeClr val="tx1"/>
                </a:solidFill>
                <a:effectLst/>
                <a:latin typeface="+mn-lt"/>
                <a:ea typeface="+mn-ea"/>
                <a:cs typeface="+mn-cs"/>
              </a:rPr>
              <a:t>There is much to be learned from what did work as well as from what did not. Importantly, reporting negative findings does not mean that the evaluation and/or the program failed. It is important to communicate the evidence generated and make changes to programs based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the evaluation findings.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CNCS expects grantees to make improvements to their programs in response to evaluation findings. This is a key reason for conducting program evaluation.</a:t>
            </a:r>
            <a:endParaRPr lang="en-US" dirty="0" smtClean="0"/>
          </a:p>
          <a:p>
            <a:endParaRPr lang="en-US" dirty="0" smtClean="0"/>
          </a:p>
          <a:p>
            <a:r>
              <a:rPr lang="en-US" dirty="0" smtClean="0"/>
              <a:t>Some </a:t>
            </a:r>
            <a:r>
              <a:rPr lang="en-US" dirty="0"/>
              <a:t>interventions have a very limited evidence base and any new information greatly increases knowledge in the field. </a:t>
            </a:r>
            <a:endParaRPr lang="en-US" dirty="0" smtClean="0"/>
          </a:p>
          <a:p>
            <a:endParaRPr lang="en-US" dirty="0" smtClean="0"/>
          </a:p>
          <a:p>
            <a:r>
              <a:rPr lang="en-US" dirty="0" smtClean="0"/>
              <a:t>Lastly</a:t>
            </a:r>
            <a:r>
              <a:rPr lang="en-US" dirty="0"/>
              <a:t>, it is important to communicate the results of your evaluation in the context of your particular </a:t>
            </a:r>
            <a:r>
              <a:rPr lang="en-US" dirty="0" smtClean="0"/>
              <a:t>program and not generalize too</a:t>
            </a:r>
            <a:r>
              <a:rPr lang="en-US" baseline="0" dirty="0" smtClean="0"/>
              <a:t> broadly</a:t>
            </a:r>
            <a:r>
              <a:rPr lang="en-US" dirty="0" smtClean="0"/>
              <a:t>.   </a:t>
            </a:r>
          </a:p>
          <a:p>
            <a:endParaRPr lang="en-US" dirty="0" smtClean="0"/>
          </a:p>
          <a:p>
            <a:r>
              <a:rPr lang="en-US" dirty="0" smtClean="0"/>
              <a:t>We will provide an example of when negative findings can be useful for program improvement</a:t>
            </a:r>
            <a:r>
              <a:rPr lang="en-US" baseline="0" dirty="0" smtClean="0"/>
              <a:t> later in the presentation. </a:t>
            </a:r>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39</a:t>
            </a:fld>
            <a:endParaRPr lang="en-US"/>
          </a:p>
        </p:txBody>
      </p:sp>
    </p:spTree>
    <p:extLst>
      <p:ext uri="{BB962C8B-B14F-4D97-AF65-F5344CB8AC3E}">
        <p14:creationId xmlns:p14="http://schemas.microsoft.com/office/powerpoint/2010/main" val="421718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latin typeface="+mn-lt"/>
                <a:ea typeface="Calibri" pitchFamily="34" charset="0"/>
                <a:cs typeface="Arial" pitchFamily="34" charset="0"/>
              </a:rPr>
              <a:t>Facilitator notes</a:t>
            </a:r>
            <a:r>
              <a:rPr lang="en-US" altLang="en-US" dirty="0" smtClean="0">
                <a:latin typeface="+mn-lt"/>
                <a:ea typeface="Calibri" pitchFamily="34" charset="0"/>
                <a:cs typeface="Arial" pitchFamily="34" charset="0"/>
              </a:rPr>
              <a:t>: </a:t>
            </a:r>
            <a:r>
              <a:rPr lang="en-US" altLang="en-US" sz="1200" b="0" i="0" kern="1200" dirty="0" smtClean="0">
                <a:solidFill>
                  <a:schemeClr val="tx1"/>
                </a:solidFill>
                <a:effectLst/>
                <a:latin typeface="+mn-lt"/>
                <a:ea typeface="+mn-ea"/>
                <a:cs typeface="+mn-cs"/>
              </a:rPr>
              <a:t>E</a:t>
            </a:r>
            <a:r>
              <a:rPr lang="en-US" sz="1200" b="0" i="0" kern="1200" baseline="0" dirty="0" smtClean="0">
                <a:solidFill>
                  <a:schemeClr val="tx1"/>
                </a:solidFill>
                <a:effectLst/>
                <a:latin typeface="+mn-lt"/>
                <a:ea typeface="+mn-ea"/>
                <a:cs typeface="+mn-cs"/>
              </a:rPr>
              <a:t>valuation </a:t>
            </a:r>
            <a:r>
              <a:rPr lang="en-US" sz="1200" b="0" i="0" kern="1200" dirty="0" smtClean="0">
                <a:solidFill>
                  <a:schemeClr val="tx1"/>
                </a:solidFill>
                <a:effectLst/>
                <a:latin typeface="+mn-lt"/>
                <a:ea typeface="+mn-ea"/>
                <a:cs typeface="+mn-cs"/>
              </a:rPr>
              <a:t>can be thought of as a set of linked activities, and the process for undertaking</a:t>
            </a:r>
            <a:r>
              <a:rPr lang="en-US" sz="1200" b="0" i="0" kern="1200" baseline="0" dirty="0" smtClean="0">
                <a:solidFill>
                  <a:schemeClr val="tx1"/>
                </a:solidFill>
                <a:effectLst/>
                <a:latin typeface="+mn-lt"/>
                <a:ea typeface="+mn-ea"/>
                <a:cs typeface="+mn-cs"/>
              </a:rPr>
              <a:t> an evaluation includes four main phases – planning, development, implementation, and action and improvement.</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3041721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previously, it is important that evaluation</a:t>
            </a:r>
            <a:r>
              <a:rPr lang="en-US" baseline="0" dirty="0" smtClean="0"/>
              <a:t> findings be disseminated to a wider audience, not just CNCS and program staff. However, a detailed final report is not always the best means for clearly communicating program findings to outside stakeholders. Shorter, less technical documents can be useful for disseminating evaluation findings, especially when developed in tandem with the final evaluation report. An executive summary to the final report is often useful for communicating the most pertinent details of an evaluation without overwhelming potential readers. Also, short research briefs, which contain mainly graphics, pictures, and bulleted information about the evaluation and its findings, can be useful for summarizing evaluation findings in a more digestible format. Research briefs, which can be as simple as a one page, front-and-back document, can also be more easily distributed at program events and in combination with other program materials.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Non-technical memos can be particularly useful for communicating additional or more targeted information beyond that found in the final report, such as implications for program planning or future evaluation plans.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40</a:t>
            </a:fld>
            <a:endParaRPr lang="en-US"/>
          </a:p>
        </p:txBody>
      </p:sp>
    </p:spTree>
    <p:extLst>
      <p:ext uri="{BB962C8B-B14F-4D97-AF65-F5344CB8AC3E}">
        <p14:creationId xmlns:p14="http://schemas.microsoft.com/office/powerpoint/2010/main" val="133976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u="sng" dirty="0" smtClean="0"/>
              <a:t>Facilitator notes</a:t>
            </a:r>
            <a:r>
              <a:rPr lang="en-US" dirty="0" smtClean="0"/>
              <a:t>: Ultimately an evaluation must provide usable information that can directly inform program decision-making.</a:t>
            </a:r>
          </a:p>
          <a:p>
            <a:endParaRPr lang="en-US" dirty="0" smtClean="0"/>
          </a:p>
          <a:p>
            <a:r>
              <a:rPr lang="en-US" dirty="0" smtClean="0"/>
              <a:t>We can use the veterans program as an example of when negative findings can be useful for program improvement. Say</a:t>
            </a:r>
            <a:r>
              <a:rPr lang="en-US" baseline="0" dirty="0" smtClean="0"/>
              <a:t> a process evaluation of the program is conducted, and it finds that the program is successful in training and placing several veterans in new jobs. However, the most common reason reported by program participants for later leaving a new job placement was a lack of initial support for them and their families to relocate to new communities. What the evaluation found was that many veterans took jobs in new locations, but then, due to moving costs and a lack of familiarity with local services, family members had to wait to join them in their new communities. This unanticipated separation from family was a key reason why veterans tended to voluntarily leave new jobs and return back to their original communities. In response to these findings, the program could decide to add more transitional and support services for the families of recently placed veterans, so they can more quickly join them in their new communities.  </a:t>
            </a: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41</a:t>
            </a:fld>
            <a:endParaRPr lang="en-US"/>
          </a:p>
        </p:txBody>
      </p:sp>
    </p:spTree>
    <p:extLst>
      <p:ext uri="{BB962C8B-B14F-4D97-AF65-F5344CB8AC3E}">
        <p14:creationId xmlns:p14="http://schemas.microsoft.com/office/powerpoint/2010/main" val="2790160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dirty="0" smtClean="0"/>
              <a:t>To recap, these</a:t>
            </a:r>
            <a:r>
              <a:rPr lang="en-US" baseline="0" dirty="0" smtClean="0"/>
              <a:t> are the </a:t>
            </a:r>
            <a:r>
              <a:rPr lang="en-US" dirty="0" smtClean="0"/>
              <a:t>9 </a:t>
            </a:r>
            <a:r>
              <a:rPr lang="en-US" dirty="0"/>
              <a:t>basic steps for conducting an </a:t>
            </a:r>
            <a:r>
              <a:rPr lang="en-US" dirty="0" smtClean="0"/>
              <a:t>evaluation. Together,</a:t>
            </a:r>
            <a:r>
              <a:rPr lang="en-US" baseline="0" dirty="0" smtClean="0"/>
              <a:t> t</a:t>
            </a:r>
            <a:r>
              <a:rPr lang="en-US" dirty="0" smtClean="0"/>
              <a:t>hese </a:t>
            </a:r>
            <a:r>
              <a:rPr lang="en-US" dirty="0"/>
              <a:t>steps are designed to help build a strong foundation for your evaluation</a:t>
            </a:r>
            <a:r>
              <a:rPr lang="en-US" dirty="0" smtClean="0"/>
              <a:t>. </a:t>
            </a:r>
          </a:p>
          <a:p>
            <a:pPr marL="0" marR="0" indent="0" algn="l" defTabSz="465887"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42</a:t>
            </a:fld>
            <a:endParaRPr lang="en-US"/>
          </a:p>
        </p:txBody>
      </p:sp>
    </p:spTree>
    <p:extLst>
      <p:ext uri="{BB962C8B-B14F-4D97-AF65-F5344CB8AC3E}">
        <p14:creationId xmlns:p14="http://schemas.microsoft.com/office/powerpoint/2010/main" val="130074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For more information on evaluation, please go to the </a:t>
            </a:r>
            <a:r>
              <a:rPr lang="en-US" dirty="0" smtClean="0"/>
              <a:t>National Service Knowledge Network located here.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43</a:t>
            </a:fld>
            <a:endParaRPr lang="en-US"/>
          </a:p>
        </p:txBody>
      </p:sp>
    </p:spTree>
    <p:extLst>
      <p:ext uri="{BB962C8B-B14F-4D97-AF65-F5344CB8AC3E}">
        <p14:creationId xmlns:p14="http://schemas.microsoft.com/office/powerpoint/2010/main" val="4168430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Does anyone have any questions?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44</a:t>
            </a:fld>
            <a:endParaRPr lang="en-US"/>
          </a:p>
        </p:txBody>
      </p:sp>
    </p:spTree>
    <p:extLst>
      <p:ext uri="{BB962C8B-B14F-4D97-AF65-F5344CB8AC3E}">
        <p14:creationId xmlns:p14="http://schemas.microsoft.com/office/powerpoint/2010/main" val="1743597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slide is provided as a blank template here and in the exercises handout. If time allows, participants can fill the crosswalk out for an evaluation of their AmeriCorps program.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45</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a:t>: </a:t>
            </a:r>
            <a:r>
              <a:rPr lang="en-US" dirty="0" smtClean="0"/>
              <a:t>Within each of the 4 broad phases, there are 9 </a:t>
            </a:r>
            <a:r>
              <a:rPr lang="en-US" dirty="0"/>
              <a:t>basic steps for conducting an evaluation. </a:t>
            </a:r>
            <a:r>
              <a:rPr lang="en-US" dirty="0" smtClean="0"/>
              <a:t>The planning phase involves building (or</a:t>
            </a:r>
            <a:r>
              <a:rPr lang="en-US" baseline="0" dirty="0" smtClean="0"/>
              <a:t> reviewing a program logic model), defining the purpose and scope of the evaluation, budgeting for an evaluation, and selecting an evaluator. The planning phase is followed by the development phase which involves the creation of an evaluation plan. The next phase relates to implementation where data are collected and analyzed. The last phase, action and improvement, involves communicating findings and applying those findings and feedback for program improvement.</a:t>
            </a:r>
            <a:r>
              <a:rPr lang="en-US" dirty="0" smtClean="0"/>
              <a:t> Together,</a:t>
            </a:r>
            <a:r>
              <a:rPr lang="en-US" baseline="0" dirty="0" smtClean="0"/>
              <a:t> t</a:t>
            </a:r>
            <a:r>
              <a:rPr lang="en-US" dirty="0" smtClean="0"/>
              <a:t>hese </a:t>
            </a:r>
            <a:r>
              <a:rPr lang="en-US" dirty="0"/>
              <a:t>steps are designed to help build a strong foundation for your evaluation</a:t>
            </a:r>
            <a:r>
              <a:rPr lang="en-US" dirty="0" smtClean="0"/>
              <a:t>. </a:t>
            </a:r>
          </a:p>
          <a:p>
            <a:pPr marL="0" marR="0" indent="0" algn="l" defTabSz="46588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65887" rtl="0" eaLnBrk="1" fontAlgn="auto" latinLnBrk="0" hangingPunct="1">
              <a:lnSpc>
                <a:spcPct val="100000"/>
              </a:lnSpc>
              <a:spcBef>
                <a:spcPts val="0"/>
              </a:spcBef>
              <a:spcAft>
                <a:spcPts val="0"/>
              </a:spcAft>
              <a:buClrTx/>
              <a:buSzTx/>
              <a:buFontTx/>
              <a:buNone/>
              <a:tabLst/>
              <a:defRPr/>
            </a:pPr>
            <a:r>
              <a:rPr lang="en-US" dirty="0" smtClean="0"/>
              <a:t>It should be noted that while some order exists as to how programs generally approach evaluation steps, the process largely depends on a project’s particular circumstances. In addition, the</a:t>
            </a:r>
            <a:r>
              <a:rPr lang="en-US" baseline="0" dirty="0" smtClean="0"/>
              <a:t> interdependent nature of the activities means that the </a:t>
            </a:r>
            <a:r>
              <a:rPr lang="en-US" dirty="0" smtClean="0"/>
              <a:t>steps are not necessarily linear but may evolve</a:t>
            </a:r>
            <a:r>
              <a:rPr lang="en-US" baseline="0" dirty="0" smtClean="0"/>
              <a:t> </a:t>
            </a:r>
            <a:r>
              <a:rPr lang="en-US" dirty="0" smtClean="0"/>
              <a:t>throughout the development and implementation of your evaluation strategies. While</a:t>
            </a:r>
            <a:r>
              <a:rPr lang="en-US" baseline="0" dirty="0" smtClean="0"/>
              <a:t> there are some differences in evaluation requirements between large (&gt;$500K) grantees and small (&lt;$500K) grantees, these general steps apply to any kind of evaluation. </a:t>
            </a:r>
            <a:endParaRPr lang="en-US" dirty="0" smtClean="0"/>
          </a:p>
          <a:p>
            <a:pPr algn="l" defTabSz="465887">
              <a:defRPr/>
            </a:pPr>
            <a:endParaRPr lang="en-US" dirty="0" smtClean="0"/>
          </a:p>
          <a:p>
            <a:pPr algn="l" defTabSz="465887">
              <a:defRPr/>
            </a:pPr>
            <a:r>
              <a:rPr lang="en-US" dirty="0" smtClean="0"/>
              <a:t>We’ll talk</a:t>
            </a:r>
            <a:r>
              <a:rPr lang="en-US" baseline="0" dirty="0" smtClean="0"/>
              <a:t> through each of these steps in more detail over the next several slides. Think about an evaluation you might conduct for your program, and as we go through the presentation try to think through how each step would apply to your program’s evaluation.</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3007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smtClean="0"/>
              <a:t>Facilitator notes</a:t>
            </a:r>
            <a:r>
              <a:rPr lang="en-US" dirty="0" smtClean="0"/>
              <a:t>: The first four steps in conducting an evaluation are part of the planning phase and involve</a:t>
            </a:r>
            <a:r>
              <a:rPr lang="en-US" baseline="0" dirty="0" smtClean="0"/>
              <a:t> activities that will help you prepare for an evaluation of your program</a:t>
            </a:r>
            <a:r>
              <a:rPr lang="en-US" dirty="0" smtClean="0"/>
              <a:t>. We’ll talk about these four planning steps in more detail</a:t>
            </a:r>
            <a:r>
              <a:rPr lang="en-US" baseline="0" dirty="0" smtClean="0"/>
              <a:t> over the next few slides. Again, we want to emphasize that these </a:t>
            </a:r>
            <a:r>
              <a:rPr lang="en-US" dirty="0" smtClean="0"/>
              <a:t>planning</a:t>
            </a:r>
            <a:r>
              <a:rPr lang="en-US" baseline="0" dirty="0" smtClean="0"/>
              <a:t> </a:t>
            </a:r>
            <a:r>
              <a:rPr lang="en-US" dirty="0" smtClean="0"/>
              <a:t>steps</a:t>
            </a:r>
            <a:r>
              <a:rPr lang="en-US" baseline="0" dirty="0" smtClean="0"/>
              <a:t> do not need to follow this particular order. Depending on your program, these activities may overlap with one another or follow a different order than what is presented above.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107914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050" u="sng" dirty="0" smtClean="0">
                <a:solidFill>
                  <a:schemeClr val="tx1"/>
                </a:solidFill>
              </a:rPr>
              <a:t>Facilitator notes</a:t>
            </a:r>
            <a:r>
              <a:rPr lang="en-US" sz="1050" dirty="0" smtClean="0">
                <a:solidFill>
                  <a:schemeClr val="tx1"/>
                </a:solidFill>
              </a:rPr>
              <a:t>: </a:t>
            </a:r>
            <a:r>
              <a:rPr lang="en-US" sz="1050" b="0" i="0" kern="1200" dirty="0" smtClean="0">
                <a:solidFill>
                  <a:schemeClr val="tx1"/>
                </a:solidFill>
                <a:effectLst/>
                <a:latin typeface="+mn-lt"/>
                <a:ea typeface="+mn-ea"/>
                <a:cs typeface="+mn-cs"/>
              </a:rPr>
              <a:t>As you begin to plan for an evaluation of a program or intervention, it is essential that there be a clear and comprehensive mapping of the program or intervention</a:t>
            </a:r>
            <a:r>
              <a:rPr lang="en-US" sz="1050" b="0" i="0" kern="1200" baseline="0" dirty="0" smtClean="0">
                <a:solidFill>
                  <a:schemeClr val="tx1"/>
                </a:solidFill>
                <a:effectLst/>
                <a:latin typeface="+mn-lt"/>
                <a:ea typeface="+mn-ea"/>
                <a:cs typeface="+mn-cs"/>
              </a:rPr>
              <a:t> </a:t>
            </a:r>
            <a:r>
              <a:rPr lang="en-US" sz="1050" b="0" i="0" kern="1200" dirty="0" smtClean="0">
                <a:solidFill>
                  <a:schemeClr val="tx1"/>
                </a:solidFill>
                <a:effectLst/>
                <a:latin typeface="+mn-lt"/>
                <a:ea typeface="+mn-ea"/>
                <a:cs typeface="+mn-cs"/>
              </a:rPr>
              <a:t>itself. Thus, a useful first step in planning an evaluation should be to clarify and confirm your program’s operations or processes and intended outcomes by developing a logic model. </a:t>
            </a:r>
            <a:r>
              <a:rPr lang="en-US" sz="1050" baseline="0" dirty="0" smtClean="0">
                <a:solidFill>
                  <a:schemeClr val="tx1"/>
                </a:solidFill>
                <a:latin typeface="+mn-lt"/>
              </a:rPr>
              <a:t>If your</a:t>
            </a:r>
            <a:r>
              <a:rPr lang="en-US" sz="1050" dirty="0" smtClean="0">
                <a:solidFill>
                  <a:schemeClr val="tx1"/>
                </a:solidFill>
                <a:latin typeface="+mn-lt"/>
              </a:rPr>
              <a:t> </a:t>
            </a:r>
            <a:r>
              <a:rPr lang="en-US" sz="1050" baseline="0" dirty="0" smtClean="0">
                <a:solidFill>
                  <a:schemeClr val="tx1"/>
                </a:solidFill>
                <a:latin typeface="+mn-lt"/>
              </a:rPr>
              <a:t>program has already developed a logic model, then you might only need to review the existing model and possibly update or refine it to reflect your current program operations and goals.  </a:t>
            </a:r>
            <a:endParaRPr lang="en-US" sz="105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So how can a </a:t>
            </a:r>
            <a:r>
              <a:rPr lang="en-US" sz="1050" baseline="0" dirty="0" smtClean="0">
                <a:solidFill>
                  <a:schemeClr val="tx1"/>
                </a:solidFill>
              </a:rPr>
              <a:t>logic model be used to help in planning for an evaluation? Your logic model can serve as a framework for your evaluation plan by helping you make informed decisions about what to evaluate, when to evaluate, and how you will evaluate. Your logic model can be used as a tool to help you focus your evaluation with respect to the following: </a:t>
            </a:r>
            <a:endParaRPr lang="en-US" sz="105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Identify questions you want</a:t>
            </a:r>
            <a:r>
              <a:rPr lang="en-US" sz="1050" baseline="0" dirty="0" smtClean="0">
                <a:solidFill>
                  <a:schemeClr val="tx1"/>
                </a:solidFill>
              </a:rPr>
              <a:t> or need </a:t>
            </a:r>
            <a:r>
              <a:rPr lang="en-US" sz="1050" dirty="0" smtClean="0">
                <a:solidFill>
                  <a:schemeClr val="tx1"/>
                </a:solidFill>
              </a:rPr>
              <a:t>answered about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Identify which aspects of your program to evaluate (e.g., will you evaluate a subset</a:t>
            </a:r>
            <a:r>
              <a:rPr lang="en-US" sz="1050" baseline="0" dirty="0" smtClean="0">
                <a:solidFill>
                  <a:schemeClr val="tx1"/>
                </a:solidFill>
              </a:rPr>
              <a:t> or all of your </a:t>
            </a:r>
            <a:r>
              <a:rPr lang="en-US" sz="1050" dirty="0" smtClean="0">
                <a:solidFill>
                  <a:schemeClr val="tx1"/>
                </a:solidFill>
              </a:rPr>
              <a:t>AmeriCorps activities?;</a:t>
            </a:r>
            <a:r>
              <a:rPr lang="en-US" sz="1050" baseline="0" dirty="0" smtClean="0">
                <a:solidFill>
                  <a:schemeClr val="tx1"/>
                </a:solidFill>
              </a:rPr>
              <a:t> will you evaluate your program’s </a:t>
            </a:r>
            <a:r>
              <a:rPr lang="en-US" sz="1050" dirty="0" smtClean="0">
                <a:solidFill>
                  <a:schemeClr val="tx1"/>
                </a:solidFill>
              </a:rPr>
              <a:t>short-term</a:t>
            </a:r>
            <a:r>
              <a:rPr lang="en-US" sz="1050" baseline="0" dirty="0" smtClean="0">
                <a:solidFill>
                  <a:schemeClr val="tx1"/>
                </a:solidFill>
              </a:rPr>
              <a:t> outcomes?)</a:t>
            </a:r>
            <a:r>
              <a:rPr lang="en-US" sz="1050" dirty="0" smtClean="0">
                <a:solidFill>
                  <a:schemeClr val="tx1"/>
                </a:solidFill>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Determine the appropriate evaluation design (e.g., will you use a process or</a:t>
            </a:r>
            <a:r>
              <a:rPr lang="en-US" sz="1050" baseline="0" dirty="0" smtClean="0">
                <a:solidFill>
                  <a:schemeClr val="tx1"/>
                </a:solidFill>
              </a:rPr>
              <a:t> an</a:t>
            </a:r>
            <a:r>
              <a:rPr lang="en-US" sz="1050" dirty="0" smtClean="0">
                <a:solidFill>
                  <a:schemeClr val="tx1"/>
                </a:solidFill>
              </a:rPr>
              <a:t> impact evaluation design,</a:t>
            </a:r>
            <a:r>
              <a:rPr lang="en-US" sz="1050" baseline="0" dirty="0" smtClean="0">
                <a:solidFill>
                  <a:schemeClr val="tx1"/>
                </a:solidFill>
              </a:rPr>
              <a:t> or a combination of both?</a:t>
            </a:r>
            <a:r>
              <a:rPr lang="en-US" sz="1050" dirty="0" smtClean="0">
                <a:solidFill>
                  <a:schemeClr val="tx1"/>
                </a:solidFill>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Identify what</a:t>
            </a:r>
            <a:r>
              <a:rPr lang="en-US" sz="1050" baseline="0" dirty="0" smtClean="0">
                <a:solidFill>
                  <a:schemeClr val="tx1"/>
                </a:solidFill>
              </a:rPr>
              <a:t> information to collect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Identify measures and data collection methods</a:t>
            </a:r>
            <a:endParaRPr lang="en-US" sz="1050" baseline="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050" dirty="0" smtClean="0">
                <a:solidFill>
                  <a:schemeClr val="tx1"/>
                </a:solidFill>
              </a:rPr>
              <a:t>Determine an appropriate timeframe</a:t>
            </a:r>
            <a:r>
              <a:rPr lang="en-US" sz="1050" b="1" dirty="0" smtClean="0">
                <a:solidFill>
                  <a:schemeClr val="tx1"/>
                </a:solidFill>
              </a:rPr>
              <a:t> </a:t>
            </a:r>
            <a:r>
              <a:rPr lang="en-US" sz="1050" dirty="0" smtClean="0">
                <a:solidFill>
                  <a:schemeClr val="tx1"/>
                </a:solidFill>
              </a:rPr>
              <a:t>for your evaluation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rPr>
              <a:t>Throughout this presentation, we will be making several references to a logic model – we consider a logic model to be a planning tool that can be used to help guide you through many of the basic steps involved in planning and conducting an evaluation. [Reference pre-work Logic Model handout.] </a:t>
            </a:r>
            <a:r>
              <a:rPr lang="en-US" sz="1050" kern="1200" dirty="0" smtClean="0">
                <a:solidFill>
                  <a:schemeClr val="tx1"/>
                </a:solidFill>
                <a:effectLst/>
                <a:latin typeface="+mn-lt"/>
                <a:ea typeface="+mn-ea"/>
                <a:cs typeface="+mn-cs"/>
              </a:rPr>
              <a:t>Note that logic models come in many sizes and shapes and also vary in level of detail, ranging from basic/simple to complex. There is no one or “right” way to develop a logic model. It often depends upon your purpose, how you will use the logic model, who will use the logic model, and what your program entails. The logic model shown here follows the CNCS template, but you may find that you need</a:t>
            </a:r>
            <a:r>
              <a:rPr lang="en-US" sz="1050" kern="1200" baseline="0" dirty="0" smtClean="0">
                <a:solidFill>
                  <a:schemeClr val="tx1"/>
                </a:solidFill>
                <a:effectLst/>
                <a:latin typeface="+mn-lt"/>
                <a:ea typeface="+mn-ea"/>
                <a:cs typeface="+mn-cs"/>
              </a:rPr>
              <a:t> to develop a logic model for your evaluation that is slightly different, or expands upon, the logic model that you submitted as part of your AmeriCorps application</a:t>
            </a:r>
            <a:r>
              <a:rPr lang="en-US" sz="1050" kern="1200" dirty="0" smtClean="0">
                <a:solidFill>
                  <a:schemeClr val="tx1"/>
                </a:solidFill>
                <a:effectLst/>
                <a:latin typeface="+mn-lt"/>
                <a:ea typeface="+mn-ea"/>
                <a:cs typeface="+mn-cs"/>
              </a:rPr>
              <a:t>.</a:t>
            </a:r>
            <a:r>
              <a:rPr lang="en-US" sz="105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smtClean="0">
                <a:solidFill>
                  <a:schemeClr val="tx1"/>
                </a:solidFill>
                <a:latin typeface="+mn-lt"/>
              </a:rPr>
              <a:t>For more information on developing a program logic model,</a:t>
            </a:r>
            <a:r>
              <a:rPr lang="en-US" sz="1050" b="0" i="0" baseline="0" dirty="0" smtClean="0">
                <a:solidFill>
                  <a:schemeClr val="tx1"/>
                </a:solidFill>
                <a:latin typeface="+mn-lt"/>
              </a:rPr>
              <a:t> please s</a:t>
            </a:r>
            <a:r>
              <a:rPr lang="en-US" sz="1050" i="0" dirty="0" smtClean="0">
                <a:latin typeface="+mn-lt"/>
              </a:rPr>
              <a:t>ee the webinar on How to Develop a Program Logic Model located on the National Service Knowledge Network.</a:t>
            </a:r>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73607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65887">
              <a:defRPr/>
            </a:pPr>
            <a:r>
              <a:rPr lang="en-US" sz="1100" u="sng" dirty="0">
                <a:latin typeface="+mn-lt"/>
              </a:rPr>
              <a:t>Facilitator </a:t>
            </a:r>
            <a:r>
              <a:rPr lang="en-US" sz="1100" u="sng" dirty="0" smtClean="0">
                <a:latin typeface="+mn-lt"/>
              </a:rPr>
              <a:t>notes</a:t>
            </a:r>
            <a:r>
              <a:rPr lang="en-US" sz="1100" dirty="0" smtClean="0">
                <a:latin typeface="+mn-lt"/>
              </a:rPr>
              <a:t>:</a:t>
            </a:r>
            <a:r>
              <a:rPr lang="en-US" sz="1100" baseline="0" dirty="0" smtClean="0">
                <a:latin typeface="+mn-lt"/>
              </a:rPr>
              <a:t> </a:t>
            </a:r>
            <a:r>
              <a:rPr lang="en-US" sz="1100" dirty="0" smtClean="0">
                <a:latin typeface="+mn-lt"/>
              </a:rPr>
              <a:t>Let’s turn</a:t>
            </a:r>
            <a:r>
              <a:rPr lang="en-US" sz="1100" baseline="0" dirty="0" smtClean="0">
                <a:latin typeface="+mn-lt"/>
              </a:rPr>
              <a:t> now to talk about a second step in the evaluation planning phase – defining the purpose and scope of your evaluation. Just as your program needs to have a specific purpose and scope, so does your evaluation. </a:t>
            </a:r>
            <a:r>
              <a:rPr lang="en-US" sz="1100" b="0" i="0" kern="1200" dirty="0" smtClean="0">
                <a:solidFill>
                  <a:schemeClr val="tx1"/>
                </a:solidFill>
                <a:effectLst/>
                <a:latin typeface="+mn-lt"/>
                <a:ea typeface="+mn-ea"/>
                <a:cs typeface="+mn-cs"/>
              </a:rPr>
              <a:t>Each evaluation should have a </a:t>
            </a:r>
            <a:r>
              <a:rPr lang="en-US" sz="1100" b="0" i="1" kern="1200" dirty="0" smtClean="0">
                <a:solidFill>
                  <a:schemeClr val="tx1"/>
                </a:solidFill>
                <a:effectLst/>
                <a:latin typeface="+mn-lt"/>
                <a:ea typeface="+mn-ea"/>
                <a:cs typeface="+mn-cs"/>
              </a:rPr>
              <a:t>primary</a:t>
            </a:r>
            <a:r>
              <a:rPr lang="en-US" sz="1100" b="0" i="0" kern="1200" dirty="0" smtClean="0">
                <a:solidFill>
                  <a:schemeClr val="tx1"/>
                </a:solidFill>
                <a:effectLst/>
                <a:latin typeface="+mn-lt"/>
                <a:ea typeface="+mn-ea"/>
                <a:cs typeface="+mn-cs"/>
              </a:rPr>
              <a:t> purpose around which it can be designed and planned, although it may have several other purposes. The stated purpose of the evaluation drives the expectations and sets the boundaries for what the evaluation can and cannot deliver.</a:t>
            </a:r>
          </a:p>
          <a:p>
            <a:pPr defTabSz="465887">
              <a:defRPr/>
            </a:pPr>
            <a:endParaRPr lang="en-US" sz="1100" b="0" i="0" kern="1200" dirty="0" smtClean="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In defining the purpose of the study, it is helpful to identify why</a:t>
            </a:r>
            <a:r>
              <a:rPr lang="en-US" sz="1100" b="0" i="0" kern="1200" baseline="0" dirty="0" smtClean="0">
                <a:solidFill>
                  <a:schemeClr val="tx1"/>
                </a:solidFill>
                <a:effectLst/>
                <a:latin typeface="+mn-lt"/>
                <a:ea typeface="+mn-ea"/>
                <a:cs typeface="+mn-cs"/>
              </a:rPr>
              <a:t> the evaluation is being done and </a:t>
            </a:r>
            <a:r>
              <a:rPr lang="en-US" sz="1100" b="0" i="0" kern="1200" dirty="0" smtClean="0">
                <a:solidFill>
                  <a:schemeClr val="tx1"/>
                </a:solidFill>
                <a:effectLst/>
                <a:latin typeface="+mn-lt"/>
                <a:ea typeface="+mn-ea"/>
                <a:cs typeface="+mn-cs"/>
              </a:rPr>
              <a:t>how the information collected and reported by the study will actually be used and by whom.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100" b="0" i="0" kern="1200" baseline="0" dirty="0" smtClean="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100" b="0" i="0" kern="1200" baseline="0" dirty="0" smtClean="0">
                <a:solidFill>
                  <a:schemeClr val="tx1"/>
                </a:solidFill>
                <a:effectLst/>
                <a:latin typeface="+mn-lt"/>
                <a:ea typeface="+mn-ea"/>
                <a:cs typeface="+mn-cs"/>
              </a:rPr>
              <a:t>For example, are </a:t>
            </a:r>
            <a:r>
              <a:rPr lang="en-US" sz="1100" baseline="0" dirty="0" smtClean="0"/>
              <a:t>program staff trying to understand how to operate the program more efficiently or identify barriers or constraints to implementation? Or d</a:t>
            </a:r>
            <a:r>
              <a:rPr lang="en-US" sz="1100" dirty="0" smtClean="0"/>
              <a:t>oes</a:t>
            </a:r>
            <a:r>
              <a:rPr lang="en-US" sz="1100" baseline="0" dirty="0" smtClean="0"/>
              <a:t> your program need to produce evidence that it is meeting its intended outcomes? Will the results be used by program staff to make changes to the program’s implementation? Will the results be used by the program’s funder to make decisions about future funding opportunities?</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465887" rtl="0" eaLnBrk="1" fontAlgn="auto" latinLnBrk="0" hangingPunct="1">
              <a:lnSpc>
                <a:spcPct val="100000"/>
              </a:lnSpc>
              <a:spcBef>
                <a:spcPts val="0"/>
              </a:spcBef>
              <a:spcAft>
                <a:spcPts val="0"/>
              </a:spcAft>
              <a:buClrTx/>
              <a:buSzTx/>
              <a:buFontTx/>
              <a:buNone/>
              <a:tabLst/>
              <a:defRPr/>
            </a:pPr>
            <a:r>
              <a:rPr lang="en-US" sz="1100" baseline="0" dirty="0" smtClean="0"/>
              <a:t>In general, defining a specific purpose for your evaluation will allow you to set parameters around the data you collect and methods you will use.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Questions</a:t>
            </a:r>
            <a:r>
              <a:rPr lang="en-US" sz="1100" b="0" i="0" kern="1200" baseline="0" dirty="0" smtClean="0">
                <a:solidFill>
                  <a:schemeClr val="tx1"/>
                </a:solidFill>
                <a:effectLst/>
                <a:latin typeface="+mn-lt"/>
                <a:ea typeface="+mn-ea"/>
                <a:cs typeface="+mn-cs"/>
              </a:rPr>
              <a:t> about why your evaluation is being done and how the information will be used should be discussed among a variety of program staff, and any other individuals who may be involved in the evaluation to ensure there is consensus as to what the evaluation will accomplish. </a:t>
            </a:r>
            <a:endParaRPr lang="en-US" sz="1100" baseline="0" dirty="0" smtClean="0"/>
          </a:p>
          <a:p>
            <a:pPr defTabSz="465887">
              <a:defRPr/>
            </a:pPr>
            <a:endParaRPr lang="en-US" sz="1100" b="0" i="0" kern="1200" dirty="0" smtClean="0">
              <a:solidFill>
                <a:schemeClr val="tx1"/>
              </a:solidFill>
              <a:effectLst/>
              <a:latin typeface="+mn-lt"/>
              <a:ea typeface="+mn-ea"/>
              <a:cs typeface="+mn-cs"/>
            </a:endParaRPr>
          </a:p>
          <a:p>
            <a:pPr defTabSz="465887">
              <a:defRPr/>
            </a:pPr>
            <a:r>
              <a:rPr lang="en-US" sz="1100" b="0" i="0" kern="1200" dirty="0" smtClean="0">
                <a:solidFill>
                  <a:schemeClr val="tx1"/>
                </a:solidFill>
                <a:effectLst/>
                <a:latin typeface="+mn-lt"/>
                <a:ea typeface="+mn-ea"/>
                <a:cs typeface="+mn-cs"/>
              </a:rPr>
              <a:t>As you work to define your</a:t>
            </a:r>
            <a:r>
              <a:rPr lang="en-US" sz="1100" b="0" i="0" kern="1200" baseline="0" dirty="0" smtClean="0">
                <a:solidFill>
                  <a:schemeClr val="tx1"/>
                </a:solidFill>
                <a:effectLst/>
                <a:latin typeface="+mn-lt"/>
                <a:ea typeface="+mn-ea"/>
                <a:cs typeface="+mn-cs"/>
              </a:rPr>
              <a:t> evaluation’s purpose and scope</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you should also consider:</a:t>
            </a:r>
          </a:p>
          <a:p>
            <a:pPr marL="171450" indent="-171450" defTabSz="465887">
              <a:buFontTx/>
              <a:buChar char="-"/>
              <a:defRPr/>
            </a:pPr>
            <a:r>
              <a:rPr lang="en-US" sz="1100" b="0" i="0" kern="1200" dirty="0" smtClean="0">
                <a:solidFill>
                  <a:schemeClr val="tx1"/>
                </a:solidFill>
                <a:effectLst/>
                <a:latin typeface="+mn-lt"/>
                <a:ea typeface="+mn-ea"/>
                <a:cs typeface="+mn-cs"/>
              </a:rPr>
              <a:t>Whether your funder</a:t>
            </a:r>
            <a:r>
              <a:rPr lang="en-US" sz="1100" b="0" i="0" kern="1200" baseline="0" dirty="0" smtClean="0">
                <a:solidFill>
                  <a:schemeClr val="tx1"/>
                </a:solidFill>
                <a:effectLst/>
                <a:latin typeface="+mn-lt"/>
                <a:ea typeface="+mn-ea"/>
                <a:cs typeface="+mn-cs"/>
              </a:rPr>
              <a:t> has any</a:t>
            </a:r>
            <a:r>
              <a:rPr lang="en-US" sz="1100" b="0" i="0" kern="1200" dirty="0" smtClean="0">
                <a:solidFill>
                  <a:schemeClr val="tx1"/>
                </a:solidFill>
                <a:effectLst/>
                <a:latin typeface="+mn-lt"/>
                <a:ea typeface="+mn-ea"/>
                <a:cs typeface="+mn-cs"/>
              </a:rPr>
              <a:t> specific evaluation requirements </a:t>
            </a:r>
            <a:r>
              <a:rPr lang="en-US" sz="1100" b="0" i="0" kern="1200" baseline="0" dirty="0" smtClean="0">
                <a:solidFill>
                  <a:schemeClr val="tx1"/>
                </a:solidFill>
                <a:effectLst/>
                <a:latin typeface="+mn-lt"/>
                <a:ea typeface="+mn-ea"/>
                <a:cs typeface="+mn-cs"/>
              </a:rPr>
              <a:t>that must be fulfilled. This means that if you are doing an evaluation to fulfill a program requirement set forth by your funder, you want to make sure you understand what exactly those requirements as they will likely drive the purpose and scope of your evaluation. For example, AmeriCorps National Direct grantees and AmeriCorps State Competitive grantees that receive an average annual CNCS grant of $500,000 or more must conduct an independent impact evaluation, designed to provide statistical evidence of the impact of the program compared to what would have happened in the absence of the program using a comparison or control group. AmeriCorps National Direct grantees and AmeriCorps State Competitive grantees with average grants of less than $500,000 are also required by CNCS to conduct an evaluation. However, the requirement differs in that they may use an internal evaluator rather than an independent one. Another difference in the requirement is that although it is strongly encouraged by CNCS to use the most rigorous evaluation design feasible, they are not required to conduct an impact evaluation that uses a comparison or control group. </a:t>
            </a:r>
          </a:p>
          <a:p>
            <a:pPr marL="171450" indent="-171450" defTabSz="465887">
              <a:buFontTx/>
              <a:buChar char="-"/>
              <a:defRPr/>
            </a:pPr>
            <a:r>
              <a:rPr lang="en-US" sz="1100" b="0" i="0" kern="1200" dirty="0" smtClean="0">
                <a:solidFill>
                  <a:schemeClr val="tx1"/>
                </a:solidFill>
                <a:effectLst/>
                <a:latin typeface="+mn-lt"/>
                <a:ea typeface="+mn-ea"/>
                <a:cs typeface="+mn-cs"/>
              </a:rPr>
              <a:t>It is also</a:t>
            </a:r>
            <a:r>
              <a:rPr lang="en-US" sz="1100" b="0" i="0" kern="1200" baseline="0" dirty="0" smtClean="0">
                <a:solidFill>
                  <a:schemeClr val="tx1"/>
                </a:solidFill>
                <a:effectLst/>
                <a:latin typeface="+mn-lt"/>
                <a:ea typeface="+mn-ea"/>
                <a:cs typeface="+mn-cs"/>
              </a:rPr>
              <a:t> important to take into consideration what resources (time, funds, expertise) are available to carry out the evaluation. </a:t>
            </a:r>
            <a:r>
              <a:rPr lang="en-US" sz="1100" b="0" i="0" kern="1200" dirty="0" smtClean="0">
                <a:solidFill>
                  <a:schemeClr val="tx1"/>
                </a:solidFill>
                <a:effectLst/>
                <a:latin typeface="+mn-lt"/>
                <a:ea typeface="+mn-ea"/>
                <a:cs typeface="+mn-cs"/>
              </a:rPr>
              <a:t>Because</a:t>
            </a:r>
            <a:r>
              <a:rPr lang="en-US" sz="1100" b="0" i="0" kern="1200" baseline="0" dirty="0" smtClean="0">
                <a:solidFill>
                  <a:schemeClr val="tx1"/>
                </a:solidFill>
                <a:effectLst/>
                <a:latin typeface="+mn-lt"/>
                <a:ea typeface="+mn-ea"/>
                <a:cs typeface="+mn-cs"/>
              </a:rPr>
              <a:t> most programs have limited resources that can be put towards an evaluation, it is important to note that </a:t>
            </a:r>
            <a:r>
              <a:rPr lang="en-US" sz="1100" baseline="0" dirty="0" smtClean="0">
                <a:solidFill>
                  <a:schemeClr val="tx1"/>
                </a:solidFill>
              </a:rPr>
              <a:t>it is not necessary to evaluate every aspect of your program as depicted in your logic model. Y</a:t>
            </a:r>
            <a:r>
              <a:rPr lang="en-US" sz="1100" dirty="0" smtClean="0">
                <a:solidFill>
                  <a:schemeClr val="tx1"/>
                </a:solidFill>
              </a:rPr>
              <a:t>our evaluation can</a:t>
            </a:r>
            <a:r>
              <a:rPr lang="en-US" sz="1100" baseline="0" dirty="0" smtClean="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and the resources you have available.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140465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57174">
              <a:defRPr/>
            </a:pPr>
            <a:r>
              <a:rPr lang="en-US" u="sng" dirty="0"/>
              <a:t>Facilitator notes</a:t>
            </a:r>
            <a:r>
              <a:rPr lang="en-US" dirty="0" smtClean="0"/>
              <a:t>: Turnin</a:t>
            </a:r>
            <a:r>
              <a:rPr lang="en-US" baseline="0" dirty="0" smtClean="0"/>
              <a:t>g back now to a logic model, on this slide we present an example of how your logic model can be</a:t>
            </a:r>
            <a:r>
              <a:rPr lang="en-US" dirty="0" smtClean="0"/>
              <a:t> used to help you focus your evaluation by</a:t>
            </a:r>
            <a:r>
              <a:rPr lang="en-US" baseline="0" dirty="0" smtClean="0"/>
              <a:t> </a:t>
            </a:r>
            <a:r>
              <a:rPr lang="en-US" dirty="0" smtClean="0">
                <a:solidFill>
                  <a:schemeClr val="tx1"/>
                </a:solidFill>
              </a:rPr>
              <a:t>narrowing in on the primary question or questions you want to address. </a:t>
            </a:r>
            <a:r>
              <a:rPr lang="en-US" sz="1200" b="0" i="0" kern="1200" dirty="0" smtClean="0">
                <a:solidFill>
                  <a:schemeClr val="tx1"/>
                </a:solidFill>
                <a:effectLst/>
                <a:latin typeface="+mn-lt"/>
                <a:ea typeface="+mn-ea"/>
                <a:cs typeface="+mn-cs"/>
              </a:rPr>
              <a:t>A program logic model can help narrow down the vast array of questions you may want to answer about your program, by highlighting the connections between program components and outcomes.</a:t>
            </a:r>
            <a:endParaRPr lang="en-US" dirty="0" smtClean="0">
              <a:solidFill>
                <a:schemeClr val="tx1"/>
              </a:solidFill>
            </a:endParaRPr>
          </a:p>
          <a:p>
            <a:pPr defTabSz="457174">
              <a:defRPr/>
            </a:pPr>
            <a:endParaRPr lang="en-US"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graphic above provides an </a:t>
            </a:r>
            <a:r>
              <a:rPr lang="en-US" baseline="0" dirty="0" smtClean="0"/>
              <a:t>example of the </a:t>
            </a:r>
            <a:r>
              <a:rPr lang="en-US" dirty="0" smtClean="0"/>
              <a:t>types of questions that may be asked of</a:t>
            </a:r>
            <a:r>
              <a:rPr lang="en-US" baseline="0" dirty="0" smtClean="0"/>
              <a:t> </a:t>
            </a:r>
            <a:r>
              <a:rPr lang="en-US" dirty="0" smtClean="0"/>
              <a:t>each component in</a:t>
            </a:r>
            <a:r>
              <a:rPr lang="en-US" baseline="0" dirty="0" smtClean="0"/>
              <a:t> a </a:t>
            </a:r>
            <a:r>
              <a:rPr lang="en-US" dirty="0" smtClean="0"/>
              <a:t>logic model: </a:t>
            </a:r>
          </a:p>
          <a:p>
            <a:pPr marL="171450" indent="-171450">
              <a:buFontTx/>
              <a:buChar char="-"/>
            </a:pPr>
            <a:r>
              <a:rPr lang="en-US" dirty="0" smtClean="0"/>
              <a:t>Questions related to </a:t>
            </a:r>
            <a:r>
              <a:rPr lang="en-US" b="1" dirty="0" smtClean="0"/>
              <a:t>inputs</a:t>
            </a:r>
            <a:r>
              <a:rPr lang="en-US" dirty="0" smtClean="0"/>
              <a:t> ask, “Are resources adequate to implement</a:t>
            </a:r>
            <a:r>
              <a:rPr lang="en-US" baseline="0" dirty="0" smtClean="0"/>
              <a:t> the program?” </a:t>
            </a:r>
          </a:p>
          <a:p>
            <a:pPr marL="171450" indent="-171450">
              <a:buFontTx/>
              <a:buChar char="-"/>
            </a:pPr>
            <a:r>
              <a:rPr lang="en-US" baseline="0" dirty="0" smtClean="0"/>
              <a:t>Questions related to </a:t>
            </a:r>
            <a:r>
              <a:rPr lang="en-US" b="1" baseline="0" dirty="0" smtClean="0"/>
              <a:t>activities</a:t>
            </a:r>
            <a:r>
              <a:rPr lang="en-US" baseline="0" dirty="0" smtClean="0"/>
              <a:t> ask, “Are activities delivered as intended?” </a:t>
            </a:r>
          </a:p>
          <a:p>
            <a:pPr marL="171450" indent="-171450">
              <a:buFontTx/>
              <a:buChar char="-"/>
            </a:pPr>
            <a:r>
              <a:rPr lang="en-US" baseline="0" dirty="0" smtClean="0"/>
              <a:t>Questions related to </a:t>
            </a:r>
            <a:r>
              <a:rPr lang="en-US" b="1" baseline="0" dirty="0" smtClean="0"/>
              <a:t>outputs</a:t>
            </a:r>
            <a:r>
              <a:rPr lang="en-US" baseline="0" dirty="0" smtClean="0"/>
              <a:t> ask, “How many, how much was produced?” </a:t>
            </a:r>
          </a:p>
          <a:p>
            <a:pPr marL="171450" indent="-171450">
              <a:buFontTx/>
              <a:buChar char="-"/>
            </a:pPr>
            <a:r>
              <a:rPr lang="en-US" baseline="0" dirty="0" smtClean="0"/>
              <a:t>Questions related to </a:t>
            </a:r>
            <a:r>
              <a:rPr lang="en-US" b="1" baseline="0" dirty="0" smtClean="0"/>
              <a:t>outcomes </a:t>
            </a:r>
            <a:r>
              <a:rPr lang="en-US" b="0" baseline="0" dirty="0" smtClean="0"/>
              <a:t>ask</a:t>
            </a:r>
            <a:r>
              <a:rPr lang="en-US" b="1" baseline="0" dirty="0" smtClean="0"/>
              <a:t>, </a:t>
            </a:r>
            <a:r>
              <a:rPr lang="en-US" b="0" baseline="0" dirty="0" smtClean="0"/>
              <a:t>“What changes occurred as a result of the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solidFill>
                  <a:schemeClr val="tx1"/>
                </a:solidFill>
              </a:rPr>
              <a:t>As you may recall from an earlier slide, a logic model has two “sides.” </a:t>
            </a:r>
            <a:r>
              <a:rPr lang="en-US" sz="1200" u="none"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process </a:t>
            </a:r>
            <a:r>
              <a:rPr lang="en-US" sz="1200" kern="1200" dirty="0" smtClean="0">
                <a:solidFill>
                  <a:schemeClr val="tx1"/>
                </a:solidFill>
                <a:effectLst/>
                <a:latin typeface="+mn-lt"/>
                <a:ea typeface="+mn-ea"/>
                <a:cs typeface="+mn-cs"/>
              </a:rPr>
              <a:t>side </a:t>
            </a:r>
            <a:r>
              <a:rPr lang="en-US" sz="1200" kern="1200" baseline="0" dirty="0" smtClean="0">
                <a:solidFill>
                  <a:schemeClr val="tx1"/>
                </a:solidFill>
                <a:effectLst/>
                <a:latin typeface="+mn-lt"/>
                <a:ea typeface="+mn-ea"/>
                <a:cs typeface="+mn-cs"/>
              </a:rPr>
              <a:t>represents a program’s implementation or its planned work and the </a:t>
            </a:r>
            <a:r>
              <a:rPr lang="en-US" sz="1200" b="0" dirty="0" smtClean="0">
                <a:solidFill>
                  <a:schemeClr val="tx1"/>
                </a:solidFill>
              </a:rPr>
              <a:t>outcomes </a:t>
            </a:r>
            <a:r>
              <a:rPr lang="en-US" sz="1200" kern="1200" dirty="0" smtClean="0">
                <a:solidFill>
                  <a:schemeClr val="tx1"/>
                </a:solidFill>
                <a:effectLst/>
                <a:latin typeface="+mn-lt"/>
                <a:ea typeface="+mn-ea"/>
                <a:cs typeface="+mn-cs"/>
              </a:rPr>
              <a:t>side describes</a:t>
            </a:r>
            <a:r>
              <a:rPr lang="en-US" sz="1200" kern="1200" baseline="0" dirty="0" smtClean="0">
                <a:solidFill>
                  <a:schemeClr val="tx1"/>
                </a:solidFill>
                <a:effectLst/>
                <a:latin typeface="+mn-lt"/>
                <a:ea typeface="+mn-ea"/>
                <a:cs typeface="+mn-cs"/>
              </a:rPr>
              <a:t> the expected </a:t>
            </a:r>
            <a:r>
              <a:rPr lang="en-US" sz="1200" dirty="0" smtClean="0">
                <a:solidFill>
                  <a:schemeClr val="tx1"/>
                </a:solidFill>
              </a:rPr>
              <a:t>sequence of changes that the program is to accomplish.</a:t>
            </a:r>
            <a:r>
              <a:rPr lang="en-US" sz="1200" baseline="0" dirty="0" smtClean="0">
                <a:solidFill>
                  <a:schemeClr val="tx1"/>
                </a:solidFill>
              </a:rPr>
              <a:t> Determining which side of the model your question(s) of interest lies will help you to decide what type of evaluation you will need to conduct – process vs. outcome/impact, or both. We will talk more about the differences between these two types of evaluation at a later point in the presentation.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 can see at</a:t>
            </a:r>
            <a:r>
              <a:rPr lang="en-US" baseline="0" dirty="0" smtClean="0"/>
              <a:t> the bottom of this graphic, in order to answer each of these questions, </a:t>
            </a:r>
            <a:r>
              <a:rPr lang="en-US" dirty="0" smtClean="0"/>
              <a:t>indicators, which are </a:t>
            </a:r>
            <a:r>
              <a:rPr lang="en-US" sz="1200" b="0" i="0" kern="1200" dirty="0" smtClean="0">
                <a:solidFill>
                  <a:schemeClr val="tx1"/>
                </a:solidFill>
                <a:effectLst/>
                <a:latin typeface="+mn-lt"/>
                <a:ea typeface="+mn-ea"/>
                <a:cs typeface="+mn-cs"/>
              </a:rPr>
              <a:t>the evidence</a:t>
            </a:r>
            <a:r>
              <a:rPr lang="en-US" sz="1200" b="0" i="0" kern="1200" baseline="0" dirty="0" smtClean="0">
                <a:solidFill>
                  <a:schemeClr val="tx1"/>
                </a:solidFill>
                <a:effectLst/>
                <a:latin typeface="+mn-lt"/>
                <a:ea typeface="+mn-ea"/>
                <a:cs typeface="+mn-cs"/>
              </a:rPr>
              <a:t> or information that represents the phenomenon in question,</a:t>
            </a:r>
            <a:r>
              <a:rPr lang="en-US" dirty="0" smtClean="0"/>
              <a:t> and their data sources will need to be identified. Again,</a:t>
            </a:r>
            <a:r>
              <a:rPr lang="en-US" baseline="0" dirty="0" smtClean="0"/>
              <a:t> we will talk more about this at a later point in the presentation.</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2386931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
        <p:nvSpPr>
          <p:cNvPr id="4" name="Slide Number Placeholder 3"/>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
        <p:nvSpPr>
          <p:cNvPr id="4" name="Slide Number Placeholder 3"/>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extLst>
      <p:ext uri="{BB962C8B-B14F-4D97-AF65-F5344CB8AC3E}">
        <p14:creationId xmlns:p14="http://schemas.microsoft.com/office/powerpoint/2010/main" val="9420690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78684574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83401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5807607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673046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5366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564387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3165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158118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42382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1" y="6159593"/>
            <a:ext cx="1328931" cy="589927"/>
          </a:xfrm>
          <a:prstGeom prst="rect">
            <a:avLst/>
          </a:prstGeom>
        </p:spPr>
      </p:pic>
      <p:sp>
        <p:nvSpPr>
          <p:cNvPr id="4" name="Slide Number Placeholder 3"/>
          <p:cNvSpPr>
            <a:spLocks noGrp="1"/>
          </p:cNvSpPr>
          <p:nvPr>
            <p:ph type="sldNum" sz="quarter" idx="4"/>
          </p:nvPr>
        </p:nvSpPr>
        <p:spPr>
          <a:xfrm>
            <a:off x="68510" y="6449589"/>
            <a:ext cx="2133600" cy="365125"/>
          </a:xfrm>
          <a:prstGeom prst="rect">
            <a:avLst/>
          </a:prstGeom>
        </p:spPr>
        <p:txBody>
          <a:bodyPr vert="horz" lIns="91440" tIns="45720" rIns="91440" bIns="45720" rtlCol="0" anchor="ctr"/>
          <a:lstStyle>
            <a:lvl1pPr algn="l">
              <a:defRPr sz="2000" b="1">
                <a:solidFill>
                  <a:schemeClr val="bg1"/>
                </a:solidFill>
              </a:defRPr>
            </a:lvl1pPr>
          </a:lstStyle>
          <a:p>
            <a:fld id="{2465AD28-F4D3-4E76-B8E3-E9867A70F65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35707737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Basic Steps in Conducting an Evaluation</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87586D39-9675-4FDB-A403-EAAB44209BB9}" type="slidenum">
              <a:rPr lang="en-US" smtClean="0"/>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exercise: Develop research questions for a veterans job readiness program</a:t>
            </a:r>
            <a:endParaRPr lang="en-US" dirty="0"/>
          </a:p>
        </p:txBody>
      </p:sp>
      <p:sp>
        <p:nvSpPr>
          <p:cNvPr id="3" name="Content Placeholder 2"/>
          <p:cNvSpPr>
            <a:spLocks noGrp="1"/>
          </p:cNvSpPr>
          <p:nvPr>
            <p:ph idx="1"/>
          </p:nvPr>
        </p:nvSpPr>
        <p:spPr/>
        <p:txBody>
          <a:bodyPr/>
          <a:lstStyle/>
          <a:p>
            <a:pPr marL="0" indent="0">
              <a:buNone/>
            </a:pPr>
            <a:r>
              <a:rPr lang="en-US" sz="2400" dirty="0" smtClean="0"/>
              <a:t>Exercise</a:t>
            </a:r>
          </a:p>
          <a:p>
            <a:pPr marL="0" indent="0">
              <a:buNone/>
            </a:pPr>
            <a:endParaRPr lang="en-US" sz="2400" dirty="0" smtClean="0"/>
          </a:p>
          <a:p>
            <a:pPr marL="0" indent="0">
              <a:buNone/>
            </a:pPr>
            <a:r>
              <a:rPr lang="en-US" sz="2400" dirty="0" smtClean="0"/>
              <a:t>The hypothetical veterans program is designed to address unemployment among veterans and their spouses as well as their transition into civilian work and community life. </a:t>
            </a:r>
          </a:p>
          <a:p>
            <a:pPr marL="0" indent="0">
              <a:buNone/>
            </a:pPr>
            <a:endParaRPr lang="en-US" sz="2400" dirty="0"/>
          </a:p>
          <a:p>
            <a:pPr marL="0" indent="0">
              <a:buNone/>
            </a:pPr>
            <a:r>
              <a:rPr lang="en-US" sz="2400" b="1" dirty="0" smtClean="0"/>
              <a:t>Using the logic model developed for the veterans program, what might be some potential research questions? </a:t>
            </a:r>
          </a:p>
          <a:p>
            <a:endParaRPr lang="en-US" dirty="0"/>
          </a:p>
        </p:txBody>
      </p:sp>
    </p:spTree>
    <p:extLst>
      <p:ext uri="{BB962C8B-B14F-4D97-AF65-F5344CB8AC3E}">
        <p14:creationId xmlns:p14="http://schemas.microsoft.com/office/powerpoint/2010/main" val="421354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Hypothetical AmeriCorps Veterans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85000" lnSpcReduction="20000"/>
          </a:bodyPr>
          <a:lstStyle/>
          <a:p>
            <a:pPr marL="0" indent="0">
              <a:buNone/>
            </a:pPr>
            <a:r>
              <a:rPr lang="en-US" sz="2000" b="1" dirty="0" smtClean="0"/>
              <a:t>                    </a:t>
            </a:r>
            <a:r>
              <a:rPr lang="en-US" sz="1900" b="1" dirty="0" smtClean="0"/>
              <a:t>Process                                                                     Outcomes</a:t>
            </a:r>
            <a:endParaRPr lang="en-US" sz="1900" b="1" dirty="0"/>
          </a:p>
        </p:txBody>
      </p:sp>
      <p:graphicFrame>
        <p:nvGraphicFramePr>
          <p:cNvPr id="4" name="Table 3"/>
          <p:cNvGraphicFramePr>
            <a:graphicFrameLocks noGrp="1"/>
          </p:cNvGraphicFramePr>
          <p:nvPr>
            <p:extLst>
              <p:ext uri="{D42A27DB-BD31-4B8C-83A1-F6EECF244321}">
                <p14:modId xmlns:p14="http://schemas.microsoft.com/office/powerpoint/2010/main" val="1027511142"/>
              </p:ext>
            </p:extLst>
          </p:nvPr>
        </p:nvGraphicFramePr>
        <p:xfrm>
          <a:off x="122831" y="1671998"/>
          <a:ext cx="8871044" cy="4346141"/>
        </p:xfrm>
        <a:graphic>
          <a:graphicData uri="http://schemas.openxmlformats.org/drawingml/2006/table">
            <a:tbl>
              <a:tblPr firstRow="1" firstCol="1" bandRow="1"/>
              <a:tblGrid>
                <a:gridCol w="1031206"/>
                <a:gridCol w="1448157"/>
                <a:gridCol w="1532347"/>
                <a:gridCol w="1761292"/>
                <a:gridCol w="1634722"/>
                <a:gridCol w="1463320"/>
              </a:tblGrid>
              <a:tr h="198262">
                <a:tc rowSpan="2">
                  <a:txBody>
                    <a:bodyPr/>
                    <a:lstStyle/>
                    <a:p>
                      <a:pPr marL="0" marR="0" algn="ctr">
                        <a:lnSpc>
                          <a:spcPct val="115000"/>
                        </a:lnSpc>
                        <a:spcBef>
                          <a:spcPts val="0"/>
                        </a:spcBef>
                        <a:spcAft>
                          <a:spcPts val="0"/>
                        </a:spcAft>
                      </a:pPr>
                      <a:r>
                        <a:rPr lang="en-US" sz="1200" b="1" dirty="0" smtClean="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82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955">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9425">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Funding </a:t>
                      </a:r>
                      <a:endParaRPr lang="en-US" sz="1200" dirty="0" smtClean="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dirty="0" smtClean="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Staff</a:t>
                      </a:r>
                      <a:endParaRPr lang="en-US" sz="1200" dirty="0" smtClean="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dirty="0" smtClean="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100 AmeriCorps State and National</a:t>
                      </a:r>
                      <a:r>
                        <a:rPr lang="en-US" sz="1200" baseline="0" dirty="0" smtClean="0">
                          <a:solidFill>
                            <a:srgbClr val="595959"/>
                          </a:solidFill>
                          <a:effectLst/>
                          <a:latin typeface="Arial"/>
                          <a:ea typeface="Calibri"/>
                          <a:cs typeface="Times New Roman"/>
                        </a:rPr>
                        <a:t> </a:t>
                      </a:r>
                      <a:r>
                        <a:rPr lang="en-US" sz="1200" dirty="0" smtClean="0">
                          <a:solidFill>
                            <a:srgbClr val="595959"/>
                          </a:solidFill>
                          <a:effectLst/>
                          <a:latin typeface="Arial"/>
                          <a:ea typeface="Calibri"/>
                          <a:cs typeface="Times New Roman"/>
                        </a:rPr>
                        <a:t>members</a:t>
                      </a:r>
                    </a:p>
                    <a:p>
                      <a:pPr marL="0" marR="0">
                        <a:lnSpc>
                          <a:spcPct val="100000"/>
                        </a:lnSpc>
                        <a:spcBef>
                          <a:spcPts val="0"/>
                        </a:spcBef>
                        <a:spcAft>
                          <a:spcPts val="0"/>
                        </a:spcAft>
                      </a:pPr>
                      <a:endParaRPr lang="en-US" sz="80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50</a:t>
                      </a:r>
                      <a:r>
                        <a:rPr lang="en-US" sz="1200" baseline="0" dirty="0" smtClean="0">
                          <a:solidFill>
                            <a:srgbClr val="595959"/>
                          </a:solidFill>
                          <a:effectLst/>
                          <a:latin typeface="Arial"/>
                          <a:ea typeface="Calibri"/>
                          <a:cs typeface="Times New Roman"/>
                        </a:rPr>
                        <a:t> non-AmeriCorps volunteers</a:t>
                      </a:r>
                      <a:endParaRPr lang="en-US" sz="1200" baseline="0" dirty="0" smtClean="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baseline="0" dirty="0" smtClean="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Research</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a:solidFill>
                            <a:srgbClr val="595959"/>
                          </a:solidFill>
                          <a:effectLst/>
                          <a:latin typeface="Arial"/>
                          <a:ea typeface="Calibri"/>
                          <a:cs typeface="Times New Roman"/>
                        </a:rPr>
                        <a:t>Conduct </a:t>
                      </a:r>
                      <a:r>
                        <a:rPr lang="en-US" sz="1200" dirty="0" smtClean="0">
                          <a:solidFill>
                            <a:srgbClr val="595959"/>
                          </a:solidFill>
                          <a:effectLst/>
                          <a:latin typeface="Arial"/>
                          <a:ea typeface="Calibri"/>
                          <a:cs typeface="Times New Roman"/>
                        </a:rPr>
                        <a:t>job readiness workshops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Provide</a:t>
                      </a:r>
                      <a:r>
                        <a:rPr lang="en-US" sz="1200" baseline="0" dirty="0" smtClean="0">
                          <a:solidFill>
                            <a:srgbClr val="595959"/>
                          </a:solidFill>
                          <a:effectLst/>
                          <a:latin typeface="Arial"/>
                          <a:ea typeface="Calibri"/>
                          <a:cs typeface="Times New Roman"/>
                        </a:rPr>
                        <a:t> job search assistance</a:t>
                      </a:r>
                      <a:endParaRPr lang="en-US" sz="12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Provide</a:t>
                      </a:r>
                      <a:r>
                        <a:rPr lang="en-US" sz="1200" baseline="0" dirty="0" smtClean="0">
                          <a:solidFill>
                            <a:srgbClr val="595959"/>
                          </a:solidFill>
                          <a:effectLst/>
                          <a:latin typeface="Arial"/>
                          <a:ea typeface="Calibri"/>
                          <a:cs typeface="Times New Roman"/>
                        </a:rPr>
                        <a:t> peer counseling services </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Provide referrals to transitioning services</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Educate potential employers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a:t>
                      </a:r>
                      <a:r>
                        <a:rPr lang="en-US" sz="1200" baseline="0" dirty="0" smtClean="0">
                          <a:solidFill>
                            <a:srgbClr val="595959"/>
                          </a:solidFill>
                          <a:effectLst/>
                          <a:latin typeface="Arial"/>
                          <a:ea typeface="Calibri"/>
                          <a:cs typeface="Times New Roman"/>
                        </a:rPr>
                        <a:t> individuals participating in workshops</a:t>
                      </a:r>
                      <a:endParaRPr lang="en-US" sz="12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 individuals receiving</a:t>
                      </a:r>
                      <a:r>
                        <a:rPr lang="en-US" sz="1200" baseline="0" dirty="0" smtClean="0">
                          <a:solidFill>
                            <a:srgbClr val="595959"/>
                          </a:solidFill>
                          <a:effectLst/>
                          <a:latin typeface="Arial"/>
                          <a:ea typeface="Calibri"/>
                          <a:cs typeface="Times New Roman"/>
                        </a:rPr>
                        <a:t> </a:t>
                      </a:r>
                      <a:r>
                        <a:rPr lang="en-US" sz="1200" dirty="0" smtClean="0">
                          <a:solidFill>
                            <a:srgbClr val="595959"/>
                          </a:solidFill>
                          <a:effectLst/>
                          <a:latin typeface="Arial"/>
                          <a:ea typeface="Calibri"/>
                          <a:cs typeface="Times New Roman"/>
                        </a:rPr>
                        <a:t>job search assistance</a:t>
                      </a:r>
                      <a:r>
                        <a:rPr lang="en-US" sz="1200" baseline="0" dirty="0" smtClean="0">
                          <a:solidFill>
                            <a:srgbClr val="595959"/>
                          </a:solidFill>
                          <a:effectLst/>
                          <a:latin typeface="Arial"/>
                          <a:ea typeface="Calibri"/>
                          <a:cs typeface="Times New Roman"/>
                        </a:rPr>
                        <a:t> </a:t>
                      </a:r>
                      <a:r>
                        <a:rPr lang="en-US" sz="1300" dirty="0" smtClean="0">
                          <a:solidFill>
                            <a:srgbClr val="595959"/>
                          </a:solidFill>
                          <a:effectLst/>
                          <a:latin typeface="Arial"/>
                          <a:ea typeface="Calibri"/>
                          <a:cs typeface="Times New Roman"/>
                        </a:rPr>
                        <a:t> </a:t>
                      </a:r>
                      <a:r>
                        <a:rPr lang="en-US" sz="1300" dirty="0">
                          <a:solidFill>
                            <a:srgbClr val="595959"/>
                          </a:solidFill>
                          <a:effectLst/>
                          <a:latin typeface="Arial"/>
                          <a:ea typeface="Calibri"/>
                          <a:cs typeface="Times New Roman"/>
                        </a:rPr>
                        <a:t> </a:t>
                      </a:r>
                      <a:endParaRPr lang="en-US" sz="1300" dirty="0" smtClean="0">
                        <a:solidFill>
                          <a:srgbClr val="595959"/>
                        </a:solidFill>
                        <a:effectLst/>
                        <a:latin typeface="Arial"/>
                        <a:ea typeface="Calibri"/>
                        <a:cs typeface="Times New Roman"/>
                      </a:endParaRPr>
                    </a:p>
                    <a:p>
                      <a:pPr marL="0" marR="0">
                        <a:lnSpc>
                          <a:spcPct val="100000"/>
                        </a:lnSpc>
                        <a:spcBef>
                          <a:spcPts val="0"/>
                        </a:spcBef>
                        <a:spcAft>
                          <a:spcPts val="0"/>
                        </a:spcAft>
                      </a:pPr>
                      <a:endParaRPr lang="en-US" sz="800" dirty="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 individuals receiving</a:t>
                      </a:r>
                      <a:r>
                        <a:rPr lang="en-US" sz="1200" baseline="0" dirty="0" smtClean="0">
                          <a:solidFill>
                            <a:srgbClr val="595959"/>
                          </a:solidFill>
                          <a:effectLst/>
                          <a:latin typeface="Arial"/>
                          <a:ea typeface="Calibri"/>
                          <a:cs typeface="Times New Roman"/>
                        </a:rPr>
                        <a:t> counseling services</a:t>
                      </a:r>
                      <a:endParaRPr lang="en-US" sz="1300" dirty="0" smtClean="0">
                        <a:solidFill>
                          <a:srgbClr val="595959"/>
                        </a:solidFill>
                        <a:effectLst/>
                        <a:latin typeface="Arial"/>
                        <a:ea typeface="Calibri"/>
                        <a:cs typeface="Times New Roman"/>
                      </a:endParaRPr>
                    </a:p>
                    <a:p>
                      <a:pPr marL="0" marR="0">
                        <a:lnSpc>
                          <a:spcPct val="100000"/>
                        </a:lnSpc>
                        <a:spcBef>
                          <a:spcPts val="0"/>
                        </a:spcBef>
                        <a:spcAft>
                          <a:spcPts val="0"/>
                        </a:spcAft>
                      </a:pPr>
                      <a:endParaRPr lang="en-US" sz="80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 families</a:t>
                      </a:r>
                      <a:r>
                        <a:rPr lang="en-US" sz="1200" baseline="0" dirty="0" smtClean="0">
                          <a:solidFill>
                            <a:srgbClr val="595959"/>
                          </a:solidFill>
                          <a:effectLst/>
                          <a:latin typeface="Arial"/>
                          <a:ea typeface="Calibri"/>
                          <a:cs typeface="Times New Roman"/>
                        </a:rPr>
                        <a:t> receiving referrals  </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employers receiving education</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Increased confidence in gaining</a:t>
                      </a:r>
                      <a:r>
                        <a:rPr lang="en-US" sz="1200" baseline="0" dirty="0" smtClean="0">
                          <a:solidFill>
                            <a:srgbClr val="595959"/>
                          </a:solidFill>
                          <a:effectLst/>
                          <a:latin typeface="Arial"/>
                          <a:ea typeface="Calibri"/>
                          <a:cs typeface="Times New Roman"/>
                        </a:rPr>
                        <a:t> employment</a:t>
                      </a:r>
                      <a:endParaRPr lang="en-US" sz="1200" dirty="0" smtClean="0">
                        <a:solidFill>
                          <a:srgbClr val="595959"/>
                        </a:solidFill>
                        <a:effectLst/>
                        <a:latin typeface="Arial"/>
                        <a:ea typeface="Calibri"/>
                        <a:cs typeface="Times New Roman"/>
                      </a:endParaRPr>
                    </a:p>
                    <a:p>
                      <a:pPr marL="0" marR="0">
                        <a:lnSpc>
                          <a:spcPct val="100000"/>
                        </a:lnSpc>
                        <a:spcBef>
                          <a:spcPts val="0"/>
                        </a:spcBef>
                        <a:spcAft>
                          <a:spcPts val="0"/>
                        </a:spcAft>
                      </a:pPr>
                      <a:endParaRPr lang="en-US" sz="80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 in job readiness skills</a:t>
                      </a:r>
                    </a:p>
                    <a:p>
                      <a:pPr marL="0" marR="0">
                        <a:lnSpc>
                          <a:spcPct val="100000"/>
                        </a:lnSpc>
                        <a:spcBef>
                          <a:spcPts val="0"/>
                        </a:spcBef>
                        <a:spcAft>
                          <a:spcPts val="0"/>
                        </a:spcAft>
                      </a:pPr>
                      <a:endParaRPr lang="en-US" sz="80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Increased knowledge of effective</a:t>
                      </a:r>
                      <a:r>
                        <a:rPr lang="en-US" sz="1200" baseline="0" dirty="0" smtClean="0">
                          <a:solidFill>
                            <a:srgbClr val="595959"/>
                          </a:solidFill>
                          <a:effectLst/>
                          <a:latin typeface="Arial"/>
                          <a:ea typeface="Calibri"/>
                          <a:cs typeface="Times New Roman"/>
                        </a:rPr>
                        <a:t> job search strategies</a:t>
                      </a:r>
                      <a:r>
                        <a:rPr lang="en-US" sz="1200" dirty="0">
                          <a:solidFill>
                            <a:srgbClr val="595959"/>
                          </a:solidFill>
                          <a:effectLst/>
                          <a:latin typeface="Arial"/>
                          <a:ea typeface="Calibri"/>
                          <a:cs typeface="Times New Roman"/>
                        </a:rPr>
                        <a:t> </a:t>
                      </a:r>
                      <a:endParaRPr lang="en-US" sz="1200" dirty="0" smtClean="0">
                        <a:solidFill>
                          <a:srgbClr val="595959"/>
                        </a:solidFill>
                        <a:effectLst/>
                        <a:latin typeface="Arial"/>
                        <a:ea typeface="Calibri"/>
                        <a:cs typeface="Times New Roman"/>
                      </a:endParaRPr>
                    </a:p>
                    <a:p>
                      <a:pPr marL="0" marR="0">
                        <a:lnSpc>
                          <a:spcPct val="100000"/>
                        </a:lnSpc>
                        <a:spcBef>
                          <a:spcPts val="0"/>
                        </a:spcBef>
                        <a:spcAft>
                          <a:spcPts val="0"/>
                        </a:spcAft>
                      </a:pPr>
                      <a:endParaRPr lang="en-US" sz="800" dirty="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a:t>
                      </a:r>
                      <a:r>
                        <a:rPr lang="en-US" sz="1200" baseline="0" dirty="0" smtClean="0">
                          <a:solidFill>
                            <a:srgbClr val="595959"/>
                          </a:solidFill>
                          <a:effectLst/>
                          <a:latin typeface="Arial"/>
                          <a:ea typeface="Calibri"/>
                          <a:cs typeface="Times New Roman"/>
                        </a:rPr>
                        <a:t>d knowledge of community services</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Increased employer knowledge</a:t>
                      </a:r>
                      <a:r>
                        <a:rPr lang="en-US" sz="1200" baseline="0" dirty="0" smtClean="0">
                          <a:solidFill>
                            <a:srgbClr val="595959"/>
                          </a:solidFill>
                          <a:effectLst/>
                          <a:latin typeface="Arial"/>
                          <a:ea typeface="Calibri"/>
                          <a:cs typeface="Times New Roman"/>
                        </a:rPr>
                        <a:t> of hiring benefits</a:t>
                      </a: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00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a:t>
                      </a:r>
                      <a:r>
                        <a:rPr lang="en-US" sz="1200" baseline="0" dirty="0" smtClean="0">
                          <a:solidFill>
                            <a:srgbClr val="595959"/>
                          </a:solidFill>
                          <a:effectLst/>
                          <a:latin typeface="Arial"/>
                          <a:ea typeface="Calibri"/>
                          <a:cs typeface="Times New Roman"/>
                        </a:rPr>
                        <a:t> in job placement</a:t>
                      </a:r>
                      <a:endParaRPr lang="en-US" sz="1200" baseline="0" dirty="0">
                        <a:solidFill>
                          <a:schemeClr val="tx1"/>
                        </a:solidFill>
                        <a:effectLst/>
                        <a:latin typeface="Calibri"/>
                        <a:ea typeface="Calibri"/>
                        <a:cs typeface="Times New Roman"/>
                      </a:endParaRPr>
                    </a:p>
                    <a:p>
                      <a:pPr marL="0" marR="0">
                        <a:lnSpc>
                          <a:spcPct val="100000"/>
                        </a:lnSpc>
                        <a:spcBef>
                          <a:spcPts val="0"/>
                        </a:spcBef>
                        <a:spcAft>
                          <a:spcPts val="0"/>
                        </a:spcAft>
                      </a:pPr>
                      <a:endParaRPr lang="en-US" sz="800" baseline="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Increase</a:t>
                      </a:r>
                      <a:r>
                        <a:rPr lang="en-US" sz="1200" baseline="0" dirty="0" smtClean="0">
                          <a:solidFill>
                            <a:srgbClr val="595959"/>
                          </a:solidFill>
                          <a:effectLst/>
                          <a:latin typeface="Arial"/>
                          <a:ea typeface="Calibri"/>
                          <a:cs typeface="Times New Roman"/>
                        </a:rPr>
                        <a:t>d capacity of families to manage transition from military to civilian work and family life</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Increased adoption of military-friendly practices by employers</a:t>
                      </a:r>
                      <a:endParaRPr lang="en-US" sz="1200" dirty="0">
                        <a:effectLst/>
                        <a:latin typeface="Calibri"/>
                        <a:ea typeface="Calibri"/>
                        <a:cs typeface="Times New Roman"/>
                      </a:endParaRPr>
                    </a:p>
                    <a:p>
                      <a:pPr marL="0" marR="0">
                        <a:lnSpc>
                          <a:spcPct val="100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Individuals</a:t>
                      </a:r>
                      <a:r>
                        <a:rPr lang="en-US" sz="1200" baseline="0" dirty="0" smtClean="0">
                          <a:solidFill>
                            <a:srgbClr val="595959"/>
                          </a:solidFill>
                          <a:effectLst/>
                          <a:latin typeface="Arial"/>
                          <a:ea typeface="Calibri"/>
                          <a:cs typeface="Times New Roman"/>
                        </a:rPr>
                        <a:t> maintain stable employment</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Increased family well-being</a:t>
                      </a:r>
                    </a:p>
                    <a:p>
                      <a:pPr marL="0" marR="0">
                        <a:lnSpc>
                          <a:spcPct val="100000"/>
                        </a:lnSpc>
                        <a:spcBef>
                          <a:spcPts val="0"/>
                        </a:spcBef>
                        <a:spcAft>
                          <a:spcPts val="0"/>
                        </a:spcAft>
                      </a:pPr>
                      <a:endParaRPr lang="en-US" sz="8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Employers routinely hire veterans and military spouses</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879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Budget for an evaluation	</a:t>
            </a:r>
            <a:endParaRPr lang="en-US" dirty="0"/>
          </a:p>
        </p:txBody>
      </p:sp>
      <p:sp>
        <p:nvSpPr>
          <p:cNvPr id="3" name="Content Placeholder 2"/>
          <p:cNvSpPr>
            <a:spLocks noGrp="1"/>
          </p:cNvSpPr>
          <p:nvPr>
            <p:ph idx="1"/>
          </p:nvPr>
        </p:nvSpPr>
        <p:spPr/>
        <p:txBody>
          <a:bodyPr>
            <a:normAutofit/>
          </a:bodyPr>
          <a:lstStyle/>
          <a:p>
            <a:pPr marL="0" lvl="0" indent="0">
              <a:spcBef>
                <a:spcPts val="1200"/>
              </a:spcBef>
              <a:spcAft>
                <a:spcPts val="1200"/>
              </a:spcAft>
              <a:buNone/>
            </a:pPr>
            <a:r>
              <a:rPr lang="en-US" dirty="0" smtClean="0"/>
              <a:t>Common cost categories:</a:t>
            </a:r>
          </a:p>
          <a:p>
            <a:r>
              <a:rPr lang="en-US" sz="2400" dirty="0" smtClean="0"/>
              <a:t>Staff </a:t>
            </a:r>
            <a:r>
              <a:rPr lang="en-US" sz="2400" dirty="0"/>
              <a:t>time </a:t>
            </a:r>
          </a:p>
          <a:p>
            <a:r>
              <a:rPr lang="en-US" sz="2400" dirty="0" smtClean="0"/>
              <a:t>Materials</a:t>
            </a:r>
            <a:r>
              <a:rPr lang="en-US" sz="2400" dirty="0"/>
              <a:t>, equipment, and supplies</a:t>
            </a:r>
          </a:p>
          <a:p>
            <a:r>
              <a:rPr lang="en-US" sz="2400" dirty="0" smtClean="0"/>
              <a:t>Travel</a:t>
            </a:r>
          </a:p>
          <a:p>
            <a:r>
              <a:rPr lang="en-US" sz="2400" dirty="0"/>
              <a:t>Data collection</a:t>
            </a:r>
          </a:p>
          <a:p>
            <a:pPr marL="0" indent="0">
              <a:buNone/>
            </a:pPr>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12</a:t>
            </a:fld>
            <a:endParaRPr lang="en-US" dirty="0"/>
          </a:p>
        </p:txBody>
      </p:sp>
    </p:spTree>
    <p:extLst>
      <p:ext uri="{BB962C8B-B14F-4D97-AF65-F5344CB8AC3E}">
        <p14:creationId xmlns:p14="http://schemas.microsoft.com/office/powerpoint/2010/main" val="3611909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Budget for an evaluation</a:t>
            </a:r>
            <a:endParaRPr lang="en-US" dirty="0"/>
          </a:p>
        </p:txBody>
      </p:sp>
      <p:sp>
        <p:nvSpPr>
          <p:cNvPr id="3" name="Content Placeholder 2"/>
          <p:cNvSpPr>
            <a:spLocks noGrp="1"/>
          </p:cNvSpPr>
          <p:nvPr>
            <p:ph idx="1"/>
          </p:nvPr>
        </p:nvSpPr>
        <p:spPr/>
        <p:txBody>
          <a:bodyPr>
            <a:normAutofit/>
          </a:bodyPr>
          <a:lstStyle/>
          <a:p>
            <a:pPr marL="0" indent="0">
              <a:spcBef>
                <a:spcPts val="900"/>
              </a:spcBef>
              <a:buNone/>
            </a:pPr>
            <a:r>
              <a:rPr lang="en-US" dirty="0" smtClean="0"/>
              <a:t>Consider questions of:</a:t>
            </a:r>
          </a:p>
          <a:p>
            <a:pPr lvl="0">
              <a:spcAft>
                <a:spcPts val="1200"/>
              </a:spcAft>
            </a:pPr>
            <a:r>
              <a:rPr lang="en-US" sz="2400" dirty="0" smtClean="0"/>
              <a:t>Who </a:t>
            </a:r>
            <a:r>
              <a:rPr lang="en-US" sz="2400" dirty="0"/>
              <a:t>will conduct </a:t>
            </a:r>
            <a:r>
              <a:rPr lang="en-US" sz="2400" dirty="0" smtClean="0"/>
              <a:t>it?</a:t>
            </a:r>
            <a:endParaRPr lang="en-US" sz="2400" dirty="0"/>
          </a:p>
          <a:p>
            <a:pPr lvl="1">
              <a:spcAft>
                <a:spcPts val="1200"/>
              </a:spcAft>
            </a:pPr>
            <a:r>
              <a:rPr lang="en-US" sz="2000" dirty="0" smtClean="0">
                <a:solidFill>
                  <a:schemeClr val="accent6"/>
                </a:solidFill>
              </a:rPr>
              <a:t>If </a:t>
            </a:r>
            <a:r>
              <a:rPr lang="en-US" sz="2000" i="1" dirty="0" smtClean="0">
                <a:solidFill>
                  <a:schemeClr val="accent6"/>
                </a:solidFill>
              </a:rPr>
              <a:t>external evaluator</a:t>
            </a:r>
            <a:r>
              <a:rPr lang="en-US" sz="2000" dirty="0" smtClean="0">
                <a:solidFill>
                  <a:schemeClr val="tx2">
                    <a:lumMod val="75000"/>
                  </a:schemeClr>
                </a:solidFill>
              </a:rPr>
              <a:t>, </a:t>
            </a:r>
            <a:r>
              <a:rPr lang="en-US" sz="2000" dirty="0" smtClean="0"/>
              <a:t>consider what services are and are not included in their cost</a:t>
            </a:r>
          </a:p>
          <a:p>
            <a:pPr lvl="1">
              <a:spcAft>
                <a:spcPts val="1200"/>
              </a:spcAft>
            </a:pPr>
            <a:r>
              <a:rPr lang="en-US" sz="2000" dirty="0" smtClean="0"/>
              <a:t>If </a:t>
            </a:r>
            <a:r>
              <a:rPr lang="en-US" sz="2000" i="1" dirty="0" smtClean="0">
                <a:solidFill>
                  <a:schemeClr val="accent6"/>
                </a:solidFill>
              </a:rPr>
              <a:t>own staff</a:t>
            </a:r>
            <a:r>
              <a:rPr lang="en-US" sz="2000" dirty="0" smtClean="0">
                <a:solidFill>
                  <a:schemeClr val="accent6"/>
                </a:solidFill>
              </a:rPr>
              <a:t>, </a:t>
            </a:r>
            <a:r>
              <a:rPr lang="en-US" sz="2000" dirty="0" smtClean="0"/>
              <a:t>consider cost of time spent on evaluation relative to programmatic tasks</a:t>
            </a:r>
          </a:p>
          <a:p>
            <a:pPr lvl="0">
              <a:spcAft>
                <a:spcPts val="1200"/>
              </a:spcAft>
            </a:pPr>
            <a:r>
              <a:rPr lang="en-US" sz="2400" dirty="0" smtClean="0"/>
              <a:t>What </a:t>
            </a:r>
            <a:r>
              <a:rPr lang="en-US" sz="2400" dirty="0"/>
              <a:t>will </a:t>
            </a:r>
            <a:r>
              <a:rPr lang="en-US" sz="2400" dirty="0" smtClean="0"/>
              <a:t>it include </a:t>
            </a:r>
            <a:r>
              <a:rPr lang="en-US" sz="2400" dirty="0"/>
              <a:t>and how will it be conducted?</a:t>
            </a:r>
          </a:p>
          <a:p>
            <a:pPr lvl="0">
              <a:spcAft>
                <a:spcPts val="1200"/>
              </a:spcAft>
            </a:pPr>
            <a:r>
              <a:rPr lang="en-US" sz="2400" dirty="0"/>
              <a:t>Will </a:t>
            </a:r>
            <a:r>
              <a:rPr lang="en-US" sz="2400" dirty="0" smtClean="0"/>
              <a:t>it involve </a:t>
            </a:r>
            <a:r>
              <a:rPr lang="en-US" sz="2400" dirty="0"/>
              <a:t>new data collection? </a:t>
            </a:r>
            <a:endParaRPr lang="en-US" sz="2400" dirty="0" smtClean="0"/>
          </a:p>
          <a:p>
            <a:pPr lvl="1">
              <a:spcAft>
                <a:spcPts val="1200"/>
              </a:spcAft>
            </a:pPr>
            <a:r>
              <a:rPr lang="en-US" sz="2000" dirty="0" smtClean="0"/>
              <a:t>If so, at what time points and where?</a:t>
            </a:r>
          </a:p>
          <a:p>
            <a:pPr>
              <a:spcAft>
                <a:spcPts val="1200"/>
              </a:spcAft>
            </a:pPr>
            <a:r>
              <a:rPr lang="en-US" sz="2400" dirty="0" smtClean="0"/>
              <a:t>Who will manage it? </a:t>
            </a:r>
          </a:p>
          <a:p>
            <a:pPr lvl="1">
              <a:spcBef>
                <a:spcPts val="900"/>
              </a:spcBef>
            </a:pPr>
            <a:endParaRPr lang="en-US" sz="2000"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13</a:t>
            </a:fld>
            <a:endParaRPr lang="en-US" dirty="0"/>
          </a:p>
        </p:txBody>
      </p:sp>
    </p:spTree>
    <p:extLst>
      <p:ext uri="{BB962C8B-B14F-4D97-AF65-F5344CB8AC3E}">
        <p14:creationId xmlns:p14="http://schemas.microsoft.com/office/powerpoint/2010/main" val="278866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Select an evaluator</a:t>
            </a:r>
            <a:endParaRPr lang="en-US" dirty="0"/>
          </a:p>
        </p:txBody>
      </p:sp>
      <p:sp>
        <p:nvSpPr>
          <p:cNvPr id="3" name="Content Placeholder 2"/>
          <p:cNvSpPr>
            <a:spLocks noGrp="1"/>
          </p:cNvSpPr>
          <p:nvPr>
            <p:ph idx="1"/>
          </p:nvPr>
        </p:nvSpPr>
        <p:spPr/>
        <p:txBody>
          <a:bodyPr>
            <a:normAutofit/>
          </a:bodyPr>
          <a:lstStyle/>
          <a:p>
            <a:pPr>
              <a:spcBef>
                <a:spcPts val="1200"/>
              </a:spcBef>
              <a:spcAft>
                <a:spcPts val="1200"/>
              </a:spcAft>
            </a:pPr>
            <a:r>
              <a:rPr lang="en-US" sz="2400" dirty="0" smtClean="0"/>
              <a:t>An evaluator is an individual or team of people responsible for leading the evaluation.</a:t>
            </a:r>
          </a:p>
          <a:p>
            <a:pPr>
              <a:spcBef>
                <a:spcPts val="1200"/>
              </a:spcBef>
              <a:spcAft>
                <a:spcPts val="1200"/>
              </a:spcAft>
            </a:pPr>
            <a:r>
              <a:rPr lang="en-US" sz="2400" dirty="0" smtClean="0"/>
              <a:t>Potential options for an evaluator include:</a:t>
            </a:r>
          </a:p>
          <a:p>
            <a:pPr lvl="1">
              <a:spcAft>
                <a:spcPts val="1200"/>
              </a:spcAft>
            </a:pPr>
            <a:r>
              <a:rPr lang="en-US" sz="2000" dirty="0" smtClean="0"/>
              <a:t>An external source (e.g., consulting firm, college or university personnel, independent consultant)</a:t>
            </a:r>
          </a:p>
          <a:p>
            <a:pPr lvl="1">
              <a:spcAft>
                <a:spcPts val="1200"/>
              </a:spcAft>
            </a:pPr>
            <a:r>
              <a:rPr lang="en-US" sz="2000" dirty="0" smtClean="0"/>
              <a:t>An internal source - program staff member(s)</a:t>
            </a:r>
          </a:p>
        </p:txBody>
      </p:sp>
      <p:sp>
        <p:nvSpPr>
          <p:cNvPr id="4" name="Slide Number Placeholder 3"/>
          <p:cNvSpPr>
            <a:spLocks noGrp="1"/>
          </p:cNvSpPr>
          <p:nvPr>
            <p:ph type="sldNum" sz="quarter" idx="10"/>
          </p:nvPr>
        </p:nvSpPr>
        <p:spPr/>
        <p:txBody>
          <a:bodyPr/>
          <a:lstStyle/>
          <a:p>
            <a:fld id="{87586D39-9675-4FDB-A403-EAAB44209BB9}" type="slidenum">
              <a:rPr lang="en-US" smtClean="0"/>
              <a:pPr/>
              <a:t>14</a:t>
            </a:fld>
            <a:endParaRPr lang="en-US" dirty="0"/>
          </a:p>
        </p:txBody>
      </p:sp>
    </p:spTree>
    <p:extLst>
      <p:ext uri="{BB962C8B-B14F-4D97-AF65-F5344CB8AC3E}">
        <p14:creationId xmlns:p14="http://schemas.microsoft.com/office/powerpoint/2010/main" val="84256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Select an evaluator</a:t>
            </a:r>
            <a:endParaRPr lang="en-US" dirty="0"/>
          </a:p>
        </p:txBody>
      </p:sp>
      <p:sp>
        <p:nvSpPr>
          <p:cNvPr id="3" name="Content Placeholder 2"/>
          <p:cNvSpPr>
            <a:spLocks noGrp="1"/>
          </p:cNvSpPr>
          <p:nvPr>
            <p:ph idx="1"/>
          </p:nvPr>
        </p:nvSpPr>
        <p:spPr/>
        <p:txBody>
          <a:bodyPr>
            <a:normAutofit/>
          </a:bodyPr>
          <a:lstStyle/>
          <a:p>
            <a:pPr marL="0" indent="0">
              <a:spcBef>
                <a:spcPts val="1200"/>
              </a:spcBef>
              <a:spcAft>
                <a:spcPts val="1200"/>
              </a:spcAft>
              <a:buNone/>
            </a:pPr>
            <a:r>
              <a:rPr lang="en-US" dirty="0" smtClean="0"/>
              <a:t>A key decision is whether to use an internal staff member or to rely on an external evaluator. </a:t>
            </a:r>
          </a:p>
          <a:p>
            <a:pPr>
              <a:spcAft>
                <a:spcPts val="1200"/>
              </a:spcAft>
            </a:pPr>
            <a:r>
              <a:rPr lang="en-US" sz="2400" dirty="0" smtClean="0"/>
              <a:t>Factors to consider when making this decision:</a:t>
            </a:r>
          </a:p>
          <a:p>
            <a:pPr lvl="1">
              <a:spcAft>
                <a:spcPts val="1200"/>
              </a:spcAft>
            </a:pPr>
            <a:r>
              <a:rPr lang="en-US" sz="2000" dirty="0" smtClean="0"/>
              <a:t>Purpose of the evaluation</a:t>
            </a:r>
          </a:p>
          <a:p>
            <a:pPr lvl="1">
              <a:spcAft>
                <a:spcPts val="1200"/>
              </a:spcAft>
            </a:pPr>
            <a:r>
              <a:rPr lang="en-US" sz="2000" dirty="0" smtClean="0"/>
              <a:t>Staff workload and expertise</a:t>
            </a:r>
          </a:p>
          <a:p>
            <a:pPr lvl="1">
              <a:spcAft>
                <a:spcPts val="1200"/>
              </a:spcAft>
            </a:pPr>
            <a:r>
              <a:rPr lang="en-US" sz="2000" dirty="0" smtClean="0"/>
              <a:t>Program resources (e.g., financial, necessary computer software, etc.)</a:t>
            </a:r>
          </a:p>
          <a:p>
            <a:pPr lvl="1">
              <a:spcAft>
                <a:spcPts val="1200"/>
              </a:spcAft>
            </a:pPr>
            <a:r>
              <a:rPr lang="en-US" sz="2000" dirty="0"/>
              <a:t>Specific program requirements (e.g., AmeriCorps grantees ≥ $500,000 are required to conduct an independent evaluation)</a:t>
            </a:r>
          </a:p>
          <a:p>
            <a:pPr lvl="1">
              <a:spcAft>
                <a:spcPts val="1200"/>
              </a:spcAft>
            </a:pPr>
            <a:endParaRPr lang="en-US" sz="2000"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15</a:t>
            </a:fld>
            <a:endParaRPr lang="en-US" dirty="0"/>
          </a:p>
        </p:txBody>
      </p:sp>
    </p:spTree>
    <p:extLst>
      <p:ext uri="{BB962C8B-B14F-4D97-AF65-F5344CB8AC3E}">
        <p14:creationId xmlns:p14="http://schemas.microsoft.com/office/powerpoint/2010/main" val="316393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Select an evaluator</a:t>
            </a:r>
            <a:endParaRPr lang="en-US" dirty="0"/>
          </a:p>
        </p:txBody>
      </p:sp>
      <p:sp>
        <p:nvSpPr>
          <p:cNvPr id="3" name="Content Placeholder 2"/>
          <p:cNvSpPr>
            <a:spLocks noGrp="1"/>
          </p:cNvSpPr>
          <p:nvPr>
            <p:ph idx="1"/>
          </p:nvPr>
        </p:nvSpPr>
        <p:spPr/>
        <p:txBody>
          <a:bodyPr/>
          <a:lstStyle/>
          <a:p>
            <a:pPr marL="0" indent="0">
              <a:spcBef>
                <a:spcPts val="1200"/>
              </a:spcBef>
              <a:spcAft>
                <a:spcPts val="1200"/>
              </a:spcAft>
              <a:buNone/>
            </a:pPr>
            <a:r>
              <a:rPr lang="en-US" dirty="0" smtClean="0"/>
              <a:t>Evaluator’s </a:t>
            </a:r>
            <a:r>
              <a:rPr lang="en-US" i="1" dirty="0" smtClean="0"/>
              <a:t>independence</a:t>
            </a:r>
            <a:r>
              <a:rPr lang="en-US" dirty="0" smtClean="0"/>
              <a:t>:</a:t>
            </a:r>
          </a:p>
          <a:p>
            <a:pPr lvl="0">
              <a:spcAft>
                <a:spcPts val="1200"/>
              </a:spcAft>
            </a:pPr>
            <a:r>
              <a:rPr lang="en-US" sz="2400" dirty="0" smtClean="0"/>
              <a:t>No conflicts </a:t>
            </a:r>
            <a:r>
              <a:rPr lang="en-US" sz="2400" dirty="0"/>
              <a:t>of interest related to the </a:t>
            </a:r>
            <a:r>
              <a:rPr lang="en-US" sz="2400" dirty="0" smtClean="0"/>
              <a:t>evaluation</a:t>
            </a:r>
          </a:p>
          <a:p>
            <a:pPr>
              <a:spcAft>
                <a:spcPts val="1200"/>
              </a:spcAft>
            </a:pPr>
            <a:r>
              <a:rPr lang="en-US" sz="2400" dirty="0"/>
              <a:t>Able to provide an unbiased assessment of the program’s outcomes/impacts</a:t>
            </a:r>
          </a:p>
          <a:p>
            <a:pPr marL="0" lvl="0" indent="0">
              <a:buNone/>
            </a:pPr>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16</a:t>
            </a:fld>
            <a:endParaRPr lang="en-US" dirty="0"/>
          </a:p>
        </p:txBody>
      </p:sp>
    </p:spTree>
    <p:extLst>
      <p:ext uri="{BB962C8B-B14F-4D97-AF65-F5344CB8AC3E}">
        <p14:creationId xmlns:p14="http://schemas.microsoft.com/office/powerpoint/2010/main" val="3783658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Select an </a:t>
            </a:r>
            <a:r>
              <a:rPr lang="en-US" dirty="0" smtClean="0"/>
              <a:t>evaluator</a:t>
            </a:r>
            <a:endParaRPr lang="en-US" dirty="0"/>
          </a:p>
        </p:txBody>
      </p:sp>
      <p:sp>
        <p:nvSpPr>
          <p:cNvPr id="3" name="Content Placeholder 2"/>
          <p:cNvSpPr>
            <a:spLocks noGrp="1"/>
          </p:cNvSpPr>
          <p:nvPr>
            <p:ph idx="1"/>
          </p:nvPr>
        </p:nvSpPr>
        <p:spPr/>
        <p:txBody>
          <a:bodyPr/>
          <a:lstStyle/>
          <a:p>
            <a:pPr marL="0" indent="0">
              <a:spcBef>
                <a:spcPts val="1200"/>
              </a:spcBef>
              <a:spcAft>
                <a:spcPts val="1200"/>
              </a:spcAft>
              <a:buNone/>
            </a:pPr>
            <a:r>
              <a:rPr lang="en-US" dirty="0" smtClean="0"/>
              <a:t>How do you find an external evaluator?    </a:t>
            </a:r>
            <a:endParaRPr lang="en-US" dirty="0"/>
          </a:p>
          <a:p>
            <a:pPr lvl="0">
              <a:spcAft>
                <a:spcPts val="1200"/>
              </a:spcAft>
            </a:pPr>
            <a:r>
              <a:rPr lang="en-US" sz="2400" dirty="0" smtClean="0"/>
              <a:t>Academic settings</a:t>
            </a:r>
          </a:p>
          <a:p>
            <a:pPr lvl="1">
              <a:spcAft>
                <a:spcPts val="1200"/>
              </a:spcAft>
            </a:pPr>
            <a:r>
              <a:rPr lang="en-US" sz="2000" dirty="0" smtClean="0"/>
              <a:t>Contact individuals at your local college or university</a:t>
            </a:r>
            <a:endParaRPr lang="en-US" sz="2000" dirty="0"/>
          </a:p>
          <a:p>
            <a:pPr lvl="0">
              <a:spcAft>
                <a:spcPts val="1200"/>
              </a:spcAft>
            </a:pPr>
            <a:r>
              <a:rPr lang="en-US" sz="2400" dirty="0" smtClean="0"/>
              <a:t>Professional settings</a:t>
            </a:r>
          </a:p>
          <a:p>
            <a:pPr lvl="1">
              <a:spcAft>
                <a:spcPts val="1200"/>
              </a:spcAft>
            </a:pPr>
            <a:r>
              <a:rPr lang="en-US" sz="2000" dirty="0" smtClean="0"/>
              <a:t>American Evaluation Association (AEA) website, click on “Find an Evaluator” tab (http</a:t>
            </a:r>
            <a:r>
              <a:rPr lang="en-US" sz="2000" dirty="0"/>
              <a:t>://</a:t>
            </a:r>
            <a:r>
              <a:rPr lang="en-US" sz="2000" dirty="0" smtClean="0"/>
              <a:t>www.eval.org)</a:t>
            </a:r>
          </a:p>
          <a:p>
            <a:pPr lvl="0">
              <a:spcAft>
                <a:spcPts val="1200"/>
              </a:spcAft>
            </a:pPr>
            <a:r>
              <a:rPr lang="en-US" sz="2400" dirty="0" smtClean="0"/>
              <a:t>Ask others in your network</a:t>
            </a:r>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17</a:t>
            </a:fld>
            <a:endParaRPr lang="en-US" dirty="0"/>
          </a:p>
        </p:txBody>
      </p:sp>
    </p:spTree>
    <p:extLst>
      <p:ext uri="{BB962C8B-B14F-4D97-AF65-F5344CB8AC3E}">
        <p14:creationId xmlns:p14="http://schemas.microsoft.com/office/powerpoint/2010/main" val="233773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Select an evaluator</a:t>
            </a:r>
            <a:endParaRPr lang="en-US" dirty="0"/>
          </a:p>
        </p:txBody>
      </p:sp>
      <p:sp>
        <p:nvSpPr>
          <p:cNvPr id="3" name="Content Placeholder 2"/>
          <p:cNvSpPr>
            <a:spLocks noGrp="1"/>
          </p:cNvSpPr>
          <p:nvPr>
            <p:ph idx="1"/>
          </p:nvPr>
        </p:nvSpPr>
        <p:spPr/>
        <p:txBody>
          <a:bodyPr>
            <a:normAutofit/>
          </a:bodyPr>
          <a:lstStyle/>
          <a:p>
            <a:pPr marL="0" indent="0">
              <a:spcBef>
                <a:spcPts val="1200"/>
              </a:spcBef>
              <a:spcAft>
                <a:spcPts val="1200"/>
              </a:spcAft>
              <a:buNone/>
            </a:pPr>
            <a:r>
              <a:rPr lang="en-US" dirty="0" smtClean="0"/>
              <a:t>Consider whether your potential evaluator has -   </a:t>
            </a:r>
          </a:p>
          <a:p>
            <a:pPr lvl="0">
              <a:spcAft>
                <a:spcPts val="1200"/>
              </a:spcAft>
            </a:pPr>
            <a:r>
              <a:rPr lang="en-US" sz="2400" dirty="0" smtClean="0"/>
              <a:t>Formal training in evaluation studies</a:t>
            </a:r>
          </a:p>
          <a:p>
            <a:pPr lvl="0">
              <a:spcAft>
                <a:spcPts val="1200"/>
              </a:spcAft>
            </a:pPr>
            <a:r>
              <a:rPr lang="en-US" sz="2400" dirty="0" smtClean="0"/>
              <a:t>Experience evaluating similar programs/interventions </a:t>
            </a:r>
          </a:p>
          <a:p>
            <a:pPr lvl="0">
              <a:spcAft>
                <a:spcPts val="1200"/>
              </a:spcAft>
            </a:pPr>
            <a:r>
              <a:rPr lang="en-US" sz="2400" dirty="0" smtClean="0"/>
              <a:t>Experience that matches the design, methods, and/or approach </a:t>
            </a:r>
            <a:r>
              <a:rPr lang="en-US" sz="2400" dirty="0"/>
              <a:t>of your planned </a:t>
            </a:r>
            <a:r>
              <a:rPr lang="en-US" sz="2400" dirty="0" smtClean="0"/>
              <a:t>evaluation </a:t>
            </a:r>
            <a:endParaRPr lang="en-US" sz="2400" dirty="0"/>
          </a:p>
          <a:p>
            <a:pPr lvl="0">
              <a:spcAft>
                <a:spcPts val="1200"/>
              </a:spcAft>
            </a:pPr>
            <a:r>
              <a:rPr lang="en-US" sz="2400" dirty="0" smtClean="0"/>
              <a:t>Capacity </a:t>
            </a:r>
            <a:r>
              <a:rPr lang="en-US" sz="2400" dirty="0"/>
              <a:t>to handle the </a:t>
            </a:r>
            <a:r>
              <a:rPr lang="en-US" sz="2400" dirty="0" smtClean="0"/>
              <a:t>scale of your planned evaluation</a:t>
            </a:r>
            <a:endParaRPr lang="en-US" sz="2400" dirty="0"/>
          </a:p>
          <a:p>
            <a:pPr lvl="0">
              <a:spcAft>
                <a:spcPts val="1200"/>
              </a:spcAft>
            </a:pPr>
            <a:r>
              <a:rPr lang="en-US" sz="2400" dirty="0" smtClean="0"/>
              <a:t>Personal style that fits your program staff or organization</a:t>
            </a:r>
          </a:p>
        </p:txBody>
      </p:sp>
      <p:sp>
        <p:nvSpPr>
          <p:cNvPr id="4" name="Slide Number Placeholder 3"/>
          <p:cNvSpPr>
            <a:spLocks noGrp="1"/>
          </p:cNvSpPr>
          <p:nvPr>
            <p:ph type="sldNum" sz="quarter" idx="10"/>
          </p:nvPr>
        </p:nvSpPr>
        <p:spPr/>
        <p:txBody>
          <a:bodyPr/>
          <a:lstStyle/>
          <a:p>
            <a:fld id="{87586D39-9675-4FDB-A403-EAAB44209BB9}" type="slidenum">
              <a:rPr lang="en-US" smtClean="0"/>
              <a:pPr/>
              <a:t>18</a:t>
            </a:fld>
            <a:endParaRPr lang="en-US" dirty="0"/>
          </a:p>
        </p:txBody>
      </p:sp>
    </p:spTree>
    <p:extLst>
      <p:ext uri="{BB962C8B-B14F-4D97-AF65-F5344CB8AC3E}">
        <p14:creationId xmlns:p14="http://schemas.microsoft.com/office/powerpoint/2010/main" val="67357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step: Developing an </a:t>
            </a:r>
            <a:r>
              <a:rPr lang="en-US" dirty="0"/>
              <a:t>e</a:t>
            </a:r>
            <a:r>
              <a:rPr lang="en-US" dirty="0" smtClean="0"/>
              <a:t>valuation plan</a:t>
            </a:r>
            <a:endParaRPr lang="en-US" dirty="0"/>
          </a:p>
        </p:txBody>
      </p:sp>
      <p:sp>
        <p:nvSpPr>
          <p:cNvPr id="3" name="Content Placeholder 2"/>
          <p:cNvSpPr>
            <a:spLocks noGrp="1"/>
          </p:cNvSpPr>
          <p:nvPr>
            <p:ph idx="1"/>
          </p:nvPr>
        </p:nvSpPr>
        <p:spPr>
          <a:xfrm>
            <a:off x="457200" y="1262064"/>
            <a:ext cx="8229600" cy="534931"/>
          </a:xfrm>
        </p:spPr>
        <p:txBody>
          <a:bodyPr/>
          <a:lstStyle/>
          <a:p>
            <a:endParaRPr lang="en-US" dirty="0"/>
          </a:p>
        </p:txBody>
      </p:sp>
      <p:grpSp>
        <p:nvGrpSpPr>
          <p:cNvPr id="4" name="Diagram group"/>
          <p:cNvGrpSpPr/>
          <p:nvPr/>
        </p:nvGrpSpPr>
        <p:grpSpPr>
          <a:xfrm>
            <a:off x="1910686" y="2121071"/>
            <a:ext cx="2256445" cy="2206922"/>
            <a:chOff x="2287655" y="2745982"/>
            <a:chExt cx="1398202" cy="1292088"/>
          </a:xfrm>
          <a:scene3d>
            <a:camera prst="orthographicFront">
              <a:rot lat="0" lon="0" rev="0"/>
            </a:camera>
            <a:lightRig rig="balanced" dir="t">
              <a:rot lat="0" lon="0" rev="8700000"/>
            </a:lightRig>
          </a:scene3d>
        </p:grpSpPr>
        <p:grpSp>
          <p:nvGrpSpPr>
            <p:cNvPr id="5" name="Group 4"/>
            <p:cNvGrpSpPr/>
            <p:nvPr/>
          </p:nvGrpSpPr>
          <p:grpSpPr>
            <a:xfrm>
              <a:off x="2287655" y="2745982"/>
              <a:ext cx="1398202" cy="1292088"/>
              <a:chOff x="2287655" y="2745982"/>
              <a:chExt cx="1398202" cy="1292088"/>
            </a:xfrm>
            <a:scene3d>
              <a:camera prst="orthographicFront">
                <a:rot lat="0" lon="0" rev="0"/>
              </a:camera>
              <a:lightRig rig="balanced" dir="t">
                <a:rot lat="0" lon="0" rev="8700000"/>
              </a:lightRig>
            </a:scene3d>
          </p:grpSpPr>
          <p:sp>
            <p:nvSpPr>
              <p:cNvPr id="6" name="Oval 5"/>
              <p:cNvSpPr/>
              <p:nvPr/>
            </p:nvSpPr>
            <p:spPr>
              <a:xfrm>
                <a:off x="2287655" y="2745982"/>
                <a:ext cx="1398202" cy="1292088"/>
              </a:xfrm>
              <a:prstGeom prst="ellipse">
                <a:avLst/>
              </a:prstGeom>
              <a:solidFill>
                <a:srgbClr val="69923A"/>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Oval 4"/>
              <p:cNvSpPr/>
              <p:nvPr/>
            </p:nvSpPr>
            <p:spPr>
              <a:xfrm>
                <a:off x="2287655" y="2934697"/>
                <a:ext cx="1398202"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Aft>
                    <a:spcPct val="35000"/>
                  </a:spcAft>
                </a:pPr>
                <a:r>
                  <a:rPr lang="en-US" b="1" dirty="0">
                    <a:latin typeface="Arial" panose="020B0604020202020204" pitchFamily="34" charset="0"/>
                    <a:cs typeface="Arial" panose="020B0604020202020204" pitchFamily="34" charset="0"/>
                  </a:rPr>
                  <a:t>Development</a:t>
                </a:r>
              </a:p>
            </p:txBody>
          </p:sp>
        </p:grpSp>
      </p:grpSp>
      <p:sp>
        <p:nvSpPr>
          <p:cNvPr id="8" name="Right Arrow 7"/>
          <p:cNvSpPr/>
          <p:nvPr/>
        </p:nvSpPr>
        <p:spPr bwMode="auto">
          <a:xfrm>
            <a:off x="4283184" y="3072132"/>
            <a:ext cx="548640" cy="304800"/>
          </a:xfrm>
          <a:prstGeom prst="rightArrow">
            <a:avLst/>
          </a:prstGeom>
          <a:solidFill>
            <a:srgbClr val="69923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9" name="TextBox 8"/>
          <p:cNvSpPr txBox="1"/>
          <p:nvPr/>
        </p:nvSpPr>
        <p:spPr bwMode="auto">
          <a:xfrm>
            <a:off x="5213460" y="2900499"/>
            <a:ext cx="1883376"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Develop </a:t>
            </a:r>
            <a:r>
              <a:rPr lang="en-US" b="1" dirty="0"/>
              <a:t>an Evaluation Plan</a:t>
            </a:r>
            <a:endParaRPr lang="en-US" b="1" dirty="0" smtClean="0"/>
          </a:p>
        </p:txBody>
      </p:sp>
      <p:sp>
        <p:nvSpPr>
          <p:cNvPr id="10" name="Slide Number Placeholder 9"/>
          <p:cNvSpPr>
            <a:spLocks noGrp="1"/>
          </p:cNvSpPr>
          <p:nvPr>
            <p:ph type="sldNum" sz="quarter" idx="10"/>
          </p:nvPr>
        </p:nvSpPr>
        <p:spPr/>
        <p:txBody>
          <a:bodyPr/>
          <a:lstStyle/>
          <a:p>
            <a:fld id="{87586D39-9675-4FDB-A403-EAAB44209BB9}" type="slidenum">
              <a:rPr lang="en-US" smtClean="0"/>
              <a:pPr/>
              <a:t>19</a:t>
            </a:fld>
            <a:endParaRPr lang="en-US" dirty="0"/>
          </a:p>
        </p:txBody>
      </p:sp>
    </p:spTree>
    <p:extLst>
      <p:ext uri="{BB962C8B-B14F-4D97-AF65-F5344CB8AC3E}">
        <p14:creationId xmlns:p14="http://schemas.microsoft.com/office/powerpoint/2010/main" val="3964992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54628"/>
            <a:ext cx="8229600" cy="4678863"/>
          </a:xfrm>
        </p:spPr>
        <p:txBody>
          <a:bodyPr>
            <a:normAutofit/>
          </a:bodyPr>
          <a:lstStyle/>
          <a:p>
            <a:pPr marL="0" indent="0">
              <a:spcBef>
                <a:spcPts val="1200"/>
              </a:spcBef>
              <a:spcAft>
                <a:spcPts val="1200"/>
              </a:spcAft>
              <a:buNone/>
            </a:pPr>
            <a:r>
              <a:rPr lang="en-US" dirty="0" smtClean="0"/>
              <a:t>By the end of this presentation, you will be able to:</a:t>
            </a:r>
          </a:p>
          <a:p>
            <a:pPr>
              <a:spcBef>
                <a:spcPts val="1200"/>
              </a:spcBef>
              <a:spcAft>
                <a:spcPts val="1200"/>
              </a:spcAft>
            </a:pPr>
            <a:r>
              <a:rPr lang="en-US" sz="2400" dirty="0" smtClean="0"/>
              <a:t>Describe the basic steps for conducting an evaluation  </a:t>
            </a:r>
          </a:p>
          <a:p>
            <a:pPr>
              <a:spcBef>
                <a:spcPts val="1200"/>
              </a:spcBef>
              <a:spcAft>
                <a:spcPts val="1200"/>
              </a:spcAft>
            </a:pPr>
            <a:r>
              <a:rPr lang="en-US" sz="2400" dirty="0" smtClean="0"/>
              <a:t>Plan for an evaluation</a:t>
            </a:r>
          </a:p>
          <a:p>
            <a:pPr>
              <a:spcBef>
                <a:spcPts val="1200"/>
              </a:spcBef>
              <a:spcAft>
                <a:spcPts val="1200"/>
              </a:spcAft>
            </a:pPr>
            <a:r>
              <a:rPr lang="en-US" sz="2400" dirty="0" smtClean="0"/>
              <a:t>Identify the key components of an evaluation plan</a:t>
            </a:r>
          </a:p>
          <a:p>
            <a:pPr>
              <a:spcBef>
                <a:spcPts val="1200"/>
              </a:spcBef>
              <a:spcAft>
                <a:spcPts val="1200"/>
              </a:spcAft>
            </a:pPr>
            <a:r>
              <a:rPr lang="en-US" sz="2400" dirty="0" smtClean="0"/>
              <a:t>Identify approaches for collecting and analyzing data</a:t>
            </a:r>
          </a:p>
          <a:p>
            <a:pPr>
              <a:spcBef>
                <a:spcPts val="1200"/>
              </a:spcBef>
              <a:spcAft>
                <a:spcPts val="1200"/>
              </a:spcAft>
            </a:pPr>
            <a:r>
              <a:rPr lang="en-US" sz="2400" dirty="0" smtClean="0"/>
              <a:t>Understand how to communicate and apply findings for program improvement</a:t>
            </a:r>
          </a:p>
        </p:txBody>
      </p:sp>
      <p:sp>
        <p:nvSpPr>
          <p:cNvPr id="4" name="Slide Number Placeholder 3"/>
          <p:cNvSpPr>
            <a:spLocks noGrp="1"/>
          </p:cNvSpPr>
          <p:nvPr>
            <p:ph type="sldNum" sz="quarter" idx="10"/>
          </p:nvPr>
        </p:nvSpPr>
        <p:spPr/>
        <p:txBody>
          <a:bodyPr/>
          <a:lstStyle/>
          <a:p>
            <a:fld id="{87586D39-9675-4FDB-A403-EAAB44209BB9}" type="slidenum">
              <a:rPr lang="en-US" smtClean="0"/>
              <a:pPr/>
              <a:t>2</a:t>
            </a:fld>
            <a:endParaRPr lang="en-US" dirty="0"/>
          </a:p>
        </p:txBody>
      </p:sp>
    </p:spTree>
    <p:extLst>
      <p:ext uri="{BB962C8B-B14F-4D97-AF65-F5344CB8AC3E}">
        <p14:creationId xmlns:p14="http://schemas.microsoft.com/office/powerpoint/2010/main" val="1929352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Arial" charset="0"/>
                <a:cs typeface="Arial" charset="0"/>
              </a:rPr>
              <a:t>What is an evaluation plan?</a:t>
            </a:r>
          </a:p>
        </p:txBody>
      </p:sp>
      <p:sp>
        <p:nvSpPr>
          <p:cNvPr id="3" name="Content Placeholder 2"/>
          <p:cNvSpPr>
            <a:spLocks noGrp="1"/>
          </p:cNvSpPr>
          <p:nvPr>
            <p:ph idx="1"/>
          </p:nvPr>
        </p:nvSpPr>
        <p:spPr/>
        <p:txBody>
          <a:bodyPr/>
          <a:lstStyle/>
          <a:p>
            <a:pPr marL="0" indent="0">
              <a:buFont typeface="Arial" charset="0"/>
              <a:buNone/>
              <a:defRPr/>
            </a:pPr>
            <a:r>
              <a:rPr lang="en-US" dirty="0" smtClean="0"/>
              <a:t>An evaluation plan is a written document that describes how you will evaluate your program:</a:t>
            </a:r>
          </a:p>
          <a:p>
            <a:pPr>
              <a:defRPr/>
            </a:pPr>
            <a:r>
              <a:rPr lang="en-US" sz="2400" dirty="0" smtClean="0"/>
              <a:t>Explains </a:t>
            </a:r>
            <a:r>
              <a:rPr lang="en-US" sz="2400" dirty="0"/>
              <a:t>the program model being evaluated</a:t>
            </a:r>
          </a:p>
          <a:p>
            <a:pPr>
              <a:defRPr/>
            </a:pPr>
            <a:r>
              <a:rPr lang="en-US" sz="2400" dirty="0" smtClean="0"/>
              <a:t>Provides detailed instructions </a:t>
            </a:r>
            <a:r>
              <a:rPr lang="en-US" sz="2400" dirty="0"/>
              <a:t>for the </a:t>
            </a:r>
            <a:r>
              <a:rPr lang="en-US" sz="2400" dirty="0" smtClean="0"/>
              <a:t>evaluation </a:t>
            </a:r>
          </a:p>
          <a:p>
            <a:pPr>
              <a:defRPr/>
            </a:pPr>
            <a:r>
              <a:rPr lang="en-US" sz="2400" dirty="0" smtClean="0"/>
              <a:t>Describes </a:t>
            </a:r>
            <a:r>
              <a:rPr lang="en-US" sz="2400" dirty="0"/>
              <a:t>and justifies the evaluation approach </a:t>
            </a:r>
            <a:r>
              <a:rPr lang="en-US" sz="2400" dirty="0" smtClean="0"/>
              <a:t>selected</a:t>
            </a:r>
          </a:p>
          <a:p>
            <a:pPr>
              <a:defRPr/>
            </a:pPr>
            <a:endParaRPr lang="en-US" sz="2400" dirty="0"/>
          </a:p>
          <a:p>
            <a:pPr marL="0" indent="0">
              <a:buNone/>
              <a:defRPr/>
            </a:pPr>
            <a:endParaRPr lang="en-US" sz="2400" dirty="0" smtClean="0"/>
          </a:p>
          <a:p>
            <a:pPr marL="0" indent="0">
              <a:buFont typeface="Arial" charset="0"/>
              <a:buNone/>
              <a:defRPr/>
            </a:pPr>
            <a:endParaRPr lang="en-US" dirty="0"/>
          </a:p>
        </p:txBody>
      </p:sp>
      <p:sp>
        <p:nvSpPr>
          <p:cNvPr id="2" name="Slide Number Placeholder 1"/>
          <p:cNvSpPr>
            <a:spLocks noGrp="1"/>
          </p:cNvSpPr>
          <p:nvPr>
            <p:ph type="sldNum" sz="quarter" idx="10"/>
          </p:nvPr>
        </p:nvSpPr>
        <p:spPr/>
        <p:txBody>
          <a:bodyPr/>
          <a:lstStyle/>
          <a:p>
            <a:fld id="{87586D39-9675-4FDB-A403-EAAB44209BB9}" type="slidenum">
              <a:rPr lang="en-US" smtClean="0"/>
              <a:pPr/>
              <a:t>20</a:t>
            </a:fld>
            <a:endParaRPr lang="en-US" dirty="0"/>
          </a:p>
        </p:txBody>
      </p:sp>
    </p:spTree>
    <p:extLst>
      <p:ext uri="{BB962C8B-B14F-4D97-AF65-F5344CB8AC3E}">
        <p14:creationId xmlns:p14="http://schemas.microsoft.com/office/powerpoint/2010/main" val="644436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charset="0"/>
                <a:cs typeface="Arial" charset="0"/>
              </a:rPr>
              <a:t>Why develop an evaluation plan?</a:t>
            </a:r>
          </a:p>
        </p:txBody>
      </p:sp>
      <p:sp>
        <p:nvSpPr>
          <p:cNvPr id="3" name="Content Placeholder 2"/>
          <p:cNvSpPr>
            <a:spLocks noGrp="1"/>
          </p:cNvSpPr>
          <p:nvPr>
            <p:ph idx="1"/>
          </p:nvPr>
        </p:nvSpPr>
        <p:spPr/>
        <p:txBody>
          <a:bodyPr>
            <a:normAutofit/>
          </a:bodyPr>
          <a:lstStyle/>
          <a:p>
            <a:pPr>
              <a:spcAft>
                <a:spcPts val="1200"/>
              </a:spcAft>
              <a:defRPr/>
            </a:pPr>
            <a:r>
              <a:rPr lang="en-US" sz="2400" dirty="0" smtClean="0"/>
              <a:t>Clarifies what direction the evaluation should take based on priorities, resources, time, and skills</a:t>
            </a:r>
          </a:p>
          <a:p>
            <a:pPr>
              <a:spcAft>
                <a:spcPts val="1200"/>
              </a:spcAft>
              <a:defRPr/>
            </a:pPr>
            <a:r>
              <a:rPr lang="en-US" sz="2400" dirty="0" smtClean="0"/>
              <a:t>Creates shared understanding of the purpose and use of evaluation results</a:t>
            </a:r>
          </a:p>
          <a:p>
            <a:pPr>
              <a:spcAft>
                <a:spcPts val="1200"/>
              </a:spcAft>
              <a:defRPr/>
            </a:pPr>
            <a:r>
              <a:rPr lang="en-US" sz="2400" dirty="0" smtClean="0"/>
              <a:t>Fosters program transparency to stakeholders and decision makers</a:t>
            </a:r>
          </a:p>
          <a:p>
            <a:pPr>
              <a:spcAft>
                <a:spcPts val="1200"/>
              </a:spcAft>
              <a:defRPr/>
            </a:pPr>
            <a:r>
              <a:rPr lang="en-US" sz="2400" dirty="0" smtClean="0"/>
              <a:t>Helps identify whether there are sufficient program resources to carry out the evaluation</a:t>
            </a:r>
          </a:p>
          <a:p>
            <a:pPr>
              <a:spcAft>
                <a:spcPts val="1200"/>
              </a:spcAft>
              <a:defRPr/>
            </a:pPr>
            <a:r>
              <a:rPr lang="en-US" sz="2400" dirty="0" smtClean="0"/>
              <a:t>Facilitates smoother transition when there is staff turnover</a:t>
            </a:r>
          </a:p>
        </p:txBody>
      </p:sp>
      <p:sp>
        <p:nvSpPr>
          <p:cNvPr id="2" name="Slide Number Placeholder 1"/>
          <p:cNvSpPr>
            <a:spLocks noGrp="1"/>
          </p:cNvSpPr>
          <p:nvPr>
            <p:ph type="sldNum" sz="quarter" idx="10"/>
          </p:nvPr>
        </p:nvSpPr>
        <p:spPr/>
        <p:txBody>
          <a:bodyPr/>
          <a:lstStyle/>
          <a:p>
            <a:fld id="{87586D39-9675-4FDB-A403-EAAB44209BB9}" type="slidenum">
              <a:rPr lang="en-US" smtClean="0"/>
              <a:pPr/>
              <a:t>21</a:t>
            </a:fld>
            <a:endParaRPr lang="en-US" dirty="0"/>
          </a:p>
        </p:txBody>
      </p:sp>
    </p:spTree>
    <p:extLst>
      <p:ext uri="{BB962C8B-B14F-4D97-AF65-F5344CB8AC3E}">
        <p14:creationId xmlns:p14="http://schemas.microsoft.com/office/powerpoint/2010/main" val="1339724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a:t>
            </a:r>
            <a:endParaRPr lang="en-US" dirty="0"/>
          </a:p>
        </p:txBody>
      </p:sp>
      <p:sp>
        <p:nvSpPr>
          <p:cNvPr id="3" name="Content Placeholder 2"/>
          <p:cNvSpPr>
            <a:spLocks noGrp="1"/>
          </p:cNvSpPr>
          <p:nvPr>
            <p:ph idx="1"/>
          </p:nvPr>
        </p:nvSpPr>
        <p:spPr>
          <a:xfrm>
            <a:off x="457200" y="1228299"/>
            <a:ext cx="8229600" cy="5486400"/>
          </a:xfrm>
        </p:spPr>
        <p:txBody>
          <a:bodyPr>
            <a:normAutofit fontScale="92500" lnSpcReduction="10000"/>
          </a:bodyPr>
          <a:lstStyle/>
          <a:p>
            <a:pPr marL="0" lvl="0" indent="0">
              <a:lnSpc>
                <a:spcPct val="110000"/>
              </a:lnSpc>
              <a:spcBef>
                <a:spcPts val="1200"/>
              </a:spcBef>
              <a:spcAft>
                <a:spcPts val="1200"/>
              </a:spcAft>
              <a:buNone/>
            </a:pPr>
            <a:r>
              <a:rPr lang="en-US" sz="3000" dirty="0" smtClean="0"/>
              <a:t>What should your evaluation plan include?</a:t>
            </a:r>
            <a:endParaRPr lang="en-US" sz="3000" dirty="0"/>
          </a:p>
          <a:p>
            <a:pPr>
              <a:spcAft>
                <a:spcPts val="1200"/>
              </a:spcAft>
            </a:pPr>
            <a:r>
              <a:rPr lang="en-US" sz="2600" dirty="0" smtClean="0"/>
              <a:t>I. Introduction</a:t>
            </a:r>
          </a:p>
          <a:p>
            <a:pPr>
              <a:lnSpc>
                <a:spcPct val="100000"/>
              </a:lnSpc>
              <a:spcAft>
                <a:spcPts val="1200"/>
              </a:spcAft>
            </a:pPr>
            <a:r>
              <a:rPr lang="en-US" sz="2600" dirty="0" smtClean="0"/>
              <a:t>II. Program background</a:t>
            </a:r>
          </a:p>
          <a:p>
            <a:pPr>
              <a:lnSpc>
                <a:spcPct val="100000"/>
              </a:lnSpc>
              <a:spcAft>
                <a:spcPts val="1200"/>
              </a:spcAft>
            </a:pPr>
            <a:r>
              <a:rPr lang="en-US" sz="2600" dirty="0" smtClean="0"/>
              <a:t>III. Research questions</a:t>
            </a:r>
          </a:p>
          <a:p>
            <a:pPr>
              <a:lnSpc>
                <a:spcPct val="100000"/>
              </a:lnSpc>
              <a:spcAft>
                <a:spcPts val="1200"/>
              </a:spcAft>
            </a:pPr>
            <a:r>
              <a:rPr lang="en-US" sz="2600" dirty="0" smtClean="0"/>
              <a:t>IV. Evaluation design</a:t>
            </a:r>
          </a:p>
          <a:p>
            <a:pPr>
              <a:lnSpc>
                <a:spcPct val="100000"/>
              </a:lnSpc>
              <a:spcAft>
                <a:spcPts val="1200"/>
              </a:spcAft>
            </a:pPr>
            <a:r>
              <a:rPr lang="en-US" sz="2600" dirty="0" smtClean="0"/>
              <a:t>V. Sampling methods, measurement tools, and data collection procedures</a:t>
            </a:r>
          </a:p>
          <a:p>
            <a:pPr>
              <a:lnSpc>
                <a:spcPct val="100000"/>
              </a:lnSpc>
              <a:spcAft>
                <a:spcPts val="1200"/>
              </a:spcAft>
            </a:pPr>
            <a:r>
              <a:rPr lang="en-US" sz="2600" dirty="0" smtClean="0"/>
              <a:t>VI. Analysis plan</a:t>
            </a:r>
            <a:endParaRPr lang="en-US" sz="2600" dirty="0"/>
          </a:p>
          <a:p>
            <a:pPr>
              <a:lnSpc>
                <a:spcPct val="100000"/>
              </a:lnSpc>
              <a:spcAft>
                <a:spcPts val="1200"/>
              </a:spcAft>
            </a:pPr>
            <a:r>
              <a:rPr lang="en-US" sz="2600" dirty="0" smtClean="0"/>
              <a:t>VII. Reporting results approach</a:t>
            </a:r>
          </a:p>
          <a:p>
            <a:pPr>
              <a:lnSpc>
                <a:spcPct val="100000"/>
              </a:lnSpc>
              <a:spcAft>
                <a:spcPts val="1200"/>
              </a:spcAft>
            </a:pPr>
            <a:r>
              <a:rPr lang="en-US" sz="2600" dirty="0" smtClean="0"/>
              <a:t>VIII. Timeline, budget, evaluator qualifications</a:t>
            </a:r>
          </a:p>
          <a:p>
            <a:pPr marL="0" indent="0">
              <a:buNone/>
            </a:pPr>
            <a:r>
              <a:rPr lang="en-US" sz="1700" dirty="0" smtClean="0"/>
              <a:t>See </a:t>
            </a:r>
            <a:r>
              <a:rPr lang="en-US" sz="1700" dirty="0"/>
              <a:t>the </a:t>
            </a:r>
            <a:r>
              <a:rPr lang="en-US" sz="1700" i="1" dirty="0" smtClean="0"/>
              <a:t>Frequently </a:t>
            </a:r>
            <a:r>
              <a:rPr lang="en-US" sz="1700" i="1" dirty="0"/>
              <a:t>Asked </a:t>
            </a:r>
            <a:r>
              <a:rPr lang="en-US" sz="1700" i="1" dirty="0" smtClean="0"/>
              <a:t>Questions: Evaluation </a:t>
            </a:r>
            <a:r>
              <a:rPr lang="en-US" sz="1700" dirty="0"/>
              <a:t>document on the Knowledge Network for more details</a:t>
            </a:r>
            <a:r>
              <a:rPr lang="en-US" sz="1700" i="1" dirty="0"/>
              <a:t>.</a:t>
            </a:r>
            <a:endParaRPr lang="en-US" sz="1700" dirty="0"/>
          </a:p>
          <a:p>
            <a:pPr marL="0" indent="0">
              <a:lnSpc>
                <a:spcPct val="100000"/>
              </a:lnSpc>
              <a:spcAft>
                <a:spcPts val="1200"/>
              </a:spcAft>
              <a:buNone/>
            </a:pPr>
            <a:endParaRPr lang="en-US" sz="2600" b="1"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22</a:t>
            </a:fld>
            <a:endParaRPr lang="en-US" dirty="0"/>
          </a:p>
        </p:txBody>
      </p:sp>
    </p:spTree>
    <p:extLst>
      <p:ext uri="{BB962C8B-B14F-4D97-AF65-F5344CB8AC3E}">
        <p14:creationId xmlns:p14="http://schemas.microsoft.com/office/powerpoint/2010/main" val="2157773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a:t>
            </a:r>
            <a:endParaRPr lang="en-US" dirty="0"/>
          </a:p>
        </p:txBody>
      </p:sp>
      <p:sp>
        <p:nvSpPr>
          <p:cNvPr id="3" name="Content Placeholder 2"/>
          <p:cNvSpPr>
            <a:spLocks noGrp="1"/>
          </p:cNvSpPr>
          <p:nvPr>
            <p:ph idx="1"/>
          </p:nvPr>
        </p:nvSpPr>
        <p:spPr>
          <a:xfrm>
            <a:off x="457200" y="1228299"/>
            <a:ext cx="8229600" cy="4299044"/>
          </a:xfrm>
        </p:spPr>
        <p:txBody>
          <a:bodyPr>
            <a:normAutofit lnSpcReduction="10000"/>
          </a:bodyPr>
          <a:lstStyle/>
          <a:p>
            <a:pPr marL="0" lvl="0" indent="0">
              <a:lnSpc>
                <a:spcPct val="110000"/>
              </a:lnSpc>
              <a:spcBef>
                <a:spcPts val="1200"/>
              </a:spcBef>
              <a:spcAft>
                <a:spcPts val="1200"/>
              </a:spcAft>
              <a:buNone/>
            </a:pPr>
            <a:r>
              <a:rPr lang="en-US" dirty="0" smtClean="0"/>
              <a:t>I. Introduction</a:t>
            </a:r>
          </a:p>
          <a:p>
            <a:pPr marL="0" lvl="0" indent="0">
              <a:lnSpc>
                <a:spcPct val="110000"/>
              </a:lnSpc>
              <a:spcBef>
                <a:spcPts val="1200"/>
              </a:spcBef>
              <a:spcAft>
                <a:spcPts val="1200"/>
              </a:spcAft>
              <a:buNone/>
            </a:pPr>
            <a:r>
              <a:rPr lang="en-US" dirty="0" smtClean="0"/>
              <a:t>The introduction is intended to establish the context of your planned evaluation. </a:t>
            </a:r>
          </a:p>
          <a:p>
            <a:pPr marL="0" lvl="0" indent="0">
              <a:lnSpc>
                <a:spcPct val="110000"/>
              </a:lnSpc>
              <a:spcBef>
                <a:spcPts val="1200"/>
              </a:spcBef>
              <a:spcAft>
                <a:spcPts val="1200"/>
              </a:spcAft>
              <a:buNone/>
            </a:pPr>
            <a:r>
              <a:rPr lang="en-US" dirty="0" smtClean="0"/>
              <a:t>It should explain:</a:t>
            </a:r>
            <a:endParaRPr lang="en-US" dirty="0"/>
          </a:p>
          <a:p>
            <a:pPr>
              <a:spcAft>
                <a:spcPts val="1200"/>
              </a:spcAft>
            </a:pPr>
            <a:r>
              <a:rPr lang="en-US" sz="2400" dirty="0" smtClean="0"/>
              <a:t>The problem/issue addressed by the program</a:t>
            </a:r>
          </a:p>
          <a:p>
            <a:pPr>
              <a:spcAft>
                <a:spcPts val="1200"/>
              </a:spcAft>
            </a:pPr>
            <a:r>
              <a:rPr lang="en-US" sz="2400" dirty="0" smtClean="0"/>
              <a:t>Your program’s theory of change</a:t>
            </a:r>
          </a:p>
          <a:p>
            <a:pPr>
              <a:lnSpc>
                <a:spcPct val="100000"/>
              </a:lnSpc>
              <a:spcAft>
                <a:spcPts val="1200"/>
              </a:spcAft>
            </a:pPr>
            <a:r>
              <a:rPr lang="en-US" sz="2400" dirty="0" smtClean="0"/>
              <a:t>Purpose of the planned evaluation</a:t>
            </a:r>
          </a:p>
          <a:p>
            <a:pPr>
              <a:lnSpc>
                <a:spcPct val="100000"/>
              </a:lnSpc>
              <a:spcAft>
                <a:spcPts val="1200"/>
              </a:spcAft>
            </a:pPr>
            <a:r>
              <a:rPr lang="en-US" sz="2400" dirty="0" smtClean="0"/>
              <a:t>General approach for planned evaluation</a:t>
            </a:r>
          </a:p>
        </p:txBody>
      </p:sp>
      <p:sp>
        <p:nvSpPr>
          <p:cNvPr id="4" name="Slide Number Placeholder 3"/>
          <p:cNvSpPr>
            <a:spLocks noGrp="1"/>
          </p:cNvSpPr>
          <p:nvPr>
            <p:ph type="sldNum" sz="quarter" idx="10"/>
          </p:nvPr>
        </p:nvSpPr>
        <p:spPr/>
        <p:txBody>
          <a:bodyPr/>
          <a:lstStyle/>
          <a:p>
            <a:fld id="{87586D39-9675-4FDB-A403-EAAB44209BB9}" type="slidenum">
              <a:rPr lang="en-US" smtClean="0"/>
              <a:pPr/>
              <a:t>23</a:t>
            </a:fld>
            <a:endParaRPr lang="en-US" dirty="0"/>
          </a:p>
        </p:txBody>
      </p:sp>
    </p:spTree>
    <p:extLst>
      <p:ext uri="{BB962C8B-B14F-4D97-AF65-F5344CB8AC3E}">
        <p14:creationId xmlns:p14="http://schemas.microsoft.com/office/powerpoint/2010/main" val="1285014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a:t>
            </a:r>
            <a:endParaRPr lang="en-US" dirty="0"/>
          </a:p>
        </p:txBody>
      </p:sp>
      <p:sp>
        <p:nvSpPr>
          <p:cNvPr id="3" name="Content Placeholder 2"/>
          <p:cNvSpPr>
            <a:spLocks noGrp="1"/>
          </p:cNvSpPr>
          <p:nvPr>
            <p:ph idx="1"/>
          </p:nvPr>
        </p:nvSpPr>
        <p:spPr>
          <a:xfrm>
            <a:off x="457200" y="1228299"/>
            <a:ext cx="8229600" cy="4299044"/>
          </a:xfrm>
        </p:spPr>
        <p:txBody>
          <a:bodyPr>
            <a:normAutofit fontScale="92500" lnSpcReduction="20000"/>
          </a:bodyPr>
          <a:lstStyle/>
          <a:p>
            <a:pPr marL="0" lvl="0" indent="0">
              <a:lnSpc>
                <a:spcPct val="110000"/>
              </a:lnSpc>
              <a:spcBef>
                <a:spcPts val="1200"/>
              </a:spcBef>
              <a:spcAft>
                <a:spcPts val="1200"/>
              </a:spcAft>
              <a:buNone/>
            </a:pPr>
            <a:r>
              <a:rPr lang="en-US" sz="3000" dirty="0" smtClean="0"/>
              <a:t>II. Program background</a:t>
            </a:r>
            <a:endParaRPr lang="en-US" sz="3000" dirty="0"/>
          </a:p>
          <a:p>
            <a:pPr marL="0" lvl="0" indent="0">
              <a:lnSpc>
                <a:spcPct val="110000"/>
              </a:lnSpc>
              <a:spcBef>
                <a:spcPts val="1200"/>
              </a:spcBef>
              <a:spcAft>
                <a:spcPts val="1200"/>
              </a:spcAft>
              <a:buNone/>
            </a:pPr>
            <a:r>
              <a:rPr lang="en-US" sz="3000" dirty="0" smtClean="0"/>
              <a:t>This section </a:t>
            </a:r>
            <a:r>
              <a:rPr lang="en-US" sz="3000" dirty="0"/>
              <a:t>should </a:t>
            </a:r>
            <a:r>
              <a:rPr lang="en-US" sz="3000" dirty="0" smtClean="0"/>
              <a:t>provide detail about your program model:</a:t>
            </a:r>
          </a:p>
          <a:p>
            <a:pPr marL="0" lvl="0" indent="0">
              <a:lnSpc>
                <a:spcPct val="110000"/>
              </a:lnSpc>
              <a:spcBef>
                <a:spcPts val="1200"/>
              </a:spcBef>
              <a:spcAft>
                <a:spcPts val="1200"/>
              </a:spcAft>
              <a:buNone/>
            </a:pPr>
            <a:r>
              <a:rPr lang="en-US" sz="3000" dirty="0" smtClean="0"/>
              <a:t>It should include: </a:t>
            </a:r>
            <a:endParaRPr lang="en-US" sz="3000" dirty="0"/>
          </a:p>
          <a:p>
            <a:pPr>
              <a:spcAft>
                <a:spcPts val="1200"/>
              </a:spcAft>
            </a:pPr>
            <a:r>
              <a:rPr lang="en-US" sz="2600" dirty="0" smtClean="0"/>
              <a:t>Your program’s theory of change</a:t>
            </a:r>
            <a:endParaRPr lang="en-US" sz="2600" dirty="0"/>
          </a:p>
          <a:p>
            <a:pPr>
              <a:spcAft>
                <a:spcPts val="1200"/>
              </a:spcAft>
            </a:pPr>
            <a:r>
              <a:rPr lang="en-US" sz="2600" dirty="0" smtClean="0"/>
              <a:t>Existing research supporting your program’s theory of change</a:t>
            </a:r>
            <a:endParaRPr lang="en-US" sz="2600" dirty="0"/>
          </a:p>
          <a:p>
            <a:pPr>
              <a:lnSpc>
                <a:spcPct val="100000"/>
              </a:lnSpc>
              <a:spcAft>
                <a:spcPts val="1200"/>
              </a:spcAft>
            </a:pPr>
            <a:r>
              <a:rPr lang="en-US" sz="2600" dirty="0" smtClean="0"/>
              <a:t>Logic model</a:t>
            </a:r>
            <a:endParaRPr lang="en-US" sz="2600" dirty="0"/>
          </a:p>
          <a:p>
            <a:pPr>
              <a:lnSpc>
                <a:spcPct val="100000"/>
              </a:lnSpc>
              <a:spcAft>
                <a:spcPts val="1200"/>
              </a:spcAft>
            </a:pPr>
            <a:r>
              <a:rPr lang="en-US" sz="2600" dirty="0"/>
              <a:t>O</a:t>
            </a:r>
            <a:r>
              <a:rPr lang="en-US" sz="2600" dirty="0" smtClean="0"/>
              <a:t>utcomes of interest that your evaluation will assess</a:t>
            </a:r>
            <a:endParaRPr lang="en-US" sz="26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24</a:t>
            </a:fld>
            <a:endParaRPr lang="en-US" dirty="0"/>
          </a:p>
        </p:txBody>
      </p:sp>
    </p:spTree>
    <p:extLst>
      <p:ext uri="{BB962C8B-B14F-4D97-AF65-F5344CB8AC3E}">
        <p14:creationId xmlns:p14="http://schemas.microsoft.com/office/powerpoint/2010/main" val="3668445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a:t>
            </a:r>
            <a:endParaRPr lang="en-US" dirty="0"/>
          </a:p>
        </p:txBody>
      </p:sp>
      <p:sp>
        <p:nvSpPr>
          <p:cNvPr id="3" name="Content Placeholder 2"/>
          <p:cNvSpPr>
            <a:spLocks noGrp="1"/>
          </p:cNvSpPr>
          <p:nvPr>
            <p:ph idx="1"/>
          </p:nvPr>
        </p:nvSpPr>
        <p:spPr>
          <a:xfrm>
            <a:off x="457200" y="1228299"/>
            <a:ext cx="8229600" cy="4299044"/>
          </a:xfrm>
        </p:spPr>
        <p:txBody>
          <a:bodyPr>
            <a:normAutofit lnSpcReduction="10000"/>
          </a:bodyPr>
          <a:lstStyle/>
          <a:p>
            <a:pPr marL="0" lvl="0" indent="0">
              <a:lnSpc>
                <a:spcPct val="110000"/>
              </a:lnSpc>
              <a:spcBef>
                <a:spcPts val="1200"/>
              </a:spcBef>
              <a:spcAft>
                <a:spcPts val="1200"/>
              </a:spcAft>
              <a:buNone/>
            </a:pPr>
            <a:r>
              <a:rPr lang="en-US" dirty="0" smtClean="0"/>
              <a:t>III. Key evaluation research question(s)</a:t>
            </a:r>
            <a:endParaRPr lang="en-US" dirty="0"/>
          </a:p>
          <a:p>
            <a:pPr marL="0" lvl="0" indent="0">
              <a:lnSpc>
                <a:spcPct val="110000"/>
              </a:lnSpc>
              <a:spcBef>
                <a:spcPts val="1200"/>
              </a:spcBef>
              <a:spcAft>
                <a:spcPts val="1200"/>
              </a:spcAft>
              <a:buNone/>
            </a:pPr>
            <a:r>
              <a:rPr lang="en-US" dirty="0" smtClean="0"/>
              <a:t>Your evaluation plan should list each of your research question(s) that will be investigated.</a:t>
            </a:r>
          </a:p>
          <a:p>
            <a:pPr marL="0" lvl="0" indent="0">
              <a:lnSpc>
                <a:spcPct val="110000"/>
              </a:lnSpc>
              <a:spcBef>
                <a:spcPts val="1200"/>
              </a:spcBef>
              <a:spcAft>
                <a:spcPts val="1200"/>
              </a:spcAft>
              <a:buNone/>
            </a:pPr>
            <a:r>
              <a:rPr lang="en-US" dirty="0" smtClean="0"/>
              <a:t>Your research question(s) should be:</a:t>
            </a:r>
            <a:endParaRPr lang="en-US" dirty="0"/>
          </a:p>
          <a:p>
            <a:pPr>
              <a:spcAft>
                <a:spcPts val="1200"/>
              </a:spcAft>
            </a:pPr>
            <a:r>
              <a:rPr lang="en-US" sz="2400" dirty="0" smtClean="0"/>
              <a:t>Clearly stated</a:t>
            </a:r>
            <a:endParaRPr lang="en-US" sz="2400" dirty="0"/>
          </a:p>
          <a:p>
            <a:pPr>
              <a:spcAft>
                <a:spcPts val="1200"/>
              </a:spcAft>
            </a:pPr>
            <a:r>
              <a:rPr lang="en-US" sz="2400" dirty="0" smtClean="0"/>
              <a:t>Measurable</a:t>
            </a:r>
            <a:endParaRPr lang="en-US" sz="2400" dirty="0"/>
          </a:p>
          <a:p>
            <a:pPr>
              <a:lnSpc>
                <a:spcPct val="100000"/>
              </a:lnSpc>
              <a:spcAft>
                <a:spcPts val="1200"/>
              </a:spcAft>
            </a:pPr>
            <a:r>
              <a:rPr lang="en-US" sz="2400" dirty="0" smtClean="0"/>
              <a:t>Align with your program’s theory of change and logic model</a:t>
            </a:r>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25</a:t>
            </a:fld>
            <a:endParaRPr lang="en-US" dirty="0"/>
          </a:p>
        </p:txBody>
      </p:sp>
    </p:spTree>
    <p:extLst>
      <p:ext uri="{BB962C8B-B14F-4D97-AF65-F5344CB8AC3E}">
        <p14:creationId xmlns:p14="http://schemas.microsoft.com/office/powerpoint/2010/main" val="4112053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 </a:t>
            </a:r>
            <a:endParaRPr lang="en-US" dirty="0"/>
          </a:p>
        </p:txBody>
      </p:sp>
      <p:sp>
        <p:nvSpPr>
          <p:cNvPr id="3" name="Content Placeholder 2"/>
          <p:cNvSpPr>
            <a:spLocks noGrp="1"/>
          </p:cNvSpPr>
          <p:nvPr>
            <p:ph idx="1"/>
          </p:nvPr>
        </p:nvSpPr>
        <p:spPr/>
        <p:txBody>
          <a:bodyPr>
            <a:normAutofit/>
          </a:bodyPr>
          <a:lstStyle/>
          <a:p>
            <a:pPr marL="0" lvl="0" indent="0">
              <a:lnSpc>
                <a:spcPct val="110000"/>
              </a:lnSpc>
              <a:spcBef>
                <a:spcPts val="1200"/>
              </a:spcBef>
              <a:spcAft>
                <a:spcPts val="1200"/>
              </a:spcAft>
              <a:buNone/>
            </a:pPr>
            <a:r>
              <a:rPr lang="en-US" dirty="0" smtClean="0"/>
              <a:t>IV. Evaluation design</a:t>
            </a:r>
            <a:endParaRPr lang="en-US" dirty="0"/>
          </a:p>
          <a:p>
            <a:pPr marL="0" lvl="0" indent="0">
              <a:spcBef>
                <a:spcPts val="1200"/>
              </a:spcBef>
              <a:spcAft>
                <a:spcPts val="1200"/>
              </a:spcAft>
              <a:buNone/>
            </a:pPr>
            <a:r>
              <a:rPr lang="en-US" dirty="0" smtClean="0"/>
              <a:t>Your plan </a:t>
            </a:r>
            <a:r>
              <a:rPr lang="en-US" dirty="0"/>
              <a:t>should </a:t>
            </a:r>
            <a:r>
              <a:rPr lang="en-US" dirty="0" smtClean="0"/>
              <a:t>detail your selected evaluation design and a rationale for why it will be used.</a:t>
            </a:r>
            <a:endParaRPr lang="en-US" dirty="0"/>
          </a:p>
          <a:p>
            <a:pPr>
              <a:spcAft>
                <a:spcPts val="1200"/>
              </a:spcAft>
            </a:pPr>
            <a:r>
              <a:rPr lang="en-US" sz="2400" dirty="0" smtClean="0"/>
              <a:t>When selecting a specific design, consider the following: </a:t>
            </a:r>
          </a:p>
          <a:p>
            <a:pPr lvl="1"/>
            <a:r>
              <a:rPr lang="en-US" sz="2000" dirty="0" smtClean="0"/>
              <a:t>Which design will provide desired information and/or fulfill program requirements?</a:t>
            </a:r>
          </a:p>
          <a:p>
            <a:pPr lvl="1"/>
            <a:r>
              <a:rPr lang="en-US" sz="2000" dirty="0" smtClean="0"/>
              <a:t>How feasible is each option?</a:t>
            </a:r>
          </a:p>
          <a:p>
            <a:pPr lvl="1"/>
            <a:r>
              <a:rPr lang="en-US" sz="2000" dirty="0" smtClean="0"/>
              <a:t>Are there any ethical concerns to choosing a design?</a:t>
            </a:r>
          </a:p>
          <a:p>
            <a:pPr lvl="1"/>
            <a:r>
              <a:rPr lang="en-US" sz="2000" dirty="0" smtClean="0"/>
              <a:t>What are the costs associated with each design option?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26</a:t>
            </a:fld>
            <a:endParaRPr lang="en-US" dirty="0"/>
          </a:p>
        </p:txBody>
      </p:sp>
    </p:spTree>
    <p:extLst>
      <p:ext uri="{BB962C8B-B14F-4D97-AF65-F5344CB8AC3E}">
        <p14:creationId xmlns:p14="http://schemas.microsoft.com/office/powerpoint/2010/main" val="803422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a:t>
            </a:r>
            <a:endParaRPr lang="en-US" dirty="0"/>
          </a:p>
        </p:txBody>
      </p:sp>
      <p:sp>
        <p:nvSpPr>
          <p:cNvPr id="3" name="Content Placeholder 2"/>
          <p:cNvSpPr>
            <a:spLocks noGrp="1"/>
          </p:cNvSpPr>
          <p:nvPr>
            <p:ph idx="1"/>
          </p:nvPr>
        </p:nvSpPr>
        <p:spPr/>
        <p:txBody>
          <a:bodyPr>
            <a:normAutofit/>
          </a:bodyPr>
          <a:lstStyle/>
          <a:p>
            <a:pPr marL="0" indent="0">
              <a:spcAft>
                <a:spcPts val="0"/>
              </a:spcAft>
              <a:buNone/>
            </a:pPr>
            <a:r>
              <a:rPr lang="en-US" dirty="0" smtClean="0"/>
              <a:t>Two common </a:t>
            </a:r>
            <a:r>
              <a:rPr lang="en-US" dirty="0"/>
              <a:t>types of evaluation </a:t>
            </a:r>
            <a:r>
              <a:rPr lang="en-US" dirty="0" smtClean="0"/>
              <a:t>designs: </a:t>
            </a:r>
          </a:p>
          <a:p>
            <a:pPr marL="0" indent="0">
              <a:spcAft>
                <a:spcPts val="1200"/>
              </a:spcAft>
              <a:buNone/>
            </a:pPr>
            <a:endParaRPr lang="en-US" dirty="0"/>
          </a:p>
          <a:p>
            <a:pPr lvl="0">
              <a:spcAft>
                <a:spcPts val="1200"/>
              </a:spcAft>
            </a:pPr>
            <a:r>
              <a:rPr lang="en-US" sz="2400" i="1" dirty="0" smtClean="0"/>
              <a:t>Process/Implementation design</a:t>
            </a:r>
            <a:r>
              <a:rPr lang="en-US" sz="2400" dirty="0" smtClean="0"/>
              <a:t>:</a:t>
            </a:r>
          </a:p>
          <a:p>
            <a:pPr lvl="1">
              <a:spcAft>
                <a:spcPts val="1200"/>
              </a:spcAft>
            </a:pPr>
            <a:r>
              <a:rPr lang="en-US" sz="2000" dirty="0" smtClean="0"/>
              <a:t>Examines how </a:t>
            </a:r>
            <a:r>
              <a:rPr lang="en-US" sz="2000" dirty="0"/>
              <a:t>well the program matches </a:t>
            </a:r>
            <a:r>
              <a:rPr lang="en-US" sz="2000" dirty="0" smtClean="0"/>
              <a:t>its theoretical model</a:t>
            </a:r>
          </a:p>
          <a:p>
            <a:pPr lvl="1">
              <a:spcAft>
                <a:spcPts val="1200"/>
              </a:spcAft>
            </a:pPr>
            <a:r>
              <a:rPr lang="en-US" sz="2000" dirty="0" smtClean="0"/>
              <a:t>Confirms what </a:t>
            </a:r>
            <a:r>
              <a:rPr lang="en-US" sz="2000" dirty="0"/>
              <a:t>the program actually </a:t>
            </a:r>
            <a:r>
              <a:rPr lang="en-US" sz="2000" dirty="0" smtClean="0"/>
              <a:t>does</a:t>
            </a:r>
          </a:p>
          <a:p>
            <a:pPr marL="228600" lvl="1" indent="0">
              <a:spcAft>
                <a:spcPts val="1200"/>
              </a:spcAft>
              <a:buNone/>
            </a:pPr>
            <a:endParaRPr lang="en-US" sz="2000" dirty="0"/>
          </a:p>
          <a:p>
            <a:pPr lvl="0">
              <a:spcAft>
                <a:spcPts val="1200"/>
              </a:spcAft>
            </a:pPr>
            <a:r>
              <a:rPr lang="en-US" sz="2400" i="1" dirty="0"/>
              <a:t>Outcome/Impact </a:t>
            </a:r>
            <a:r>
              <a:rPr lang="en-US" sz="2400" i="1" dirty="0" smtClean="0"/>
              <a:t>design</a:t>
            </a:r>
            <a:r>
              <a:rPr lang="en-US" sz="2400" dirty="0" smtClean="0"/>
              <a:t>: </a:t>
            </a:r>
          </a:p>
          <a:p>
            <a:pPr lvl="1">
              <a:spcAft>
                <a:spcPts val="1200"/>
              </a:spcAft>
            </a:pPr>
            <a:r>
              <a:rPr lang="en-US" sz="2000" dirty="0" smtClean="0"/>
              <a:t>Addresses how </a:t>
            </a:r>
            <a:r>
              <a:rPr lang="en-US" sz="2000" dirty="0"/>
              <a:t>a program’s activities </a:t>
            </a:r>
            <a:r>
              <a:rPr lang="en-US" sz="2000" dirty="0" smtClean="0"/>
              <a:t>relate to </a:t>
            </a:r>
            <a:r>
              <a:rPr lang="en-US" sz="2000" dirty="0"/>
              <a:t>changes in </a:t>
            </a:r>
            <a:r>
              <a:rPr lang="en-US" sz="2000" dirty="0" smtClean="0"/>
              <a:t>participants </a:t>
            </a:r>
            <a:r>
              <a:rPr lang="en-US" sz="2000" dirty="0"/>
              <a:t>or </a:t>
            </a:r>
            <a:r>
              <a:rPr lang="en-US" sz="2000" dirty="0" smtClean="0"/>
              <a:t>beneficiaries</a:t>
            </a:r>
          </a:p>
          <a:p>
            <a:pPr lvl="1">
              <a:spcAft>
                <a:spcPts val="1200"/>
              </a:spcAft>
            </a:pPr>
            <a:r>
              <a:rPr lang="en-US" sz="2000" dirty="0" smtClean="0"/>
              <a:t>Provides </a:t>
            </a:r>
            <a:r>
              <a:rPr lang="en-US" sz="2000" dirty="0"/>
              <a:t>evidence </a:t>
            </a:r>
            <a:r>
              <a:rPr lang="en-US" sz="2000" dirty="0" smtClean="0"/>
              <a:t>as to whether </a:t>
            </a:r>
            <a:r>
              <a:rPr lang="en-US" sz="2000" dirty="0"/>
              <a:t>the program causes </a:t>
            </a:r>
            <a:r>
              <a:rPr lang="en-US" sz="2000" dirty="0" smtClean="0"/>
              <a:t>observed changes</a:t>
            </a:r>
            <a:endParaRPr lang="en-US" sz="2000" dirty="0"/>
          </a:p>
          <a:p>
            <a:pPr marL="0" indent="0">
              <a:buNone/>
            </a:pP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27</a:t>
            </a:fld>
            <a:endParaRPr lang="en-US" dirty="0"/>
          </a:p>
        </p:txBody>
      </p:sp>
    </p:spTree>
    <p:extLst>
      <p:ext uri="{BB962C8B-B14F-4D97-AF65-F5344CB8AC3E}">
        <p14:creationId xmlns:p14="http://schemas.microsoft.com/office/powerpoint/2010/main" val="1241994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Develop an evaluation </a:t>
            </a:r>
            <a:r>
              <a:rPr lang="en-US" dirty="0"/>
              <a:t>p</a:t>
            </a:r>
            <a:r>
              <a:rPr lang="en-US" dirty="0" smtClean="0"/>
              <a:t>lan	</a:t>
            </a:r>
            <a:endParaRPr lang="en-US" dirty="0"/>
          </a:p>
        </p:txBody>
      </p:sp>
      <p:sp>
        <p:nvSpPr>
          <p:cNvPr id="3" name="Content Placeholder 2"/>
          <p:cNvSpPr>
            <a:spLocks noGrp="1"/>
          </p:cNvSpPr>
          <p:nvPr>
            <p:ph idx="1"/>
          </p:nvPr>
        </p:nvSpPr>
        <p:spPr>
          <a:xfrm>
            <a:off x="457199" y="1235034"/>
            <a:ext cx="8130209" cy="5336153"/>
          </a:xfrm>
        </p:spPr>
        <p:txBody>
          <a:bodyPr>
            <a:noAutofit/>
          </a:bodyPr>
          <a:lstStyle/>
          <a:p>
            <a:pPr marL="0" indent="0">
              <a:spcAft>
                <a:spcPts val="1200"/>
              </a:spcAft>
              <a:buNone/>
            </a:pPr>
            <a:r>
              <a:rPr lang="en-US" dirty="0" smtClean="0"/>
              <a:t>V</a:t>
            </a:r>
            <a:r>
              <a:rPr lang="en-US" dirty="0"/>
              <a:t>. Sampling methods, measurement tools, and data collection procedures</a:t>
            </a:r>
          </a:p>
          <a:p>
            <a:pPr marL="0" lvl="0" indent="0">
              <a:spcAft>
                <a:spcPts val="1200"/>
              </a:spcAft>
              <a:buNone/>
            </a:pPr>
            <a:r>
              <a:rPr lang="en-US" dirty="0" smtClean="0"/>
              <a:t>This section </a:t>
            </a:r>
            <a:r>
              <a:rPr lang="en-US" dirty="0"/>
              <a:t>should detail </a:t>
            </a:r>
            <a:r>
              <a:rPr lang="en-US" dirty="0" smtClean="0"/>
              <a:t>how you will collect or compile data for your evaluation by describing:</a:t>
            </a:r>
            <a:endParaRPr lang="en-US" dirty="0"/>
          </a:p>
          <a:p>
            <a:pPr lvl="0">
              <a:spcAft>
                <a:spcPts val="1200"/>
              </a:spcAft>
            </a:pPr>
            <a:r>
              <a:rPr lang="en-US" sz="2400" dirty="0" smtClean="0"/>
              <a:t>What/who </a:t>
            </a:r>
            <a:r>
              <a:rPr lang="en-US" sz="2400" dirty="0"/>
              <a:t>are </a:t>
            </a:r>
            <a:r>
              <a:rPr lang="en-US" sz="2400" dirty="0" smtClean="0"/>
              <a:t>the sources </a:t>
            </a:r>
            <a:r>
              <a:rPr lang="en-US" sz="2400" dirty="0"/>
              <a:t>of </a:t>
            </a:r>
            <a:r>
              <a:rPr lang="en-US" sz="2400" dirty="0" smtClean="0"/>
              <a:t>data</a:t>
            </a:r>
            <a:endParaRPr lang="en-US" sz="2400" dirty="0"/>
          </a:p>
          <a:p>
            <a:pPr>
              <a:spcAft>
                <a:spcPts val="1200"/>
              </a:spcAft>
            </a:pPr>
            <a:r>
              <a:rPr lang="en-US" sz="2400" dirty="0"/>
              <a:t>Types of data to be </a:t>
            </a:r>
            <a:r>
              <a:rPr lang="en-US" sz="2400" dirty="0" smtClean="0"/>
              <a:t>collected/compiled (</a:t>
            </a:r>
            <a:r>
              <a:rPr lang="en-US" sz="2400" dirty="0"/>
              <a:t>e.g., surveys, interviews, </a:t>
            </a:r>
            <a:r>
              <a:rPr lang="en-US" sz="2400" dirty="0" smtClean="0"/>
              <a:t>administrative </a:t>
            </a:r>
            <a:r>
              <a:rPr lang="en-US" sz="2400" dirty="0"/>
              <a:t>data)</a:t>
            </a:r>
          </a:p>
          <a:p>
            <a:pPr lvl="0">
              <a:spcAft>
                <a:spcPts val="1200"/>
              </a:spcAft>
            </a:pPr>
            <a:r>
              <a:rPr lang="en-US" sz="2400" dirty="0" smtClean="0"/>
              <a:t>Sampling methods (if any)</a:t>
            </a:r>
          </a:p>
          <a:p>
            <a:pPr lvl="0">
              <a:spcAft>
                <a:spcPts val="1200"/>
              </a:spcAft>
            </a:pPr>
            <a:r>
              <a:rPr lang="en-US" sz="2400" dirty="0" smtClean="0"/>
              <a:t>When the data will be collected and by whom</a:t>
            </a:r>
            <a:endParaRPr lang="en-US" sz="2400" dirty="0"/>
          </a:p>
          <a:p>
            <a:pPr lvl="0">
              <a:spcAft>
                <a:spcPts val="1200"/>
              </a:spcAft>
            </a:pPr>
            <a:r>
              <a:rPr lang="en-US" sz="2400" dirty="0"/>
              <a:t>How </a:t>
            </a:r>
            <a:r>
              <a:rPr lang="en-US" sz="2400" dirty="0" smtClean="0"/>
              <a:t>the data will be analyzed</a:t>
            </a:r>
            <a:endParaRPr lang="en-US" sz="2400" dirty="0"/>
          </a:p>
          <a:p>
            <a:pPr marL="0" lvl="0" indent="0">
              <a:spcBef>
                <a:spcPts val="1200"/>
              </a:spcBef>
              <a:spcAft>
                <a:spcPts val="1200"/>
              </a:spcAft>
              <a:buNone/>
            </a:pPr>
            <a:endParaRPr lang="en-US" dirty="0"/>
          </a:p>
          <a:p>
            <a:pPr lvl="0"/>
            <a:endParaRPr lang="en-US" sz="2400" dirty="0" smtClean="0"/>
          </a:p>
          <a:p>
            <a:pPr lvl="0"/>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28</a:t>
            </a:fld>
            <a:endParaRPr lang="en-US" dirty="0"/>
          </a:p>
        </p:txBody>
      </p:sp>
    </p:spTree>
    <p:extLst>
      <p:ext uri="{BB962C8B-B14F-4D97-AF65-F5344CB8AC3E}">
        <p14:creationId xmlns:p14="http://schemas.microsoft.com/office/powerpoint/2010/main" val="1533885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steps: Collecting and analyzing data</a:t>
            </a:r>
            <a:endParaRPr lang="en-US" dirty="0"/>
          </a:p>
        </p:txBody>
      </p:sp>
      <p:sp>
        <p:nvSpPr>
          <p:cNvPr id="3" name="Content Placeholder 2"/>
          <p:cNvSpPr>
            <a:spLocks noGrp="1"/>
          </p:cNvSpPr>
          <p:nvPr>
            <p:ph idx="1"/>
          </p:nvPr>
        </p:nvSpPr>
        <p:spPr>
          <a:xfrm>
            <a:off x="457200" y="1262064"/>
            <a:ext cx="8229600" cy="184599"/>
          </a:xfrm>
        </p:spPr>
        <p:txBody>
          <a:bodyPr>
            <a:normAutofit fontScale="25000" lnSpcReduction="20000"/>
          </a:bodyPr>
          <a:lstStyle/>
          <a:p>
            <a:pPr marL="0" indent="0">
              <a:buNone/>
            </a:pPr>
            <a:endParaRPr lang="en-US" dirty="0"/>
          </a:p>
        </p:txBody>
      </p:sp>
      <p:grpSp>
        <p:nvGrpSpPr>
          <p:cNvPr id="4" name="Diagram group"/>
          <p:cNvGrpSpPr/>
          <p:nvPr/>
        </p:nvGrpSpPr>
        <p:grpSpPr>
          <a:xfrm>
            <a:off x="3319663" y="1817911"/>
            <a:ext cx="2146410" cy="2009478"/>
            <a:chOff x="2287655" y="2745982"/>
            <a:chExt cx="1398202" cy="1292088"/>
          </a:xfrm>
          <a:scene3d>
            <a:camera prst="orthographicFront">
              <a:rot lat="0" lon="0" rev="0"/>
            </a:camera>
            <a:lightRig rig="balanced" dir="t">
              <a:rot lat="0" lon="0" rev="8700000"/>
            </a:lightRig>
          </a:scene3d>
        </p:grpSpPr>
        <p:grpSp>
          <p:nvGrpSpPr>
            <p:cNvPr id="5" name="Group 4"/>
            <p:cNvGrpSpPr/>
            <p:nvPr/>
          </p:nvGrpSpPr>
          <p:grpSpPr>
            <a:xfrm>
              <a:off x="2287655" y="2745982"/>
              <a:ext cx="1398202" cy="1292088"/>
              <a:chOff x="2287655" y="2745982"/>
              <a:chExt cx="1398202" cy="1292088"/>
            </a:xfrm>
            <a:scene3d>
              <a:camera prst="orthographicFront">
                <a:rot lat="0" lon="0" rev="0"/>
              </a:camera>
              <a:lightRig rig="balanced" dir="t">
                <a:rot lat="0" lon="0" rev="8700000"/>
              </a:lightRig>
            </a:scene3d>
          </p:grpSpPr>
          <p:sp>
            <p:nvSpPr>
              <p:cNvPr id="6" name="Oval 5"/>
              <p:cNvSpPr/>
              <p:nvPr/>
            </p:nvSpPr>
            <p:spPr>
              <a:xfrm>
                <a:off x="2287655" y="2745982"/>
                <a:ext cx="1398202" cy="1292088"/>
              </a:xfrm>
              <a:prstGeom prst="ellipse">
                <a:avLst/>
              </a:prstGeom>
              <a:solidFill>
                <a:srgbClr val="5C7F92"/>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Oval 4"/>
              <p:cNvSpPr/>
              <p:nvPr/>
            </p:nvSpPr>
            <p:spPr>
              <a:xfrm>
                <a:off x="2287655" y="2934697"/>
                <a:ext cx="1398202"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Implementation</a:t>
                </a:r>
                <a:endParaRPr lang="en-US" b="1" kern="1200" dirty="0">
                  <a:solidFill>
                    <a:sysClr val="window" lastClr="FFFFFF"/>
                  </a:solidFill>
                  <a:latin typeface="Arial" panose="020B0604020202020204" pitchFamily="34" charset="0"/>
                  <a:cs typeface="Arial" panose="020B0604020202020204" pitchFamily="34" charset="0"/>
                </a:endParaRPr>
              </a:p>
            </p:txBody>
          </p:sp>
        </p:grpSp>
      </p:grpSp>
      <p:sp>
        <p:nvSpPr>
          <p:cNvPr id="8" name="Right Arrow 7"/>
          <p:cNvSpPr/>
          <p:nvPr/>
        </p:nvSpPr>
        <p:spPr bwMode="auto">
          <a:xfrm rot="2536892">
            <a:off x="5191754" y="3673017"/>
            <a:ext cx="548640" cy="304800"/>
          </a:xfrm>
          <a:prstGeom prst="rightArrow">
            <a:avLst/>
          </a:prstGeom>
          <a:solidFill>
            <a:srgbClr val="5C7F9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9" name="TextBox 8"/>
          <p:cNvSpPr txBox="1"/>
          <p:nvPr/>
        </p:nvSpPr>
        <p:spPr bwMode="auto">
          <a:xfrm>
            <a:off x="1871989" y="4124251"/>
            <a:ext cx="1752600" cy="369332"/>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Collect Data</a:t>
            </a:r>
          </a:p>
        </p:txBody>
      </p:sp>
      <p:sp>
        <p:nvSpPr>
          <p:cNvPr id="10" name="TextBox 9"/>
          <p:cNvSpPr txBox="1"/>
          <p:nvPr/>
        </p:nvSpPr>
        <p:spPr bwMode="auto">
          <a:xfrm>
            <a:off x="5466074" y="4120900"/>
            <a:ext cx="1752600" cy="369332"/>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Analyze </a:t>
            </a:r>
            <a:r>
              <a:rPr lang="en-US" b="1" dirty="0"/>
              <a:t>Data</a:t>
            </a:r>
            <a:endParaRPr lang="en-US" b="1" dirty="0" smtClean="0"/>
          </a:p>
        </p:txBody>
      </p:sp>
      <p:sp>
        <p:nvSpPr>
          <p:cNvPr id="11" name="Right Arrow 10"/>
          <p:cNvSpPr/>
          <p:nvPr/>
        </p:nvSpPr>
        <p:spPr bwMode="auto">
          <a:xfrm rot="8236718">
            <a:off x="3045343" y="3673780"/>
            <a:ext cx="548640" cy="304800"/>
          </a:xfrm>
          <a:prstGeom prst="rightArrow">
            <a:avLst/>
          </a:prstGeom>
          <a:solidFill>
            <a:srgbClr val="5C7F9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2" name="Slide Number Placeholder 11"/>
          <p:cNvSpPr>
            <a:spLocks noGrp="1"/>
          </p:cNvSpPr>
          <p:nvPr>
            <p:ph type="sldNum" sz="quarter" idx="10"/>
          </p:nvPr>
        </p:nvSpPr>
        <p:spPr/>
        <p:txBody>
          <a:bodyPr/>
          <a:lstStyle/>
          <a:p>
            <a:fld id="{87586D39-9675-4FDB-A403-EAAB44209BB9}" type="slidenum">
              <a:rPr lang="en-US" smtClean="0"/>
              <a:pPr/>
              <a:t>29</a:t>
            </a:fld>
            <a:endParaRPr lang="en-US" dirty="0"/>
          </a:p>
        </p:txBody>
      </p:sp>
    </p:spTree>
    <p:extLst>
      <p:ext uri="{BB962C8B-B14F-4D97-AF65-F5344CB8AC3E}">
        <p14:creationId xmlns:p14="http://schemas.microsoft.com/office/powerpoint/2010/main" val="213868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evidence of effectiveness</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5970" y="1337367"/>
            <a:ext cx="8053573"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504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Collect data</a:t>
            </a:r>
            <a:endParaRPr lang="en-US" dirty="0"/>
          </a:p>
        </p:txBody>
      </p:sp>
      <p:sp>
        <p:nvSpPr>
          <p:cNvPr id="3" name="Content Placeholder 2"/>
          <p:cNvSpPr>
            <a:spLocks noGrp="1"/>
          </p:cNvSpPr>
          <p:nvPr>
            <p:ph idx="1"/>
          </p:nvPr>
        </p:nvSpPr>
        <p:spPr/>
        <p:txBody>
          <a:bodyPr>
            <a:normAutofit/>
          </a:bodyPr>
          <a:lstStyle/>
          <a:p>
            <a:pPr lvl="0">
              <a:spcAft>
                <a:spcPts val="1200"/>
              </a:spcAft>
            </a:pPr>
            <a:r>
              <a:rPr lang="en-US" sz="2400" dirty="0" smtClean="0"/>
              <a:t>Existing </a:t>
            </a:r>
            <a:r>
              <a:rPr lang="en-US" sz="2400" dirty="0"/>
              <a:t>data </a:t>
            </a:r>
            <a:endParaRPr lang="en-US" sz="2400" dirty="0" smtClean="0"/>
          </a:p>
          <a:p>
            <a:pPr lvl="1">
              <a:spcAft>
                <a:spcPts val="1200"/>
              </a:spcAft>
            </a:pPr>
            <a:r>
              <a:rPr lang="en-US" sz="2000" dirty="0" smtClean="0"/>
              <a:t>Internal program data </a:t>
            </a:r>
          </a:p>
          <a:p>
            <a:pPr lvl="1">
              <a:spcAft>
                <a:spcPts val="1200"/>
              </a:spcAft>
            </a:pPr>
            <a:r>
              <a:rPr lang="en-US" sz="2000" dirty="0" smtClean="0"/>
              <a:t>External </a:t>
            </a:r>
            <a:r>
              <a:rPr lang="en-US" sz="2000" dirty="0"/>
              <a:t>datasets or program/administrative </a:t>
            </a:r>
            <a:r>
              <a:rPr lang="en-US" sz="2000" dirty="0" smtClean="0"/>
              <a:t>data</a:t>
            </a:r>
          </a:p>
          <a:p>
            <a:pPr lvl="0">
              <a:spcAft>
                <a:spcPts val="1200"/>
              </a:spcAft>
            </a:pPr>
            <a:r>
              <a:rPr lang="en-US" sz="2400" dirty="0" smtClean="0"/>
              <a:t>New data</a:t>
            </a:r>
          </a:p>
          <a:p>
            <a:pPr lvl="1">
              <a:spcAft>
                <a:spcPts val="1200"/>
              </a:spcAft>
            </a:pPr>
            <a:r>
              <a:rPr lang="en-US" sz="2000" dirty="0"/>
              <a:t>Develop data collection instruments (interview protocols and/or questionnaires)</a:t>
            </a:r>
          </a:p>
          <a:p>
            <a:pPr lvl="1">
              <a:spcAft>
                <a:spcPts val="1200"/>
              </a:spcAft>
            </a:pPr>
            <a:r>
              <a:rPr lang="en-US" sz="2000" dirty="0"/>
              <a:t>Conduct </a:t>
            </a:r>
            <a:r>
              <a:rPr lang="en-US" sz="2000" dirty="0" smtClean="0"/>
              <a:t>interviews</a:t>
            </a:r>
          </a:p>
          <a:p>
            <a:pPr lvl="1">
              <a:spcAft>
                <a:spcPts val="1200"/>
              </a:spcAft>
            </a:pPr>
            <a:r>
              <a:rPr lang="en-US" sz="2000" dirty="0"/>
              <a:t>Field </a:t>
            </a:r>
            <a:r>
              <a:rPr lang="en-US" sz="2000" dirty="0" smtClean="0"/>
              <a:t>surveys</a:t>
            </a:r>
            <a:endParaRPr lang="en-US" sz="20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30</a:t>
            </a:fld>
            <a:endParaRPr lang="en-US" dirty="0"/>
          </a:p>
        </p:txBody>
      </p:sp>
    </p:spTree>
    <p:extLst>
      <p:ext uri="{BB962C8B-B14F-4D97-AF65-F5344CB8AC3E}">
        <p14:creationId xmlns:p14="http://schemas.microsoft.com/office/powerpoint/2010/main" val="133926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Analyze data</a:t>
            </a:r>
            <a:endParaRPr lang="en-US" dirty="0"/>
          </a:p>
        </p:txBody>
      </p:sp>
      <p:sp>
        <p:nvSpPr>
          <p:cNvPr id="3" name="Content Placeholder 2"/>
          <p:cNvSpPr>
            <a:spLocks noGrp="1"/>
          </p:cNvSpPr>
          <p:nvPr>
            <p:ph idx="1"/>
          </p:nvPr>
        </p:nvSpPr>
        <p:spPr>
          <a:xfrm>
            <a:off x="457200" y="1446663"/>
            <a:ext cx="8229600" cy="4886829"/>
          </a:xfrm>
        </p:spPr>
        <p:txBody>
          <a:bodyPr/>
          <a:lstStyle/>
          <a:p>
            <a:pPr lvl="0">
              <a:spcAft>
                <a:spcPts val="1200"/>
              </a:spcAft>
            </a:pPr>
            <a:r>
              <a:rPr lang="en-US" sz="2400" dirty="0" smtClean="0"/>
              <a:t>Quantitative data</a:t>
            </a:r>
          </a:p>
          <a:p>
            <a:pPr lvl="1">
              <a:spcAft>
                <a:spcPts val="1200"/>
              </a:spcAft>
            </a:pPr>
            <a:r>
              <a:rPr lang="en-US" sz="2000" dirty="0" smtClean="0"/>
              <a:t>Statistical </a:t>
            </a:r>
            <a:r>
              <a:rPr lang="en-US" sz="2000" dirty="0"/>
              <a:t>analysis </a:t>
            </a:r>
            <a:r>
              <a:rPr lang="en-US" sz="2000" dirty="0" smtClean="0"/>
              <a:t>(</a:t>
            </a:r>
            <a:r>
              <a:rPr lang="en-US" sz="2000" dirty="0"/>
              <a:t>mean, median, chi-square, t-test, ANOVA, </a:t>
            </a:r>
            <a:r>
              <a:rPr lang="en-US" sz="2000" dirty="0" smtClean="0"/>
              <a:t>regression, etc.) </a:t>
            </a:r>
          </a:p>
          <a:p>
            <a:pPr lvl="0">
              <a:spcAft>
                <a:spcPts val="1200"/>
              </a:spcAft>
            </a:pPr>
            <a:r>
              <a:rPr lang="en-US" sz="2400" dirty="0" smtClean="0"/>
              <a:t>Qualitative data</a:t>
            </a:r>
          </a:p>
          <a:p>
            <a:pPr lvl="1">
              <a:spcAft>
                <a:spcPts val="1200"/>
              </a:spcAft>
            </a:pPr>
            <a:r>
              <a:rPr lang="en-US" sz="2000" dirty="0" smtClean="0"/>
              <a:t>Content </a:t>
            </a:r>
            <a:r>
              <a:rPr lang="en-US" sz="2000" dirty="0"/>
              <a:t>analysis </a:t>
            </a:r>
            <a:r>
              <a:rPr lang="en-US" sz="2000" dirty="0" smtClean="0"/>
              <a:t>(</a:t>
            </a:r>
            <a:r>
              <a:rPr lang="en-US" sz="2000" dirty="0"/>
              <a:t>cross-site analysis, theme identification, case study descriptions)</a:t>
            </a:r>
          </a:p>
          <a:p>
            <a:pPr marL="0" indent="0">
              <a:buNone/>
            </a:pP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31</a:t>
            </a:fld>
            <a:endParaRPr lang="en-US" dirty="0"/>
          </a:p>
        </p:txBody>
      </p:sp>
    </p:spTree>
    <p:extLst>
      <p:ext uri="{BB962C8B-B14F-4D97-AF65-F5344CB8AC3E}">
        <p14:creationId xmlns:p14="http://schemas.microsoft.com/office/powerpoint/2010/main" val="1617561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 Example data collection and analysis crosswalk</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1820568557"/>
              </p:ext>
            </p:extLst>
          </p:nvPr>
        </p:nvGraphicFramePr>
        <p:xfrm>
          <a:off x="136479" y="1255595"/>
          <a:ext cx="8871044" cy="4053384"/>
        </p:xfrm>
        <a:graphic>
          <a:graphicData uri="http://schemas.openxmlformats.org/drawingml/2006/table">
            <a:tbl>
              <a:tblPr firstRow="1" firstCol="1" bandRow="1"/>
              <a:tblGrid>
                <a:gridCol w="1031206"/>
                <a:gridCol w="1247969"/>
                <a:gridCol w="1501254"/>
                <a:gridCol w="1528549"/>
                <a:gridCol w="1610436"/>
                <a:gridCol w="1951630"/>
              </a:tblGrid>
              <a:tr h="379174">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Process Evaluation of a Job Readiness Program for Veterans</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job readiness program being implemented as designed?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Member use of program curriculum during workshops </a:t>
                      </a: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b) Duration of workshops</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Participant workshop rates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c) Members report details about workshops in logs with pre-defined categories of reporting</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b) observations of workshops</a:t>
                      </a: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c) Members </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b) Evaluator observes participants in workshops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c) External evaluator collects the workshop logs quarterly</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Quarterly observations by the evaluator(s) using structured observation protocols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 c) Generate frequencies on use of curriculum; average duration of workshops; and average rate of workshop attendance</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Generate frequencies and averages on quantitative data (e.g., ratings scales, frequency scales) and thematically code and analyze open-ended comments/notes</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87586D39-9675-4FDB-A403-EAAB44209BB9}" type="slidenum">
              <a:rPr lang="en-US" smtClean="0"/>
              <a:pPr/>
              <a:t>32</a:t>
            </a:fld>
            <a:endParaRPr lang="en-US" dirty="0"/>
          </a:p>
        </p:txBody>
      </p:sp>
    </p:spTree>
    <p:extLst>
      <p:ext uri="{BB962C8B-B14F-4D97-AF65-F5344CB8AC3E}">
        <p14:creationId xmlns:p14="http://schemas.microsoft.com/office/powerpoint/2010/main" val="632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 Example data collection and analysis crosswalk</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1966734237"/>
              </p:ext>
            </p:extLst>
          </p:nvPr>
        </p:nvGraphicFramePr>
        <p:xfrm>
          <a:off x="136479" y="1255595"/>
          <a:ext cx="8871044" cy="4164938"/>
        </p:xfrm>
        <a:graphic>
          <a:graphicData uri="http://schemas.openxmlformats.org/drawingml/2006/table">
            <a:tbl>
              <a:tblPr firstRow="1" firstCol="1" bandRow="1"/>
              <a:tblGrid>
                <a:gridCol w="1031206"/>
                <a:gridCol w="1247969"/>
                <a:gridCol w="1501254"/>
                <a:gridCol w="1528549"/>
                <a:gridCol w="1610436"/>
                <a:gridCol w="1951630"/>
              </a:tblGrid>
              <a:tr h="379174">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Impact Evaluation of a Job Readiness Program for Veterans</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Outcome</a:t>
                      </a:r>
                      <a:r>
                        <a:rPr lang="en-US" sz="1050" baseline="0" dirty="0" smtClean="0">
                          <a:solidFill>
                            <a:srgbClr val="595959"/>
                          </a:solidFill>
                          <a:effectLst/>
                          <a:latin typeface="Arial"/>
                          <a:ea typeface="Calibri"/>
                          <a:cs typeface="Times New Roman"/>
                        </a:rPr>
                        <a:t> of interest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What impact does the job readiness intervention have on veterans’ ability to secure and maintain employment relative to a comparison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Veterans’ employment status</a:t>
                      </a:r>
                    </a:p>
                    <a:p>
                      <a:pPr marL="0" marR="0" indent="0">
                        <a:lnSpc>
                          <a:spcPct val="100000"/>
                        </a:lnSpc>
                        <a:spcBef>
                          <a:spcPts val="0"/>
                        </a:spcBef>
                        <a:spcAft>
                          <a:spcPts val="0"/>
                        </a:spcAft>
                        <a:buNone/>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Veterans’ employment status is measured with a survey. </a:t>
                      </a: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87586D39-9675-4FDB-A403-EAAB44209BB9}" type="slidenum">
              <a:rPr lang="en-US" smtClean="0"/>
              <a:pPr/>
              <a:t>33</a:t>
            </a:fld>
            <a:endParaRPr lang="en-US" dirty="0"/>
          </a:p>
        </p:txBody>
      </p:sp>
    </p:spTree>
    <p:extLst>
      <p:ext uri="{BB962C8B-B14F-4D97-AF65-F5344CB8AC3E}">
        <p14:creationId xmlns:p14="http://schemas.microsoft.com/office/powerpoint/2010/main" val="2362494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 Example data collection and analysis crosswalk</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070038956"/>
              </p:ext>
            </p:extLst>
          </p:nvPr>
        </p:nvGraphicFramePr>
        <p:xfrm>
          <a:off x="136479" y="1255595"/>
          <a:ext cx="8871044" cy="4164938"/>
        </p:xfrm>
        <a:graphic>
          <a:graphicData uri="http://schemas.openxmlformats.org/drawingml/2006/table">
            <a:tbl>
              <a:tblPr firstRow="1" firstCol="1" bandRow="1"/>
              <a:tblGrid>
                <a:gridCol w="1031206"/>
                <a:gridCol w="1247969"/>
                <a:gridCol w="1501254"/>
                <a:gridCol w="1528549"/>
                <a:gridCol w="1610436"/>
                <a:gridCol w="1951630"/>
              </a:tblGrid>
              <a:tr h="379174">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Impact Evaluation of a Job Readiness Program for Veterans</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Outcome</a:t>
                      </a:r>
                      <a:r>
                        <a:rPr lang="en-US" sz="1050" baseline="0" dirty="0" smtClean="0">
                          <a:solidFill>
                            <a:srgbClr val="595959"/>
                          </a:solidFill>
                          <a:effectLst/>
                          <a:latin typeface="Arial"/>
                          <a:ea typeface="Calibri"/>
                          <a:cs typeface="Times New Roman"/>
                        </a:rPr>
                        <a:t> of interest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What impact does the job readiness intervention have on veterans’ ability to secure and maintain employment relative to a comparison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Veterans’ employment status</a:t>
                      </a:r>
                    </a:p>
                    <a:p>
                      <a:pPr marL="0" marR="0" indent="0">
                        <a:lnSpc>
                          <a:spcPct val="100000"/>
                        </a:lnSpc>
                        <a:spcBef>
                          <a:spcPts val="0"/>
                        </a:spcBef>
                        <a:spcAft>
                          <a:spcPts val="0"/>
                        </a:spcAft>
                        <a:buNone/>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Veterans’ employment status is measured with a survey. </a:t>
                      </a: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Veterans participating in the program serves as the intervention group.</a:t>
                      </a:r>
                    </a:p>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Veterans receiving no job assistance services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survey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before the job readiness program begins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1 year after the job readiness program is implemented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Calculate the difference in average outcome in the intervention group minus the difference in average outcome in the comparison group before and after treatment (difference in differences method)</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87586D39-9675-4FDB-A403-EAAB44209BB9}" type="slidenum">
              <a:rPr lang="en-US" smtClean="0"/>
              <a:pPr/>
              <a:t>34</a:t>
            </a:fld>
            <a:endParaRPr lang="en-US" dirty="0"/>
          </a:p>
        </p:txBody>
      </p:sp>
    </p:spTree>
    <p:extLst>
      <p:ext uri="{BB962C8B-B14F-4D97-AF65-F5344CB8AC3E}">
        <p14:creationId xmlns:p14="http://schemas.microsoft.com/office/powerpoint/2010/main" val="372036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Analyze data</a:t>
            </a:r>
            <a:endParaRPr lang="en-US" dirty="0"/>
          </a:p>
        </p:txBody>
      </p:sp>
      <p:sp>
        <p:nvSpPr>
          <p:cNvPr id="3" name="Content Placeholder 2"/>
          <p:cNvSpPr>
            <a:spLocks noGrp="1"/>
          </p:cNvSpPr>
          <p:nvPr>
            <p:ph idx="1"/>
          </p:nvPr>
        </p:nvSpPr>
        <p:spPr/>
        <p:txBody>
          <a:bodyPr/>
          <a:lstStyle/>
          <a:p>
            <a:pPr marL="0" indent="0">
              <a:spcBef>
                <a:spcPts val="1200"/>
              </a:spcBef>
              <a:spcAft>
                <a:spcPts val="1200"/>
              </a:spcAft>
              <a:buNone/>
            </a:pPr>
            <a:r>
              <a:rPr lang="en-US" dirty="0" smtClean="0"/>
              <a:t>Consider two </a:t>
            </a:r>
            <a:r>
              <a:rPr lang="en-US" dirty="0"/>
              <a:t>questions:</a:t>
            </a:r>
          </a:p>
          <a:p>
            <a:pPr lvl="0">
              <a:spcAft>
                <a:spcPts val="1200"/>
              </a:spcAft>
            </a:pPr>
            <a:r>
              <a:rPr lang="en-US" sz="2400" dirty="0" smtClean="0"/>
              <a:t>What </a:t>
            </a:r>
            <a:r>
              <a:rPr lang="en-US" sz="2400" dirty="0"/>
              <a:t>conclusions about the research questions can be drawn from the data that have been analyzed</a:t>
            </a:r>
            <a:r>
              <a:rPr lang="en-US" sz="2400" dirty="0" smtClean="0"/>
              <a:t>?</a:t>
            </a:r>
          </a:p>
          <a:p>
            <a:pPr lvl="0">
              <a:spcAft>
                <a:spcPts val="1200"/>
              </a:spcAft>
            </a:pPr>
            <a:r>
              <a:rPr lang="en-US" sz="2400" dirty="0" smtClean="0"/>
              <a:t>What </a:t>
            </a:r>
            <a:r>
              <a:rPr lang="en-US" sz="2400" dirty="0"/>
              <a:t>does the data suggest about the program’s theory of change?</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35</a:t>
            </a:fld>
            <a:endParaRPr lang="en-US" dirty="0"/>
          </a:p>
        </p:txBody>
      </p:sp>
    </p:spTree>
    <p:extLst>
      <p:ext uri="{BB962C8B-B14F-4D97-AF65-F5344CB8AC3E}">
        <p14:creationId xmlns:p14="http://schemas.microsoft.com/office/powerpoint/2010/main" val="3097057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Action and improvement steps: </a:t>
            </a:r>
            <a:r>
              <a:rPr lang="en-US" dirty="0" smtClean="0"/>
              <a:t>Reporting </a:t>
            </a:r>
            <a:r>
              <a:rPr lang="en-US" dirty="0"/>
              <a:t>and utilizing results</a:t>
            </a:r>
          </a:p>
        </p:txBody>
      </p:sp>
      <p:sp>
        <p:nvSpPr>
          <p:cNvPr id="3" name="Content Placeholder 2"/>
          <p:cNvSpPr>
            <a:spLocks noGrp="1"/>
          </p:cNvSpPr>
          <p:nvPr>
            <p:ph idx="1"/>
          </p:nvPr>
        </p:nvSpPr>
        <p:spPr>
          <a:xfrm>
            <a:off x="457200" y="1262066"/>
            <a:ext cx="8229600" cy="143654"/>
          </a:xfrm>
        </p:spPr>
        <p:txBody>
          <a:bodyPr>
            <a:normAutofit fontScale="25000" lnSpcReduction="20000"/>
          </a:bodyPr>
          <a:lstStyle/>
          <a:p>
            <a:pPr marL="0" indent="0">
              <a:buNone/>
            </a:pPr>
            <a:endParaRPr lang="en-US" dirty="0"/>
          </a:p>
        </p:txBody>
      </p:sp>
      <p:grpSp>
        <p:nvGrpSpPr>
          <p:cNvPr id="4" name="Diagram group"/>
          <p:cNvGrpSpPr/>
          <p:nvPr/>
        </p:nvGrpSpPr>
        <p:grpSpPr>
          <a:xfrm>
            <a:off x="3248167" y="1656723"/>
            <a:ext cx="1920789" cy="1957259"/>
            <a:chOff x="1961117" y="1657720"/>
            <a:chExt cx="1398202" cy="1292088"/>
          </a:xfrm>
          <a:scene3d>
            <a:camera prst="orthographicFront">
              <a:rot lat="0" lon="0" rev="0"/>
            </a:camera>
            <a:lightRig rig="balanced" dir="t">
              <a:rot lat="0" lon="0" rev="8700000"/>
            </a:lightRig>
          </a:scene3d>
        </p:grpSpPr>
        <p:grpSp>
          <p:nvGrpSpPr>
            <p:cNvPr id="5" name="Group 4"/>
            <p:cNvGrpSpPr/>
            <p:nvPr/>
          </p:nvGrpSpPr>
          <p:grpSpPr>
            <a:xfrm>
              <a:off x="1961117" y="1657720"/>
              <a:ext cx="1398202" cy="1292088"/>
              <a:chOff x="1961117" y="1657720"/>
              <a:chExt cx="1398202" cy="1292088"/>
            </a:xfrm>
            <a:scene3d>
              <a:camera prst="orthographicFront">
                <a:rot lat="0" lon="0" rev="0"/>
              </a:camera>
              <a:lightRig rig="balanced" dir="t">
                <a:rot lat="0" lon="0" rev="8700000"/>
              </a:lightRig>
            </a:scene3d>
          </p:grpSpPr>
          <p:sp>
            <p:nvSpPr>
              <p:cNvPr id="6" name="Oval 5"/>
              <p:cNvSpPr/>
              <p:nvPr/>
            </p:nvSpPr>
            <p:spPr>
              <a:xfrm>
                <a:off x="1961117" y="1657720"/>
                <a:ext cx="1398202" cy="1292088"/>
              </a:xfrm>
              <a:prstGeom prst="ellipse">
                <a:avLst/>
              </a:prstGeom>
              <a:solidFill>
                <a:srgbClr val="C0B960"/>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Oval 4"/>
              <p:cNvSpPr/>
              <p:nvPr/>
            </p:nvSpPr>
            <p:spPr>
              <a:xfrm>
                <a:off x="1961117" y="1988999"/>
                <a:ext cx="1398202" cy="629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Aft>
                    <a:spcPct val="35000"/>
                  </a:spcAft>
                </a:pPr>
                <a:r>
                  <a:rPr lang="en-US" b="1" dirty="0">
                    <a:latin typeface="Arial" panose="020B0604020202020204" pitchFamily="34" charset="0"/>
                    <a:cs typeface="Arial" panose="020B0604020202020204" pitchFamily="34" charset="0"/>
                  </a:rPr>
                  <a:t>Action and Improvement</a:t>
                </a:r>
                <a:endParaRPr lang="en-US" b="1" kern="1200" dirty="0">
                  <a:solidFill>
                    <a:sysClr val="window" lastClr="FFFFFF"/>
                  </a:solidFill>
                  <a:latin typeface="Arial" panose="020B0604020202020204" pitchFamily="34" charset="0"/>
                  <a:cs typeface="Arial" panose="020B0604020202020204" pitchFamily="34" charset="0"/>
                </a:endParaRPr>
              </a:p>
            </p:txBody>
          </p:sp>
        </p:grpSp>
      </p:grpSp>
      <p:sp>
        <p:nvSpPr>
          <p:cNvPr id="8" name="Right Arrow 7"/>
          <p:cNvSpPr/>
          <p:nvPr/>
        </p:nvSpPr>
        <p:spPr bwMode="auto">
          <a:xfrm rot="1812170">
            <a:off x="5002324" y="3432499"/>
            <a:ext cx="548640" cy="304800"/>
          </a:xfrm>
          <a:prstGeom prst="rightArrow">
            <a:avLst/>
          </a:prstGeom>
          <a:solidFill>
            <a:srgbClr val="C6BF7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9" name="TextBox 8"/>
          <p:cNvSpPr txBox="1"/>
          <p:nvPr/>
        </p:nvSpPr>
        <p:spPr bwMode="auto">
          <a:xfrm>
            <a:off x="5414418" y="3766285"/>
            <a:ext cx="2379751" cy="923330"/>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Apply </a:t>
            </a:r>
            <a:r>
              <a:rPr lang="en-US" b="1" dirty="0"/>
              <a:t>Findings and Feedback for Program Improvement</a:t>
            </a:r>
            <a:endParaRPr lang="en-US" b="1" dirty="0" smtClean="0"/>
          </a:p>
        </p:txBody>
      </p:sp>
      <p:sp>
        <p:nvSpPr>
          <p:cNvPr id="10" name="Right Arrow 9"/>
          <p:cNvSpPr/>
          <p:nvPr/>
        </p:nvSpPr>
        <p:spPr bwMode="auto">
          <a:xfrm rot="8467880">
            <a:off x="2882613" y="3461582"/>
            <a:ext cx="548640" cy="304800"/>
          </a:xfrm>
          <a:prstGeom prst="rightArrow">
            <a:avLst/>
          </a:prstGeom>
          <a:solidFill>
            <a:srgbClr val="C6BF7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1" name="TextBox 10"/>
          <p:cNvSpPr txBox="1"/>
          <p:nvPr/>
        </p:nvSpPr>
        <p:spPr bwMode="auto">
          <a:xfrm>
            <a:off x="1563621" y="3904785"/>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Communicate </a:t>
            </a:r>
            <a:r>
              <a:rPr lang="en-US" b="1" dirty="0"/>
              <a:t>Findings</a:t>
            </a:r>
            <a:endParaRPr lang="en-US" b="1" dirty="0" smtClean="0"/>
          </a:p>
        </p:txBody>
      </p:sp>
      <p:sp>
        <p:nvSpPr>
          <p:cNvPr id="12" name="Slide Number Placeholder 11"/>
          <p:cNvSpPr>
            <a:spLocks noGrp="1"/>
          </p:cNvSpPr>
          <p:nvPr>
            <p:ph type="sldNum" sz="quarter" idx="10"/>
          </p:nvPr>
        </p:nvSpPr>
        <p:spPr/>
        <p:txBody>
          <a:bodyPr/>
          <a:lstStyle/>
          <a:p>
            <a:fld id="{87586D39-9675-4FDB-A403-EAAB44209BB9}" type="slidenum">
              <a:rPr lang="en-US" smtClean="0"/>
              <a:pPr/>
              <a:t>36</a:t>
            </a:fld>
            <a:endParaRPr lang="en-US" dirty="0"/>
          </a:p>
        </p:txBody>
      </p:sp>
    </p:spTree>
    <p:extLst>
      <p:ext uri="{BB962C8B-B14F-4D97-AF65-F5344CB8AC3E}">
        <p14:creationId xmlns:p14="http://schemas.microsoft.com/office/powerpoint/2010/main" val="970616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Communicate </a:t>
            </a:r>
            <a:r>
              <a:rPr lang="en-US" dirty="0"/>
              <a:t>f</a:t>
            </a:r>
            <a:r>
              <a:rPr lang="en-US" dirty="0" smtClean="0"/>
              <a:t>indings</a:t>
            </a:r>
            <a:endParaRPr lang="en-US" dirty="0"/>
          </a:p>
        </p:txBody>
      </p:sp>
      <p:sp>
        <p:nvSpPr>
          <p:cNvPr id="3" name="Content Placeholder 2"/>
          <p:cNvSpPr>
            <a:spLocks noGrp="1"/>
          </p:cNvSpPr>
          <p:nvPr>
            <p:ph idx="1"/>
          </p:nvPr>
        </p:nvSpPr>
        <p:spPr>
          <a:xfrm>
            <a:off x="457200" y="1351722"/>
            <a:ext cx="8229600" cy="4611755"/>
          </a:xfrm>
        </p:spPr>
        <p:txBody>
          <a:bodyPr/>
          <a:lstStyle/>
          <a:p>
            <a:pPr marL="0" indent="0">
              <a:buNone/>
            </a:pPr>
            <a:r>
              <a:rPr lang="en-US" dirty="0" smtClean="0"/>
              <a:t>Who are the potential target audiences? </a:t>
            </a:r>
            <a:endParaRPr lang="en-US" dirty="0"/>
          </a:p>
          <a:p>
            <a:pPr lvl="0">
              <a:spcAft>
                <a:spcPts val="1200"/>
              </a:spcAft>
            </a:pPr>
            <a:r>
              <a:rPr lang="en-US" sz="2400" dirty="0"/>
              <a:t>P</a:t>
            </a:r>
            <a:r>
              <a:rPr lang="en-US" sz="2400" dirty="0" smtClean="0"/>
              <a:t>rogram staff, agency personnel, stakeholders, beneficiaries, funders, etc. </a:t>
            </a:r>
          </a:p>
          <a:p>
            <a:pPr marL="0" lvl="0" indent="0">
              <a:buNone/>
            </a:pPr>
            <a:r>
              <a:rPr lang="en-US" dirty="0" smtClean="0"/>
              <a:t>What are potential tools for communicating </a:t>
            </a:r>
            <a:r>
              <a:rPr lang="en-US" dirty="0"/>
              <a:t>findings? </a:t>
            </a:r>
          </a:p>
          <a:p>
            <a:pPr lvl="0"/>
            <a:r>
              <a:rPr lang="en-US" sz="2400" dirty="0"/>
              <a:t>F</a:t>
            </a:r>
            <a:r>
              <a:rPr lang="en-US" sz="2400" dirty="0" smtClean="0"/>
              <a:t>ormal </a:t>
            </a:r>
            <a:r>
              <a:rPr lang="en-US" sz="2400" dirty="0"/>
              <a:t>report, shorter memos, PowerPoint briefings, etc. </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37</a:t>
            </a:fld>
            <a:endParaRPr lang="en-US" dirty="0"/>
          </a:p>
        </p:txBody>
      </p:sp>
    </p:spTree>
    <p:extLst>
      <p:ext uri="{BB962C8B-B14F-4D97-AF65-F5344CB8AC3E}">
        <p14:creationId xmlns:p14="http://schemas.microsoft.com/office/powerpoint/2010/main" val="3422850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Communicate findings</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dirty="0"/>
              <a:t>What is an evaluation report?</a:t>
            </a:r>
          </a:p>
          <a:p>
            <a:pPr>
              <a:spcAft>
                <a:spcPts val="1200"/>
              </a:spcAft>
            </a:pPr>
            <a:r>
              <a:rPr lang="en-US" sz="2400" dirty="0"/>
              <a:t>Key product resulting from evaluation</a:t>
            </a:r>
          </a:p>
          <a:p>
            <a:pPr lvl="0">
              <a:spcAft>
                <a:spcPts val="1200"/>
              </a:spcAft>
            </a:pPr>
            <a:r>
              <a:rPr lang="en-US" sz="2400" dirty="0" smtClean="0"/>
              <a:t>A </a:t>
            </a:r>
            <a:r>
              <a:rPr lang="en-US" sz="2400" dirty="0"/>
              <a:t>written document that objectively </a:t>
            </a:r>
            <a:r>
              <a:rPr lang="en-US" sz="2400" dirty="0" smtClean="0"/>
              <a:t>describes:</a:t>
            </a:r>
            <a:endParaRPr lang="en-US" sz="2400" dirty="0"/>
          </a:p>
          <a:p>
            <a:pPr lvl="1"/>
            <a:r>
              <a:rPr lang="en-US" sz="2000" dirty="0"/>
              <a:t>Program background</a:t>
            </a:r>
          </a:p>
          <a:p>
            <a:pPr lvl="1"/>
            <a:r>
              <a:rPr lang="en-US" sz="2000" dirty="0"/>
              <a:t>Evaluation purpose, </a:t>
            </a:r>
            <a:r>
              <a:rPr lang="en-US" sz="2000" dirty="0" smtClean="0"/>
              <a:t>methods, procedures, and  </a:t>
            </a:r>
            <a:r>
              <a:rPr lang="en-US" sz="2000" dirty="0"/>
              <a:t>l</a:t>
            </a:r>
            <a:r>
              <a:rPr lang="en-US" sz="2000" dirty="0" smtClean="0"/>
              <a:t>imitations</a:t>
            </a:r>
            <a:endParaRPr lang="en-US" sz="2000" dirty="0"/>
          </a:p>
          <a:p>
            <a:pPr lvl="1"/>
            <a:r>
              <a:rPr lang="en-US" sz="2000" dirty="0"/>
              <a:t>Evaluation results</a:t>
            </a:r>
          </a:p>
          <a:p>
            <a:pPr lvl="1"/>
            <a:r>
              <a:rPr lang="en-US" sz="2000" dirty="0"/>
              <a:t>Conclusions and recommendations</a:t>
            </a:r>
          </a:p>
          <a:p>
            <a:pPr lvl="1"/>
            <a:r>
              <a:rPr lang="en-US" sz="2000" dirty="0"/>
              <a:t>Lessons learned </a:t>
            </a:r>
          </a:p>
          <a:p>
            <a:pPr lvl="1"/>
            <a:r>
              <a:rPr lang="en-US" sz="2000" dirty="0" smtClean="0"/>
              <a:t>Questions </a:t>
            </a:r>
            <a:r>
              <a:rPr lang="en-US" sz="2000" dirty="0"/>
              <a:t>for future research </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38</a:t>
            </a:fld>
            <a:endParaRPr lang="en-US" dirty="0"/>
          </a:p>
        </p:txBody>
      </p:sp>
    </p:spTree>
    <p:extLst>
      <p:ext uri="{BB962C8B-B14F-4D97-AF65-F5344CB8AC3E}">
        <p14:creationId xmlns:p14="http://schemas.microsoft.com/office/powerpoint/2010/main" val="2148932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Communicate findings</a:t>
            </a:r>
            <a:endParaRPr lang="en-US" dirty="0"/>
          </a:p>
        </p:txBody>
      </p:sp>
      <p:sp>
        <p:nvSpPr>
          <p:cNvPr id="3" name="Content Placeholder 2"/>
          <p:cNvSpPr>
            <a:spLocks noGrp="1"/>
          </p:cNvSpPr>
          <p:nvPr>
            <p:ph idx="1"/>
          </p:nvPr>
        </p:nvSpPr>
        <p:spPr>
          <a:xfrm>
            <a:off x="457200" y="1413164"/>
            <a:ext cx="8229600" cy="4920328"/>
          </a:xfrm>
        </p:spPr>
        <p:txBody>
          <a:bodyPr/>
          <a:lstStyle/>
          <a:p>
            <a:pPr marL="0" indent="0">
              <a:spcAft>
                <a:spcPts val="1200"/>
              </a:spcAft>
              <a:buNone/>
            </a:pPr>
            <a:r>
              <a:rPr lang="en-US" dirty="0" smtClean="0"/>
              <a:t>When reporting findings, it </a:t>
            </a:r>
            <a:r>
              <a:rPr lang="en-US" dirty="0"/>
              <a:t>is important </a:t>
            </a:r>
            <a:r>
              <a:rPr lang="en-US" dirty="0" smtClean="0"/>
              <a:t>to: </a:t>
            </a:r>
            <a:endParaRPr lang="en-US" dirty="0"/>
          </a:p>
          <a:p>
            <a:pPr lvl="0">
              <a:spcAft>
                <a:spcPts val="1200"/>
              </a:spcAft>
            </a:pPr>
            <a:r>
              <a:rPr lang="en-US" sz="2400" dirty="0" smtClean="0"/>
              <a:t>Report positive, as </a:t>
            </a:r>
            <a:r>
              <a:rPr lang="en-US" sz="2400" dirty="0"/>
              <a:t>well as </a:t>
            </a:r>
            <a:r>
              <a:rPr lang="en-US" sz="2400" dirty="0" smtClean="0"/>
              <a:t>negative findings</a:t>
            </a:r>
            <a:endParaRPr lang="en-US" sz="2400" dirty="0"/>
          </a:p>
          <a:p>
            <a:pPr lvl="0">
              <a:spcAft>
                <a:spcPts val="1200"/>
              </a:spcAft>
            </a:pPr>
            <a:r>
              <a:rPr lang="en-US" sz="2400" dirty="0"/>
              <a:t>Present results that are not necessarily </a:t>
            </a:r>
            <a:r>
              <a:rPr lang="en-US" sz="2400" dirty="0" smtClean="0"/>
              <a:t>conclusive, </a:t>
            </a:r>
            <a:r>
              <a:rPr lang="en-US" sz="2400" dirty="0"/>
              <a:t>but show promise and warrant further </a:t>
            </a:r>
            <a:r>
              <a:rPr lang="en-US" sz="2400" dirty="0" smtClean="0"/>
              <a:t>examination</a:t>
            </a:r>
          </a:p>
          <a:p>
            <a:pPr lvl="0">
              <a:spcAft>
                <a:spcPts val="1200"/>
              </a:spcAft>
            </a:pPr>
            <a:r>
              <a:rPr lang="en-US" sz="2400" dirty="0" smtClean="0"/>
              <a:t>Be </a:t>
            </a:r>
            <a:r>
              <a:rPr lang="en-US" sz="2400" dirty="0"/>
              <a:t>careful not to overstate your </a:t>
            </a:r>
            <a:r>
              <a:rPr lang="en-US" sz="2400" dirty="0" smtClean="0"/>
              <a:t>findings</a:t>
            </a:r>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39</a:t>
            </a:fld>
            <a:endParaRPr lang="en-US" dirty="0"/>
          </a:p>
        </p:txBody>
      </p:sp>
    </p:spTree>
    <p:extLst>
      <p:ext uri="{BB962C8B-B14F-4D97-AF65-F5344CB8AC3E}">
        <p14:creationId xmlns:p14="http://schemas.microsoft.com/office/powerpoint/2010/main" val="3429686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Evaluation cycle – Four phases</a:t>
            </a:r>
            <a:endParaRPr lang="en-US" dirty="0"/>
          </a:p>
        </p:txBody>
      </p:sp>
      <p:sp>
        <p:nvSpPr>
          <p:cNvPr id="4" name="Subtitle 3"/>
          <p:cNvSpPr>
            <a:spLocks noGrp="1"/>
          </p:cNvSpPr>
          <p:nvPr>
            <p:ph idx="1"/>
          </p:nvPr>
        </p:nvSpPr>
        <p:spPr>
          <a:xfrm>
            <a:off x="457200" y="1262064"/>
            <a:ext cx="8229600" cy="630346"/>
          </a:xfrm>
        </p:spPr>
        <p:txBody>
          <a:bodyPr/>
          <a:lstStyle/>
          <a:p>
            <a:pPr marL="0" indent="0">
              <a:buNone/>
            </a:pPr>
            <a:endParaRPr lang="en-US" dirty="0"/>
          </a:p>
        </p:txBody>
      </p:sp>
      <p:graphicFrame>
        <p:nvGraphicFramePr>
          <p:cNvPr id="5" name="Diagram 4"/>
          <p:cNvGraphicFramePr/>
          <p:nvPr>
            <p:extLst>
              <p:ext uri="{D42A27DB-BD31-4B8C-83A1-F6EECF244321}">
                <p14:modId xmlns:p14="http://schemas.microsoft.com/office/powerpoint/2010/main" val="91149708"/>
              </p:ext>
            </p:extLst>
          </p:nvPr>
        </p:nvGraphicFramePr>
        <p:xfrm>
          <a:off x="1460310" y="1378423"/>
          <a:ext cx="5923129" cy="4285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87586D39-9675-4FDB-A403-EAAB44209BB9}" type="slidenum">
              <a:rPr lang="en-US" smtClean="0"/>
              <a:pPr/>
              <a:t>4</a:t>
            </a:fld>
            <a:endParaRPr lang="en-US" dirty="0"/>
          </a:p>
        </p:txBody>
      </p:sp>
    </p:spTree>
    <p:extLst>
      <p:ext uri="{BB962C8B-B14F-4D97-AF65-F5344CB8AC3E}">
        <p14:creationId xmlns:p14="http://schemas.microsoft.com/office/powerpoint/2010/main" val="1116325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Communicate </a:t>
            </a:r>
            <a:r>
              <a:rPr lang="en-US" dirty="0" smtClean="0"/>
              <a:t>findings</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smtClean="0"/>
              <a:t>Other Useful Products for Communication:</a:t>
            </a:r>
          </a:p>
          <a:p>
            <a:pPr>
              <a:spcAft>
                <a:spcPts val="1200"/>
              </a:spcAft>
            </a:pPr>
            <a:r>
              <a:rPr lang="en-US" sz="2400" dirty="0" smtClean="0"/>
              <a:t>Executive summary of final report (5-10 pages)</a:t>
            </a:r>
          </a:p>
          <a:p>
            <a:pPr>
              <a:spcAft>
                <a:spcPts val="1200"/>
              </a:spcAft>
            </a:pPr>
            <a:r>
              <a:rPr lang="en-US" sz="2400" dirty="0" smtClean="0"/>
              <a:t>Short research briefs (2-4 pages)</a:t>
            </a:r>
          </a:p>
          <a:p>
            <a:pPr lvl="1"/>
            <a:r>
              <a:rPr lang="en-US" sz="2000" dirty="0" smtClean="0"/>
              <a:t>Graphics and pictures</a:t>
            </a:r>
          </a:p>
          <a:p>
            <a:pPr lvl="1"/>
            <a:r>
              <a:rPr lang="en-US" sz="2000" dirty="0" smtClean="0"/>
              <a:t>Bulleted information</a:t>
            </a:r>
          </a:p>
          <a:p>
            <a:r>
              <a:rPr lang="en-US" sz="2400" dirty="0" smtClean="0"/>
              <a:t>Non-technical memos</a:t>
            </a:r>
          </a:p>
          <a:p>
            <a:pPr lvl="1"/>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40</a:t>
            </a:fld>
            <a:endParaRPr lang="en-US" dirty="0"/>
          </a:p>
        </p:txBody>
      </p:sp>
    </p:spTree>
    <p:extLst>
      <p:ext uri="{BB962C8B-B14F-4D97-AF65-F5344CB8AC3E}">
        <p14:creationId xmlns:p14="http://schemas.microsoft.com/office/powerpoint/2010/main" val="159169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9: Apply findings and feedback for program </a:t>
            </a:r>
            <a:r>
              <a:rPr lang="en-US" dirty="0"/>
              <a:t>i</a:t>
            </a:r>
            <a:r>
              <a:rPr lang="en-US" dirty="0" smtClean="0"/>
              <a:t>mprovement</a:t>
            </a:r>
            <a:endParaRPr lang="en-US" dirty="0"/>
          </a:p>
        </p:txBody>
      </p:sp>
      <p:sp>
        <p:nvSpPr>
          <p:cNvPr id="3" name="Content Placeholder 2"/>
          <p:cNvSpPr>
            <a:spLocks noGrp="1"/>
          </p:cNvSpPr>
          <p:nvPr>
            <p:ph idx="1"/>
          </p:nvPr>
        </p:nvSpPr>
        <p:spPr>
          <a:xfrm>
            <a:off x="457200" y="1341912"/>
            <a:ext cx="8229600" cy="4991580"/>
          </a:xfrm>
        </p:spPr>
        <p:txBody>
          <a:bodyPr>
            <a:normAutofit/>
          </a:bodyPr>
          <a:lstStyle/>
          <a:p>
            <a:pPr marL="0" indent="0">
              <a:spcAft>
                <a:spcPts val="1200"/>
              </a:spcAft>
              <a:buNone/>
            </a:pPr>
            <a:r>
              <a:rPr lang="en-US" dirty="0" smtClean="0"/>
              <a:t>Evaluation </a:t>
            </a:r>
            <a:r>
              <a:rPr lang="en-US" dirty="0"/>
              <a:t>findings can support decisions and actions with respect </a:t>
            </a:r>
            <a:r>
              <a:rPr lang="en-US" dirty="0" smtClean="0"/>
              <a:t>to:</a:t>
            </a:r>
            <a:endParaRPr lang="en-US" dirty="0"/>
          </a:p>
          <a:p>
            <a:pPr lvl="0">
              <a:spcAft>
                <a:spcPts val="1200"/>
              </a:spcAft>
            </a:pPr>
            <a:r>
              <a:rPr lang="en-US" sz="2400" dirty="0" smtClean="0"/>
              <a:t>Program </a:t>
            </a:r>
            <a:r>
              <a:rPr lang="en-US" sz="2400" dirty="0"/>
              <a:t>design, implementation and effectiveness</a:t>
            </a:r>
          </a:p>
          <a:p>
            <a:pPr lvl="0">
              <a:spcAft>
                <a:spcPts val="1200"/>
              </a:spcAft>
            </a:pPr>
            <a:r>
              <a:rPr lang="en-US" sz="2400" dirty="0"/>
              <a:t>Program improvement</a:t>
            </a:r>
          </a:p>
          <a:p>
            <a:pPr lvl="0">
              <a:spcAft>
                <a:spcPts val="1200"/>
              </a:spcAft>
            </a:pPr>
            <a:r>
              <a:rPr lang="en-US" sz="2400" dirty="0"/>
              <a:t>Implementing change</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41</a:t>
            </a:fld>
            <a:endParaRPr lang="en-US" dirty="0"/>
          </a:p>
        </p:txBody>
      </p:sp>
    </p:spTree>
    <p:extLst>
      <p:ext uri="{BB962C8B-B14F-4D97-AF65-F5344CB8AC3E}">
        <p14:creationId xmlns:p14="http://schemas.microsoft.com/office/powerpoint/2010/main" val="1355443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steps for conducting an 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24364"/>
              </p:ext>
            </p:extLst>
          </p:nvPr>
        </p:nvGraphicFramePr>
        <p:xfrm>
          <a:off x="457200" y="1262062"/>
          <a:ext cx="8309113" cy="4701415"/>
        </p:xfrm>
        <a:graphic>
          <a:graphicData uri="http://schemas.openxmlformats.org/drawingml/2006/table">
            <a:tbl>
              <a:tblPr firstRow="1" bandRow="1">
                <a:tableStyleId>{93296810-A885-4BE3-A3E7-6D5BEEA58F35}</a:tableStyleId>
              </a:tblPr>
              <a:tblGrid>
                <a:gridCol w="2241528"/>
                <a:gridCol w="6067585"/>
              </a:tblGrid>
              <a:tr h="461869">
                <a:tc>
                  <a:txBody>
                    <a:bodyPr/>
                    <a:lstStyle/>
                    <a:p>
                      <a:pPr algn="ctr"/>
                      <a:r>
                        <a:rPr lang="en-US" sz="2000" dirty="0" smtClean="0"/>
                        <a:t>Phase</a:t>
                      </a:r>
                      <a:endParaRPr lang="en-US" sz="2000" dirty="0"/>
                    </a:p>
                  </a:txBody>
                  <a:tcPr/>
                </a:tc>
                <a:tc>
                  <a:txBody>
                    <a:bodyPr/>
                    <a:lstStyle/>
                    <a:p>
                      <a:pPr algn="ctr"/>
                      <a:r>
                        <a:rPr lang="en-US" sz="2000" dirty="0" smtClean="0"/>
                        <a:t>Step</a:t>
                      </a:r>
                      <a:endParaRPr lang="en-US" sz="2000" dirty="0"/>
                    </a:p>
                  </a:txBody>
                  <a:tcPr/>
                </a:tc>
              </a:tr>
              <a:tr h="1652131">
                <a:tc>
                  <a:txBody>
                    <a:bodyPr/>
                    <a:lstStyle/>
                    <a:p>
                      <a:r>
                        <a:rPr lang="en-US" sz="2000" dirty="0" smtClean="0">
                          <a:latin typeface="Arial" panose="020B0604020202020204" pitchFamily="34" charset="0"/>
                          <a:cs typeface="Arial" panose="020B0604020202020204" pitchFamily="34" charset="0"/>
                        </a:rPr>
                        <a:t>Planning</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1: Build (or Review) a Program Logic Model </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2: Define Purpose and Scope </a:t>
                      </a:r>
                    </a:p>
                    <a:p>
                      <a:pPr marL="0" marR="0">
                        <a:lnSpc>
                          <a:spcPct val="115000"/>
                        </a:lnSpc>
                        <a:spcBef>
                          <a:spcPts val="0"/>
                        </a:spcBef>
                        <a:spcAft>
                          <a:spcPts val="0"/>
                        </a:spcAft>
                        <a:tabLst>
                          <a:tab pos="2078990" algn="l"/>
                        </a:tabLst>
                      </a:pPr>
                      <a:r>
                        <a:rPr lang="en-US" sz="2000" dirty="0" smtClean="0">
                          <a:effectLst/>
                          <a:latin typeface="Arial" panose="020B0604020202020204" pitchFamily="34" charset="0"/>
                          <a:ea typeface="Calibri"/>
                          <a:cs typeface="Arial" panose="020B0604020202020204" pitchFamily="34" charset="0"/>
                        </a:rPr>
                        <a:t>Step 3: Budget for an Evaluation	</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4: Select an Evaluator</a:t>
                      </a:r>
                    </a:p>
                  </a:txBody>
                  <a:tcPr/>
                </a:tc>
              </a:tr>
              <a:tr h="461869">
                <a:tc>
                  <a:txBody>
                    <a:bodyPr/>
                    <a:lstStyle/>
                    <a:p>
                      <a:r>
                        <a:rPr lang="en-US" sz="2000" dirty="0" smtClean="0">
                          <a:latin typeface="Arial" panose="020B0604020202020204" pitchFamily="34" charset="0"/>
                          <a:cs typeface="Arial" panose="020B0604020202020204" pitchFamily="34" charset="0"/>
                        </a:rPr>
                        <a:t>Development</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Arial" panose="020B0604020202020204" pitchFamily="34" charset="0"/>
                          <a:ea typeface="Calibri"/>
                          <a:cs typeface="Arial" panose="020B0604020202020204" pitchFamily="34" charset="0"/>
                        </a:rPr>
                        <a:t>Step 5: Develop an Evaluation Plan</a:t>
                      </a:r>
                    </a:p>
                  </a:txBody>
                  <a:tcPr/>
                </a:tc>
              </a:tr>
              <a:tr h="866321">
                <a:tc>
                  <a:txBody>
                    <a:bodyPr/>
                    <a:lstStyle/>
                    <a:p>
                      <a:r>
                        <a:rPr lang="en-US" sz="2000" dirty="0" smtClean="0">
                          <a:latin typeface="Arial" panose="020B0604020202020204" pitchFamily="34" charset="0"/>
                          <a:cs typeface="Arial" panose="020B0604020202020204" pitchFamily="34" charset="0"/>
                        </a:rPr>
                        <a:t>Implementation</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6: Collect Data</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7: Analyze Data</a:t>
                      </a:r>
                    </a:p>
                  </a:txBody>
                  <a:tcPr/>
                </a:tc>
              </a:tr>
              <a:tr h="1259225">
                <a:tc>
                  <a:txBody>
                    <a:bodyPr/>
                    <a:lstStyle/>
                    <a:p>
                      <a:r>
                        <a:rPr lang="en-US" sz="2000" dirty="0" smtClean="0">
                          <a:latin typeface="Arial" panose="020B0604020202020204" pitchFamily="34" charset="0"/>
                          <a:cs typeface="Arial" panose="020B0604020202020204" pitchFamily="34" charset="0"/>
                        </a:rPr>
                        <a:t>Action and Improvement</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8: Communicate Findings</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9: Apply Findings and Feedback for Program Improvement</a:t>
                      </a:r>
                    </a:p>
                  </a:txBody>
                  <a:tcPr/>
                </a:tc>
              </a:tr>
            </a:tbl>
          </a:graphicData>
        </a:graphic>
      </p:graphicFrame>
      <p:sp>
        <p:nvSpPr>
          <p:cNvPr id="3" name="Slide Number Placeholder 2"/>
          <p:cNvSpPr>
            <a:spLocks noGrp="1"/>
          </p:cNvSpPr>
          <p:nvPr>
            <p:ph type="sldNum" sz="quarter" idx="10"/>
          </p:nvPr>
        </p:nvSpPr>
        <p:spPr/>
        <p:txBody>
          <a:bodyPr/>
          <a:lstStyle/>
          <a:p>
            <a:fld id="{87586D39-9675-4FDB-A403-EAAB44209BB9}" type="slidenum">
              <a:rPr lang="en-US" smtClean="0"/>
              <a:pPr/>
              <a:t>42</a:t>
            </a:fld>
            <a:endParaRPr lang="en-US" dirty="0"/>
          </a:p>
        </p:txBody>
      </p:sp>
    </p:spTree>
    <p:extLst>
      <p:ext uri="{BB962C8B-B14F-4D97-AF65-F5344CB8AC3E}">
        <p14:creationId xmlns:p14="http://schemas.microsoft.com/office/powerpoint/2010/main" val="239280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evaluation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Go to the National Service Knowledge Network for more information:</a:t>
            </a:r>
          </a:p>
          <a:p>
            <a:pPr marL="0" indent="0">
              <a:buNone/>
            </a:pPr>
            <a:r>
              <a:rPr lang="en-US" u="sng" dirty="0" smtClean="0"/>
              <a:t>https</a:t>
            </a:r>
            <a:r>
              <a:rPr lang="en-US" u="sng" dirty="0"/>
              <a:t>://www.nationalserviceresources.gov/evaluation-americorps</a:t>
            </a:r>
            <a:r>
              <a:rPr lang="en-US" dirty="0" smtClean="0"/>
              <a:t> </a:t>
            </a:r>
          </a:p>
          <a:p>
            <a:pPr marL="0" indent="0">
              <a:buNone/>
            </a:pPr>
            <a:endParaRPr lang="en-US" dirty="0"/>
          </a:p>
          <a:p>
            <a:pPr marL="0" indent="0">
              <a:buNone/>
            </a:pPr>
            <a:r>
              <a:rPr lang="en-US" dirty="0" smtClean="0"/>
              <a:t>Other courses available or coming soon:</a:t>
            </a:r>
          </a:p>
          <a:p>
            <a:r>
              <a:rPr lang="en-US" dirty="0" smtClean="0"/>
              <a:t>How to Develop a Program Logic Model</a:t>
            </a:r>
          </a:p>
          <a:p>
            <a:r>
              <a:rPr lang="en-US" dirty="0" smtClean="0"/>
              <a:t>Overview of Evaluation Designs</a:t>
            </a:r>
          </a:p>
          <a:p>
            <a:r>
              <a:rPr lang="en-US" dirty="0" smtClean="0"/>
              <a:t>How to Write an Evaluation Plan</a:t>
            </a:r>
          </a:p>
          <a:p>
            <a:r>
              <a:rPr lang="en-US" dirty="0" smtClean="0"/>
              <a:t>Budgeting for Evaluation</a:t>
            </a:r>
          </a:p>
          <a:p>
            <a:r>
              <a:rPr lang="en-US" dirty="0" smtClean="0"/>
              <a:t>And more in the coming months!</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43</a:t>
            </a:fld>
            <a:endParaRPr lang="en-US" dirty="0"/>
          </a:p>
        </p:txBody>
      </p:sp>
    </p:spTree>
    <p:extLst>
      <p:ext uri="{BB962C8B-B14F-4D97-AF65-F5344CB8AC3E}">
        <p14:creationId xmlns:p14="http://schemas.microsoft.com/office/powerpoint/2010/main" val="2004582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87586D39-9675-4FDB-A403-EAAB44209BB9}" type="slidenum">
              <a:rPr lang="en-US" smtClean="0"/>
              <a:pPr/>
              <a:t>44</a:t>
            </a:fld>
            <a:endParaRPr lang="en-US" dirty="0"/>
          </a:p>
        </p:txBody>
      </p:sp>
    </p:spTree>
    <p:extLst>
      <p:ext uri="{BB962C8B-B14F-4D97-AF65-F5344CB8AC3E}">
        <p14:creationId xmlns:p14="http://schemas.microsoft.com/office/powerpoint/2010/main" val="2650760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 Example data collection and analysis crosswalk</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994901676"/>
              </p:ext>
            </p:extLst>
          </p:nvPr>
        </p:nvGraphicFramePr>
        <p:xfrm>
          <a:off x="136479" y="1255595"/>
          <a:ext cx="8871044" cy="4164938"/>
        </p:xfrm>
        <a:graphic>
          <a:graphicData uri="http://schemas.openxmlformats.org/drawingml/2006/table">
            <a:tbl>
              <a:tblPr firstRow="1" firstCol="1" bandRow="1"/>
              <a:tblGrid>
                <a:gridCol w="1031206"/>
                <a:gridCol w="1247969"/>
                <a:gridCol w="1501254"/>
                <a:gridCol w="1528549"/>
                <a:gridCol w="1610436"/>
                <a:gridCol w="1951630"/>
              </a:tblGrid>
              <a:tr h="379174">
                <a:tc grid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Process or Impact Evaluation of Your AmeriCorps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r>
                        <a:rPr lang="en-US" sz="1050" baseline="0" dirty="0" smtClean="0">
                          <a:solidFill>
                            <a:srgbClr val="595959"/>
                          </a:solidFill>
                          <a:effectLst/>
                          <a:latin typeface="Arial"/>
                          <a:ea typeface="Calibri"/>
                          <a:cs typeface="Times New Roman"/>
                        </a:rPr>
                        <a:t> or </a:t>
                      </a:r>
                      <a:r>
                        <a:rPr lang="en-US" sz="1050" dirty="0" smtClean="0">
                          <a:solidFill>
                            <a:srgbClr val="595959"/>
                          </a:solidFill>
                          <a:effectLst/>
                          <a:latin typeface="Arial"/>
                          <a:ea typeface="Calibri"/>
                          <a:cs typeface="Times New Roman"/>
                        </a:rPr>
                        <a:t>Outcome</a:t>
                      </a:r>
                      <a:r>
                        <a:rPr lang="en-US" sz="1050" baseline="0" dirty="0" smtClean="0">
                          <a:solidFill>
                            <a:srgbClr val="595959"/>
                          </a:solidFill>
                          <a:effectLst/>
                          <a:latin typeface="Arial"/>
                          <a:ea typeface="Calibri"/>
                          <a:cs typeface="Times New Roman"/>
                        </a:rPr>
                        <a:t> of interest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87586D39-9675-4FDB-A403-EAAB44209BB9}" type="slidenum">
              <a:rPr lang="en-US" smtClean="0"/>
              <a:pPr/>
              <a:t>45</a:t>
            </a:fld>
            <a:endParaRPr lang="en-US" dirty="0"/>
          </a:p>
        </p:txBody>
      </p:sp>
    </p:spTree>
    <p:extLst>
      <p:ext uri="{BB962C8B-B14F-4D97-AF65-F5344CB8AC3E}">
        <p14:creationId xmlns:p14="http://schemas.microsoft.com/office/powerpoint/2010/main" val="22155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steps for conducting an 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4374704"/>
              </p:ext>
            </p:extLst>
          </p:nvPr>
        </p:nvGraphicFramePr>
        <p:xfrm>
          <a:off x="457200" y="1262062"/>
          <a:ext cx="8309113" cy="4701415"/>
        </p:xfrm>
        <a:graphic>
          <a:graphicData uri="http://schemas.openxmlformats.org/drawingml/2006/table">
            <a:tbl>
              <a:tblPr firstRow="1" bandRow="1">
                <a:tableStyleId>{93296810-A885-4BE3-A3E7-6D5BEEA58F35}</a:tableStyleId>
              </a:tblPr>
              <a:tblGrid>
                <a:gridCol w="2241528"/>
                <a:gridCol w="6067585"/>
              </a:tblGrid>
              <a:tr h="461869">
                <a:tc>
                  <a:txBody>
                    <a:bodyPr/>
                    <a:lstStyle/>
                    <a:p>
                      <a:pPr algn="ctr"/>
                      <a:r>
                        <a:rPr lang="en-US" sz="2000" dirty="0" smtClean="0"/>
                        <a:t>Phase</a:t>
                      </a:r>
                      <a:endParaRPr lang="en-US" sz="2000" dirty="0"/>
                    </a:p>
                  </a:txBody>
                  <a:tcPr/>
                </a:tc>
                <a:tc>
                  <a:txBody>
                    <a:bodyPr/>
                    <a:lstStyle/>
                    <a:p>
                      <a:pPr algn="ctr"/>
                      <a:r>
                        <a:rPr lang="en-US" sz="2000" dirty="0" smtClean="0"/>
                        <a:t>Step</a:t>
                      </a:r>
                      <a:endParaRPr lang="en-US" sz="2000" dirty="0"/>
                    </a:p>
                  </a:txBody>
                  <a:tcPr/>
                </a:tc>
              </a:tr>
              <a:tr h="1652131">
                <a:tc>
                  <a:txBody>
                    <a:bodyPr/>
                    <a:lstStyle/>
                    <a:p>
                      <a:r>
                        <a:rPr lang="en-US" sz="2000" dirty="0" smtClean="0">
                          <a:latin typeface="Arial" panose="020B0604020202020204" pitchFamily="34" charset="0"/>
                          <a:cs typeface="Arial" panose="020B0604020202020204" pitchFamily="34" charset="0"/>
                        </a:rPr>
                        <a:t>Planning</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1: Build (or Review) a Program Logic Model </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2: Define Purpose and Scope </a:t>
                      </a:r>
                    </a:p>
                    <a:p>
                      <a:pPr marL="0" marR="0">
                        <a:lnSpc>
                          <a:spcPct val="115000"/>
                        </a:lnSpc>
                        <a:spcBef>
                          <a:spcPts val="0"/>
                        </a:spcBef>
                        <a:spcAft>
                          <a:spcPts val="0"/>
                        </a:spcAft>
                        <a:tabLst>
                          <a:tab pos="2078990" algn="l"/>
                        </a:tabLst>
                      </a:pPr>
                      <a:r>
                        <a:rPr lang="en-US" sz="2000" dirty="0" smtClean="0">
                          <a:effectLst/>
                          <a:latin typeface="Arial" panose="020B0604020202020204" pitchFamily="34" charset="0"/>
                          <a:ea typeface="Calibri"/>
                          <a:cs typeface="Arial" panose="020B0604020202020204" pitchFamily="34" charset="0"/>
                        </a:rPr>
                        <a:t>Step 3: Budget for an Evaluation	</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4: Select an Evaluator</a:t>
                      </a:r>
                    </a:p>
                  </a:txBody>
                  <a:tcPr/>
                </a:tc>
              </a:tr>
              <a:tr h="461869">
                <a:tc>
                  <a:txBody>
                    <a:bodyPr/>
                    <a:lstStyle/>
                    <a:p>
                      <a:r>
                        <a:rPr lang="en-US" sz="2000" dirty="0" smtClean="0">
                          <a:latin typeface="Arial" panose="020B0604020202020204" pitchFamily="34" charset="0"/>
                          <a:cs typeface="Arial" panose="020B0604020202020204" pitchFamily="34" charset="0"/>
                        </a:rPr>
                        <a:t>Development</a:t>
                      </a:r>
                      <a:endParaRPr lang="en-US" sz="20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Arial" panose="020B0604020202020204" pitchFamily="34" charset="0"/>
                          <a:ea typeface="Calibri"/>
                          <a:cs typeface="Arial" panose="020B0604020202020204" pitchFamily="34" charset="0"/>
                        </a:rPr>
                        <a:t>Step 5: Develop an Evaluation Plan</a:t>
                      </a:r>
                    </a:p>
                  </a:txBody>
                  <a:tcPr/>
                </a:tc>
              </a:tr>
              <a:tr h="866321">
                <a:tc>
                  <a:txBody>
                    <a:bodyPr/>
                    <a:lstStyle/>
                    <a:p>
                      <a:r>
                        <a:rPr lang="en-US" sz="2000" dirty="0" smtClean="0">
                          <a:latin typeface="Arial" panose="020B0604020202020204" pitchFamily="34" charset="0"/>
                          <a:cs typeface="Arial" panose="020B0604020202020204" pitchFamily="34" charset="0"/>
                        </a:rPr>
                        <a:t>Implementation</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6: Collect Data</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7: Analyze Data</a:t>
                      </a:r>
                    </a:p>
                  </a:txBody>
                  <a:tcPr/>
                </a:tc>
              </a:tr>
              <a:tr h="1259225">
                <a:tc>
                  <a:txBody>
                    <a:bodyPr/>
                    <a:lstStyle/>
                    <a:p>
                      <a:r>
                        <a:rPr lang="en-US" sz="2000" dirty="0" smtClean="0">
                          <a:latin typeface="Arial" panose="020B0604020202020204" pitchFamily="34" charset="0"/>
                          <a:cs typeface="Arial" panose="020B0604020202020204" pitchFamily="34" charset="0"/>
                        </a:rPr>
                        <a:t>Action and Improvement</a:t>
                      </a:r>
                      <a:endParaRPr lang="en-US" sz="20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8: Communicate Findings</a:t>
                      </a:r>
                    </a:p>
                    <a:p>
                      <a:pPr marL="0" marR="0">
                        <a:lnSpc>
                          <a:spcPct val="115000"/>
                        </a:lnSpc>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Step 9: Apply Findings and Feedback for Program Improvement</a:t>
                      </a:r>
                    </a:p>
                  </a:txBody>
                  <a:tcPr/>
                </a:tc>
              </a:tr>
            </a:tbl>
          </a:graphicData>
        </a:graphic>
      </p:graphicFrame>
      <p:sp>
        <p:nvSpPr>
          <p:cNvPr id="3" name="Slide Number Placeholder 2"/>
          <p:cNvSpPr>
            <a:spLocks noGrp="1"/>
          </p:cNvSpPr>
          <p:nvPr>
            <p:ph type="sldNum" sz="quarter" idx="10"/>
          </p:nvPr>
        </p:nvSpPr>
        <p:spPr/>
        <p:txBody>
          <a:bodyPr/>
          <a:lstStyle/>
          <a:p>
            <a:fld id="{87586D39-9675-4FDB-A403-EAAB44209BB9}" type="slidenum">
              <a:rPr lang="en-US" smtClean="0"/>
              <a:pPr/>
              <a:t>5</a:t>
            </a:fld>
            <a:endParaRPr lang="en-US" dirty="0"/>
          </a:p>
        </p:txBody>
      </p:sp>
    </p:spTree>
    <p:extLst>
      <p:ext uri="{BB962C8B-B14F-4D97-AF65-F5344CB8AC3E}">
        <p14:creationId xmlns:p14="http://schemas.microsoft.com/office/powerpoint/2010/main" val="114188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phase steps</a:t>
            </a:r>
            <a:endParaRPr lang="en-US" dirty="0"/>
          </a:p>
        </p:txBody>
      </p:sp>
      <p:sp>
        <p:nvSpPr>
          <p:cNvPr id="3" name="Content Placeholder 2"/>
          <p:cNvSpPr>
            <a:spLocks noGrp="1"/>
          </p:cNvSpPr>
          <p:nvPr>
            <p:ph idx="1"/>
          </p:nvPr>
        </p:nvSpPr>
        <p:spPr>
          <a:xfrm>
            <a:off x="457200" y="1262064"/>
            <a:ext cx="8229600" cy="157303"/>
          </a:xfrm>
        </p:spPr>
        <p:txBody>
          <a:bodyPr>
            <a:normAutofit fontScale="25000" lnSpcReduction="20000"/>
          </a:bodyPr>
          <a:lstStyle/>
          <a:p>
            <a:pPr marL="0" indent="0">
              <a:buNone/>
            </a:pPr>
            <a:endParaRPr lang="en-US" dirty="0"/>
          </a:p>
        </p:txBody>
      </p:sp>
      <p:grpSp>
        <p:nvGrpSpPr>
          <p:cNvPr id="4" name="Diagram group"/>
          <p:cNvGrpSpPr/>
          <p:nvPr/>
        </p:nvGrpSpPr>
        <p:grpSpPr>
          <a:xfrm>
            <a:off x="3617885" y="2591139"/>
            <a:ext cx="1985135" cy="1934955"/>
            <a:chOff x="2287655" y="528"/>
            <a:chExt cx="1292088" cy="1292088"/>
          </a:xfrm>
          <a:scene3d>
            <a:camera prst="orthographicFront">
              <a:rot lat="0" lon="0" rev="0"/>
            </a:camera>
            <a:lightRig rig="balanced" dir="t">
              <a:rot lat="0" lon="0" rev="8700000"/>
            </a:lightRig>
          </a:scene3d>
        </p:grpSpPr>
        <p:grpSp>
          <p:nvGrpSpPr>
            <p:cNvPr id="5" name="Group 4"/>
            <p:cNvGrpSpPr/>
            <p:nvPr/>
          </p:nvGrpSpPr>
          <p:grpSpPr>
            <a:xfrm>
              <a:off x="2287655" y="528"/>
              <a:ext cx="1292088" cy="1292088"/>
              <a:chOff x="2287655" y="528"/>
              <a:chExt cx="1292088" cy="1292088"/>
            </a:xfrm>
            <a:scene3d>
              <a:camera prst="orthographicFront">
                <a:rot lat="0" lon="0" rev="0"/>
              </a:camera>
              <a:lightRig rig="balanced" dir="t">
                <a:rot lat="0" lon="0" rev="8700000"/>
              </a:lightRig>
            </a:scene3d>
          </p:grpSpPr>
          <p:sp>
            <p:nvSpPr>
              <p:cNvPr id="6" name="Oval 5"/>
              <p:cNvSpPr/>
              <p:nvPr/>
            </p:nvSpPr>
            <p:spPr>
              <a:xfrm>
                <a:off x="2287655" y="528"/>
                <a:ext cx="1292088" cy="1292088"/>
              </a:xfrm>
              <a:prstGeom prst="ellipse">
                <a:avLst/>
              </a:prstGeom>
              <a:solidFill>
                <a:srgbClr val="F3901D"/>
              </a:solidFill>
              <a:ln w="25400" cap="flat" cmpd="sng" algn="ctr">
                <a:noFill/>
                <a:prstDash val="solid"/>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Oval 4"/>
              <p:cNvSpPr/>
              <p:nvPr/>
            </p:nvSpPr>
            <p:spPr>
              <a:xfrm>
                <a:off x="2476877" y="189750"/>
                <a:ext cx="913644" cy="9136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600" b="1" kern="1200" dirty="0">
                    <a:solidFill>
                      <a:sysClr val="window" lastClr="FFFFFF"/>
                    </a:solidFill>
                    <a:latin typeface="Arial" panose="020B0604020202020204" pitchFamily="34" charset="0"/>
                    <a:ea typeface="+mn-ea"/>
                    <a:cs typeface="Arial" panose="020B0604020202020204" pitchFamily="34" charset="0"/>
                  </a:rPr>
                  <a:t>Planning</a:t>
                </a:r>
              </a:p>
            </p:txBody>
          </p:sp>
        </p:grpSp>
      </p:grpSp>
      <p:sp>
        <p:nvSpPr>
          <p:cNvPr id="8" name="Right Arrow 7"/>
          <p:cNvSpPr/>
          <p:nvPr/>
        </p:nvSpPr>
        <p:spPr bwMode="auto">
          <a:xfrm rot="16200000">
            <a:off x="4300000" y="2111863"/>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9" name="Right Arrow 8"/>
          <p:cNvSpPr/>
          <p:nvPr/>
        </p:nvSpPr>
        <p:spPr bwMode="auto">
          <a:xfrm>
            <a:off x="5691140" y="3399966"/>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0" name="Right Arrow 9"/>
          <p:cNvSpPr/>
          <p:nvPr/>
        </p:nvSpPr>
        <p:spPr bwMode="auto">
          <a:xfrm rot="10800000">
            <a:off x="2966500" y="3406217"/>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1" name="Right Arrow 10"/>
          <p:cNvSpPr/>
          <p:nvPr/>
        </p:nvSpPr>
        <p:spPr bwMode="auto">
          <a:xfrm rot="5400000">
            <a:off x="4336132" y="4748729"/>
            <a:ext cx="548640" cy="304800"/>
          </a:xfrm>
          <a:prstGeom prst="rightArrow">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12" name="TextBox 11"/>
          <p:cNvSpPr txBox="1"/>
          <p:nvPr/>
        </p:nvSpPr>
        <p:spPr bwMode="auto">
          <a:xfrm>
            <a:off x="3734152" y="1260063"/>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Build a Program Logic Model</a:t>
            </a:r>
          </a:p>
        </p:txBody>
      </p:sp>
      <p:sp>
        <p:nvSpPr>
          <p:cNvPr id="13" name="TextBox 12"/>
          <p:cNvSpPr txBox="1"/>
          <p:nvPr/>
        </p:nvSpPr>
        <p:spPr bwMode="auto">
          <a:xfrm>
            <a:off x="1213899" y="3307787"/>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Budget for an Evaluation</a:t>
            </a:r>
          </a:p>
        </p:txBody>
      </p:sp>
      <p:sp>
        <p:nvSpPr>
          <p:cNvPr id="14" name="TextBox 13"/>
          <p:cNvSpPr txBox="1"/>
          <p:nvPr/>
        </p:nvSpPr>
        <p:spPr bwMode="auto">
          <a:xfrm>
            <a:off x="6438945" y="3229200"/>
            <a:ext cx="1752600" cy="646331"/>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Define Purpose and Scope</a:t>
            </a:r>
          </a:p>
        </p:txBody>
      </p:sp>
      <p:sp>
        <p:nvSpPr>
          <p:cNvPr id="15" name="TextBox 14"/>
          <p:cNvSpPr txBox="1"/>
          <p:nvPr/>
        </p:nvSpPr>
        <p:spPr bwMode="auto">
          <a:xfrm>
            <a:off x="3617885" y="5183098"/>
            <a:ext cx="2061552" cy="369332"/>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r>
              <a:rPr lang="en-US" b="1" dirty="0" smtClean="0"/>
              <a:t>Select an Evaluator</a:t>
            </a:r>
          </a:p>
        </p:txBody>
      </p:sp>
      <p:sp>
        <p:nvSpPr>
          <p:cNvPr id="16" name="Slide Number Placeholder 15"/>
          <p:cNvSpPr>
            <a:spLocks noGrp="1"/>
          </p:cNvSpPr>
          <p:nvPr>
            <p:ph type="sldNum" sz="quarter" idx="10"/>
          </p:nvPr>
        </p:nvSpPr>
        <p:spPr/>
        <p:txBody>
          <a:bodyPr/>
          <a:lstStyle/>
          <a:p>
            <a:fld id="{87586D39-9675-4FDB-A403-EAAB44209BB9}" type="slidenum">
              <a:rPr lang="en-US" smtClean="0"/>
              <a:pPr/>
              <a:t>6</a:t>
            </a:fld>
            <a:endParaRPr lang="en-US" dirty="0"/>
          </a:p>
        </p:txBody>
      </p:sp>
    </p:spTree>
    <p:extLst>
      <p:ext uri="{BB962C8B-B14F-4D97-AF65-F5344CB8AC3E}">
        <p14:creationId xmlns:p14="http://schemas.microsoft.com/office/powerpoint/2010/main" val="316396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Build a program logic model</a:t>
            </a:r>
            <a:endParaRPr lang="en-US" dirty="0"/>
          </a:p>
        </p:txBody>
      </p:sp>
      <p:sp>
        <p:nvSpPr>
          <p:cNvPr id="3" name="Content Placeholder 2"/>
          <p:cNvSpPr>
            <a:spLocks noGrp="1"/>
          </p:cNvSpPr>
          <p:nvPr>
            <p:ph idx="1"/>
          </p:nvPr>
        </p:nvSpPr>
        <p:spPr/>
        <p:txBody>
          <a:bodyPr>
            <a:normAutofit lnSpcReduction="10000"/>
          </a:bodyPr>
          <a:lstStyle/>
          <a:p>
            <a:pPr>
              <a:lnSpc>
                <a:spcPct val="100000"/>
              </a:lnSpc>
              <a:spcBef>
                <a:spcPts val="1200"/>
              </a:spcBef>
              <a:spcAft>
                <a:spcPts val="1200"/>
              </a:spcAft>
            </a:pPr>
            <a:r>
              <a:rPr lang="en-US" sz="2400" dirty="0"/>
              <a:t>A logic model can serve as a framework for your </a:t>
            </a:r>
            <a:r>
              <a:rPr lang="en-US" sz="2400" dirty="0" smtClean="0"/>
              <a:t>written evaluation plan. </a:t>
            </a:r>
          </a:p>
          <a:p>
            <a:pPr>
              <a:lnSpc>
                <a:spcPct val="100000"/>
              </a:lnSpc>
              <a:spcBef>
                <a:spcPts val="1200"/>
              </a:spcBef>
              <a:spcAft>
                <a:spcPts val="1200"/>
              </a:spcAft>
            </a:pPr>
            <a:r>
              <a:rPr lang="en-US" sz="2400" dirty="0" smtClean="0"/>
              <a:t>It </a:t>
            </a:r>
            <a:r>
              <a:rPr lang="en-US" sz="2400" dirty="0"/>
              <a:t>can help you focus your evaluation by identifying: </a:t>
            </a:r>
          </a:p>
          <a:p>
            <a:pPr lvl="1">
              <a:lnSpc>
                <a:spcPct val="100000"/>
              </a:lnSpc>
              <a:spcAft>
                <a:spcPts val="1200"/>
              </a:spcAft>
            </a:pPr>
            <a:r>
              <a:rPr lang="en-US" sz="2000" dirty="0"/>
              <a:t>Questions want/need answered </a:t>
            </a:r>
          </a:p>
          <a:p>
            <a:pPr lvl="1">
              <a:lnSpc>
                <a:spcPct val="100000"/>
              </a:lnSpc>
              <a:spcAft>
                <a:spcPts val="1200"/>
              </a:spcAft>
            </a:pPr>
            <a:r>
              <a:rPr lang="en-US" sz="2000" dirty="0"/>
              <a:t>Aspects of program to evaluate </a:t>
            </a:r>
          </a:p>
          <a:p>
            <a:pPr lvl="1">
              <a:lnSpc>
                <a:spcPct val="100000"/>
              </a:lnSpc>
              <a:spcAft>
                <a:spcPts val="1200"/>
              </a:spcAft>
            </a:pPr>
            <a:r>
              <a:rPr lang="en-US" sz="2000" dirty="0"/>
              <a:t>Type of evaluation design</a:t>
            </a:r>
          </a:p>
          <a:p>
            <a:pPr lvl="1">
              <a:lnSpc>
                <a:spcPct val="100000"/>
              </a:lnSpc>
              <a:spcAft>
                <a:spcPts val="1200"/>
              </a:spcAft>
            </a:pPr>
            <a:r>
              <a:rPr lang="en-US" sz="2000" dirty="0"/>
              <a:t>Information to collect </a:t>
            </a:r>
          </a:p>
          <a:p>
            <a:pPr lvl="1">
              <a:lnSpc>
                <a:spcPct val="100000"/>
              </a:lnSpc>
              <a:spcAft>
                <a:spcPts val="1200"/>
              </a:spcAft>
            </a:pPr>
            <a:r>
              <a:rPr lang="en-US" sz="2000" dirty="0"/>
              <a:t>Measures and data collection methods </a:t>
            </a:r>
          </a:p>
          <a:p>
            <a:pPr lvl="1">
              <a:lnSpc>
                <a:spcPct val="100000"/>
              </a:lnSpc>
              <a:spcAft>
                <a:spcPts val="1200"/>
              </a:spcAft>
            </a:pPr>
            <a:r>
              <a:rPr lang="en-US" sz="2000" dirty="0"/>
              <a:t>Evaluation timeframe</a:t>
            </a:r>
          </a:p>
          <a:p>
            <a:pPr lvl="1"/>
            <a:endParaRPr lang="en-US" sz="2200" dirty="0" smtClean="0"/>
          </a:p>
          <a:p>
            <a:pPr marL="0" indent="0">
              <a:buNone/>
            </a:pPr>
            <a:r>
              <a:rPr lang="en-US" sz="1600" dirty="0" smtClean="0">
                <a:latin typeface="Arial" panose="020B0604020202020204" pitchFamily="34" charset="0"/>
                <a:cs typeface="Arial" panose="020B0604020202020204" pitchFamily="34" charset="0"/>
              </a:rPr>
              <a:t>For more information on logic </a:t>
            </a:r>
            <a:r>
              <a:rPr lang="en-US" sz="1600" dirty="0">
                <a:latin typeface="Arial" panose="020B0604020202020204" pitchFamily="34" charset="0"/>
                <a:cs typeface="Arial" panose="020B0604020202020204" pitchFamily="34" charset="0"/>
              </a:rPr>
              <a:t>models, CNCS grantees can refer to the module, “How to Develop a Program Logic Model” located on the Knowledge Network. </a:t>
            </a:r>
          </a:p>
        </p:txBody>
      </p:sp>
      <p:sp>
        <p:nvSpPr>
          <p:cNvPr id="4" name="Slide Number Placeholder 3"/>
          <p:cNvSpPr>
            <a:spLocks noGrp="1"/>
          </p:cNvSpPr>
          <p:nvPr>
            <p:ph type="sldNum" sz="quarter" idx="10"/>
          </p:nvPr>
        </p:nvSpPr>
        <p:spPr/>
        <p:txBody>
          <a:bodyPr/>
          <a:lstStyle/>
          <a:p>
            <a:fld id="{87586D39-9675-4FDB-A403-EAAB44209BB9}" type="slidenum">
              <a:rPr lang="en-US" smtClean="0"/>
              <a:pPr/>
              <a:t>7</a:t>
            </a:fld>
            <a:endParaRPr lang="en-US" dirty="0"/>
          </a:p>
        </p:txBody>
      </p:sp>
    </p:spTree>
    <p:extLst>
      <p:ext uri="{BB962C8B-B14F-4D97-AF65-F5344CB8AC3E}">
        <p14:creationId xmlns:p14="http://schemas.microsoft.com/office/powerpoint/2010/main" val="1764650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purpose and scope</a:t>
            </a:r>
            <a:endParaRPr lang="en-US" dirty="0"/>
          </a:p>
        </p:txBody>
      </p:sp>
      <p:sp>
        <p:nvSpPr>
          <p:cNvPr id="3" name="Content Placeholder 2"/>
          <p:cNvSpPr>
            <a:spLocks noGrp="1"/>
          </p:cNvSpPr>
          <p:nvPr>
            <p:ph idx="1"/>
          </p:nvPr>
        </p:nvSpPr>
        <p:spPr>
          <a:xfrm>
            <a:off x="441960" y="1246824"/>
            <a:ext cx="8229600" cy="5071428"/>
          </a:xfrm>
        </p:spPr>
        <p:txBody>
          <a:bodyPr>
            <a:normAutofit/>
          </a:bodyPr>
          <a:lstStyle/>
          <a:p>
            <a:pPr marL="0" indent="0">
              <a:spcBef>
                <a:spcPts val="1200"/>
              </a:spcBef>
              <a:spcAft>
                <a:spcPts val="1200"/>
              </a:spcAft>
              <a:buNone/>
            </a:pPr>
            <a:r>
              <a:rPr lang="en-US" dirty="0" smtClean="0"/>
              <a:t>Each evaluation should have a </a:t>
            </a:r>
            <a:r>
              <a:rPr lang="en-US" i="1" dirty="0" smtClean="0"/>
              <a:t>primary </a:t>
            </a:r>
            <a:r>
              <a:rPr lang="en-US" dirty="0" smtClean="0"/>
              <a:t>purpose around which it can be designed and planned.</a:t>
            </a:r>
          </a:p>
          <a:p>
            <a:pPr>
              <a:spcBef>
                <a:spcPts val="1200"/>
              </a:spcBef>
              <a:spcAft>
                <a:spcPts val="1200"/>
              </a:spcAft>
            </a:pPr>
            <a:r>
              <a:rPr lang="en-US" sz="2400" dirty="0" smtClean="0"/>
              <a:t>Why is the evaluation being done? What do you want to learn? </a:t>
            </a:r>
          </a:p>
          <a:p>
            <a:pPr>
              <a:spcBef>
                <a:spcPts val="1200"/>
              </a:spcBef>
              <a:spcAft>
                <a:spcPts val="1200"/>
              </a:spcAft>
            </a:pPr>
            <a:r>
              <a:rPr lang="en-US" sz="2400" dirty="0" smtClean="0"/>
              <a:t>How will the results be used? By whom? </a:t>
            </a:r>
          </a:p>
          <a:p>
            <a:pPr>
              <a:spcBef>
                <a:spcPts val="1200"/>
              </a:spcBef>
              <a:spcAft>
                <a:spcPts val="1200"/>
              </a:spcAft>
            </a:pPr>
            <a:r>
              <a:rPr lang="en-US" sz="2400" dirty="0" smtClean="0"/>
              <a:t>Additional things to consider: </a:t>
            </a:r>
          </a:p>
          <a:p>
            <a:pPr lvl="1"/>
            <a:r>
              <a:rPr lang="en-US" sz="2000" dirty="0" smtClean="0"/>
              <a:t>Specific program requirements</a:t>
            </a:r>
          </a:p>
          <a:p>
            <a:pPr lvl="1"/>
            <a:r>
              <a:rPr lang="en-US" sz="2000" dirty="0" smtClean="0"/>
              <a:t>Resources available to carry out the evaluation</a:t>
            </a:r>
          </a:p>
        </p:txBody>
      </p:sp>
      <p:sp>
        <p:nvSpPr>
          <p:cNvPr id="4" name="Slide Number Placeholder 3"/>
          <p:cNvSpPr>
            <a:spLocks noGrp="1"/>
          </p:cNvSpPr>
          <p:nvPr>
            <p:ph type="sldNum" sz="quarter" idx="10"/>
          </p:nvPr>
        </p:nvSpPr>
        <p:spPr/>
        <p:txBody>
          <a:bodyPr/>
          <a:lstStyle/>
          <a:p>
            <a:fld id="{87586D39-9675-4FDB-A403-EAAB44209BB9}" type="slidenum">
              <a:rPr lang="en-US" smtClean="0"/>
              <a:pPr/>
              <a:t>8</a:t>
            </a:fld>
            <a:endParaRPr lang="en-US" dirty="0"/>
          </a:p>
        </p:txBody>
      </p:sp>
    </p:spTree>
    <p:extLst>
      <p:ext uri="{BB962C8B-B14F-4D97-AF65-F5344CB8AC3E}">
        <p14:creationId xmlns:p14="http://schemas.microsoft.com/office/powerpoint/2010/main" val="2194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Define </a:t>
            </a:r>
            <a:r>
              <a:rPr lang="en-US" dirty="0" smtClean="0"/>
              <a:t>purpose </a:t>
            </a:r>
            <a:r>
              <a:rPr lang="en-US" dirty="0"/>
              <a:t>and </a:t>
            </a:r>
            <a:r>
              <a:rPr lang="en-US" dirty="0" smtClean="0"/>
              <a:t>scope</a:t>
            </a:r>
            <a:endParaRPr lang="en-US" dirty="0"/>
          </a:p>
        </p:txBody>
      </p:sp>
      <p:pic>
        <p:nvPicPr>
          <p:cNvPr id="6" name="Content Placeholder 5" descr="P:\DTP\SURVEY\ECON\AmeriCorps Grantee Evaluation Monitoring &amp; Guidance Project\Kim Nguyen_graphics\mapping questions and indicators to logic mode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7696" y="1188720"/>
            <a:ext cx="7580910" cy="4676571"/>
          </a:xfrm>
          <a:prstGeom prst="rect">
            <a:avLst/>
          </a:prstGeom>
          <a:noFill/>
          <a:ln>
            <a:noFill/>
          </a:ln>
        </p:spPr>
      </p:pic>
      <p:sp>
        <p:nvSpPr>
          <p:cNvPr id="3" name="Slide Number Placeholder 2"/>
          <p:cNvSpPr>
            <a:spLocks noGrp="1"/>
          </p:cNvSpPr>
          <p:nvPr>
            <p:ph type="sldNum" sz="quarter" idx="10"/>
          </p:nvPr>
        </p:nvSpPr>
        <p:spPr/>
        <p:txBody>
          <a:bodyPr/>
          <a:lstStyle/>
          <a:p>
            <a:fld id="{87586D39-9675-4FDB-A403-EAAB44209BB9}" type="slidenum">
              <a:rPr lang="en-US" smtClean="0"/>
              <a:pPr/>
              <a:t>9</a:t>
            </a:fld>
            <a:endParaRPr lang="en-US" dirty="0"/>
          </a:p>
        </p:txBody>
      </p:sp>
    </p:spTree>
    <p:extLst>
      <p:ext uri="{BB962C8B-B14F-4D97-AF65-F5344CB8AC3E}">
        <p14:creationId xmlns:p14="http://schemas.microsoft.com/office/powerpoint/2010/main" val="66204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115A80-7F61-491D-886B-74BBD284B971}"/>
</file>

<file path=customXml/itemProps2.xml><?xml version="1.0" encoding="utf-8"?>
<ds:datastoreItem xmlns:ds="http://schemas.openxmlformats.org/officeDocument/2006/customXml" ds:itemID="{97FF9A90-B344-43C7-94E9-D7AFCDCB0674}"/>
</file>

<file path=customXml/itemProps3.xml><?xml version="1.0" encoding="utf-8"?>
<ds:datastoreItem xmlns:ds="http://schemas.openxmlformats.org/officeDocument/2006/customXml" ds:itemID="{B148781B-1819-4302-918D-41D0A3C4B0B9}"/>
</file>

<file path=docProps/app.xml><?xml version="1.0" encoding="utf-8"?>
<Properties xmlns="http://schemas.openxmlformats.org/officeDocument/2006/extended-properties" xmlns:vt="http://schemas.openxmlformats.org/officeDocument/2006/docPropsVTypes">
  <TotalTime>9637</TotalTime>
  <Words>10162</Words>
  <Application>Microsoft Office PowerPoint</Application>
  <PresentationFormat>On-screen Show (4:3)</PresentationFormat>
  <Paragraphs>766</Paragraphs>
  <Slides>45</Slides>
  <Notes>45</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1_Office Theme</vt:lpstr>
      <vt:lpstr>2_Office Theme</vt:lpstr>
      <vt:lpstr>3_Office Theme</vt:lpstr>
      <vt:lpstr>4_Office Theme</vt:lpstr>
      <vt:lpstr>5_Office Theme</vt:lpstr>
      <vt:lpstr>Basic Steps in Conducting an Evaluation</vt:lpstr>
      <vt:lpstr>Learning objectives</vt:lpstr>
      <vt:lpstr>Building evidence of effectiveness</vt:lpstr>
      <vt:lpstr>Evaluation cycle – Four phases</vt:lpstr>
      <vt:lpstr>Basic steps for conducting an evaluation</vt:lpstr>
      <vt:lpstr>Planning phase steps</vt:lpstr>
      <vt:lpstr>Step 1: Build a program logic model</vt:lpstr>
      <vt:lpstr>Step 2: Define purpose and scope</vt:lpstr>
      <vt:lpstr>Step 2: Define purpose and scope</vt:lpstr>
      <vt:lpstr>Group exercise: Develop research questions for a veterans job readiness program</vt:lpstr>
      <vt:lpstr>Hypothetical AmeriCorps Veterans Program</vt:lpstr>
      <vt:lpstr>Step 3: Budget for an evaluation </vt:lpstr>
      <vt:lpstr>Step 3: Budget for an evaluation</vt:lpstr>
      <vt:lpstr>Step 4: Select an evaluator</vt:lpstr>
      <vt:lpstr>Step 4: Select an evaluator</vt:lpstr>
      <vt:lpstr>Step 4: Select an evaluator</vt:lpstr>
      <vt:lpstr>Step 4: Select an evaluator</vt:lpstr>
      <vt:lpstr>Step 4: Select an evaluator</vt:lpstr>
      <vt:lpstr>Development step: Developing an evaluation plan</vt:lpstr>
      <vt:lpstr>What is an evaluation plan?</vt:lpstr>
      <vt:lpstr>Why develop an evaluation plan?</vt:lpstr>
      <vt:lpstr>Step 5: Develop an evaluation plan</vt:lpstr>
      <vt:lpstr>Step 5: Develop an evaluation plan</vt:lpstr>
      <vt:lpstr>Step 5: Develop an evaluation plan</vt:lpstr>
      <vt:lpstr>Step 5: Develop an evaluation plan</vt:lpstr>
      <vt:lpstr>Step 5: Develop an evaluation plan </vt:lpstr>
      <vt:lpstr>Step 5: Develop an evaluation plan</vt:lpstr>
      <vt:lpstr>Step 5: Develop an evaluation plan </vt:lpstr>
      <vt:lpstr>Implementation steps: Collecting and analyzing data</vt:lpstr>
      <vt:lpstr>Step 6: Collect data</vt:lpstr>
      <vt:lpstr>Step 7: Analyze data</vt:lpstr>
      <vt:lpstr>Step 7: Example data collection and analysis crosswalk</vt:lpstr>
      <vt:lpstr>Step 7: Example data collection and analysis crosswalk</vt:lpstr>
      <vt:lpstr>Step 7: Example data collection and analysis crosswalk</vt:lpstr>
      <vt:lpstr>Step 7: Analyze data</vt:lpstr>
      <vt:lpstr>Action and improvement steps: Reporting and utilizing results</vt:lpstr>
      <vt:lpstr>Step 8: Communicate findings</vt:lpstr>
      <vt:lpstr>Step 8: Communicate findings</vt:lpstr>
      <vt:lpstr>Step 8: Communicate findings</vt:lpstr>
      <vt:lpstr>Step 8: Communicate findings</vt:lpstr>
      <vt:lpstr>Step 9: Apply findings and feedback for program improvement</vt:lpstr>
      <vt:lpstr>Basic steps for conducting an evaluation</vt:lpstr>
      <vt:lpstr>Resources on evaluation</vt:lpstr>
      <vt:lpstr>Questions?</vt:lpstr>
      <vt:lpstr>Step 7: Example data collection and analysis crosswalk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Epstein, Diana</cp:lastModifiedBy>
  <cp:revision>388</cp:revision>
  <cp:lastPrinted>2014-07-01T14:55:59Z</cp:lastPrinted>
  <dcterms:created xsi:type="dcterms:W3CDTF">2013-02-08T15:06:34Z</dcterms:created>
  <dcterms:modified xsi:type="dcterms:W3CDTF">2014-07-21T18:31:20Z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