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0.xml" ContentType="application/vnd.openxmlformats-officedocument.presentationml.slide+xml"/>
  <Override PartName="/ppt/diagrams/data1.xml" ContentType="application/vnd.openxmlformats-officedocument.drawingml.diagramData+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75.xml" ContentType="application/vnd.openxmlformats-officedocument.presentationml.slideLayout+xml"/>
  <Override PartName="/ppt/slideLayouts/slideLayout7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theme/theme10.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 id="2147483721" r:id="rId7"/>
    <p:sldMasterId id="2147483732" r:id="rId8"/>
  </p:sldMasterIdLst>
  <p:notesMasterIdLst>
    <p:notesMasterId r:id="rId40"/>
  </p:notesMasterIdLst>
  <p:handoutMasterIdLst>
    <p:handoutMasterId r:id="rId41"/>
  </p:handoutMasterIdLst>
  <p:sldIdLst>
    <p:sldId id="267" r:id="rId9"/>
    <p:sldId id="280" r:id="rId10"/>
    <p:sldId id="387" r:id="rId11"/>
    <p:sldId id="372" r:id="rId12"/>
    <p:sldId id="297" r:id="rId13"/>
    <p:sldId id="381" r:id="rId14"/>
    <p:sldId id="376" r:id="rId15"/>
    <p:sldId id="390" r:id="rId16"/>
    <p:sldId id="391" r:id="rId17"/>
    <p:sldId id="383" r:id="rId18"/>
    <p:sldId id="355" r:id="rId19"/>
    <p:sldId id="386" r:id="rId20"/>
    <p:sldId id="365" r:id="rId21"/>
    <p:sldId id="352" r:id="rId22"/>
    <p:sldId id="351" r:id="rId23"/>
    <p:sldId id="389" r:id="rId24"/>
    <p:sldId id="388" r:id="rId25"/>
    <p:sldId id="393" r:id="rId26"/>
    <p:sldId id="377" r:id="rId27"/>
    <p:sldId id="396" r:id="rId28"/>
    <p:sldId id="358" r:id="rId29"/>
    <p:sldId id="353" r:id="rId30"/>
    <p:sldId id="394" r:id="rId31"/>
    <p:sldId id="374" r:id="rId32"/>
    <p:sldId id="323" r:id="rId33"/>
    <p:sldId id="395" r:id="rId34"/>
    <p:sldId id="397" r:id="rId35"/>
    <p:sldId id="363" r:id="rId36"/>
    <p:sldId id="354" r:id="rId37"/>
    <p:sldId id="291" r:id="rId38"/>
    <p:sldId id="29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31"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42" clrIdx="0"/>
  <p:cmAuthor id="1" name="Epstein, Diana" initials="DE" lastIdx="67" clrIdx="1"/>
  <p:cmAuthor id="2" name="DiTommaso, Adrienne (Guest)" initials="DA(" lastIdx="18" clrIdx="2"/>
  <p:cmAuthor id="3" name="NORC" initials="N" lastIdx="21" clrIdx="3"/>
  <p:cmAuthor id="4" name="Robles, Andrea" initials="RA" lastIdx="18" clrIdx="4">
    <p:extLst/>
  </p:cmAuthor>
  <p:cmAuthor id="5" name="DiTommaso, Adrienne" initials="DA" lastIdx="8" clrIdx="5">
    <p:extLst/>
  </p:cmAuthor>
  <p:cmAuthor id="6" name="Epstein, Diana" initials="ED"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62837" autoAdjust="0"/>
  </p:normalViewPr>
  <p:slideViewPr>
    <p:cSldViewPr snapToGrid="0">
      <p:cViewPr varScale="1">
        <p:scale>
          <a:sx n="47" d="100"/>
          <a:sy n="47" d="100"/>
        </p:scale>
        <p:origin x="2394" y="36"/>
      </p:cViewPr>
      <p:guideLst>
        <p:guide orient="horz" pos="4249"/>
        <p:guide pos="344"/>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09"/>
        <p:guide pos="223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ustomXml" Target="../customXml/item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spcAft>
              <a:spcPts val="0"/>
            </a:spcAft>
          </a:pPr>
          <a:r>
            <a:rPr lang="en-US" sz="1100" b="1" i="1" dirty="0" smtClean="0">
              <a:latin typeface="+mj-lt"/>
            </a:rPr>
            <a:t>Performance Measures - Outputs</a:t>
          </a:r>
          <a:endParaRPr lang="en-US" sz="1100" b="0" i="0" dirty="0" smtClean="0">
            <a:latin typeface="+mj-lt"/>
          </a:endParaRPr>
        </a:p>
        <a:p>
          <a:pPr>
            <a:lnSpc>
              <a:spcPct val="80000"/>
            </a:lnSpc>
            <a:spcAft>
              <a:spcPct val="35000"/>
            </a:spcAft>
          </a:pPr>
          <a:r>
            <a:rPr lang="en-US" sz="1100" b="1" i="1" dirty="0" smtClean="0">
              <a:latin typeface="+mj-lt"/>
            </a:rPr>
            <a:t>Process Evaluation</a:t>
          </a:r>
          <a:endParaRPr lang="en-US" sz="1100" b="1" i="1" dirty="0">
            <a:latin typeface="+mj-lt"/>
          </a:endParaRP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spcAft>
              <a:spcPts val="0"/>
            </a:spcAft>
          </a:pPr>
          <a:r>
            <a:rPr lang="en-US" sz="1100" b="1" i="1" dirty="0" smtClean="0">
              <a:latin typeface="+mj-lt"/>
            </a:rPr>
            <a:t>Performance Measures – Outcomes</a:t>
          </a:r>
        </a:p>
        <a:p>
          <a:pPr>
            <a:lnSpc>
              <a:spcPct val="80000"/>
            </a:lnSpc>
            <a:spcAft>
              <a:spcPct val="35000"/>
            </a:spcAft>
          </a:pPr>
          <a:r>
            <a:rPr lang="en-US" sz="1100" b="1" i="1" dirty="0" smtClean="0">
              <a:latin typeface="+mj-lt"/>
            </a:rPr>
            <a:t>Process and/or Outcome Evaluation</a:t>
          </a:r>
          <a:endParaRPr lang="en-US" sz="11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t>
        <a:bodyPr/>
        <a:lstStyle/>
        <a:p>
          <a:endParaRPr lang="en-US"/>
        </a:p>
      </dgm:t>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LinFactNeighborX="-379" custLinFactNeighborY="-25966"/>
      <dgm:spPr>
        <a:solidFill>
          <a:schemeClr val="accent4">
            <a:lumMod val="75000"/>
            <a:alpha val="90000"/>
          </a:schemeClr>
        </a:solidFill>
        <a:ln>
          <a:solidFill>
            <a:schemeClr val="accent4">
              <a:lumMod val="75000"/>
              <a:alpha val="90000"/>
            </a:schemeClr>
          </a:solidFill>
        </a:ln>
      </dgm:spPr>
      <dgm:t>
        <a:bodyPr/>
        <a:lstStyle/>
        <a:p>
          <a:endParaRPr lang="en-US"/>
        </a:p>
      </dgm:t>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t>
        <a:bodyPr/>
        <a:lstStyle/>
        <a:p>
          <a:endParaRPr lang="en-US"/>
        </a:p>
      </dgm:t>
    </dgm:pt>
    <dgm:pt modelId="{5167EDC6-5614-411A-95FE-ABEA5E9D23E3}" type="pres">
      <dgm:prSet presAssocID="{45BDE953-6FED-4416-A61E-3A0163E6184C}" presName="Triangle" presStyleLbl="alignNode1" presStyleIdx="1" presStyleCnt="9" custLinFactNeighborX="22932" custLinFactNeighborY="-51393"/>
      <dgm:spPr>
        <a:solidFill>
          <a:schemeClr val="accent4">
            <a:lumMod val="75000"/>
            <a:alpha val="85000"/>
          </a:schemeClr>
        </a:solidFill>
        <a:ln>
          <a:solidFill>
            <a:schemeClr val="accent4">
              <a:lumMod val="75000"/>
              <a:alpha val="85000"/>
            </a:schemeClr>
          </a:solidFill>
        </a:ln>
      </dgm:spPr>
      <dgm:t>
        <a:bodyPr/>
        <a:lstStyle/>
        <a:p>
          <a:endParaRPr lang="en-US"/>
        </a:p>
      </dgm:t>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3478" custLinFactNeighborY="-21811"/>
      <dgm:spPr>
        <a:solidFill>
          <a:schemeClr val="accent4">
            <a:lumMod val="75000"/>
            <a:alpha val="80000"/>
          </a:schemeClr>
        </a:solidFill>
        <a:ln>
          <a:solidFill>
            <a:schemeClr val="accent4">
              <a:lumMod val="50000"/>
              <a:alpha val="80000"/>
            </a:schemeClr>
          </a:solidFill>
        </a:ln>
      </dgm:spPr>
      <dgm:t>
        <a:bodyPr/>
        <a:lstStyle/>
        <a:p>
          <a:endParaRPr lang="en-US"/>
        </a:p>
      </dgm:t>
    </dgm:pt>
    <dgm:pt modelId="{26B8EB1D-FBD2-4286-A8DE-C0CE6EA2DCCA}" type="pres">
      <dgm:prSet presAssocID="{4B246890-A7C7-4866-B2E6-A37D6B0F65C6}" presName="ParentText" presStyleLbl="revTx" presStyleIdx="1" presStyleCnt="5" custScaleX="99031" custScaleY="105244" custLinFactNeighborX="1383" custLinFactNeighborY="-7556">
        <dgm:presLayoutVars>
          <dgm:chMax val="0"/>
          <dgm:chPref val="0"/>
          <dgm:bulletEnabled val="1"/>
        </dgm:presLayoutVars>
      </dgm:prSet>
      <dgm:spPr/>
      <dgm:t>
        <a:bodyPr/>
        <a:lstStyle/>
        <a:p>
          <a:endParaRPr lang="en-US"/>
        </a:p>
      </dgm:t>
    </dgm:pt>
    <dgm:pt modelId="{FA218A40-C25D-4832-8264-7AF188AF39FC}" type="pres">
      <dgm:prSet presAssocID="{4B246890-A7C7-4866-B2E6-A37D6B0F65C6}" presName="Triangle" presStyleLbl="alignNode1" presStyleIdx="3" presStyleCnt="9" custLinFactNeighborX="-29519" custLinFactNeighborY="-33291"/>
      <dgm:spPr>
        <a:solidFill>
          <a:schemeClr val="accent4">
            <a:lumMod val="75000"/>
            <a:alpha val="75000"/>
          </a:schemeClr>
        </a:solidFill>
        <a:ln>
          <a:solidFill>
            <a:schemeClr val="accent4">
              <a:lumMod val="75000"/>
              <a:alpha val="75000"/>
            </a:schemeClr>
          </a:solidFill>
        </a:ln>
      </dgm:spPr>
      <dgm:t>
        <a:bodyPr/>
        <a:lstStyle/>
        <a:p>
          <a:endParaRPr lang="en-US"/>
        </a:p>
      </dgm:t>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LinFactNeighborX="136" custLinFactNeighborY="-17590"/>
      <dgm:spPr>
        <a:solidFill>
          <a:schemeClr val="accent4">
            <a:lumMod val="75000"/>
            <a:alpha val="70000"/>
          </a:schemeClr>
        </a:solidFill>
        <a:ln>
          <a:solidFill>
            <a:schemeClr val="accent4">
              <a:lumMod val="50000"/>
              <a:alpha val="70000"/>
            </a:schemeClr>
          </a:solidFill>
        </a:ln>
      </dgm:spPr>
      <dgm:t>
        <a:bodyPr/>
        <a:lstStyle/>
        <a:p>
          <a:endParaRPr lang="en-US"/>
        </a:p>
      </dgm:t>
    </dgm:pt>
    <dgm:pt modelId="{B60D0F65-135A-4937-820F-28F2A6ECD037}" type="pres">
      <dgm:prSet presAssocID="{DD1F3738-0F60-4459-970E-CEEB4BC80637}" presName="ParentText" presStyleLbl="revTx" presStyleIdx="2" presStyleCnt="5" custLinFactNeighborX="6156" custLinFactNeighborY="-5521">
        <dgm:presLayoutVars>
          <dgm:chMax val="0"/>
          <dgm:chPref val="0"/>
          <dgm:bulletEnabled val="1"/>
        </dgm:presLayoutVars>
      </dgm:prSet>
      <dgm:spPr/>
      <dgm:t>
        <a:bodyPr/>
        <a:lstStyle/>
        <a:p>
          <a:endParaRPr lang="en-US"/>
        </a:p>
      </dgm:t>
    </dgm:pt>
    <dgm:pt modelId="{098DE30B-625D-4DA2-B5F3-879B7E5CE5A2}" type="pres">
      <dgm:prSet presAssocID="{DD1F3738-0F60-4459-970E-CEEB4BC80637}" presName="Triangle" presStyleLbl="alignNode1" presStyleIdx="5" presStyleCnt="9" custLinFactNeighborX="-23955" custLinFactNeighborY="-37635"/>
      <dgm:spPr>
        <a:solidFill>
          <a:schemeClr val="accent4">
            <a:lumMod val="75000"/>
            <a:alpha val="65000"/>
          </a:schemeClr>
        </a:solidFill>
        <a:ln>
          <a:solidFill>
            <a:schemeClr val="accent4">
              <a:lumMod val="50000"/>
              <a:alpha val="65000"/>
            </a:schemeClr>
          </a:solidFill>
        </a:ln>
      </dgm:spPr>
      <dgm:t>
        <a:bodyPr/>
        <a:lstStyle/>
        <a:p>
          <a:endParaRPr lang="en-US"/>
        </a:p>
      </dgm:t>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NeighborX="3428" custLinFactNeighborY="49792"/>
      <dgm:spPr>
        <a:solidFill>
          <a:schemeClr val="accent4">
            <a:lumMod val="75000"/>
            <a:alpha val="60000"/>
          </a:schemeClr>
        </a:solidFill>
        <a:ln>
          <a:solidFill>
            <a:schemeClr val="accent4">
              <a:lumMod val="50000"/>
              <a:alpha val="60000"/>
            </a:schemeClr>
          </a:solidFill>
        </a:ln>
      </dgm:spPr>
      <dgm:t>
        <a:bodyPr/>
        <a:lstStyle/>
        <a:p>
          <a:endParaRPr lang="en-US"/>
        </a:p>
      </dgm:t>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t>
        <a:bodyPr/>
        <a:lstStyle/>
        <a:p>
          <a:endParaRPr lang="en-US"/>
        </a:p>
      </dgm:t>
    </dgm:pt>
    <dgm:pt modelId="{E15CC189-25DA-483B-BF69-2B6407CA420C}" type="pres">
      <dgm:prSet presAssocID="{88007B43-5416-4159-8A2F-C279CA3D127A}" presName="Triangle" presStyleLbl="alignNode1" presStyleIdx="7" presStyleCnt="9" custLinFactY="100000" custLinFactNeighborX="243" custLinFactNeighborY="118954"/>
      <dgm:spPr>
        <a:solidFill>
          <a:schemeClr val="accent4">
            <a:lumMod val="75000"/>
            <a:alpha val="55000"/>
          </a:schemeClr>
        </a:solidFill>
        <a:ln>
          <a:solidFill>
            <a:schemeClr val="accent4">
              <a:lumMod val="50000"/>
              <a:alpha val="55000"/>
            </a:schemeClr>
          </a:solidFill>
        </a:ln>
      </dgm:spPr>
      <dgm:t>
        <a:bodyPr/>
        <a:lstStyle/>
        <a:p>
          <a:endParaRPr lang="en-US"/>
        </a:p>
      </dgm:t>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NeighborX="580" custLinFactNeighborY="53616"/>
      <dgm:spPr>
        <a:solidFill>
          <a:schemeClr val="accent4">
            <a:lumMod val="75000"/>
            <a:alpha val="50000"/>
          </a:schemeClr>
        </a:solidFill>
        <a:ln>
          <a:solidFill>
            <a:schemeClr val="accent4">
              <a:lumMod val="50000"/>
              <a:alpha val="50000"/>
            </a:schemeClr>
          </a:solidFill>
        </a:ln>
      </dgm:spPr>
      <dgm:t>
        <a:bodyPr/>
        <a:lstStyle/>
        <a:p>
          <a:endParaRPr lang="en-US"/>
        </a:p>
      </dgm:t>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t>
        <a:bodyPr/>
        <a:lstStyle/>
        <a:p>
          <a:endParaRPr lang="en-US"/>
        </a:p>
      </dgm:t>
    </dgm:pt>
  </dgm:ptLst>
  <dgm:cxnLst>
    <dgm:cxn modelId="{F117144D-045B-4427-BB16-CCCEF8875824}" type="presOf" srcId="{80967076-6F67-46A6-8AF8-95C78ECBF40E}" destId="{F4FB101C-4DEF-4944-B296-534855521E61}" srcOrd="0" destOrd="0" presId="urn:microsoft.com/office/officeart/2009/3/layout/StepUpProcess"/>
    <dgm:cxn modelId="{F2E4F256-C4A2-455F-88B8-483F67F99AD8}" type="presOf" srcId="{88007B43-5416-4159-8A2F-C279CA3D127A}" destId="{5CA63F72-146A-4C89-A004-EA94E01B0D46}" srcOrd="0" destOrd="0" presId="urn:microsoft.com/office/officeart/2009/3/layout/StepUpProcess"/>
    <dgm:cxn modelId="{D0A9544D-E318-40F0-B0E5-B88790B817CE}" srcId="{EC677F59-0F84-4DBC-BFD4-3113F8695FE0}" destId="{DD1F3738-0F60-4459-970E-CEEB4BC80637}" srcOrd="2" destOrd="0" parTransId="{AC8A35B4-B197-41CE-BA3F-CC0CE3167F4F}" sibTransId="{99F35781-EB03-4976-99B9-D776CD221593}"/>
    <dgm:cxn modelId="{5E71F7C4-335D-4791-A54F-955BD0ED779C}" type="presOf" srcId="{4B246890-A7C7-4866-B2E6-A37D6B0F65C6}" destId="{26B8EB1D-FBD2-4286-A8DE-C0CE6EA2DCCA}" srcOrd="0" destOrd="0" presId="urn:microsoft.com/office/officeart/2009/3/layout/StepUpProcess"/>
    <dgm:cxn modelId="{E49101E7-2C21-4554-8C2A-D663E562EBA8}" srcId="{EC677F59-0F84-4DBC-BFD4-3113F8695FE0}" destId="{80967076-6F67-46A6-8AF8-95C78ECBF40E}" srcOrd="4" destOrd="0" parTransId="{C655C835-B692-4B19-A898-AC8231DCED29}" sibTransId="{AFF64002-4DA3-4AFA-8EFE-3EF3AB4BD9E0}"/>
    <dgm:cxn modelId="{44CA746D-7344-4491-9D0B-64F4AF2CD938}" srcId="{EC677F59-0F84-4DBC-BFD4-3113F8695FE0}" destId="{4B246890-A7C7-4866-B2E6-A37D6B0F65C6}" srcOrd="1" destOrd="0" parTransId="{4CF5E661-9120-41D2-A939-28A7D1515F1B}" sibTransId="{C89A25EE-5D7C-490C-8B01-9103D08B4F08}"/>
    <dgm:cxn modelId="{15A29DC3-9911-4BE4-9E23-EA2AB15E14B9}" type="presOf" srcId="{EC677F59-0F84-4DBC-BFD4-3113F8695FE0}" destId="{38B7BE76-D23C-44C0-A7E6-B096C4B23317}"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FD74114D-8F8B-4003-A236-03B39E02EF0C}" type="presOf" srcId="{DD1F3738-0F60-4459-970E-CEEB4BC80637}" destId="{B60D0F65-135A-4937-820F-28F2A6ECD037}"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15331F06-18AB-42A6-99E2-2B9793A4638B}" type="presOf" srcId="{45BDE953-6FED-4416-A61E-3A0163E6184C}" destId="{9B648800-77DC-446B-9253-A546A638E7AB}" srcOrd="0" destOrd="0" presId="urn:microsoft.com/office/officeart/2009/3/layout/StepUpProcess"/>
    <dgm:cxn modelId="{825251A8-B9BC-4272-A248-E3260B2536CE}" type="presParOf" srcId="{38B7BE76-D23C-44C0-A7E6-B096C4B23317}" destId="{294543DC-1338-406B-8F63-A62E6E4D1BB9}" srcOrd="0" destOrd="0" presId="urn:microsoft.com/office/officeart/2009/3/layout/StepUpProcess"/>
    <dgm:cxn modelId="{13B59744-59B6-4C90-9011-710FE7B7927D}" type="presParOf" srcId="{294543DC-1338-406B-8F63-A62E6E4D1BB9}" destId="{A06686E7-15DD-4A31-80BA-3580EB15DF93}" srcOrd="0" destOrd="0" presId="urn:microsoft.com/office/officeart/2009/3/layout/StepUpProcess"/>
    <dgm:cxn modelId="{F7767F7C-0F10-4E90-BA10-98331903FB51}" type="presParOf" srcId="{294543DC-1338-406B-8F63-A62E6E4D1BB9}" destId="{9B648800-77DC-446B-9253-A546A638E7AB}" srcOrd="1" destOrd="0" presId="urn:microsoft.com/office/officeart/2009/3/layout/StepUpProcess"/>
    <dgm:cxn modelId="{ECA16B66-EA34-400C-A328-F833CF2BD828}" type="presParOf" srcId="{294543DC-1338-406B-8F63-A62E6E4D1BB9}" destId="{5167EDC6-5614-411A-95FE-ABEA5E9D23E3}" srcOrd="2" destOrd="0" presId="urn:microsoft.com/office/officeart/2009/3/layout/StepUpProcess"/>
    <dgm:cxn modelId="{7DD893FA-DD49-4F03-B4EE-AD11FCBFF763}" type="presParOf" srcId="{38B7BE76-D23C-44C0-A7E6-B096C4B23317}" destId="{EF135305-827E-45EC-A5FC-69A0EE978CAA}" srcOrd="1" destOrd="0" presId="urn:microsoft.com/office/officeart/2009/3/layout/StepUpProcess"/>
    <dgm:cxn modelId="{A5C17F36-FA01-49D5-9E3C-9C5EE4B44A42}" type="presParOf" srcId="{EF135305-827E-45EC-A5FC-69A0EE978CAA}" destId="{9E30F10F-6B86-42DA-9D5B-89774C3993AC}" srcOrd="0" destOrd="0" presId="urn:microsoft.com/office/officeart/2009/3/layout/StepUpProcess"/>
    <dgm:cxn modelId="{F53DD70B-9989-4224-AFAD-73FD1833EFBE}" type="presParOf" srcId="{38B7BE76-D23C-44C0-A7E6-B096C4B23317}" destId="{A1A527E2-182B-48EF-A5A9-63EA9CE242AE}" srcOrd="2" destOrd="0" presId="urn:microsoft.com/office/officeart/2009/3/layout/StepUpProcess"/>
    <dgm:cxn modelId="{9E47BC38-CF69-4488-BF90-672784659E54}" type="presParOf" srcId="{A1A527E2-182B-48EF-A5A9-63EA9CE242AE}" destId="{B96D8278-3148-45A7-8AF9-20551C961F01}" srcOrd="0" destOrd="0" presId="urn:microsoft.com/office/officeart/2009/3/layout/StepUpProcess"/>
    <dgm:cxn modelId="{1A0F7C91-A68B-482F-8DC8-33B59BCE3BB4}" type="presParOf" srcId="{A1A527E2-182B-48EF-A5A9-63EA9CE242AE}" destId="{26B8EB1D-FBD2-4286-A8DE-C0CE6EA2DCCA}" srcOrd="1" destOrd="0" presId="urn:microsoft.com/office/officeart/2009/3/layout/StepUpProcess"/>
    <dgm:cxn modelId="{C613DD1A-F8B0-4CD0-A0A8-343142598EDA}" type="presParOf" srcId="{A1A527E2-182B-48EF-A5A9-63EA9CE242AE}" destId="{FA218A40-C25D-4832-8264-7AF188AF39FC}" srcOrd="2" destOrd="0" presId="urn:microsoft.com/office/officeart/2009/3/layout/StepUpProcess"/>
    <dgm:cxn modelId="{EACD7370-02A1-4CBC-BC9E-9319E0E7D408}" type="presParOf" srcId="{38B7BE76-D23C-44C0-A7E6-B096C4B23317}" destId="{6F63773E-2CB0-4778-B653-87DB747C1610}" srcOrd="3" destOrd="0" presId="urn:microsoft.com/office/officeart/2009/3/layout/StepUpProcess"/>
    <dgm:cxn modelId="{A1154D3F-FED7-435F-84F7-25BE076521B2}" type="presParOf" srcId="{6F63773E-2CB0-4778-B653-87DB747C1610}" destId="{50376BBB-4AD9-4AE2-BCBE-2D87C5EBB891}" srcOrd="0" destOrd="0" presId="urn:microsoft.com/office/officeart/2009/3/layout/StepUpProcess"/>
    <dgm:cxn modelId="{070D3564-3F55-42D7-B67B-8E03D14266D8}" type="presParOf" srcId="{38B7BE76-D23C-44C0-A7E6-B096C4B23317}" destId="{8C55591C-CA0C-46CD-AE09-F7C6B8CB9673}" srcOrd="4" destOrd="0" presId="urn:microsoft.com/office/officeart/2009/3/layout/StepUpProcess"/>
    <dgm:cxn modelId="{5C078E03-EDD0-45DC-9B11-F6B5BC6EF878}" type="presParOf" srcId="{8C55591C-CA0C-46CD-AE09-F7C6B8CB9673}" destId="{7045B520-94D0-4F15-B720-EA6FCD9AAF57}" srcOrd="0" destOrd="0" presId="urn:microsoft.com/office/officeart/2009/3/layout/StepUpProcess"/>
    <dgm:cxn modelId="{190FE2B6-4DAB-4F5D-A272-615020F9D4D9}" type="presParOf" srcId="{8C55591C-CA0C-46CD-AE09-F7C6B8CB9673}" destId="{B60D0F65-135A-4937-820F-28F2A6ECD037}" srcOrd="1" destOrd="0" presId="urn:microsoft.com/office/officeart/2009/3/layout/StepUpProcess"/>
    <dgm:cxn modelId="{F2A6FAAA-F6D2-4AC0-A58F-9B6167D14291}" type="presParOf" srcId="{8C55591C-CA0C-46CD-AE09-F7C6B8CB9673}" destId="{098DE30B-625D-4DA2-B5F3-879B7E5CE5A2}" srcOrd="2" destOrd="0" presId="urn:microsoft.com/office/officeart/2009/3/layout/StepUpProcess"/>
    <dgm:cxn modelId="{D7DC4C98-F291-4EBC-997A-2839E01386FF}" type="presParOf" srcId="{38B7BE76-D23C-44C0-A7E6-B096C4B23317}" destId="{27E92A5D-3C7B-4ED0-9EAA-0498E7DCFDA2}" srcOrd="5" destOrd="0" presId="urn:microsoft.com/office/officeart/2009/3/layout/StepUpProcess"/>
    <dgm:cxn modelId="{1103B60E-5714-4B6A-8909-CA98080C6F1A}" type="presParOf" srcId="{27E92A5D-3C7B-4ED0-9EAA-0498E7DCFDA2}" destId="{59783406-B76E-4635-9180-5F61CFFF34E0}" srcOrd="0" destOrd="0" presId="urn:microsoft.com/office/officeart/2009/3/layout/StepUpProcess"/>
    <dgm:cxn modelId="{B4D08613-AF05-48D0-9356-12B93BD75607}" type="presParOf" srcId="{38B7BE76-D23C-44C0-A7E6-B096C4B23317}" destId="{72E5E12B-159A-4E9D-9FDA-50E1BAA2665B}" srcOrd="6" destOrd="0" presId="urn:microsoft.com/office/officeart/2009/3/layout/StepUpProcess"/>
    <dgm:cxn modelId="{BE1B0350-2277-44E9-8C82-BEE37A8FB856}" type="presParOf" srcId="{72E5E12B-159A-4E9D-9FDA-50E1BAA2665B}" destId="{8B06DAFB-526D-4EDA-BD99-052992C0449A}" srcOrd="0" destOrd="0" presId="urn:microsoft.com/office/officeart/2009/3/layout/StepUpProcess"/>
    <dgm:cxn modelId="{4B083EE5-2AA9-41EF-B0E1-3A33009643AD}" type="presParOf" srcId="{72E5E12B-159A-4E9D-9FDA-50E1BAA2665B}" destId="{5CA63F72-146A-4C89-A004-EA94E01B0D46}" srcOrd="1" destOrd="0" presId="urn:microsoft.com/office/officeart/2009/3/layout/StepUpProcess"/>
    <dgm:cxn modelId="{6DC61926-C983-43AE-AA5D-C5CAEFF83029}" type="presParOf" srcId="{72E5E12B-159A-4E9D-9FDA-50E1BAA2665B}" destId="{E15CC189-25DA-483B-BF69-2B6407CA420C}" srcOrd="2" destOrd="0" presId="urn:microsoft.com/office/officeart/2009/3/layout/StepUpProcess"/>
    <dgm:cxn modelId="{5A2CC7E0-B83E-42CF-BF01-47319EC534BA}" type="presParOf" srcId="{38B7BE76-D23C-44C0-A7E6-B096C4B23317}" destId="{C1EE8636-2EE9-4E1A-A037-D77CCD4560FE}" srcOrd="7" destOrd="0" presId="urn:microsoft.com/office/officeart/2009/3/layout/StepUpProcess"/>
    <dgm:cxn modelId="{65E48BCF-B503-47F2-A5D2-8E81C241229D}" type="presParOf" srcId="{C1EE8636-2EE9-4E1A-A037-D77CCD4560FE}" destId="{28293832-609E-4260-A675-A6330F515A8E}" srcOrd="0" destOrd="0" presId="urn:microsoft.com/office/officeart/2009/3/layout/StepUpProcess"/>
    <dgm:cxn modelId="{7664CC76-A056-4814-8B35-5A20F9E4FA94}" type="presParOf" srcId="{38B7BE76-D23C-44C0-A7E6-B096C4B23317}" destId="{228EBF7A-EF64-4AEA-8806-CCCCCA05B940}" srcOrd="8" destOrd="0" presId="urn:microsoft.com/office/officeart/2009/3/layout/StepUpProcess"/>
    <dgm:cxn modelId="{A5A1CD24-C2A5-49B9-A795-2C6468796D03}" type="presParOf" srcId="{228EBF7A-EF64-4AEA-8806-CCCCCA05B940}" destId="{9B8737D6-6789-4FF5-91FC-7B697D5EF84A}" srcOrd="0" destOrd="0" presId="urn:microsoft.com/office/officeart/2009/3/layout/StepUpProcess"/>
    <dgm:cxn modelId="{02C77141-396D-47A4-93B5-74EC22F46FC0}"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86E7-15DD-4A31-80BA-3580EB15DF93}">
      <dsp:nvSpPr>
        <dsp:cNvPr id="0" name=""/>
        <dsp:cNvSpPr/>
      </dsp:nvSpPr>
      <dsp:spPr>
        <a:xfrm rot="5400000">
          <a:off x="324756" y="3129744"/>
          <a:ext cx="978208" cy="1627716"/>
        </a:xfrm>
        <a:prstGeom prst="corner">
          <a:avLst>
            <a:gd name="adj1" fmla="val 16120"/>
            <a:gd name="adj2" fmla="val 16110"/>
          </a:avLst>
        </a:prstGeom>
        <a:solidFill>
          <a:schemeClr val="accent4">
            <a:lumMod val="75000"/>
            <a:alpha val="90000"/>
          </a:schemeClr>
        </a:solid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a:schemeClr val="lt1"/>
        </a:fontRef>
      </dsp:style>
    </dsp:sp>
    <dsp:sp modelId="{9B648800-77DC-446B-9253-A546A638E7AB}">
      <dsp:nvSpPr>
        <dsp:cNvPr id="0" name=""/>
        <dsp:cNvSpPr/>
      </dsp:nvSpPr>
      <dsp:spPr>
        <a:xfrm>
          <a:off x="266697" y="3628497"/>
          <a:ext cx="1469511" cy="178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kern="1200" dirty="0">
            <a:latin typeface="+mj-lt"/>
          </a:endParaRPr>
        </a:p>
      </dsp:txBody>
      <dsp:txXfrm>
        <a:off x="266697" y="3628497"/>
        <a:ext cx="1469511" cy="1783882"/>
      </dsp:txXfrm>
    </dsp:sp>
    <dsp:sp modelId="{5167EDC6-5614-411A-95FE-ABEA5E9D23E3}">
      <dsp:nvSpPr>
        <dsp:cNvPr id="0" name=""/>
        <dsp:cNvSpPr/>
      </dsp:nvSpPr>
      <dsp:spPr>
        <a:xfrm>
          <a:off x="1423466" y="3121416"/>
          <a:ext cx="277266" cy="277266"/>
        </a:xfrm>
        <a:prstGeom prst="triangle">
          <a:avLst>
            <a:gd name="adj" fmla="val 100000"/>
          </a:avLst>
        </a:prstGeom>
        <a:solidFill>
          <a:schemeClr val="accent4">
            <a:lumMod val="75000"/>
            <a:alpha val="85000"/>
          </a:schemeClr>
        </a:solidFill>
        <a:ln w="25400" cap="flat" cmpd="sng" algn="ctr">
          <a:solidFill>
            <a:schemeClr val="accent4">
              <a:lumMod val="75000"/>
              <a:alpha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B96D8278-3148-45A7-8AF9-20551C961F01}">
      <dsp:nvSpPr>
        <dsp:cNvPr id="0" name=""/>
        <dsp:cNvSpPr/>
      </dsp:nvSpPr>
      <dsp:spPr>
        <a:xfrm rot="5400000">
          <a:off x="2073283" y="2691457"/>
          <a:ext cx="978208" cy="1627716"/>
        </a:xfrm>
        <a:prstGeom prst="corner">
          <a:avLst>
            <a:gd name="adj1" fmla="val 16120"/>
            <a:gd name="adj2" fmla="val 16110"/>
          </a:avLst>
        </a:prstGeom>
        <a:solidFill>
          <a:schemeClr val="accent4">
            <a:lumMod val="75000"/>
            <a:alpha val="80000"/>
          </a:schemeClr>
        </a:solidFill>
        <a:ln w="25400" cap="flat" cmpd="sng" algn="ctr">
          <a:solidFill>
            <a:schemeClr val="accent4">
              <a:lumMod val="50000"/>
              <a:alpha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26B8EB1D-FBD2-4286-A8DE-C0CE6EA2DCCA}">
      <dsp:nvSpPr>
        <dsp:cNvPr id="0" name=""/>
        <dsp:cNvSpPr/>
      </dsp:nvSpPr>
      <dsp:spPr>
        <a:xfrm>
          <a:off x="1994050" y="3260047"/>
          <a:ext cx="1455272" cy="135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ts val="0"/>
            </a:spcAft>
          </a:pPr>
          <a:r>
            <a:rPr lang="en-US" sz="1100" b="1" i="1" kern="1200" dirty="0" smtClean="0">
              <a:latin typeface="+mj-lt"/>
            </a:rPr>
            <a:t>Performance Measures - Outputs</a:t>
          </a:r>
          <a:endParaRPr lang="en-US" sz="1100" b="0" i="0" kern="1200" dirty="0" smtClean="0">
            <a:latin typeface="+mj-lt"/>
          </a:endParaRPr>
        </a:p>
        <a:p>
          <a:pPr lvl="0" algn="l" defTabSz="488950">
            <a:lnSpc>
              <a:spcPct val="80000"/>
            </a:lnSpc>
            <a:spcBef>
              <a:spcPct val="0"/>
            </a:spcBef>
            <a:spcAft>
              <a:spcPct val="35000"/>
            </a:spcAft>
          </a:pPr>
          <a:r>
            <a:rPr lang="en-US" sz="1100" b="1" i="1" kern="1200" dirty="0" smtClean="0">
              <a:latin typeface="+mj-lt"/>
            </a:rPr>
            <a:t>Process Evaluation</a:t>
          </a:r>
          <a:endParaRPr lang="en-US" sz="1100" b="1" i="1" kern="1200" dirty="0">
            <a:latin typeface="+mj-lt"/>
          </a:endParaRPr>
        </a:p>
      </dsp:txBody>
      <dsp:txXfrm>
        <a:off x="1994050" y="3260047"/>
        <a:ext cx="1455272" cy="1355662"/>
      </dsp:txXfrm>
    </dsp:sp>
    <dsp:sp modelId="{FA218A40-C25D-4832-8264-7AF188AF39FC}">
      <dsp:nvSpPr>
        <dsp:cNvPr id="0" name=""/>
        <dsp:cNvSpPr/>
      </dsp:nvSpPr>
      <dsp:spPr>
        <a:xfrm>
          <a:off x="3077007" y="2692675"/>
          <a:ext cx="277266" cy="277266"/>
        </a:xfrm>
        <a:prstGeom prst="triangle">
          <a:avLst>
            <a:gd name="adj" fmla="val 100000"/>
          </a:avLst>
        </a:prstGeom>
        <a:solidFill>
          <a:schemeClr val="accent4">
            <a:lumMod val="75000"/>
            <a:alpha val="75000"/>
          </a:schemeClr>
        </a:solidFill>
        <a:ln w="25400" cap="flat" cmpd="sng" algn="ctr">
          <a:solidFill>
            <a:schemeClr val="accent4">
              <a:lumMod val="75000"/>
              <a:alpha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7045B520-94D0-4F15-B720-EA6FCD9AAF57}">
      <dsp:nvSpPr>
        <dsp:cNvPr id="0" name=""/>
        <dsp:cNvSpPr/>
      </dsp:nvSpPr>
      <dsp:spPr>
        <a:xfrm rot="5400000">
          <a:off x="3931078" y="2287591"/>
          <a:ext cx="978208" cy="1627716"/>
        </a:xfrm>
        <a:prstGeom prst="corner">
          <a:avLst>
            <a:gd name="adj1" fmla="val 16120"/>
            <a:gd name="adj2" fmla="val 16110"/>
          </a:avLst>
        </a:prstGeom>
        <a:solidFill>
          <a:schemeClr val="accent4">
            <a:lumMod val="75000"/>
            <a:alpha val="70000"/>
          </a:schemeClr>
        </a:solidFill>
        <a:ln w="25400" cap="flat" cmpd="sng" algn="ctr">
          <a:solidFill>
            <a:schemeClr val="accent4">
              <a:lumMod val="50000"/>
              <a:alpha val="70000"/>
            </a:schemeClr>
          </a:solidFill>
          <a:prstDash val="solid"/>
        </a:ln>
        <a:effectLst/>
      </dsp:spPr>
      <dsp:style>
        <a:lnRef idx="2">
          <a:scrgbClr r="0" g="0" b="0"/>
        </a:lnRef>
        <a:fillRef idx="1">
          <a:scrgbClr r="0" g="0" b="0"/>
        </a:fillRef>
        <a:effectRef idx="0">
          <a:scrgbClr r="0" g="0" b="0"/>
        </a:effectRef>
        <a:fontRef idx="minor">
          <a:schemeClr val="lt1"/>
        </a:fontRef>
      </dsp:style>
    </dsp:sp>
    <dsp:sp modelId="{B60D0F65-135A-4937-820F-28F2A6ECD037}">
      <dsp:nvSpPr>
        <dsp:cNvPr id="0" name=""/>
        <dsp:cNvSpPr/>
      </dsp:nvSpPr>
      <dsp:spPr>
        <a:xfrm>
          <a:off x="3856040" y="2874877"/>
          <a:ext cx="1469511"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ts val="0"/>
            </a:spcAft>
          </a:pPr>
          <a:r>
            <a:rPr lang="en-US" sz="1100" b="1" i="1" kern="1200" dirty="0" smtClean="0">
              <a:latin typeface="+mj-lt"/>
            </a:rPr>
            <a:t>Performance Measures – Outcomes</a:t>
          </a:r>
        </a:p>
        <a:p>
          <a:pPr lvl="0" algn="l" defTabSz="488950">
            <a:lnSpc>
              <a:spcPct val="80000"/>
            </a:lnSpc>
            <a:spcBef>
              <a:spcPct val="0"/>
            </a:spcBef>
            <a:spcAft>
              <a:spcPct val="35000"/>
            </a:spcAft>
          </a:pPr>
          <a:r>
            <a:rPr lang="en-US" sz="1100" b="1" i="1" kern="1200" dirty="0" smtClean="0">
              <a:latin typeface="+mj-lt"/>
            </a:rPr>
            <a:t>Process and/or Outcome Evaluation</a:t>
          </a:r>
          <a:endParaRPr lang="en-US" sz="1100" b="0" i="0" kern="1200" dirty="0">
            <a:latin typeface="+mj-lt"/>
          </a:endParaRPr>
        </a:p>
      </dsp:txBody>
      <dsp:txXfrm>
        <a:off x="3856040" y="2874877"/>
        <a:ext cx="1469511" cy="1288113"/>
      </dsp:txXfrm>
    </dsp:sp>
    <dsp:sp modelId="{098DE30B-625D-4DA2-B5F3-879B7E5CE5A2}">
      <dsp:nvSpPr>
        <dsp:cNvPr id="0" name=""/>
        <dsp:cNvSpPr/>
      </dsp:nvSpPr>
      <dsp:spPr>
        <a:xfrm>
          <a:off x="4891403" y="2235474"/>
          <a:ext cx="277266" cy="277266"/>
        </a:xfrm>
        <a:prstGeom prst="triangle">
          <a:avLst>
            <a:gd name="adj" fmla="val 100000"/>
          </a:avLst>
        </a:prstGeom>
        <a:solidFill>
          <a:schemeClr val="accent4">
            <a:lumMod val="75000"/>
            <a:alpha val="65000"/>
          </a:schemeClr>
        </a:solidFill>
        <a:ln w="25400" cap="flat" cmpd="sng" algn="ctr">
          <a:solidFill>
            <a:schemeClr val="accent4">
              <a:lumMod val="50000"/>
              <a:alpha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8B06DAFB-526D-4EDA-BD99-052992C0449A}">
      <dsp:nvSpPr>
        <dsp:cNvPr id="0" name=""/>
        <dsp:cNvSpPr/>
      </dsp:nvSpPr>
      <dsp:spPr>
        <a:xfrm rot="5400000">
          <a:off x="5783632" y="1824995"/>
          <a:ext cx="978208" cy="1627716"/>
        </a:xfrm>
        <a:prstGeom prst="corner">
          <a:avLst>
            <a:gd name="adj1" fmla="val 16120"/>
            <a:gd name="adj2" fmla="val 16110"/>
          </a:avLst>
        </a:prstGeom>
        <a:solidFill>
          <a:schemeClr val="accent4">
            <a:lumMod val="75000"/>
            <a:alpha val="60000"/>
          </a:schemeClr>
        </a:solidFill>
        <a:ln w="25400" cap="flat" cmpd="sng" algn="ctr">
          <a:solidFill>
            <a:schemeClr val="accent4">
              <a:lumMod val="50000"/>
              <a:alpha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5CA63F72-146A-4C89-A004-EA94E01B0D46}">
      <dsp:nvSpPr>
        <dsp:cNvPr id="0" name=""/>
        <dsp:cNvSpPr/>
      </dsp:nvSpPr>
      <dsp:spPr>
        <a:xfrm>
          <a:off x="5617096" y="2360884"/>
          <a:ext cx="1469511" cy="264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b="0" kern="1200" dirty="0">
            <a:latin typeface="+mj-lt"/>
          </a:endParaRPr>
        </a:p>
      </dsp:txBody>
      <dsp:txXfrm>
        <a:off x="5617096" y="2360884"/>
        <a:ext cx="1469511" cy="2641263"/>
      </dsp:txXfrm>
    </dsp:sp>
    <dsp:sp modelId="{E15CC189-25DA-483B-BF69-2B6407CA420C}">
      <dsp:nvSpPr>
        <dsp:cNvPr id="0" name=""/>
        <dsp:cNvSpPr/>
      </dsp:nvSpPr>
      <dsp:spPr>
        <a:xfrm>
          <a:off x="6757466" y="1825177"/>
          <a:ext cx="277266" cy="277266"/>
        </a:xfrm>
        <a:prstGeom prst="triangle">
          <a:avLst>
            <a:gd name="adj" fmla="val 100000"/>
          </a:avLst>
        </a:prstGeom>
        <a:solidFill>
          <a:schemeClr val="accent4">
            <a:lumMod val="75000"/>
            <a:alpha val="55000"/>
          </a:schemeClr>
        </a:solidFill>
        <a:ln w="25400" cap="flat" cmpd="sng" algn="ctr">
          <a:solidFill>
            <a:schemeClr val="accent4">
              <a:lumMod val="50000"/>
              <a:alpha val="55000"/>
            </a:schemeClr>
          </a:solidFill>
          <a:prstDash val="solid"/>
        </a:ln>
        <a:effectLst/>
      </dsp:spPr>
      <dsp:style>
        <a:lnRef idx="2">
          <a:scrgbClr r="0" g="0" b="0"/>
        </a:lnRef>
        <a:fillRef idx="1">
          <a:scrgbClr r="0" g="0" b="0"/>
        </a:fillRef>
        <a:effectRef idx="0">
          <a:scrgbClr r="0" g="0" b="0"/>
        </a:effectRef>
        <a:fontRef idx="minor">
          <a:schemeClr val="lt1"/>
        </a:fontRef>
      </dsp:style>
    </dsp:sp>
    <dsp:sp modelId="{9B8737D6-6789-4FF5-91FC-7B697D5EF84A}">
      <dsp:nvSpPr>
        <dsp:cNvPr id="0" name=""/>
        <dsp:cNvSpPr/>
      </dsp:nvSpPr>
      <dsp:spPr>
        <a:xfrm rot="5400000">
          <a:off x="7536244" y="1346841"/>
          <a:ext cx="978208" cy="1627716"/>
        </a:xfrm>
        <a:prstGeom prst="corner">
          <a:avLst>
            <a:gd name="adj1" fmla="val 16120"/>
            <a:gd name="adj2" fmla="val 16110"/>
          </a:avLst>
        </a:prstGeom>
        <a:solidFill>
          <a:schemeClr val="accent4">
            <a:lumMod val="75000"/>
            <a:alpha val="50000"/>
          </a:schemeClr>
        </a:solidFill>
        <a:ln w="25400" cap="flat" cmpd="sng" algn="ctr">
          <a:solidFill>
            <a:schemeClr val="accent4">
              <a:lumMod val="5000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4FB101C-4DEF-4944-B296-534855521E61}">
      <dsp:nvSpPr>
        <dsp:cNvPr id="0" name=""/>
        <dsp:cNvSpPr/>
      </dsp:nvSpPr>
      <dsp:spPr>
        <a:xfrm>
          <a:off x="7369688" y="1860941"/>
          <a:ext cx="1469511"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b="0" kern="1200" dirty="0">
            <a:solidFill>
              <a:schemeClr val="tx1"/>
            </a:solidFill>
            <a:latin typeface="+mj-lt"/>
          </a:endParaRPr>
        </a:p>
      </dsp:txBody>
      <dsp:txXfrm>
        <a:off x="7369688" y="1860941"/>
        <a:ext cx="1469511" cy="128811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24" tIns="46562" rIns="93124" bIns="46562" rtlCol="0"/>
          <a:lstStyle>
            <a:lvl1pPr algn="l">
              <a:defRPr sz="1200"/>
            </a:lvl1pPr>
          </a:lstStyle>
          <a:p>
            <a:endParaRPr lang="en-US"/>
          </a:p>
        </p:txBody>
      </p:sp>
      <p:sp>
        <p:nvSpPr>
          <p:cNvPr id="3" name="Date Placeholder 2"/>
          <p:cNvSpPr>
            <a:spLocks noGrp="1"/>
          </p:cNvSpPr>
          <p:nvPr>
            <p:ph type="dt" sz="quarter" idx="1"/>
          </p:nvPr>
        </p:nvSpPr>
        <p:spPr>
          <a:xfrm>
            <a:off x="3970942" y="0"/>
            <a:ext cx="3037840" cy="464820"/>
          </a:xfrm>
          <a:prstGeom prst="rect">
            <a:avLst/>
          </a:prstGeom>
        </p:spPr>
        <p:txBody>
          <a:bodyPr vert="horz" lIns="93124" tIns="46562" rIns="93124" bIns="46562" rtlCol="0"/>
          <a:lstStyle>
            <a:lvl1pPr algn="r">
              <a:defRPr sz="1200"/>
            </a:lvl1pPr>
          </a:lstStyle>
          <a:p>
            <a:fld id="{95051657-A195-C741-98D3-F193726ADD88}" type="datetime1">
              <a:rPr lang="en-US" smtClean="0"/>
              <a:t>4/16/2015</a:t>
            </a:fld>
            <a:endParaRPr lang="en-US"/>
          </a:p>
        </p:txBody>
      </p:sp>
      <p:sp>
        <p:nvSpPr>
          <p:cNvPr id="4" name="Footer Placeholder 3"/>
          <p:cNvSpPr>
            <a:spLocks noGrp="1"/>
          </p:cNvSpPr>
          <p:nvPr>
            <p:ph type="ftr" sz="quarter" idx="2"/>
          </p:nvPr>
        </p:nvSpPr>
        <p:spPr>
          <a:xfrm>
            <a:off x="3" y="8829967"/>
            <a:ext cx="3037840" cy="464820"/>
          </a:xfrm>
          <a:prstGeom prst="rect">
            <a:avLst/>
          </a:prstGeom>
        </p:spPr>
        <p:txBody>
          <a:bodyPr vert="horz" lIns="93124" tIns="46562" rIns="93124" bIns="46562"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42" y="8829967"/>
            <a:ext cx="3037840" cy="464820"/>
          </a:xfrm>
          <a:prstGeom prst="rect">
            <a:avLst/>
          </a:prstGeom>
        </p:spPr>
        <p:txBody>
          <a:bodyPr vert="horz" lIns="93124" tIns="46562" rIns="93124" bIns="46562"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24" tIns="46562" rIns="93124" bIns="46562" rtlCol="0"/>
          <a:lstStyle>
            <a:lvl1pPr algn="l">
              <a:defRPr sz="1200"/>
            </a:lvl1pPr>
          </a:lstStyle>
          <a:p>
            <a:endParaRPr lang="en-US"/>
          </a:p>
        </p:txBody>
      </p:sp>
      <p:sp>
        <p:nvSpPr>
          <p:cNvPr id="3" name="Date Placeholder 2"/>
          <p:cNvSpPr>
            <a:spLocks noGrp="1"/>
          </p:cNvSpPr>
          <p:nvPr>
            <p:ph type="dt" idx="1"/>
          </p:nvPr>
        </p:nvSpPr>
        <p:spPr>
          <a:xfrm>
            <a:off x="3970942" y="0"/>
            <a:ext cx="3037840" cy="464820"/>
          </a:xfrm>
          <a:prstGeom prst="rect">
            <a:avLst/>
          </a:prstGeom>
        </p:spPr>
        <p:txBody>
          <a:bodyPr vert="horz" lIns="93124" tIns="46562" rIns="93124" bIns="46562" rtlCol="0"/>
          <a:lstStyle>
            <a:lvl1pPr algn="r">
              <a:defRPr sz="1200"/>
            </a:lvl1pPr>
          </a:lstStyle>
          <a:p>
            <a:fld id="{9DFB3D17-1147-6647-8C78-7959D1AD69A9}" type="datetime1">
              <a:rPr lang="en-US" smtClean="0"/>
              <a:t>4/16/2015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4" tIns="46562" rIns="93124" bIns="46562"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24" tIns="46562" rIns="93124" bIns="465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24" tIns="46562" rIns="93124" bIns="46562"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24" tIns="46562" rIns="93124" bIns="46562"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a:t>: This presentation </a:t>
            </a:r>
            <a:r>
              <a:rPr lang="en-US" dirty="0" smtClean="0"/>
              <a:t>addresses steps to develop the right research questions for</a:t>
            </a:r>
            <a:r>
              <a:rPr lang="en-US" baseline="0" dirty="0" smtClean="0"/>
              <a:t> </a:t>
            </a:r>
            <a:r>
              <a:rPr lang="en-US" dirty="0" smtClean="0"/>
              <a:t>program evaluation. </a:t>
            </a:r>
          </a:p>
          <a:p>
            <a:endParaRPr lang="en-US" dirty="0" smtClean="0"/>
          </a:p>
          <a:p>
            <a:r>
              <a:rPr lang="en-US" dirty="0" smtClean="0"/>
              <a:t>We are going to refer to the</a:t>
            </a:r>
            <a:r>
              <a:rPr lang="en-US" baseline="0" dirty="0" smtClean="0"/>
              <a:t> logic model handout throughout the presentation, so please have that handy. </a:t>
            </a: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268679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0">
              <a:lnSpc>
                <a:spcPct val="100000"/>
              </a:lnSpc>
            </a:pPr>
            <a:r>
              <a:rPr lang="en-US" u="sng" dirty="0"/>
              <a:t>Facilitator notes</a:t>
            </a:r>
            <a:r>
              <a:rPr lang="en-US" dirty="0"/>
              <a:t>: This diagram i</a:t>
            </a:r>
            <a:r>
              <a:rPr lang="en-US" altLang="en-US" dirty="0"/>
              <a:t>llustrates CNCS’s approach to a long-term research agenda which emphasizes a developmental approach to evaluation whereby evidence of effectiveness is built over time. In general, the diagram shows that the evaluation activities associated with a program should be part of a larger, long-term research agenda that spans </a:t>
            </a:r>
            <a:r>
              <a:rPr lang="en-US" altLang="en-US" dirty="0" smtClean="0"/>
              <a:t>several </a:t>
            </a:r>
            <a:r>
              <a:rPr lang="en-US" altLang="en-US" dirty="0"/>
              <a:t>years. </a:t>
            </a:r>
          </a:p>
          <a:p>
            <a:pPr lvl="0">
              <a:lnSpc>
                <a:spcPct val="100000"/>
              </a:lnSpc>
            </a:pPr>
            <a:endParaRPr lang="en-US" altLang="en-US" dirty="0"/>
          </a:p>
          <a:p>
            <a:pPr lvl="0">
              <a:lnSpc>
                <a:spcPct val="100000"/>
              </a:lnSpc>
            </a:pPr>
            <a:r>
              <a:rPr lang="en-US" altLang="en-US" dirty="0"/>
              <a:t>The key building blocks for generating evidence are shown in the diagram. </a:t>
            </a:r>
          </a:p>
          <a:p>
            <a:pPr marL="172719" indent="-172719">
              <a:buFontTx/>
              <a:buChar char="-"/>
            </a:pPr>
            <a:r>
              <a:rPr lang="en-US" altLang="en-US" dirty="0"/>
              <a:t>The first step is identify and implement a strong program design by g</a:t>
            </a:r>
            <a:r>
              <a:rPr lang="en-US" dirty="0"/>
              <a:t>athering evidence that supports the intervention to be used. During this initial process, it is helpful to develop a logic model which clearly communicates the central model of your program. It also is recommended that the program be piloted during this initial step to</a:t>
            </a:r>
            <a:r>
              <a:rPr lang="en-US" altLang="en-US" dirty="0"/>
              <a:t> ensure its effective implementation prior to expanding the program more widely.</a:t>
            </a:r>
          </a:p>
          <a:p>
            <a:pPr marL="172719" indent="-172719">
              <a:buFontTx/>
              <a:buChar char="-"/>
            </a:pPr>
            <a:r>
              <a:rPr lang="en-US" altLang="en-US" dirty="0"/>
              <a:t>Once a strong program design has been identified, the second building block is ensuring the effective full implementation of the program. A process evaluation should be conducted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marL="172719" indent="-172719">
              <a:buFontTx/>
              <a:buChar char="-"/>
            </a:pPr>
            <a:r>
              <a:rPr lang="en-US" altLang="en-US" dirty="0"/>
              <a:t>The next level in the continuum is assessing the program’s outcomes. This process involves d</a:t>
            </a:r>
            <a:r>
              <a:rPr lang="en-US" dirty="0"/>
              <a:t>eveloping indicators for measuring outcomes, possibly conducting one of the less rigorous outcome evaluation designs, such as a single group pre-post design to measure program outcomes, and conducting a thorough process evaluation. We will discuss what these types of evaluation designs entail later in this presentation. </a:t>
            </a:r>
          </a:p>
          <a:p>
            <a:pPr marL="172719" indent="-172719">
              <a:buFontTx/>
              <a:buChar char="-"/>
            </a:pPr>
            <a:r>
              <a:rPr lang="en-US" dirty="0"/>
              <a:t>One step further in the continuum is obtaining evidence of positive program outcomes by examining the linkages between program activities and outcomes. Programs at this level of the continuum will have p</a:t>
            </a:r>
            <a:r>
              <a:rPr lang="en-US" dirty="0">
                <a:ea typeface="ＭＳ Ｐゴシック" pitchFamily="34" charset="-128"/>
                <a:cs typeface="Tahoma" pitchFamily="34" charset="0"/>
              </a:rPr>
              <a:t>erformed</a:t>
            </a:r>
            <a:r>
              <a:rPr lang="en-US" dirty="0">
                <a:ea typeface="ＭＳ Ｐゴシック" pitchFamily="-111" charset="-128"/>
                <a:sym typeface="Bookshelf Symbol 7" pitchFamily="-111" charset="2"/>
              </a:rPr>
              <a:t> multiple pre- and </a:t>
            </a:r>
            <a:r>
              <a:rPr lang="en-US" dirty="0" smtClean="0">
                <a:ea typeface="ＭＳ Ｐゴシック" pitchFamily="-111" charset="-128"/>
                <a:sym typeface="Bookshelf Symbol 7" pitchFamily="-111" charset="2"/>
              </a:rPr>
              <a:t>post-test evaluations </a:t>
            </a:r>
            <a:r>
              <a:rPr lang="en-US" dirty="0">
                <a:ea typeface="ＭＳ Ｐゴシック" pitchFamily="-111" charset="-128"/>
                <a:sym typeface="Bookshelf Symbol 7" pitchFamily="-111" charset="2"/>
              </a:rPr>
              <a:t>and conducted outcome evaluations using an independent evaluator. </a:t>
            </a:r>
          </a:p>
          <a:p>
            <a:pPr marL="172719" indent="-172719">
              <a:buFontTx/>
              <a:buChar char="-"/>
            </a:pPr>
            <a:r>
              <a:rPr lang="en-US" dirty="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dirty="0">
                <a:ea typeface="ＭＳ Ｐゴシック" pitchFamily="-111" charset="-128"/>
                <a:cs typeface="Tahoma" pitchFamily="34" charset="0"/>
                <a:sym typeface="Bookshelf Symbol 7" pitchFamily="-111" charset="2"/>
              </a:rPr>
              <a:t>stablished the causal linkage between program activities and intended outcomes/impacts. </a:t>
            </a:r>
            <a:r>
              <a:rPr lang="en-US" dirty="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dirty="0"/>
          </a:p>
          <a:p>
            <a:pPr>
              <a:lnSpc>
                <a:spcPct val="100000"/>
              </a:lnSpc>
            </a:pPr>
            <a:endParaRPr lang="en-US" altLang="en-US" dirty="0"/>
          </a:p>
          <a:p>
            <a:pPr>
              <a:lnSpc>
                <a:spcPct val="100000"/>
              </a:lnSpc>
            </a:pPr>
            <a:r>
              <a:rPr lang="en-US" altLang="en-US" dirty="0"/>
              <a:t>Based on this understanding of a continuum of evidence, CNCS sees value in infusing evaluative thinking and knowledge into every phase of a program’s life cycle – program development, implementation, improvement, and replication/scaling. And CNCS continues to develop a funding strategy that will create a portfolio of programs reflecting a range of evidence levels (e.g., strong, moderate, preliminary) that are appropriate to the program’s life cycle and investment of public dollars. Therefore, in planning for a program’s long-term research strategy, grantees should consider the evaluation activities, design, and research questions that would best correspond to each stage of their program's life cycle. </a:t>
            </a:r>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43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60583">
              <a:defRPr/>
            </a:pPr>
            <a:r>
              <a:rPr lang="en-US" sz="1200" u="sng" dirty="0">
                <a:latin typeface="+mn-lt"/>
              </a:rPr>
              <a:t>Facilitator notes</a:t>
            </a:r>
            <a:r>
              <a:rPr lang="en-US" sz="1200" dirty="0">
                <a:latin typeface="+mn-lt"/>
              </a:rPr>
              <a:t>: Let’s turn back to the steps involved in developing research questions. Once you’ve established the purpose and scope of the evaluation, the next step is to </a:t>
            </a:r>
            <a:r>
              <a:rPr lang="en-US" sz="1200" dirty="0" smtClean="0">
                <a:latin typeface="+mn-lt"/>
              </a:rPr>
              <a:t>decide which type </a:t>
            </a:r>
            <a:r>
              <a:rPr lang="en-US" sz="1200" dirty="0">
                <a:latin typeface="+mn-lt"/>
              </a:rPr>
              <a:t>of </a:t>
            </a:r>
            <a:r>
              <a:rPr lang="en-US" sz="1200" dirty="0" smtClean="0">
                <a:latin typeface="+mn-lt"/>
              </a:rPr>
              <a:t>evaluation design you will</a:t>
            </a:r>
            <a:r>
              <a:rPr lang="en-US" sz="1200" baseline="0" dirty="0" smtClean="0">
                <a:latin typeface="+mn-lt"/>
              </a:rPr>
              <a:t> employ</a:t>
            </a:r>
            <a:r>
              <a:rPr lang="en-US" sz="1200" dirty="0" smtClean="0">
                <a:latin typeface="+mn-lt"/>
              </a:rPr>
              <a:t>. </a:t>
            </a:r>
            <a:r>
              <a:rPr lang="en-US" sz="1200" dirty="0">
                <a:latin typeface="+mn-lt"/>
              </a:rPr>
              <a:t>The purpose and scope of your evaluation will determine which </a:t>
            </a:r>
            <a:r>
              <a:rPr lang="en-US" sz="1200" dirty="0" smtClean="0">
                <a:latin typeface="+mn-lt"/>
              </a:rPr>
              <a:t>type is </a:t>
            </a:r>
            <a:r>
              <a:rPr lang="en-US" sz="1200" dirty="0">
                <a:latin typeface="+mn-lt"/>
              </a:rPr>
              <a:t>most appropriate </a:t>
            </a:r>
            <a:r>
              <a:rPr lang="en-US" sz="1200" dirty="0" smtClean="0">
                <a:latin typeface="+mn-lt"/>
              </a:rPr>
              <a:t>for your study. </a:t>
            </a:r>
            <a:r>
              <a:rPr lang="en-US" sz="1200" dirty="0">
                <a:latin typeface="+mn-lt"/>
              </a:rPr>
              <a:t>As you may recall from a previous slide, there are two sides to a logic model – a process side and an outcome side. </a:t>
            </a:r>
            <a:r>
              <a:rPr lang="en-US" sz="1200" u="none" baseline="0" dirty="0" smtClean="0">
                <a:solidFill>
                  <a:schemeClr val="tx1"/>
                </a:solidFill>
                <a:latin typeface="+mn-lt"/>
              </a:rPr>
              <a:t>Similar to what is reflected in the logic model, </a:t>
            </a:r>
            <a:r>
              <a:rPr lang="en-US" sz="1200" dirty="0">
                <a:latin typeface="+mn-lt"/>
              </a:rPr>
              <a:t>there are two common types of evaluation designs: a process evaluation design and an outcome evaluation design. Therefore, the side of the logic model that the purpose and scope of your evaluation focuses </a:t>
            </a:r>
            <a:r>
              <a:rPr lang="en-US" sz="1200" dirty="0" smtClean="0">
                <a:latin typeface="+mn-lt"/>
              </a:rPr>
              <a:t>on </a:t>
            </a:r>
            <a:r>
              <a:rPr lang="en-US" sz="1200" dirty="0">
                <a:latin typeface="+mn-lt"/>
              </a:rPr>
              <a:t>will largely determine which type of evaluation design should be used for the evaluation</a:t>
            </a:r>
            <a:r>
              <a:rPr lang="en-US" sz="1200" dirty="0" smtClean="0">
                <a:latin typeface="+mn-lt"/>
              </a:rPr>
              <a:t>. </a:t>
            </a:r>
          </a:p>
          <a:p>
            <a:pPr marL="0" lvl="1" defTabSz="460583">
              <a:defRPr/>
            </a:pPr>
            <a:endParaRPr lang="en-US" sz="1200" dirty="0">
              <a:latin typeface="+mn-lt"/>
            </a:endParaRPr>
          </a:p>
          <a:p>
            <a:r>
              <a:rPr lang="en-US" sz="1200" dirty="0">
                <a:latin typeface="+mn-lt"/>
              </a:rPr>
              <a:t>It is important to highlight that process and outcome evaluations have several notable differences, especially in terms of their goals. The results of a process evaluation are most often used to change or improve the program.  A process evaluation can be used to document what a program is doing and to what extent and how consistently the program demonstrates fidelity to the program’s logic model. An outcome or impact evaluation can be used to determine the results or effects of a program. These types of evaluations generally measure changes in program beneficiaries' knowledge, attitudes, </a:t>
            </a:r>
            <a:r>
              <a:rPr lang="en-US" sz="1200" dirty="0" smtClean="0">
                <a:latin typeface="+mn-lt"/>
              </a:rPr>
              <a:t>behaviors, and/or</a:t>
            </a:r>
            <a:r>
              <a:rPr lang="en-US" sz="1200" baseline="0" dirty="0" smtClean="0">
                <a:latin typeface="+mn-lt"/>
              </a:rPr>
              <a:t> conditions</a:t>
            </a:r>
            <a:r>
              <a:rPr lang="en-US" sz="1200" dirty="0" smtClean="0">
                <a:latin typeface="+mn-lt"/>
              </a:rPr>
              <a:t> </a:t>
            </a:r>
            <a:r>
              <a:rPr lang="en-US" sz="1200" dirty="0">
                <a:latin typeface="+mn-lt"/>
              </a:rPr>
              <a:t>thought to result from the program. </a:t>
            </a:r>
          </a:p>
          <a:p>
            <a:endParaRPr lang="en-US" sz="1200" dirty="0">
              <a:latin typeface="+mn-lt"/>
            </a:endParaRPr>
          </a:p>
          <a:p>
            <a:pPr marL="0" lvl="2" defTabSz="465622">
              <a:defRPr/>
            </a:pPr>
            <a:r>
              <a:rPr lang="en-US" sz="1200" dirty="0">
                <a:latin typeface="+mn-lt"/>
                <a:cs typeface="Arial" panose="020B0604020202020204" pitchFamily="34" charset="0"/>
              </a:rPr>
              <a:t>To answer the types of research questions associated with a process evaluation generally a comparison group is not necessary. The collection of both qualitative and quantitative data through interviews, surveys, and program administrative data is usually preferred. </a:t>
            </a:r>
            <a:r>
              <a:rPr lang="en-US" sz="1200" dirty="0" smtClean="0">
                <a:latin typeface="+mn-lt"/>
                <a:cs typeface="Arial" panose="020B0604020202020204" pitchFamily="34" charset="0"/>
              </a:rPr>
              <a:t>The </a:t>
            </a:r>
            <a:r>
              <a:rPr lang="en-US" sz="1200" dirty="0">
                <a:latin typeface="+mn-lt"/>
                <a:cs typeface="Arial" panose="020B0604020202020204" pitchFamily="34" charset="0"/>
              </a:rPr>
              <a:t>m</a:t>
            </a:r>
            <a:r>
              <a:rPr lang="en-US" sz="1200" dirty="0">
                <a:latin typeface="+mn-lt"/>
              </a:rPr>
              <a:t>ore rigorous outcome evaluations include a comparison group against which to measure changes in program beneficiaries. These types of outcome evaluation designs are referred to as impact evaluations. The use of a comparison group provides additional evidence that observed changes in program </a:t>
            </a:r>
            <a:r>
              <a:rPr lang="en-US" sz="1200" dirty="0" smtClean="0">
                <a:latin typeface="+mn-lt"/>
              </a:rPr>
              <a:t>beneficiaries </a:t>
            </a:r>
            <a:r>
              <a:rPr lang="en-US" sz="1200" dirty="0">
                <a:latin typeface="+mn-lt"/>
              </a:rPr>
              <a:t>were due to the program or intervention. Thus, impact evaluations are better able to measure or estimate the </a:t>
            </a:r>
            <a:r>
              <a:rPr lang="en-US" sz="1200" b="1" dirty="0">
                <a:latin typeface="+mn-lt"/>
              </a:rPr>
              <a:t>impact </a:t>
            </a:r>
            <a:r>
              <a:rPr lang="en-US" sz="1200" dirty="0">
                <a:latin typeface="+mn-lt"/>
              </a:rPr>
              <a:t>of the program on beneficiaries. These types of studies typically require quantitative data collection and often employ advanced statistical methods for analyzing </a:t>
            </a:r>
            <a:r>
              <a:rPr lang="en-US" sz="1200" dirty="0" smtClean="0">
                <a:latin typeface="+mn-lt"/>
              </a:rPr>
              <a:t>data.</a:t>
            </a:r>
            <a:r>
              <a:rPr lang="en-US" sz="1200" baseline="0" dirty="0" smtClean="0">
                <a:latin typeface="+mn-lt"/>
              </a:rPr>
              <a:t> </a:t>
            </a:r>
          </a:p>
          <a:p>
            <a:pPr marL="0" lvl="2" defTabSz="465622">
              <a:defRPr/>
            </a:pPr>
            <a:endParaRPr lang="en-US" sz="1200" baseline="0" dirty="0" smtClean="0">
              <a:latin typeface="+mn-lt"/>
            </a:endParaRPr>
          </a:p>
          <a:p>
            <a:pPr marL="0" lvl="2" defTabSz="465622">
              <a:defRPr/>
            </a:pPr>
            <a:r>
              <a:rPr lang="en-US" sz="1200" baseline="0" dirty="0" smtClean="0">
                <a:latin typeface="+mn-lt"/>
              </a:rPr>
              <a:t>Remember, AmeriCorps grantees receiving over $500K a year from CNCS are required to conduct an impact evaluation, while those grantees receiving less than $500K a year can conduct either a process evaluation or an impact evaluation. </a:t>
            </a:r>
          </a:p>
          <a:p>
            <a:pPr marL="0" lvl="2" defTabSz="465622">
              <a:defRPr/>
            </a:pPr>
            <a:endParaRPr lang="en-US" sz="1200" baseline="0" dirty="0" smtClean="0">
              <a:latin typeface="+mn-lt"/>
            </a:endParaRPr>
          </a:p>
          <a:p>
            <a:pPr marL="0" lvl="2" defTabSz="465622">
              <a:defRPr/>
            </a:pPr>
            <a:r>
              <a:rPr lang="en-US" sz="1200" dirty="0" smtClean="0">
                <a:latin typeface="+mn-lt"/>
              </a:rPr>
              <a:t>Not</a:t>
            </a:r>
            <a:r>
              <a:rPr lang="en-US" sz="1200" baseline="0" dirty="0" smtClean="0">
                <a:latin typeface="+mn-lt"/>
              </a:rPr>
              <a:t>e that this step is about deciding on the basic type of design you will use. A later step, after you develop and finalize your research questions, will be to determine more specific details of your evaluation design. </a:t>
            </a:r>
            <a:endParaRPr lang="en-US" sz="1200" dirty="0" smtClean="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43621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 Once </a:t>
            </a:r>
            <a:r>
              <a:rPr lang="en-US" baseline="0" dirty="0" smtClean="0"/>
              <a:t>you’ve decided on the type of evaluation design, the next step involves drafting and finalizing your research questions. </a:t>
            </a:r>
            <a:r>
              <a:rPr lang="en-US" dirty="0" smtClean="0"/>
              <a:t>Research questions are a list of questions that you anticipate being able to answer at the end of the evaluation. Research questions should be</a:t>
            </a:r>
            <a:r>
              <a:rPr lang="en-US" baseline="0" dirty="0" smtClean="0"/>
              <a:t> clear,</a:t>
            </a:r>
            <a:r>
              <a:rPr lang="en-US" dirty="0" smtClean="0"/>
              <a:t> specific, and well-defined so they can be thoroughly answered after completing the other evaluation activities (e.g., questionnaire</a:t>
            </a:r>
            <a:r>
              <a:rPr lang="en-US" baseline="0" dirty="0" smtClean="0"/>
              <a:t> development, </a:t>
            </a:r>
            <a:r>
              <a:rPr lang="en-US" dirty="0" smtClean="0"/>
              <a:t>data collection, analysis, etc.).</a:t>
            </a:r>
            <a:r>
              <a:rPr lang="en-US" baseline="0" dirty="0" smtClean="0"/>
              <a:t> Research questions for a program evaluation should focus on your AmeriCorps program or a component of your program. Again, because the research questions need to eventually be answered, they must be measurable by the evaluation. The research questions also should be aligned with the program’s logic model.  </a:t>
            </a:r>
          </a:p>
          <a:p>
            <a:pPr defTabSz="460583">
              <a:defRPr/>
            </a:pPr>
            <a:endParaRPr lang="en-US" baseline="0" dirty="0" smtClean="0"/>
          </a:p>
          <a:p>
            <a:pPr defTabSz="460583">
              <a:defRPr/>
            </a:pPr>
            <a:r>
              <a:rPr lang="en-US" baseline="0" dirty="0" smtClean="0"/>
              <a:t>We will be referring back to these qualities of good research questions at multiple points during the rest of the presentation.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20292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60583">
              <a:spcBef>
                <a:spcPct val="0"/>
              </a:spcBef>
              <a:defRPr/>
            </a:pPr>
            <a:r>
              <a:rPr lang="en-US" altLang="en-US" u="sng" dirty="0"/>
              <a:t>Facilitator notes</a:t>
            </a:r>
            <a:r>
              <a:rPr lang="en-US" altLang="en-US" dirty="0"/>
              <a:t>: </a:t>
            </a:r>
            <a:r>
              <a:rPr lang="en-US" altLang="en-US" dirty="0" smtClean="0"/>
              <a:t>T</a:t>
            </a:r>
            <a:r>
              <a:rPr lang="en-US" baseline="0" dirty="0" smtClean="0"/>
              <a:t>he approach for developing research questions differs depending on whether you are conducting a process or an outcome evaluation. </a:t>
            </a:r>
            <a:r>
              <a:rPr lang="en-US" altLang="en-US" dirty="0" smtClean="0"/>
              <a:t>As this graphic illustrates,</a:t>
            </a:r>
            <a:r>
              <a:rPr lang="en-US" altLang="en-US" baseline="0" dirty="0" smtClean="0"/>
              <a:t> by tying an evaluation’s research questions and design to a program’s logic model</a:t>
            </a:r>
            <a:r>
              <a:rPr lang="en-US" altLang="en-US" dirty="0" smtClean="0"/>
              <a:t>, process evaluations address exploratory</a:t>
            </a:r>
            <a:r>
              <a:rPr lang="en-US" altLang="en-US" baseline="0" dirty="0" smtClean="0"/>
              <a:t> </a:t>
            </a:r>
            <a:r>
              <a:rPr lang="en-US" altLang="en-US" dirty="0" smtClean="0"/>
              <a:t>questions about program operations,</a:t>
            </a:r>
            <a:r>
              <a:rPr lang="en-US" altLang="en-US" baseline="0" dirty="0" smtClean="0"/>
              <a:t> processes, and procedures</a:t>
            </a:r>
            <a:r>
              <a:rPr lang="en-US" altLang="en-US" dirty="0" smtClean="0"/>
              <a:t>, namely the who, what, when, where, why, and how of program activities and program outputs. On the other hand, outcome evaluations test</a:t>
            </a:r>
            <a:r>
              <a:rPr lang="en-US" altLang="en-US" baseline="0" dirty="0" smtClean="0"/>
              <a:t> hypotheses about</a:t>
            </a:r>
            <a:r>
              <a:rPr lang="en-US" altLang="en-US" dirty="0" smtClean="0"/>
              <a:t> a program’s changes, effects, or impacts on</a:t>
            </a:r>
            <a:r>
              <a:rPr lang="en-US" altLang="en-US" baseline="0" dirty="0" smtClean="0"/>
              <a:t> short-, medium-, or long-term </a:t>
            </a:r>
            <a:r>
              <a:rPr lang="en-US" altLang="en-US" dirty="0" smtClean="0"/>
              <a:t>outcomes,</a:t>
            </a:r>
            <a:r>
              <a:rPr lang="en-US" altLang="en-US" baseline="0" dirty="0" smtClean="0"/>
              <a:t> ultimately </a:t>
            </a:r>
            <a:r>
              <a:rPr lang="en-US" altLang="en-US" dirty="0" smtClean="0"/>
              <a:t>assessing program effectiveness. </a:t>
            </a:r>
          </a:p>
          <a:p>
            <a:pPr defTabSz="460583">
              <a:spcBef>
                <a:spcPct val="0"/>
              </a:spcBef>
              <a:defRPr/>
            </a:pPr>
            <a:endParaRPr lang="en-US" altLang="en-US" dirty="0" smtClean="0"/>
          </a:p>
          <a:p>
            <a:pPr defTabSz="460583">
              <a:spcBef>
                <a:spcPct val="0"/>
              </a:spcBef>
              <a:defRPr/>
            </a:pPr>
            <a:r>
              <a:rPr lang="en-US" altLang="en-US" dirty="0" smtClean="0"/>
              <a:t>Next,</a:t>
            </a:r>
            <a:r>
              <a:rPr lang="en-US" altLang="en-US" baseline="0" dirty="0" smtClean="0"/>
              <a:t> we will provide separate overviews of how to design research questions for a process and an outcome evaluation.</a:t>
            </a:r>
            <a:endParaRPr lang="en-US" altLang="en-US" dirty="0" smtClean="0"/>
          </a:p>
        </p:txBody>
      </p:sp>
      <p:sp>
        <p:nvSpPr>
          <p:cNvPr id="5" name="Slide Number Placeholder 4"/>
          <p:cNvSpPr>
            <a:spLocks noGrp="1"/>
          </p:cNvSpPr>
          <p:nvPr>
            <p:ph type="sldNum" sz="quarter" idx="5"/>
          </p:nvPr>
        </p:nvSpPr>
        <p:spPr/>
        <p:txBody>
          <a:bodyPr/>
          <a:lstStyle/>
          <a:p>
            <a:pPr>
              <a:defRPr/>
            </a:pPr>
            <a:fld id="{1A04683E-754E-47D6-885C-8BC917E2B2F1}" type="slidenum">
              <a:rPr lang="en-US" smtClean="0"/>
              <a:pPr>
                <a:defRPr/>
              </a:pPr>
              <a:t>13</a:t>
            </a:fld>
            <a:endParaRPr lang="en-US"/>
          </a:p>
        </p:txBody>
      </p:sp>
    </p:spTree>
    <p:extLst>
      <p:ext uri="{BB962C8B-B14F-4D97-AF65-F5344CB8AC3E}">
        <p14:creationId xmlns:p14="http://schemas.microsoft.com/office/powerpoint/2010/main" val="354698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a:t>
            </a:r>
            <a:r>
              <a:rPr lang="en-US" u="sng" dirty="0" smtClean="0"/>
              <a:t>notes</a:t>
            </a:r>
            <a:r>
              <a:rPr lang="en-US" dirty="0" smtClean="0"/>
              <a:t>: It </a:t>
            </a:r>
            <a:r>
              <a:rPr lang="en-US" dirty="0"/>
              <a:t>is important to remember during the development process that r</a:t>
            </a:r>
            <a:r>
              <a:rPr lang="en-US" dirty="0" smtClean="0"/>
              <a:t>esearch questions for</a:t>
            </a:r>
            <a:r>
              <a:rPr lang="en-US" baseline="0" dirty="0" smtClean="0"/>
              <a:t> a process evaluation </a:t>
            </a:r>
            <a:r>
              <a:rPr lang="en-US" dirty="0" smtClean="0"/>
              <a:t>should: </a:t>
            </a:r>
          </a:p>
          <a:p>
            <a:pPr marL="172719" indent="-172719">
              <a:buFont typeface="Arial" panose="020B0604020202020204" pitchFamily="34" charset="0"/>
              <a:buChar char="•"/>
            </a:pPr>
            <a:r>
              <a:rPr lang="en-US" dirty="0" smtClean="0"/>
              <a:t>Focus on the program or a program component</a:t>
            </a:r>
          </a:p>
          <a:p>
            <a:pPr marL="172719" indent="-172719">
              <a:buFont typeface="Arial" panose="020B0604020202020204" pitchFamily="34" charset="0"/>
              <a:buChar char="•"/>
            </a:pPr>
            <a:r>
              <a:rPr lang="en-US" dirty="0" smtClean="0"/>
              <a:t>Ask who, what, where, when, why, or how?</a:t>
            </a:r>
          </a:p>
          <a:p>
            <a:pPr marL="172719" indent="-172719">
              <a:buFont typeface="Arial" panose="020B0604020202020204" pitchFamily="34" charset="0"/>
              <a:buChar char="•"/>
            </a:pPr>
            <a:r>
              <a:rPr lang="en-US" dirty="0" smtClean="0"/>
              <a:t>Use exploratory verbs, such as report, describe, discover, seek, or explore</a:t>
            </a:r>
          </a:p>
          <a:p>
            <a:pPr marL="172719" indent="-172719" defTabSz="460583">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302682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a:t>Facilitator notes</a:t>
            </a:r>
            <a:r>
              <a:rPr lang="en-US" dirty="0"/>
              <a:t>: For a process evaluation, it is best to start by considering what is the general question you want to answer. General questions should follow from the purpose and goals already identified for the evaluation and ask the </a:t>
            </a:r>
            <a:r>
              <a:rPr lang="en-US" altLang="en-US" dirty="0"/>
              <a:t>who, what, when, where, why, and how associated with program activities and outputs</a:t>
            </a:r>
            <a:r>
              <a:rPr lang="en-US" dirty="0"/>
              <a:t>. The questions should focus on studying some topic for general exploration and use neutral language that does not assume a particular outcome from the evaluation.  </a:t>
            </a:r>
          </a:p>
          <a:p>
            <a:endParaRPr lang="en-US" dirty="0"/>
          </a:p>
          <a:p>
            <a:r>
              <a:rPr lang="en-US" dirty="0"/>
              <a:t>Examples of general research questions for a process evaluation are: </a:t>
            </a:r>
          </a:p>
          <a:p>
            <a:pPr marL="172719" indent="-172719">
              <a:buFont typeface="Arial" panose="020B0604020202020204" pitchFamily="34" charset="0"/>
              <a:buChar char="•"/>
            </a:pPr>
            <a:r>
              <a:rPr lang="en-US" dirty="0"/>
              <a:t>How is the program being implemented?</a:t>
            </a:r>
          </a:p>
          <a:p>
            <a:pPr marL="172719" indent="-172719">
              <a:buFont typeface="Arial" panose="020B0604020202020204" pitchFamily="34" charset="0"/>
              <a:buChar char="•"/>
            </a:pPr>
            <a:r>
              <a:rPr lang="en-US" dirty="0"/>
              <a:t>How do program beneficiaries describe their program experiences?</a:t>
            </a:r>
          </a:p>
          <a:p>
            <a:pPr marL="172719" indent="-172719">
              <a:buFont typeface="Arial" panose="020B0604020202020204" pitchFamily="34" charset="0"/>
              <a:buChar char="•"/>
            </a:pPr>
            <a:r>
              <a:rPr lang="en-US" dirty="0"/>
              <a:t>What resources are being described as needed for implementing the program?</a:t>
            </a:r>
          </a:p>
          <a:p>
            <a:endParaRPr lang="en-US" dirty="0"/>
          </a:p>
          <a:p>
            <a:r>
              <a:rPr lang="en-US" dirty="0"/>
              <a:t>Despite the fact that we provide a template here, it is important to keep in mind that there is no specific formula for writing research questions; however, in reviewing and assessing drafts of research questions, it is important to keep in mind the basic requirements described earlier. That is, research questions should be clear and well-defined, focus on a single, distinct program, model,  or program component, be measureable, and align with your logic model. Once you have drafted several potential research questions, it is important to ask whether they meet all of these requirements. </a:t>
            </a:r>
          </a:p>
          <a:p>
            <a:endParaRPr lang="en-US" dirty="0"/>
          </a:p>
          <a:p>
            <a:r>
              <a:rPr lang="en-US" dirty="0"/>
              <a:t>It is often the case that programs are able to identify far more research questions for examination in both process and outcome evaluations than they can explore in a single study. In these circumstances, it is useful to consider how the research questions align with your program’s long-term research agenda, as described earlier. Although you may not be able to study all of your questions about your program at once, it is possible to associate certain questions with later stages of your program development and address these research questions in a future evaluation of your program.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31644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latin typeface="+mn-lt"/>
              </a:rPr>
              <a:t>Facilitator notes</a:t>
            </a:r>
            <a:r>
              <a:rPr lang="en-US" sz="1200" dirty="0" smtClean="0">
                <a:latin typeface="+mn-lt"/>
              </a:rPr>
              <a:t>: Because the general research questions for a process evaluation are often broad, they usually need to be broken down into more specific questions that will then actually guide the other activities of the evaluation toward collecting and analyzing more concrete details about the program. Often there is more than one type of evidence that should be considered in answering a general research question, so sub-questions need to be written so that they focus on examining one dimension or point of view for informing the general question. Many times these sub-questions form the basis for the actual instruments used to collect data, such as interview guides, surveys, questionnaires, and observational tools. </a:t>
            </a:r>
          </a:p>
          <a:p>
            <a:endParaRPr lang="en-US" sz="1200" dirty="0" smtClean="0">
              <a:latin typeface="+mn-lt"/>
            </a:endParaRPr>
          </a:p>
          <a:p>
            <a:r>
              <a:rPr lang="en-US" sz="1200" dirty="0" smtClean="0">
                <a:latin typeface="+mn-lt"/>
              </a:rPr>
              <a:t>Here</a:t>
            </a:r>
            <a:r>
              <a:rPr lang="en-US" sz="1200" baseline="0" dirty="0" smtClean="0">
                <a:latin typeface="+mn-lt"/>
              </a:rPr>
              <a:t> w</a:t>
            </a:r>
            <a:r>
              <a:rPr lang="en-US" sz="1200" dirty="0" smtClean="0">
                <a:latin typeface="+mn-lt"/>
              </a:rPr>
              <a:t>e provide several examples of sub-questions that can be used to further inform general research questions for a process evaluation. The first example of a general question is “How is the program being implemented?” To further break this very broad question down into the actual areas of focus for the evaluation, several potential sub-questions are offered, including:</a:t>
            </a:r>
          </a:p>
          <a:p>
            <a:pPr marL="345437" indent="-345437">
              <a:buFont typeface="Arial" panose="020B0604020202020204" pitchFamily="34" charset="0"/>
              <a:buChar char="•"/>
            </a:pPr>
            <a:r>
              <a:rPr lang="en-US" altLang="en-US" sz="1200" dirty="0" smtClean="0">
                <a:latin typeface="+mn-lt"/>
              </a:rPr>
              <a:t>Are staff implementing the program within the same timeframe? </a:t>
            </a:r>
          </a:p>
          <a:p>
            <a:pPr marL="345437" indent="-345437">
              <a:buFont typeface="Arial" panose="020B0604020202020204" pitchFamily="34" charset="0"/>
              <a:buChar char="•"/>
            </a:pPr>
            <a:r>
              <a:rPr lang="en-US" altLang="en-US" sz="1200" dirty="0" smtClean="0">
                <a:latin typeface="+mn-lt"/>
              </a:rPr>
              <a:t>Are staff implementing the program with the same </a:t>
            </a:r>
            <a:r>
              <a:rPr lang="en-US" sz="1200" dirty="0" smtClean="0">
                <a:latin typeface="+mn-lt"/>
              </a:rPr>
              <a:t>intended target population?</a:t>
            </a:r>
          </a:p>
          <a:p>
            <a:pPr marL="345437" indent="-345437">
              <a:buFont typeface="Arial" panose="020B0604020202020204" pitchFamily="34" charset="0"/>
              <a:buChar char="•"/>
            </a:pPr>
            <a:r>
              <a:rPr lang="en-US" altLang="en-US" sz="1200" dirty="0" smtClean="0">
                <a:latin typeface="+mn-lt"/>
              </a:rPr>
              <a:t>What variations in implementation, if any, occur by site? Why are variations occurring and are they likely to effect program outcomes?</a:t>
            </a:r>
          </a:p>
          <a:p>
            <a:pPr marL="345437" indent="-345437">
              <a:buFont typeface="Arial" panose="020B0604020202020204" pitchFamily="34" charset="0"/>
              <a:buChar char="•"/>
            </a:pPr>
            <a:r>
              <a:rPr lang="en-US" altLang="en-US" sz="1200" dirty="0" smtClean="0">
                <a:latin typeface="+mn-lt"/>
              </a:rPr>
              <a:t>Are there unique challenges to implementing the program by site?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74755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u="sng" dirty="0" smtClean="0">
                <a:latin typeface="+mn-lt"/>
              </a:rPr>
              <a:t>Facilitator</a:t>
            </a:r>
            <a:r>
              <a:rPr lang="en-US" altLang="en-US" sz="1200" u="sng" baseline="0" dirty="0" smtClean="0">
                <a:latin typeface="+mn-lt"/>
              </a:rPr>
              <a:t> notes:  </a:t>
            </a:r>
            <a:r>
              <a:rPr lang="en-US" altLang="en-US" sz="1200" dirty="0" smtClean="0">
                <a:latin typeface="+mn-lt"/>
              </a:rPr>
              <a:t>Another example of a general question is “</a:t>
            </a:r>
            <a:r>
              <a:rPr lang="en-US" sz="1200" dirty="0" smtClean="0">
                <a:latin typeface="+mn-lt"/>
              </a:rPr>
              <a:t>How do program beneficiaries describe their program experiences?</a:t>
            </a:r>
            <a:r>
              <a:rPr lang="en-US" altLang="en-US" sz="1200" dirty="0" smtClean="0">
                <a:latin typeface="+mn-lt"/>
              </a:rPr>
              <a:t>” To address this more general question, some potential sub-questions include:</a:t>
            </a:r>
          </a:p>
          <a:p>
            <a:pPr marL="345437" indent="-345437">
              <a:buFont typeface="Arial" panose="020B0604020202020204" pitchFamily="34" charset="0"/>
              <a:buChar char="•"/>
            </a:pPr>
            <a:r>
              <a:rPr lang="en-US" sz="1200" dirty="0" smtClean="0">
                <a:latin typeface="+mn-lt"/>
              </a:rPr>
              <a:t>What are the benefits for program beneficiaries?</a:t>
            </a:r>
          </a:p>
          <a:p>
            <a:pPr marL="345437" indent="-345437">
              <a:buFont typeface="Arial" panose="020B0604020202020204" pitchFamily="34" charset="0"/>
              <a:buChar char="•"/>
            </a:pPr>
            <a:r>
              <a:rPr lang="en-US" altLang="en-US" sz="1200" dirty="0" smtClean="0">
                <a:latin typeface="+mn-lt"/>
              </a:rPr>
              <a:t>Are there any unintended consequences of program participation? </a:t>
            </a:r>
          </a:p>
          <a:p>
            <a:endParaRPr lang="en-US" sz="1200" dirty="0" smtClean="0">
              <a:latin typeface="+mn-lt"/>
            </a:endParaRPr>
          </a:p>
          <a:p>
            <a:r>
              <a:rPr lang="en-US" sz="1200" dirty="0" smtClean="0">
                <a:latin typeface="+mn-lt"/>
              </a:rPr>
              <a:t>A final example of a general question is “What resources are being described as needed for implementing the program?” A potential sub-question for this general research question is “What recommendations do program staff offer for future program implementers?”</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42003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a:t>
            </a:r>
          </a:p>
          <a:p>
            <a:r>
              <a:rPr lang="en-US" sz="1200" dirty="0" smtClean="0">
                <a:latin typeface="+mn-lt"/>
              </a:rPr>
              <a:t>-Similar to when drafting general research questions, after sub-questions have been drafted, it is important to ask whether the sub-questions meet all of the basic requirements for research questions, namely clear and well-defined, focused on the</a:t>
            </a:r>
            <a:r>
              <a:rPr lang="en-US" sz="1200" baseline="0" dirty="0" smtClean="0">
                <a:latin typeface="+mn-lt"/>
              </a:rPr>
              <a:t> </a:t>
            </a:r>
            <a:r>
              <a:rPr lang="en-US" sz="1200" dirty="0" smtClean="0">
                <a:latin typeface="+mn-lt"/>
              </a:rPr>
              <a:t>program  or a program component, measureable, and aligned with the program’s logic model. </a:t>
            </a:r>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1760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(Facilitated Exercise) Now that we have presented examples of the types of questions that may be asked for a process evaluation, let’s apply these ideas to a set of potential research questions for the fictional AmeriCorps health literacy program described earlier. Please use the handouts that have been provided on the program’s description and its accompanying logic model as a reference as we walk through some potential research questions for a process evaluation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exercise, the fictional AmeriCorps health literacy program is a small CNCS grantee receiving less than $500,000 annually and is required to conduct an evaluation of their program. The grantee has never conducted an evaluation of AmeriCorps-funded activities before and is interested in learning about how their program is working and what can be improved. In order to do so, the program plans to conduct a process evaluation to answer the following general research question: Is the program being implemented as intended?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Assess whether each of the following is a good sub-question for the program’s process evaluation. For questions that could be improved, what kinds of changes would need to be made? To guide your assessment, consider the following questions discussed earlier:</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appear to be measureable?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a:t>
            </a:r>
            <a:r>
              <a:rPr lang="en-US" sz="1200" kern="1200" baseline="0" dirty="0" smtClean="0">
                <a:solidFill>
                  <a:schemeClr val="tx1"/>
                </a:solidFill>
                <a:effectLst/>
                <a:latin typeface="+mn-lt"/>
                <a:ea typeface="+mn-ea"/>
                <a:cs typeface="+mn-cs"/>
              </a:rPr>
              <a:t> focus on the program or a program component?</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align with the program’s logic model?</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all AmeriCorps members engaged in delivering health literacy activities?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question is too vague to provide answers to the overarching question of whether the program is being implemented as intended. While all AmeriCorps members may be found to participate in a variety of activities related to health literacy, those activities may or may not be specified in the central program model. Members may also be serving different populations that are not targeted by the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question needs to focus on the program itself in order to provide helpful information about the program’s delivery of service activities.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can we reformulate this question to answer the broader research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possibility is to ask instead: To</a:t>
            </a:r>
            <a:r>
              <a:rPr lang="en-US" sz="1200" kern="1200" baseline="0" dirty="0" smtClean="0">
                <a:solidFill>
                  <a:schemeClr val="tx1"/>
                </a:solidFill>
                <a:effectLst/>
                <a:latin typeface="+mn-lt"/>
                <a:ea typeface="+mn-ea"/>
                <a:cs typeface="+mn-cs"/>
              </a:rPr>
              <a:t> what extent a</a:t>
            </a:r>
            <a:r>
              <a:rPr lang="en-US" sz="1200" kern="1200" dirty="0" smtClean="0">
                <a:solidFill>
                  <a:schemeClr val="tx1"/>
                </a:solidFill>
                <a:effectLst/>
                <a:latin typeface="+mn-lt"/>
                <a:ea typeface="+mn-ea"/>
                <a:cs typeface="+mn-cs"/>
              </a:rPr>
              <a:t>re AmeriCorps members consistently implementing the program with the same target population across all sites?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question is clear, specific, well-defined, and measurable.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2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what extent are</a:t>
            </a:r>
            <a:r>
              <a:rPr lang="en-US" sz="1200" kern="1200" dirty="0" smtClean="0">
                <a:solidFill>
                  <a:schemeClr val="tx1"/>
                </a:solidFill>
                <a:effectLst/>
                <a:latin typeface="+mn-lt"/>
                <a:ea typeface="+mn-ea"/>
                <a:cs typeface="+mn-cs"/>
              </a:rPr>
              <a:t> AmeriCorps members receiving the required training and supervision?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a good research question. The question is clear, specific, well-defined, and measurable. It also addresses the general research question.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program participants more likely to adopt preventive health practices than non-participants?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not an appropriate question for a process evaluation for two main reasons. First, this question does not further inform the general research question about fidelity of program implementation that is being asked. Second, as noted earlier, process evaluation questions should use neutral rather than predictive language. This question is more appropriate for an outcome evaluation.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Sub-question 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what extent are community partners faithfully replicating the health literacy program in other states? Is this a good research question? Why or why not?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This is not a good research question for this program. Although this question addresses fidelity of implementation, the question is not aligned with the program’s logic model. The goals of the program do not concern replication by community partners. In brainstorming ideas for research questions, sometimes program staff may raise interesting ideas that they are interested in investigating further. These questions may be worth saving for a future,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separate evaluation, but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one that focuses on whether the program itself is being executed as planned. This does not mean, however, that questions about community partners cannot be asked at all. The question simply needs to be tailored to the overarching research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can we reformulate this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possibility is to ask instead: What variations in community partners’ participation, if any, occur by site? In addition to being clear, specific, and well-defined, answers to this question will also allow the program to learn more about how community partners engage with the program, including any activities related to replication.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completing this exercise, you will find that sometimes developing the right research questions simply requires targeting and focusing existing questions that programs may have. By ensuring that research questions are clear, specific, well-defined, measureable, focus on the program, and align with your program logic model as well as your overarching research question, you will be able to obtain answers that can help inform and improve your particular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[Alternate exercise if running short on time – ask “Which of these is</a:t>
            </a:r>
            <a:r>
              <a:rPr lang="en-US" sz="1200" kern="1200" baseline="0" dirty="0" smtClean="0">
                <a:solidFill>
                  <a:schemeClr val="tx1"/>
                </a:solidFill>
                <a:effectLst/>
                <a:latin typeface="+mn-lt"/>
                <a:ea typeface="+mn-ea"/>
                <a:cs typeface="+mn-cs"/>
              </a:rPr>
              <a:t> a good research question, and why?]</a:t>
            </a: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91691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For this presentation, we have identified a few learning objectives.  </a:t>
            </a:r>
            <a:endParaRPr lang="en-US" dirty="0" smtClean="0"/>
          </a:p>
          <a:p>
            <a:pPr defTabSz="465622">
              <a:defRPr/>
            </a:pPr>
            <a:endParaRPr lang="en-US" dirty="0"/>
          </a:p>
          <a:p>
            <a:pPr marL="172719" indent="-172719">
              <a:buFontTx/>
              <a:buChar char="-"/>
            </a:pPr>
            <a:r>
              <a:rPr lang="en-US" dirty="0"/>
              <a:t>Understand the importance of research questions in program evaluation</a:t>
            </a:r>
          </a:p>
          <a:p>
            <a:pPr marL="172719" indent="-172719">
              <a:buFontTx/>
              <a:buChar char="-"/>
            </a:pPr>
            <a:r>
              <a:rPr lang="en-US" dirty="0"/>
              <a:t>Understand the </a:t>
            </a:r>
            <a:r>
              <a:rPr lang="en-US" dirty="0" smtClean="0"/>
              <a:t>four </a:t>
            </a:r>
            <a:r>
              <a:rPr lang="en-US" dirty="0"/>
              <a:t>basic steps for developing research </a:t>
            </a:r>
            <a:r>
              <a:rPr lang="en-US" dirty="0" smtClean="0"/>
              <a:t>questions </a:t>
            </a:r>
            <a:endParaRPr lang="en-US" dirty="0"/>
          </a:p>
          <a:p>
            <a:pPr marL="172719" indent="-172719">
              <a:buFontTx/>
              <a:buChar char="-"/>
            </a:pPr>
            <a:r>
              <a:rPr lang="en-US" dirty="0" smtClean="0"/>
              <a:t>Write research questions for different types of evaluation designs, specifically process evaluations and outcome evaluations</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51174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Now that we have discussed the process for designing</a:t>
            </a:r>
            <a:r>
              <a:rPr lang="en-US" baseline="0" dirty="0" smtClean="0"/>
              <a:t> research questions for a process evaluation, next we will discuss the process for designing research questions for an outcome evaluation. For an outcome evaluation, research questions tend to be narrowly focused on confirming a theory or prediction about changes, effects, or impacts of the program on a specified outcome(s). We now will provide a template and examples of research questions for an outcome evaluation.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53589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0583">
              <a:defRPr/>
            </a:pPr>
            <a:r>
              <a:rPr lang="en-US" u="sng" dirty="0"/>
              <a:t>Facilitator notes</a:t>
            </a:r>
            <a:r>
              <a:rPr lang="en-US" dirty="0"/>
              <a:t>: For an outcome evaluation, the research questions are used to present a theory </a:t>
            </a:r>
            <a:r>
              <a:rPr lang="en-US" dirty="0" smtClean="0"/>
              <a:t>about</a:t>
            </a:r>
            <a:r>
              <a:rPr lang="en-US" baseline="0" dirty="0" smtClean="0"/>
              <a:t> </a:t>
            </a:r>
            <a:r>
              <a:rPr lang="en-US" dirty="0" smtClean="0"/>
              <a:t>the </a:t>
            </a:r>
            <a:r>
              <a:rPr lang="en-US" dirty="0"/>
              <a:t>program’s potential </a:t>
            </a:r>
            <a:r>
              <a:rPr lang="en-US" dirty="0" smtClean="0"/>
              <a:t>change</a:t>
            </a:r>
            <a:r>
              <a:rPr lang="en-US" baseline="0" dirty="0" smtClean="0"/>
              <a:t> or </a:t>
            </a:r>
            <a:r>
              <a:rPr lang="en-US" dirty="0" smtClean="0"/>
              <a:t>effect</a:t>
            </a:r>
            <a:r>
              <a:rPr lang="en-US" baseline="0" dirty="0" smtClean="0"/>
              <a:t> </a:t>
            </a:r>
            <a:r>
              <a:rPr lang="en-US" dirty="0" smtClean="0"/>
              <a:t>on </a:t>
            </a:r>
            <a:r>
              <a:rPr lang="en-US" dirty="0"/>
              <a:t>a specific outcome or set of outcomes associated with a group of program beneficiaries. Research questions for an outcome evaluation tend to ask whether the model, program, or a specific program component resulted in a predicted outcome for program participants, which is the desired change anticipated by the program.  </a:t>
            </a:r>
          </a:p>
          <a:p>
            <a:pPr defTabSz="460583">
              <a:defRPr/>
            </a:pPr>
            <a:endParaRPr lang="en-US" dirty="0"/>
          </a:p>
          <a:p>
            <a:pPr defTabSz="460583">
              <a:defRPr/>
            </a:pPr>
            <a:r>
              <a:rPr lang="en-US" dirty="0"/>
              <a:t>As when drafting research questions for a process evaluation, it </a:t>
            </a:r>
            <a:r>
              <a:rPr lang="en-US" dirty="0" smtClean="0"/>
              <a:t>is</a:t>
            </a:r>
            <a:r>
              <a:rPr lang="en-US" baseline="0" dirty="0" smtClean="0"/>
              <a:t> </a:t>
            </a:r>
            <a:r>
              <a:rPr lang="en-US" dirty="0" smtClean="0"/>
              <a:t>important </a:t>
            </a:r>
            <a:r>
              <a:rPr lang="en-US" dirty="0"/>
              <a:t>to ask whether research questions for an outcome evaluation meet basic research question requirements, namely are the research questions clear and well-defined, focused on </a:t>
            </a:r>
            <a:r>
              <a:rPr lang="en-US" dirty="0" smtClean="0"/>
              <a:t>the program or a program </a:t>
            </a:r>
            <a:r>
              <a:rPr lang="en-US" dirty="0"/>
              <a:t>component, measureable, and aligned with the program’s logic model?</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2082367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Within outcome evaluations are a specific type of evaluation design called impact evaluations. A key element included in the research questions for an impact evaluation is the mention of a comparison group. Impact evaluations include two study groups: </a:t>
            </a:r>
            <a:r>
              <a:rPr lang="en-US" altLang="en-US" dirty="0" smtClean="0"/>
              <a:t>the intervention group (i.e., program beneficiaries) and a comparison group (i.e. the study participants that do not receive the intervention or program services, and therefore, serve as the basis for comparison when assessing the effects of an intervention on the program beneficiaries). Including a comparison group enables you to answer specific questions related to causality – such as, what would have happened to people if they did not receive the intervention your program offers (i.e., whether the observed changes can be attributed to your intervention). </a:t>
            </a:r>
            <a:r>
              <a:rPr lang="en-US" dirty="0" smtClean="0"/>
              <a:t>It is important to note that large AmeriCorps grantees (e.g., those receiving $500k or more per year) are required to complete an impact evaluation on their program. </a:t>
            </a:r>
            <a:r>
              <a:rPr lang="en-US" dirty="0" smtClean="0">
                <a:solidFill>
                  <a:schemeClr val="tx1">
                    <a:lumMod val="65000"/>
                    <a:lumOff val="35000"/>
                  </a:schemeClr>
                </a:solidFill>
                <a:cs typeface="Arial" panose="020B0604020202020204" pitchFamily="34" charset="0"/>
              </a:rPr>
              <a:t>For a more detailed description on differences in types of evaluation design, CNCS grantees can refer to the module, “Overview of Evaluation Designs” located on the Knowledge Network</a:t>
            </a:r>
            <a:r>
              <a:rPr lang="en-US" baseline="0" dirty="0" smtClean="0">
                <a:solidFill>
                  <a:schemeClr val="tx1">
                    <a:lumMod val="65000"/>
                    <a:lumOff val="35000"/>
                  </a:schemeClr>
                </a:solidFill>
                <a:cs typeface="Arial" panose="020B0604020202020204" pitchFamily="34" charset="0"/>
              </a:rPr>
              <a:t> [Resources page].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315731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(Facilitated exercise) We are getting near the end of the material,</a:t>
            </a:r>
            <a:r>
              <a:rPr lang="en-US" sz="1200" kern="1200" baseline="0" dirty="0" smtClean="0">
                <a:solidFill>
                  <a:schemeClr val="tx1"/>
                </a:solidFill>
                <a:effectLst/>
                <a:latin typeface="+mn-lt"/>
                <a:ea typeface="+mn-ea"/>
                <a:cs typeface="+mn-cs"/>
              </a:rPr>
              <a:t> so a</a:t>
            </a:r>
            <a:r>
              <a:rPr lang="en-US" sz="1200" kern="1200" dirty="0" smtClean="0">
                <a:solidFill>
                  <a:schemeClr val="tx1"/>
                </a:solidFill>
                <a:effectLst/>
                <a:latin typeface="+mn-lt"/>
                <a:ea typeface="+mn-ea"/>
                <a:cs typeface="+mn-cs"/>
              </a:rPr>
              <a:t>t this point we will develop together potential research questions for an outcome evaluation of the fictional AmeriCorps health literacy program. Please use the handouts that have been provided on the program’s description and its accompanying logic model as a reference.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research questions should be designed to conduct an outcome evaluation of the program to determine whether the program is effective in changing any of its anticipated outcomes, including increasing residents’ understanding of prevention and self-management of conditions, their motivation to change their behavior, their ability to search for and use health information, and their adoption of good health practices.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exercise, the fictional AmeriCorps health literacy program is now a large CNCS grantee receiving more than $500,000 annually and is required to conduct an impact evaluation of their program. To meet funder requirements for this evaluation, data will need to be collected for at least one year. In addition, it is important to note that programs conducting an outcome evaluation do not need to evaluate all program outcomes at one time.</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helpful to begin by using the logic model of the fictional AmeriCorps health literacy program to determine which outcome(s) will be the focus of the evaluation. </a:t>
            </a:r>
            <a:r>
              <a:rPr lang="en-US" sz="1200" dirty="0" smtClean="0">
                <a:latin typeface="+mn-lt"/>
              </a:rPr>
              <a:t>As described previously, research questions should test some part of the program's theory of change</a:t>
            </a:r>
            <a:r>
              <a:rPr lang="en-US" sz="1200" baseline="0" dirty="0" smtClean="0">
                <a:latin typeface="+mn-lt"/>
              </a:rPr>
              <a:t> as depicted in the logic model, so this is an important first step.</a:t>
            </a:r>
            <a:r>
              <a:rPr lang="en-US" sz="1200" dirty="0" smtClean="0">
                <a:latin typeface="+mn-lt"/>
              </a:rPr>
              <a:t> Since we</a:t>
            </a:r>
            <a:r>
              <a:rPr lang="en-US" sz="1200" baseline="0" dirty="0" smtClean="0">
                <a:latin typeface="+mn-lt"/>
              </a:rPr>
              <a:t> are designing an outcome evaluation, t</a:t>
            </a:r>
            <a:r>
              <a:rPr lang="en-US" sz="1200" dirty="0" smtClean="0">
                <a:latin typeface="+mn-lt"/>
              </a:rPr>
              <a:t>he logic model is helpful</a:t>
            </a:r>
            <a:r>
              <a:rPr lang="en-US" sz="1200" baseline="0" dirty="0" smtClean="0">
                <a:latin typeface="+mn-lt"/>
              </a:rPr>
              <a:t> for making</a:t>
            </a:r>
            <a:r>
              <a:rPr lang="en-US" sz="1200" dirty="0" smtClean="0">
                <a:latin typeface="+mn-lt"/>
              </a:rPr>
              <a:t> decisions about which outcome(s) to focus the evaluation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deciding which outcome(s) to include, consider the following: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Of all the outcomes described in the logic model, which outcomes can be achieved within the timeframe of the evaluation, (covering at least one year of program activities)?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It is important to consider what questions your evaluation seeks answers to and the timeframe of the evaluation and outcome measures (i.e., the amount of time you have available to collect your data as well as the time you can expect changes or program effects to occur, among other factors). As discussed</a:t>
            </a:r>
            <a:r>
              <a:rPr lang="en-US" sz="1200" kern="1200" baseline="0" dirty="0" smtClean="0">
                <a:solidFill>
                  <a:schemeClr val="tx1"/>
                </a:solidFill>
                <a:effectLst/>
                <a:latin typeface="+mn-lt"/>
                <a:ea typeface="+mn-ea"/>
                <a:cs typeface="+mn-cs"/>
              </a:rPr>
              <a:t> previously, a </a:t>
            </a:r>
            <a:r>
              <a:rPr lang="en-US" sz="1200" kern="1200" dirty="0" smtClean="0">
                <a:solidFill>
                  <a:schemeClr val="tx1"/>
                </a:solidFill>
                <a:effectLst/>
                <a:latin typeface="+mn-lt"/>
                <a:ea typeface="+mn-ea"/>
                <a:cs typeface="+mn-cs"/>
              </a:rPr>
              <a:t>program’s influence is most directly related to proximal outcomes, such as short- and medium-term outcomes.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program evaluations are not designed to measure long-term outcomes and CNCS is not expecting programs to measure them in all cases.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this evaluation then, it would be important to direct our attention to the short- and medium-term outcomes in the logic model. Potential outcomes for the evaluation include: (1) increase in residents’ knowledge of healthy behaviors; (2) increase in motivation to adopt good health practices; (3) increase in ability to search for and use health information; and (4) increase in adoption of healthy behaviors. The long-term outcome of improved health status may take years to realize and would be unrealistic to achieve in the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 timeframe of this evaluation. For that reason, we will not consider the long-term outcome for inclusion in this particular evaluation.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Which outcomes are feasible to measure?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As noted earlier, a logic model describes the underlying theory or logic of how a program is intended to work and how the various components of a program interact to produce results. While the program logic model is designed to help you understand the theory behind this process, not all of the components of a program are easily measured. In the fictional AmeriCorps health literacy program, short- and medium-term outcomes relate to knowledge, motivation, ability, and behavior change. Which of these outcomes would be the most challenging to measure? Of the four, the concept of motivation is an important outcome that contributes to the medium-term change of adopting healthy behaviors;</a:t>
            </a:r>
            <a:r>
              <a:rPr lang="en-US" sz="1200" kern="1200" baseline="0" dirty="0" smtClean="0">
                <a:solidFill>
                  <a:schemeClr val="tx1"/>
                </a:solidFill>
                <a:effectLst/>
                <a:latin typeface="+mn-lt"/>
                <a:ea typeface="+mn-ea"/>
                <a:cs typeface="+mn-cs"/>
              </a:rPr>
              <a:t> however,</a:t>
            </a:r>
            <a:r>
              <a:rPr lang="en-US" sz="1200" kern="1200" dirty="0" smtClean="0">
                <a:solidFill>
                  <a:schemeClr val="tx1"/>
                </a:solidFill>
                <a:effectLst/>
                <a:latin typeface="+mn-lt"/>
                <a:ea typeface="+mn-ea"/>
                <a:cs typeface="+mn-cs"/>
              </a:rPr>
              <a:t> motivation itself tends to be a very challenging (but not impossible) concept to measure. Focusing on the other short- and medium-term outcomes that can be more precisely and reliably measured are more likely to strengthen your evaluation’s findings.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data are already available?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Discussion: AmeriCorps programs routinely collect data for performance measurement and programs can potentially build on these data for their program evaluation. For example, let’s assume that the fictional AmeriCorps health literacy program already collects performance data indicating whether a change has occurred in participants’ knowledge of healthy behaviors through pre- and post-surveys. For a</a:t>
            </a:r>
            <a:r>
              <a:rPr lang="en-US" sz="1200" kern="1200" baseline="0" dirty="0" smtClean="0">
                <a:solidFill>
                  <a:schemeClr val="tx1"/>
                </a:solidFill>
                <a:effectLst/>
                <a:latin typeface="+mn-lt"/>
                <a:ea typeface="+mn-ea"/>
                <a:cs typeface="+mn-cs"/>
              </a:rPr>
              <a:t> rigorous</a:t>
            </a:r>
            <a:r>
              <a:rPr lang="en-US" sz="1200" kern="1200" dirty="0" smtClean="0">
                <a:solidFill>
                  <a:schemeClr val="tx1"/>
                </a:solidFill>
                <a:effectLst/>
                <a:latin typeface="+mn-lt"/>
                <a:ea typeface="+mn-ea"/>
                <a:cs typeface="+mn-cs"/>
              </a:rPr>
              <a:t> impact evaluation, programs can collect the same data from an equivalent comparison group of residents who did not participate in the program.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addition to program data, external data such as administrative data may be available and relevant for programs to use. It is important to explore whether information already exists that focus on some of the same short- or medium-term outcomes as the program. It is worth noting that the range of data that are available will likely vary, depending on the program’s focus. For example, while most AmeriCorps programs, including the fictional health literacy program, may look to national or state surveys as possible data sources, education-related programs that operate out of schools may also have school records available to them as an option.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all these cases, using existing program or administrative data may also help reduce program evaluation costs, as primary data collection tends to be an expensive evaluation activity.   </a:t>
            </a:r>
          </a:p>
          <a:p>
            <a:endParaRPr lang="en-US" sz="1200" dirty="0">
              <a:latin typeface="+mn-lt"/>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64070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u="sng" kern="1200" dirty="0" smtClean="0">
                <a:solidFill>
                  <a:schemeClr val="tx1"/>
                </a:solidFill>
                <a:effectLst/>
                <a:latin typeface="+mn-lt"/>
                <a:ea typeface="+mn-ea"/>
                <a:cs typeface="+mn-cs"/>
              </a:rPr>
              <a:t>Facilitator notes</a:t>
            </a:r>
            <a:r>
              <a:rPr lang="en-US" sz="1200" kern="1200" dirty="0" smtClean="0">
                <a:solidFill>
                  <a:schemeClr val="tx1"/>
                </a:solidFill>
                <a:effectLst/>
                <a:latin typeface="+mn-lt"/>
                <a:ea typeface="+mn-ea"/>
                <a:cs typeface="+mn-cs"/>
              </a:rPr>
              <a:t>: Now that we have narrowed possible outcomes to study, our next step is to begin developing potential research questions for an outcome evaluation. You are welcome to divide into small groups for this half of the exercise.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provide the basic script for developing research</a:t>
            </a:r>
            <a:r>
              <a:rPr lang="en-US" sz="1200" kern="1200" baseline="0" dirty="0" smtClean="0">
                <a:solidFill>
                  <a:schemeClr val="tx1"/>
                </a:solidFill>
                <a:effectLst/>
                <a:latin typeface="+mn-lt"/>
                <a:ea typeface="+mn-ea"/>
                <a:cs typeface="+mn-cs"/>
              </a:rPr>
              <a:t> questions for an outcome evaluation and for a more rigorous impact evaluation that uses a comparison group. </a:t>
            </a:r>
            <a:r>
              <a:rPr lang="en-US" sz="1200" kern="1200" dirty="0" smtClean="0">
                <a:solidFill>
                  <a:schemeClr val="tx1"/>
                </a:solidFill>
                <a:effectLst/>
                <a:latin typeface="+mn-lt"/>
                <a:ea typeface="+mn-ea"/>
                <a:cs typeface="+mn-cs"/>
              </a:rPr>
              <a:t>As when drafting research questions for a process evaluation, it is important to ask whether research questions for an outcome evaluation meet basic research question requirements. Again, consider the following when developing your research questions: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research questions clear, specific, and well-defined, such that they can be answered at the end of the evaluation?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appear to be measureable?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Do the research questions</a:t>
            </a:r>
            <a:r>
              <a:rPr lang="en-US" sz="1200" kern="1200" baseline="0" dirty="0" smtClean="0">
                <a:solidFill>
                  <a:schemeClr val="tx1"/>
                </a:solidFill>
                <a:effectLst/>
                <a:latin typeface="+mn-lt"/>
                <a:ea typeface="+mn-ea"/>
                <a:cs typeface="+mn-cs"/>
              </a:rPr>
              <a:t> focus on the program or a program component?</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the research questions align with the program’s logic model?</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[Optional Facilitator</a:t>
            </a:r>
            <a:r>
              <a:rPr lang="en-US" sz="1200" b="1" kern="1200" baseline="0" dirty="0" smtClean="0">
                <a:solidFill>
                  <a:schemeClr val="tx1"/>
                </a:solidFill>
                <a:effectLst/>
                <a:latin typeface="+mn-lt"/>
                <a:ea typeface="+mn-ea"/>
                <a:cs typeface="+mn-cs"/>
              </a:rPr>
              <a:t> Notes</a:t>
            </a:r>
            <a:r>
              <a:rPr lang="en-US" sz="1200" b="1" kern="1200" dirty="0" smtClean="0">
                <a:solidFill>
                  <a:schemeClr val="tx1"/>
                </a:solidFill>
                <a:effectLst/>
                <a:latin typeface="+mn-lt"/>
                <a:ea typeface="+mn-ea"/>
                <a:cs typeface="+mn-cs"/>
              </a:rPr>
              <a: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Examples of potential</a:t>
            </a:r>
            <a:r>
              <a:rPr lang="en-US" sz="1200" kern="1200" baseline="0" dirty="0" smtClean="0">
                <a:solidFill>
                  <a:schemeClr val="tx1"/>
                </a:solidFill>
                <a:effectLst/>
                <a:latin typeface="+mn-lt"/>
                <a:ea typeface="+mn-ea"/>
                <a:cs typeface="+mn-cs"/>
              </a:rPr>
              <a:t> research questions for the fictional AmeriCorps health literacy program:</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For outcome evaluations that do not include a comparison group:</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Did program participants </a:t>
            </a:r>
            <a:r>
              <a:rPr lang="en-US" sz="1200" dirty="0" smtClean="0">
                <a:latin typeface="+mn-lt"/>
              </a:rPr>
              <a:t>increase their </a:t>
            </a:r>
            <a:r>
              <a:rPr lang="en-US" sz="1200" dirty="0" smtClean="0">
                <a:solidFill>
                  <a:srgbClr val="595959"/>
                </a:solidFill>
                <a:latin typeface="+mn-lt"/>
                <a:ea typeface="Calibri"/>
                <a:cs typeface="Arial" panose="020B0604020202020204" pitchFamily="34" charset="0"/>
              </a:rPr>
              <a:t>understanding of prevention </a:t>
            </a:r>
            <a:r>
              <a:rPr lang="en-US" altLang="en-US" sz="1200" dirty="0" smtClean="0">
                <a:latin typeface="+mn-lt"/>
                <a:cs typeface="Times New Roman" pitchFamily="18" charset="0"/>
              </a:rPr>
              <a:t>after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Did program participants </a:t>
            </a:r>
            <a:r>
              <a:rPr lang="en-US" sz="1200" dirty="0" smtClean="0">
                <a:latin typeface="+mn-lt"/>
              </a:rPr>
              <a:t>feel more confident in</a:t>
            </a:r>
            <a:r>
              <a:rPr lang="en-US" sz="1200" baseline="0" dirty="0" smtClean="0">
                <a:latin typeface="+mn-lt"/>
              </a:rPr>
              <a:t> the</a:t>
            </a:r>
            <a:r>
              <a:rPr lang="en-US" sz="1200" dirty="0" smtClean="0">
                <a:solidFill>
                  <a:srgbClr val="595959"/>
                </a:solidFill>
                <a:latin typeface="+mn-lt"/>
                <a:ea typeface="Calibri"/>
                <a:cs typeface="Arial" panose="020B0604020202020204" pitchFamily="34" charset="0"/>
              </a:rPr>
              <a:t> self-management of their pre-existing</a:t>
            </a:r>
            <a:r>
              <a:rPr lang="en-US" sz="1200" baseline="0" dirty="0" smtClean="0">
                <a:solidFill>
                  <a:srgbClr val="595959"/>
                </a:solidFill>
                <a:latin typeface="+mn-lt"/>
                <a:ea typeface="Calibri"/>
                <a:cs typeface="Arial" panose="020B0604020202020204" pitchFamily="34" charset="0"/>
              </a:rPr>
              <a:t> </a:t>
            </a:r>
            <a:r>
              <a:rPr lang="en-US" sz="1200" dirty="0" smtClean="0">
                <a:solidFill>
                  <a:srgbClr val="595959"/>
                </a:solidFill>
                <a:latin typeface="+mn-lt"/>
                <a:ea typeface="Calibri"/>
                <a:cs typeface="Arial" panose="020B0604020202020204" pitchFamily="34" charset="0"/>
              </a:rPr>
              <a:t>conditions</a:t>
            </a:r>
            <a:r>
              <a:rPr lang="en-US" sz="1200" baseline="0" dirty="0" smtClean="0">
                <a:solidFill>
                  <a:srgbClr val="595959"/>
                </a:solidFill>
                <a:latin typeface="+mn-lt"/>
                <a:ea typeface="Calibri"/>
                <a:cs typeface="Arial" panose="020B0604020202020204" pitchFamily="34" charset="0"/>
              </a:rPr>
              <a:t> </a:t>
            </a:r>
            <a:r>
              <a:rPr lang="en-US" altLang="en-US" sz="1200" dirty="0" smtClean="0">
                <a:latin typeface="+mn-lt"/>
                <a:cs typeface="Times New Roman" pitchFamily="18" charset="0"/>
              </a:rPr>
              <a:t>after program completion?</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Did program participants </a:t>
            </a:r>
            <a:r>
              <a:rPr lang="en-US" sz="1200" dirty="0" smtClean="0">
                <a:latin typeface="+mn-lt"/>
              </a:rPr>
              <a:t>improve their skills in</a:t>
            </a:r>
            <a:r>
              <a:rPr lang="en-US" sz="1200" dirty="0" smtClean="0">
                <a:solidFill>
                  <a:srgbClr val="595959"/>
                </a:solidFill>
                <a:latin typeface="+mn-lt"/>
                <a:ea typeface="Calibri"/>
                <a:cs typeface="Arial" panose="020B0604020202020204" pitchFamily="34" charset="0"/>
              </a:rPr>
              <a:t> searching for and using health information after</a:t>
            </a:r>
            <a:r>
              <a:rPr lang="en-US" sz="1200" baseline="0" dirty="0" smtClean="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Were program participants </a:t>
            </a:r>
            <a:r>
              <a:rPr lang="en-US" sz="1200" dirty="0" smtClean="0">
                <a:latin typeface="+mn-lt"/>
              </a:rPr>
              <a:t>more likely to </a:t>
            </a:r>
            <a:r>
              <a:rPr lang="en-US" sz="1200" dirty="0" smtClean="0">
                <a:solidFill>
                  <a:srgbClr val="595959"/>
                </a:solidFill>
                <a:latin typeface="+mn-lt"/>
                <a:ea typeface="Calibri"/>
                <a:cs typeface="Arial" panose="020B0604020202020204" pitchFamily="34" charset="0"/>
              </a:rPr>
              <a:t>search for and use health information on their own after</a:t>
            </a:r>
            <a:r>
              <a:rPr lang="en-US" sz="1200" baseline="0" dirty="0" smtClean="0">
                <a:solidFill>
                  <a:srgbClr val="595959"/>
                </a:solidFill>
                <a:latin typeface="+mn-lt"/>
                <a:ea typeface="Calibri"/>
                <a:cs typeface="Arial" panose="020B0604020202020204" pitchFamily="34" charset="0"/>
              </a:rPr>
              <a:t> program completion?</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endParaRPr lang="en-US" altLang="en-US" sz="1200" baseline="0" dirty="0" smtClean="0">
              <a:solidFill>
                <a:srgbClr val="595959"/>
              </a:solidFill>
              <a:latin typeface="+mn-lt"/>
              <a:cs typeface="Arial" panose="020B0604020202020204" pitchFamily="34" charset="0"/>
            </a:endParaRPr>
          </a:p>
          <a:p>
            <a:pPr marL="0" marR="0" indent="0" algn="l" defTabSz="457200" rtl="0" eaLnBrk="1" fontAlgn="auto" latinLnBrk="0" hangingPunct="1">
              <a:lnSpc>
                <a:spcPct val="100000"/>
              </a:lnSpc>
              <a:spcBef>
                <a:spcPts val="0"/>
              </a:spcBef>
              <a:spcAft>
                <a:spcPts val="1200"/>
              </a:spcAft>
              <a:buClrTx/>
              <a:buSzTx/>
              <a:buFont typeface="Symbol" pitchFamily="18" charset="2"/>
              <a:buNone/>
              <a:tabLst>
                <a:tab pos="685800" algn="l"/>
              </a:tabLst>
              <a:defRPr/>
            </a:pPr>
            <a:r>
              <a:rPr lang="en-US" altLang="en-US" sz="1200" baseline="0" dirty="0" smtClean="0">
                <a:solidFill>
                  <a:srgbClr val="595959"/>
                </a:solidFill>
                <a:latin typeface="+mn-lt"/>
                <a:cs typeface="Arial" panose="020B0604020202020204" pitchFamily="34" charset="0"/>
              </a:rPr>
              <a:t>For impact evaluations that include a comparison group:</a:t>
            </a:r>
            <a:endParaRPr lang="en-US" altLang="en-US" sz="1200" dirty="0" smtClean="0">
              <a:latin typeface="+mn-lt"/>
              <a:cs typeface="Times New Roman" pitchFamily="18" charset="0"/>
            </a:endParaRP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Are program participants</a:t>
            </a:r>
            <a:r>
              <a:rPr lang="en-US" altLang="en-US" sz="1200" baseline="0" dirty="0" smtClean="0">
                <a:latin typeface="+mn-lt"/>
                <a:cs typeface="Times New Roman" pitchFamily="18" charset="0"/>
              </a:rPr>
              <a:t> more likely to </a:t>
            </a:r>
            <a:r>
              <a:rPr lang="en-US" sz="1200" dirty="0" smtClean="0">
                <a:solidFill>
                  <a:srgbClr val="595959"/>
                </a:solidFill>
                <a:latin typeface="+mn-lt"/>
                <a:ea typeface="Calibri"/>
                <a:cs typeface="Arial" panose="020B0604020202020204" pitchFamily="34" charset="0"/>
              </a:rPr>
              <a:t>adopt</a:t>
            </a:r>
            <a:r>
              <a:rPr lang="en-US" sz="1200" baseline="0" dirty="0" smtClean="0">
                <a:solidFill>
                  <a:srgbClr val="595959"/>
                </a:solidFill>
                <a:latin typeface="+mn-lt"/>
                <a:ea typeface="Calibri"/>
                <a:cs typeface="Arial" panose="020B0604020202020204" pitchFamily="34" charset="0"/>
              </a:rPr>
              <a:t> </a:t>
            </a:r>
            <a:r>
              <a:rPr lang="en-US" sz="1200" dirty="0" smtClean="0">
                <a:solidFill>
                  <a:srgbClr val="595959"/>
                </a:solidFill>
                <a:latin typeface="+mn-lt"/>
                <a:ea typeface="Calibri"/>
                <a:cs typeface="Arial" panose="020B0604020202020204" pitchFamily="34" charset="0"/>
              </a:rPr>
              <a:t>healthy behaviors </a:t>
            </a:r>
            <a:r>
              <a:rPr lang="en-US" altLang="en-US" sz="1200" dirty="0" smtClean="0">
                <a:latin typeface="+mn-lt"/>
                <a:cs typeface="Times New Roman" pitchFamily="18" charset="0"/>
              </a:rPr>
              <a:t>compared to similar individuals who did not participate in the program?</a:t>
            </a:r>
          </a:p>
          <a:p>
            <a:pPr marL="342900" marR="0" indent="-342900" algn="l" defTabSz="457200" rtl="0" eaLnBrk="1" fontAlgn="auto" latinLnBrk="0" hangingPunct="1">
              <a:lnSpc>
                <a:spcPct val="100000"/>
              </a:lnSpc>
              <a:spcBef>
                <a:spcPts val="0"/>
              </a:spcBef>
              <a:spcAft>
                <a:spcPts val="1200"/>
              </a:spcAft>
              <a:buClrTx/>
              <a:buSzTx/>
              <a:buFont typeface="Symbol" pitchFamily="18" charset="2"/>
              <a:buChar char=""/>
              <a:tabLst>
                <a:tab pos="685800" algn="l"/>
              </a:tabLst>
              <a:defRPr/>
            </a:pPr>
            <a:r>
              <a:rPr lang="en-US" altLang="en-US" sz="1200" dirty="0" smtClean="0">
                <a:latin typeface="+mn-lt"/>
                <a:cs typeface="Times New Roman" pitchFamily="18" charset="0"/>
              </a:rPr>
              <a:t>Are program participants</a:t>
            </a:r>
            <a:r>
              <a:rPr lang="en-US" altLang="en-US" sz="1200" baseline="0" dirty="0" smtClean="0">
                <a:latin typeface="+mn-lt"/>
                <a:cs typeface="Times New Roman" pitchFamily="18" charset="0"/>
              </a:rPr>
              <a:t> more likely to </a:t>
            </a:r>
            <a:r>
              <a:rPr lang="en-US" sz="1200" dirty="0" smtClean="0">
                <a:solidFill>
                  <a:srgbClr val="595959"/>
                </a:solidFill>
                <a:latin typeface="+mn-lt"/>
                <a:ea typeface="Calibri"/>
                <a:cs typeface="Arial" panose="020B0604020202020204" pitchFamily="34" charset="0"/>
              </a:rPr>
              <a:t>obtain medical tests and procedures </a:t>
            </a:r>
            <a:r>
              <a:rPr lang="en-US" altLang="en-US" sz="1200" dirty="0" smtClean="0">
                <a:latin typeface="+mn-lt"/>
                <a:cs typeface="Times New Roman" pitchFamily="18" charset="0"/>
              </a:rPr>
              <a:t>compared to similar individuals who did not participate</a:t>
            </a:r>
            <a:r>
              <a:rPr lang="en-US" altLang="en-US" sz="1200" baseline="0" dirty="0" smtClean="0">
                <a:latin typeface="+mn-lt"/>
                <a:cs typeface="Times New Roman" pitchFamily="18" charset="0"/>
              </a:rPr>
              <a:t> in </a:t>
            </a:r>
            <a:r>
              <a:rPr lang="en-US" altLang="en-US" sz="1200" dirty="0" smtClean="0">
                <a:latin typeface="+mn-lt"/>
                <a:cs typeface="Times New Roman" pitchFamily="18" charset="0"/>
              </a:rPr>
              <a:t>the program?</a:t>
            </a:r>
          </a:p>
          <a:p>
            <a:pPr marL="342900" indent="-342900">
              <a:spcAft>
                <a:spcPts val="1200"/>
              </a:spcAft>
              <a:buFont typeface="Symbol" pitchFamily="18" charset="2"/>
              <a:buChar char=""/>
              <a:tabLst>
                <a:tab pos="685800" algn="l"/>
              </a:tabLst>
            </a:pPr>
            <a:r>
              <a:rPr lang="en-US" altLang="en-US" sz="1200" dirty="0" smtClean="0">
                <a:latin typeface="+mn-lt"/>
                <a:cs typeface="Times New Roman" pitchFamily="18" charset="0"/>
              </a:rPr>
              <a:t>Does the impact of the program vary by program participants’ age, gender, or pre-existing</a:t>
            </a:r>
            <a:r>
              <a:rPr lang="en-US" altLang="en-US" sz="1200" baseline="0" dirty="0" smtClean="0">
                <a:latin typeface="+mn-lt"/>
                <a:cs typeface="Times New Roman" pitchFamily="18" charset="0"/>
              </a:rPr>
              <a:t> medical condition</a:t>
            </a:r>
            <a:r>
              <a:rPr lang="en-US" altLang="en-US" sz="1200" dirty="0" smtClean="0">
                <a:latin typeface="+mn-lt"/>
                <a:cs typeface="Times New Roman" pitchFamily="18" charset="0"/>
              </a:rPr>
              <a:t>?</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3633929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 Remember, research questions should be</a:t>
            </a:r>
          </a:p>
          <a:p>
            <a:pPr marL="171450" indent="-171450">
              <a:buFont typeface="Arial" panose="020B0604020202020204" pitchFamily="34" charset="0"/>
              <a:buChar char="•"/>
            </a:pPr>
            <a:r>
              <a:rPr lang="en-US" sz="1200" dirty="0" smtClean="0"/>
              <a:t>Clear, specific, and well-defined</a:t>
            </a:r>
          </a:p>
          <a:p>
            <a:pPr marL="171450" indent="-171450">
              <a:buFont typeface="Arial" panose="020B0604020202020204" pitchFamily="34" charset="0"/>
              <a:buChar char="•"/>
            </a:pPr>
            <a:r>
              <a:rPr lang="en-US" sz="1200" dirty="0" smtClean="0"/>
              <a:t>Focus on a program or program component</a:t>
            </a:r>
          </a:p>
          <a:p>
            <a:pPr marL="171450" indent="-171450">
              <a:buFont typeface="Arial" panose="020B0604020202020204" pitchFamily="34" charset="0"/>
              <a:buChar char="•"/>
            </a:pPr>
            <a:r>
              <a:rPr lang="en-US" sz="1200" dirty="0" smtClean="0"/>
              <a:t>Measureable by the evaluation</a:t>
            </a:r>
          </a:p>
          <a:p>
            <a:pPr marL="171450" indent="-171450">
              <a:buFont typeface="Arial" panose="020B0604020202020204" pitchFamily="34" charset="0"/>
              <a:buChar char="•"/>
            </a:pPr>
            <a:r>
              <a:rPr lang="en-US" sz="1200" dirty="0" smtClean="0"/>
              <a:t>Aligned with your logic model</a:t>
            </a:r>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82546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u="none" baseline="0" dirty="0" smtClean="0"/>
              <a:t>: Here we present some possible research questions for both an outcome evaluation without a comparison group and an impact evaluation that includes a comparison group.</a:t>
            </a:r>
          </a:p>
          <a:p>
            <a:endParaRPr lang="en-US"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t>[Notes for this last question “</a:t>
            </a:r>
            <a:r>
              <a:rPr lang="en-US" sz="1200" dirty="0" smtClean="0"/>
              <a:t>Does the impact of the program vary by program participants’ age, gender, or pre-existing medical condition?” </a:t>
            </a:r>
            <a:r>
              <a:rPr lang="en-US" sz="1200" baseline="0" dirty="0" smtClean="0"/>
              <a:t> Let’s say your impact evaluation showed that the program is having better results for women than for men. This is an important piece of information, and knowing this you might try to tweak your program model a bit so that you can more effectively serve the male population.]</a:t>
            </a:r>
            <a:endParaRPr lang="en-US" sz="1200" dirty="0" smtClean="0"/>
          </a:p>
          <a:p>
            <a:endParaRPr lang="en-US" u="sng"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2064441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After you have a first draft</a:t>
            </a:r>
            <a:r>
              <a:rPr lang="en-US" baseline="0" dirty="0" smtClean="0"/>
              <a:t> of</a:t>
            </a:r>
            <a:r>
              <a:rPr lang="en-US" dirty="0" smtClean="0"/>
              <a:t> your research questions, it is important to ensure that they are the right questions for your evaluative and programmatic goals. It is helpful to conduct a final assessment of</a:t>
            </a:r>
            <a:r>
              <a:rPr lang="en-US" baseline="0" dirty="0" smtClean="0"/>
              <a:t> your draft research questions by revisiting some important questions that you asked at the beginning of the process for drafting research questions. These questions include:</a:t>
            </a:r>
          </a:p>
          <a:p>
            <a:pPr marL="172719" indent="-172719">
              <a:buFont typeface="Arial" panose="020B0604020202020204" pitchFamily="34" charset="0"/>
              <a:buChar char="•"/>
            </a:pPr>
            <a:r>
              <a:rPr lang="en-US" dirty="0"/>
              <a:t>Do the research question(s) fit with the goals for the evaluation?</a:t>
            </a:r>
          </a:p>
          <a:p>
            <a:pPr marL="172719" indent="-172719">
              <a:buFont typeface="Arial" panose="020B0604020202020204" pitchFamily="34" charset="0"/>
              <a:buChar char="•"/>
            </a:pPr>
            <a:r>
              <a:rPr lang="en-US" dirty="0"/>
              <a:t>Do the research question(s) align with the program’s logic model and the components of the program that will be evaluated?</a:t>
            </a:r>
          </a:p>
          <a:p>
            <a:pPr marL="172719" indent="-172719">
              <a:buFont typeface="Arial" panose="020B0604020202020204" pitchFamily="34" charset="0"/>
              <a:buChar char="•"/>
            </a:pPr>
            <a:r>
              <a:rPr lang="en-US" dirty="0"/>
              <a:t>Are these questions aligned with </a:t>
            </a:r>
            <a:r>
              <a:rPr lang="en-US" dirty="0" smtClean="0"/>
              <a:t>your </a:t>
            </a:r>
            <a:r>
              <a:rPr lang="en-US" dirty="0"/>
              <a:t>funder's requirements?</a:t>
            </a:r>
          </a:p>
          <a:p>
            <a:pPr marL="172719" indent="-172719">
              <a:buFont typeface="Arial" panose="020B0604020202020204" pitchFamily="34" charset="0"/>
              <a:buChar char="•"/>
            </a:pPr>
            <a:r>
              <a:rPr lang="en-US" dirty="0"/>
              <a:t>What kinds of constraints (costs, time, personnel, etc.) are likely to be encountered in addressing these research question(s)?</a:t>
            </a:r>
          </a:p>
          <a:p>
            <a:pPr marL="172719" indent="-172719">
              <a:buFont typeface="Arial" panose="020B0604020202020204" pitchFamily="34" charset="0"/>
              <a:buChar char="•"/>
            </a:pPr>
            <a:r>
              <a:rPr lang="en-US" dirty="0"/>
              <a:t>Do the research questions fit into the program’s long-term research </a:t>
            </a:r>
            <a:r>
              <a:rPr lang="en-US" dirty="0" smtClean="0"/>
              <a:t>agenda?</a:t>
            </a: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239245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460583">
              <a:defRPr/>
            </a:pPr>
            <a:r>
              <a:rPr lang="en-US" u="sng" dirty="0"/>
              <a:t>Facilitator notes</a:t>
            </a:r>
            <a:r>
              <a:rPr lang="en-US" dirty="0"/>
              <a:t>: </a:t>
            </a:r>
            <a:r>
              <a:rPr lang="en-US" dirty="0" smtClean="0"/>
              <a:t>We’ll end with a </a:t>
            </a:r>
            <a:r>
              <a:rPr lang="en-US" dirty="0"/>
              <a:t>few points that are important to remember when developing research questions:</a:t>
            </a:r>
          </a:p>
          <a:p>
            <a:pPr marL="172719" indent="-172719" defTabSz="460583">
              <a:buFont typeface="Arial" panose="020B0604020202020204" pitchFamily="34" charset="0"/>
              <a:buChar char="•"/>
              <a:defRPr/>
            </a:pPr>
            <a:r>
              <a:rPr lang="en-US" b="1" dirty="0"/>
              <a:t>Research questions are the keystone in an evaluation from which all other activities evolve. </a:t>
            </a:r>
            <a:r>
              <a:rPr lang="en-US" dirty="0"/>
              <a:t>As discussed earlier, research questions are the central element around which all other evaluation activities are anchored. Research questions should guide the evaluation planning process, help focus and provide structure to an evaluation, and define the issues the evaluation will investigate. </a:t>
            </a:r>
          </a:p>
          <a:p>
            <a:pPr marL="172719" indent="-172719" defTabSz="460583">
              <a:buFont typeface="Arial" panose="020B0604020202020204" pitchFamily="34" charset="0"/>
              <a:buChar char="•"/>
              <a:defRPr/>
            </a:pPr>
            <a:r>
              <a:rPr lang="en-US" b="1" dirty="0"/>
              <a:t>Research questions vary depending on the evaluation design.</a:t>
            </a:r>
            <a:r>
              <a:rPr lang="en-US" dirty="0"/>
              <a:t> The approach for developing research questions differs depending on whether you are conducting a process or an outcome evaluation. Process and outcome evaluations also have different goals and different </a:t>
            </a:r>
            <a:r>
              <a:rPr lang="en-US" dirty="0" smtClean="0"/>
              <a:t>emphases</a:t>
            </a:r>
            <a:r>
              <a:rPr lang="en-US" dirty="0"/>
              <a:t>, which will affect the research questions you draft for your evaluation. For these reasons, it is important to establish which type of design you plan to implement prior to developing your evaluation’s research questions. </a:t>
            </a:r>
          </a:p>
          <a:p>
            <a:pPr marL="172719" indent="-172719" defTabSz="460583">
              <a:buFont typeface="Arial" panose="020B0604020202020204" pitchFamily="34" charset="0"/>
              <a:buChar char="•"/>
              <a:defRPr/>
            </a:pPr>
            <a:r>
              <a:rPr lang="en-US" b="1" dirty="0"/>
              <a:t>Prior to developing research questions, define the evaluation’s purpose and scope and </a:t>
            </a:r>
            <a:r>
              <a:rPr lang="en-US" b="1" dirty="0" smtClean="0"/>
              <a:t>decide on the type</a:t>
            </a:r>
            <a:r>
              <a:rPr lang="en-US" b="1" baseline="0" dirty="0" smtClean="0"/>
              <a:t> of </a:t>
            </a:r>
            <a:r>
              <a:rPr lang="en-US" b="1" dirty="0" smtClean="0"/>
              <a:t>evaluation design – process</a:t>
            </a:r>
            <a:r>
              <a:rPr lang="en-US" b="1" baseline="0" dirty="0" smtClean="0"/>
              <a:t> or outcome</a:t>
            </a:r>
            <a:r>
              <a:rPr lang="en-US" b="1" dirty="0" smtClean="0"/>
              <a:t>.</a:t>
            </a:r>
            <a:r>
              <a:rPr lang="en-US" dirty="0" smtClean="0"/>
              <a:t> </a:t>
            </a:r>
            <a:r>
              <a:rPr lang="en-US" dirty="0"/>
              <a:t>Because research questions should test some part of a program's theory of change as depicted in a logic model, there are a number of important steps prior to developing research questions, including using the logic model to define the evaluation’s purpose and scope and determining which </a:t>
            </a:r>
            <a:r>
              <a:rPr lang="en-US" smtClean="0"/>
              <a:t>type of evaluation </a:t>
            </a:r>
            <a:r>
              <a:rPr lang="en-US" dirty="0"/>
              <a:t>design is most appropriate to use </a:t>
            </a:r>
            <a:r>
              <a:rPr lang="en-US" dirty="0" smtClean="0"/>
              <a:t>(process</a:t>
            </a:r>
            <a:r>
              <a:rPr lang="en-US" baseline="0" dirty="0" smtClean="0"/>
              <a:t> or outcome</a:t>
            </a:r>
            <a:r>
              <a:rPr lang="en-US" dirty="0" smtClean="0"/>
              <a:t>) based </a:t>
            </a:r>
            <a:r>
              <a:rPr lang="en-US" dirty="0"/>
              <a:t>on the evaluation’s purpose and scope. It is recommended that these foundational activities be completed prior to developing an evaluation’s research questions. </a:t>
            </a:r>
          </a:p>
          <a:p>
            <a:pPr marL="172719" indent="-172719" defTabSz="460583">
              <a:buFont typeface="Arial" panose="020B0604020202020204" pitchFamily="34" charset="0"/>
              <a:buChar char="•"/>
              <a:defRPr/>
            </a:pPr>
            <a:r>
              <a:rPr lang="en-US" b="1" dirty="0"/>
              <a:t>Research questions should be clear, specific, and well-defined.</a:t>
            </a:r>
            <a:r>
              <a:rPr lang="en-US" dirty="0"/>
              <a:t> Research questions are a list of questions that you anticipate answering at the end of the evaluation, so to the extent possible they should be clear, specific, and well-defined so they can be thoroughly answered after completing the other evaluation activities.</a:t>
            </a:r>
          </a:p>
          <a:p>
            <a:pPr marL="172719" indent="-172719" defTabSz="460583">
              <a:buFont typeface="Arial" panose="020B0604020202020204" pitchFamily="34" charset="0"/>
              <a:buChar char="•"/>
              <a:defRPr/>
            </a:pPr>
            <a:r>
              <a:rPr lang="en-US" b="1" dirty="0"/>
              <a:t>Research questions should be developed in consideration of your long-term research </a:t>
            </a:r>
            <a:r>
              <a:rPr lang="en-US" b="1" dirty="0" smtClean="0"/>
              <a:t>agenda.</a:t>
            </a:r>
            <a:r>
              <a:rPr lang="en-US" dirty="0" smtClean="0"/>
              <a:t> </a:t>
            </a:r>
            <a:r>
              <a:rPr lang="en-US" dirty="0"/>
              <a:t>An important consideration </a:t>
            </a:r>
            <a:r>
              <a:rPr lang="en-US" dirty="0" smtClean="0"/>
              <a:t>as</a:t>
            </a:r>
            <a:r>
              <a:rPr lang="en-US" baseline="0" dirty="0" smtClean="0"/>
              <a:t> you</a:t>
            </a:r>
            <a:r>
              <a:rPr lang="en-US" altLang="en-US" dirty="0" smtClean="0"/>
              <a:t> </a:t>
            </a:r>
            <a:r>
              <a:rPr lang="en-US" altLang="en-US" dirty="0"/>
              <a:t>finalize </a:t>
            </a:r>
            <a:r>
              <a:rPr lang="en-US" altLang="en-US" dirty="0" smtClean="0"/>
              <a:t>your </a:t>
            </a:r>
            <a:r>
              <a:rPr lang="en-US" altLang="en-US" dirty="0"/>
              <a:t>evaluation design and associated research questions is how these evaluation activities best correspond to the current stage of </a:t>
            </a:r>
            <a:r>
              <a:rPr lang="en-US" altLang="en-US" dirty="0" smtClean="0"/>
              <a:t>your </a:t>
            </a:r>
            <a:r>
              <a:rPr lang="en-US" altLang="en-US" dirty="0"/>
              <a:t>program's life cycle. As discussed earlier, the evaluation activities associated with a program should be part of a larger, long-term research agenda that spans over several years. Therefore, a program’s evaluation scope, design, and research questions should align with the current stage in which </a:t>
            </a:r>
            <a:r>
              <a:rPr lang="en-US" altLang="en-US" dirty="0" smtClean="0"/>
              <a:t>your </a:t>
            </a:r>
            <a:r>
              <a:rPr lang="en-US" altLang="en-US" dirty="0"/>
              <a:t>program operates, such that it helps the program improve and evolve.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379210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r>
              <a:rPr lang="en-US" u="sng" dirty="0" smtClean="0"/>
              <a:t>Facilitator notes</a:t>
            </a:r>
            <a:r>
              <a:rPr lang="en-US" dirty="0" smtClean="0"/>
              <a:t>: Research questions are often viewed as the central element around which all other evaluation activities are anchored – they are the foundation of a successful evaluation and the key to defining exactly what it is you're trying to accomplish. Research questions define the topics an evaluation will investigate</a:t>
            </a:r>
            <a:r>
              <a:rPr lang="en-US" baseline="0" dirty="0" smtClean="0"/>
              <a:t> and</a:t>
            </a:r>
            <a:r>
              <a:rPr lang="en-US" dirty="0" smtClean="0"/>
              <a:t> guide the evaluation planning process.</a:t>
            </a:r>
            <a:r>
              <a:rPr lang="en-US" baseline="0" dirty="0" smtClean="0"/>
              <a:t> </a:t>
            </a:r>
            <a:r>
              <a:rPr lang="en-US" dirty="0" smtClean="0"/>
              <a:t>Choosing evaluation questions at the start of an evaluation makes clear what your program is trying to change and what you want your results to be.</a:t>
            </a:r>
          </a:p>
          <a:p>
            <a:pPr defTabSz="460583">
              <a:defRPr/>
            </a:pPr>
            <a:endParaRPr lang="en-US" dirty="0" smtClean="0"/>
          </a:p>
          <a:p>
            <a:pPr defTabSz="460583">
              <a:defRPr/>
            </a:pPr>
            <a:r>
              <a:rPr lang="en-US" baseline="0" dirty="0" smtClean="0"/>
              <a:t>During the evaluation, the research questions </a:t>
            </a:r>
            <a:r>
              <a:rPr lang="en-US" dirty="0" smtClean="0"/>
              <a:t>help provide structure to all</a:t>
            </a:r>
            <a:r>
              <a:rPr lang="en-US" baseline="0" dirty="0" smtClean="0"/>
              <a:t> other</a:t>
            </a:r>
            <a:r>
              <a:rPr lang="en-US" dirty="0" smtClean="0"/>
              <a:t> evaluation</a:t>
            </a:r>
            <a:r>
              <a:rPr lang="en-US" baseline="0" dirty="0" smtClean="0"/>
              <a:t> activities</a:t>
            </a:r>
            <a:r>
              <a:rPr lang="en-US" dirty="0" smtClean="0"/>
              <a:t>.</a:t>
            </a:r>
            <a:r>
              <a:rPr lang="en-US" baseline="0" dirty="0" smtClean="0"/>
              <a:t> </a:t>
            </a:r>
            <a:r>
              <a:rPr lang="en-US" dirty="0" smtClean="0"/>
              <a:t>As depicted in the diagram on</a:t>
            </a:r>
            <a:r>
              <a:rPr lang="en-US" baseline="0" dirty="0" smtClean="0"/>
              <a:t> this slide</a:t>
            </a:r>
            <a:r>
              <a:rPr lang="en-US" dirty="0" smtClean="0"/>
              <a:t>, virtually all other evaluation activities should connect back to the research questions. For example, questionnaires are developed and data are collected to answer research questions. Analysis activities should be focused on answering the evaluation’s research questions and conclusions are drawn by directly answering the evaluation’s research questions.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374089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Here we provide a list of resources</a:t>
            </a:r>
            <a:r>
              <a:rPr lang="en-US" baseline="0" dirty="0" smtClean="0"/>
              <a:t> on program evaluation and developing research questions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Does</a:t>
            </a:r>
            <a:r>
              <a:rPr lang="en-US" baseline="0" dirty="0" smtClean="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a:t>: On this slide, we present </a:t>
            </a:r>
            <a:r>
              <a:rPr lang="en-US" dirty="0" smtClean="0"/>
              <a:t>four </a:t>
            </a:r>
            <a:r>
              <a:rPr lang="en-US" dirty="0"/>
              <a:t>basic steps for developing research questions:</a:t>
            </a:r>
          </a:p>
          <a:p>
            <a:pPr marL="172719" indent="-172719">
              <a:buFont typeface="Arial" panose="020B0604020202020204" pitchFamily="34" charset="0"/>
              <a:buChar char="•"/>
            </a:pPr>
            <a:r>
              <a:rPr lang="en-US" dirty="0"/>
              <a:t>Step 1: Develop a logic model to clarify program design and theory of change</a:t>
            </a:r>
          </a:p>
          <a:p>
            <a:pPr marL="172719" indent="-172719">
              <a:buFont typeface="Arial" panose="020B0604020202020204" pitchFamily="34" charset="0"/>
              <a:buChar char="•"/>
            </a:pPr>
            <a:r>
              <a:rPr lang="en-US" dirty="0"/>
              <a:t>Step 2: Define the evaluation’s purpose and scope</a:t>
            </a:r>
          </a:p>
          <a:p>
            <a:pPr marL="172719" indent="-172719">
              <a:buFont typeface="Arial" panose="020B0604020202020204" pitchFamily="34" charset="0"/>
              <a:buChar char="•"/>
            </a:pPr>
            <a:r>
              <a:rPr lang="en-US" dirty="0"/>
              <a:t>Step 3: </a:t>
            </a:r>
            <a:r>
              <a:rPr lang="en-US" dirty="0" smtClean="0"/>
              <a:t>Determine </a:t>
            </a:r>
            <a:r>
              <a:rPr lang="en-US" baseline="0" dirty="0" smtClean="0"/>
              <a:t>the type of evaluation design: process or outcome</a:t>
            </a:r>
            <a:endParaRPr lang="en-US" dirty="0"/>
          </a:p>
          <a:p>
            <a:pPr marL="172719" indent="-172719">
              <a:buFont typeface="Arial" panose="020B0604020202020204" pitchFamily="34" charset="0"/>
              <a:buChar char="•"/>
            </a:pPr>
            <a:r>
              <a:rPr lang="en-US" dirty="0"/>
              <a:t>Step 4: Draft </a:t>
            </a:r>
            <a:r>
              <a:rPr lang="en-US" dirty="0" smtClean="0"/>
              <a:t>and finalize the evaluation’s research questions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11528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56914">
              <a:defRPr/>
            </a:pPr>
            <a:r>
              <a:rPr lang="en-US" u="sng" dirty="0"/>
              <a:t>Facilitator notes</a:t>
            </a:r>
            <a:r>
              <a:rPr lang="en-US" dirty="0"/>
              <a:t>: The first step in developing research questions for a program evaluation is to develop a logic model to ensure that there is clarity and a shared understanding of the program design and theory of change among your program’s key stakeholders. </a:t>
            </a:r>
            <a:r>
              <a:rPr lang="en-US" dirty="0" smtClean="0"/>
              <a:t>Research questions should test some part of the program's theory of change</a:t>
            </a:r>
            <a:r>
              <a:rPr lang="en-US" baseline="0" dirty="0" smtClean="0"/>
              <a:t> as depicted in a logic model so this is an important first step.</a:t>
            </a:r>
            <a:r>
              <a:rPr lang="en-US" dirty="0" smtClean="0"/>
              <a:t> Moreover,</a:t>
            </a:r>
            <a:r>
              <a:rPr lang="en-US" baseline="0" dirty="0" smtClean="0"/>
              <a:t> a</a:t>
            </a:r>
            <a:r>
              <a:rPr lang="en-US" dirty="0"/>
              <a:t> well-defined logic model will help you to make decisions about what components of the program  to focus the evaluation on and to select evaluation objectives that are feasible. </a:t>
            </a:r>
            <a:endParaRPr lang="en-US" dirty="0" smtClean="0"/>
          </a:p>
          <a:p>
            <a:pPr marL="0" lvl="1" defTabSz="456914">
              <a:defRPr/>
            </a:pPr>
            <a:endParaRPr lang="en-US" dirty="0"/>
          </a:p>
          <a:p>
            <a:pPr marL="0" lvl="1" defTabSz="456914">
              <a:defRPr/>
            </a:pPr>
            <a:r>
              <a:rPr lang="en-US" dirty="0"/>
              <a:t>A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Your program logic model should clearly communicate how your program works by depicting the intended relationships among program components. Key program components consist of:</a:t>
            </a:r>
          </a:p>
          <a:p>
            <a:pPr marL="171343" lvl="1" indent="-171343" defTabSz="456914">
              <a:buFontTx/>
              <a:buChar char="-"/>
              <a:defRPr/>
            </a:pPr>
            <a:r>
              <a:rPr lang="en-US" u="sng" dirty="0"/>
              <a:t>Inputs or resources</a:t>
            </a:r>
            <a:r>
              <a:rPr lang="en-US" dirty="0"/>
              <a:t> </a:t>
            </a:r>
            <a:r>
              <a:rPr lang="en-US" dirty="0" smtClean="0"/>
              <a:t>are </a:t>
            </a:r>
            <a:r>
              <a:rPr lang="en-US" dirty="0"/>
              <a:t>considered essential for a program’s activities to occur. They may include any combination of human, financial, organizational, and community-based resources that are available to a program and used to carry out a program’s activities. </a:t>
            </a:r>
          </a:p>
          <a:p>
            <a:pPr marL="171343" lvl="1" indent="-171343" defTabSz="456914">
              <a:buFontTx/>
              <a:buChar char="-"/>
              <a:defRPr/>
            </a:pPr>
            <a:r>
              <a:rPr lang="en-US" u="sng" dirty="0"/>
              <a:t>Activities</a:t>
            </a:r>
            <a:r>
              <a:rPr lang="en-US" dirty="0"/>
              <a:t> </a:t>
            </a:r>
            <a:r>
              <a:rPr lang="en-US" dirty="0" smtClean="0"/>
              <a:t>are </a:t>
            </a:r>
            <a:r>
              <a:rPr lang="en-US" dirty="0"/>
              <a:t>the specific actions that make up your program or intervention. They reflect processes, tools, events, and other actions that are used to bring about your program’s desired changes or results.  </a:t>
            </a:r>
          </a:p>
          <a:p>
            <a:pPr marL="171343" lvl="1" indent="-171343" defTabSz="456914">
              <a:buFontTx/>
              <a:buChar char="-"/>
              <a:defRPr/>
            </a:pPr>
            <a:r>
              <a:rPr lang="en-US" u="sng" dirty="0"/>
              <a:t>Outputs</a:t>
            </a:r>
            <a:r>
              <a:rPr lang="en-US" dirty="0"/>
              <a:t> </a:t>
            </a:r>
            <a:r>
              <a:rPr lang="en-US" dirty="0" smtClean="0"/>
              <a:t>are </a:t>
            </a:r>
            <a:r>
              <a:rPr lang="en-US" dirty="0"/>
              <a:t>what a program’s specific activities will create or produce, providing evidence of service delivery (e.g., the number of beneficiaries </a:t>
            </a:r>
            <a:r>
              <a:rPr lang="en-US" dirty="0" smtClean="0"/>
              <a:t>served). </a:t>
            </a:r>
            <a:endParaRPr lang="en-US" dirty="0"/>
          </a:p>
          <a:p>
            <a:pPr marL="171343" marR="0" lvl="1" indent="-171343" algn="l" defTabSz="456914" rtl="0" eaLnBrk="1" fontAlgn="auto" latinLnBrk="0" hangingPunct="1">
              <a:lnSpc>
                <a:spcPct val="100000"/>
              </a:lnSpc>
              <a:spcBef>
                <a:spcPts val="0"/>
              </a:spcBef>
              <a:spcAft>
                <a:spcPts val="0"/>
              </a:spcAft>
              <a:buClrTx/>
              <a:buSzTx/>
              <a:buFontTx/>
              <a:buChar char="-"/>
              <a:tabLst/>
              <a:defRPr/>
            </a:pPr>
            <a:r>
              <a:rPr lang="en-US" u="sng" dirty="0"/>
              <a:t>Outcomes</a:t>
            </a:r>
            <a:r>
              <a:rPr lang="en-US" dirty="0"/>
              <a:t> </a:t>
            </a:r>
            <a:r>
              <a:rPr lang="en-US" dirty="0" smtClean="0"/>
              <a:t>are </a:t>
            </a:r>
            <a:r>
              <a:rPr lang="en-US" dirty="0"/>
              <a:t>the specific changes that may result from a program’s activities or intervention. A program’s outcomes fall along a continuum, ranging from short- to long-term results (e.g., an increase in knowledge of healthy food choices, a decrease in delinquency rates, or an increase in literacy). </a:t>
            </a:r>
            <a:r>
              <a:rPr lang="en-US" sz="1200" kern="1200" dirty="0" smtClean="0">
                <a:solidFill>
                  <a:schemeClr val="tx1"/>
                </a:solidFill>
                <a:effectLst/>
                <a:latin typeface="+mn-lt"/>
                <a:ea typeface="+mn-ea"/>
                <a:cs typeface="+mn-cs"/>
              </a:rPr>
              <a:t>A program’s influence is most directly related to short- and medium-term outcomes. It is important to note that all program evaluations are not designed to measure long-term outcomes and CNCS is not expecting programs to measure them in all cases.</a:t>
            </a:r>
          </a:p>
          <a:p>
            <a:pPr marL="0" lvl="1" defTabSz="456914">
              <a:defRPr/>
            </a:pPr>
            <a:endParaRPr lang="en-US" dirty="0"/>
          </a:p>
          <a:p>
            <a:pPr marL="0" lvl="1" defTabSz="456914">
              <a:defRPr/>
            </a:pPr>
            <a:r>
              <a:rPr lang="en-US" dirty="0"/>
              <a:t>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lvl="1" defTabSz="456914">
              <a:defRPr/>
            </a:pPr>
            <a:endParaRPr lang="en-US" dirty="0"/>
          </a:p>
          <a:p>
            <a:pPr marL="0" lvl="1" defTabSz="456914">
              <a:defRPr/>
            </a:pPr>
            <a:r>
              <a:rPr lang="en-US" dirty="0"/>
              <a:t>We can think of a logic model as essentially having two “sides”. </a:t>
            </a:r>
            <a:r>
              <a:rPr lang="en-US" altLang="en-US" dirty="0"/>
              <a:t>The </a:t>
            </a:r>
            <a:r>
              <a:rPr lang="en-US" altLang="en-US" b="1" dirty="0"/>
              <a:t>process</a:t>
            </a:r>
            <a:r>
              <a:rPr lang="en-US" altLang="en-US" dirty="0"/>
              <a:t> side focuses on how the program’s activities are carried out or its planned work – inputs, activities, and outputs (direct products). The </a:t>
            </a:r>
            <a:r>
              <a:rPr lang="en-US" altLang="en-US" b="1" dirty="0"/>
              <a:t>outcomes</a:t>
            </a:r>
            <a:r>
              <a:rPr lang="en-US" altLang="en-US" dirty="0"/>
              <a:t> side of the logic model describes the expected sequence of changes that the program hopes to accomplish, which can be short-term, medium-term, and/or long-term changes. The outcomes side reflects the changes, effects, or impact of the program. </a:t>
            </a:r>
          </a:p>
          <a:p>
            <a:pPr marL="0" lvl="1" defTabSz="456914">
              <a:defRPr/>
            </a:pPr>
            <a:endParaRPr lang="en-US" dirty="0"/>
          </a:p>
          <a:p>
            <a:pPr marL="0" lvl="1" defTabSz="456914">
              <a:defRPr/>
            </a:pPr>
            <a:r>
              <a:rPr lang="en-US" dirty="0"/>
              <a:t>For more information on developing a program logic model, we </a:t>
            </a:r>
            <a:r>
              <a:rPr lang="en-US" dirty="0" smtClean="0"/>
              <a:t>encourage </a:t>
            </a:r>
            <a:r>
              <a:rPr lang="en-US" dirty="0"/>
              <a:t>you to review the webinar </a:t>
            </a:r>
            <a:r>
              <a:rPr lang="en-US" i="1" dirty="0"/>
              <a:t>How to Develop a Program Logic Model </a:t>
            </a:r>
            <a:r>
              <a:rPr lang="en-US" dirty="0"/>
              <a:t>located on CNCS’s Knowledge </a:t>
            </a:r>
            <a:r>
              <a:rPr lang="en-US" dirty="0" smtClean="0"/>
              <a:t>Network [Resources</a:t>
            </a:r>
            <a:r>
              <a:rPr lang="en-US" baseline="0" dirty="0" smtClean="0"/>
              <a:t> page]</a:t>
            </a:r>
            <a:r>
              <a:rPr lang="en-US" dirty="0" smtClean="0"/>
              <a:t>.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u="sng" dirty="0" smtClean="0"/>
              <a:t>Facilitator notes</a:t>
            </a:r>
            <a:r>
              <a:rPr lang="en-US" dirty="0" smtClean="0"/>
              <a:t>:</a:t>
            </a:r>
            <a:r>
              <a:rPr lang="en-US" baseline="0" dirty="0" smtClean="0"/>
              <a:t> </a:t>
            </a:r>
            <a:r>
              <a:rPr lang="en-US" dirty="0" smtClean="0"/>
              <a:t>On this slide we present an example of what a logic model might look like for a fictional AmeriCorps health literacy program. This is also in your</a:t>
            </a:r>
            <a:r>
              <a:rPr lang="en-US" baseline="0" dirty="0" smtClean="0"/>
              <a:t> handout.</a:t>
            </a:r>
            <a:endParaRPr lang="en-US" dirty="0" smtClean="0"/>
          </a:p>
          <a:p>
            <a:pPr>
              <a:defRPr/>
            </a:pPr>
            <a:endParaRPr lang="en-US" dirty="0" smtClean="0"/>
          </a:p>
          <a:p>
            <a:pPr>
              <a:defRPr/>
            </a:pPr>
            <a:r>
              <a:rPr lang="en-US" dirty="0" smtClean="0"/>
              <a:t>The following is a brief narrative description of the program: A disproportionate</a:t>
            </a:r>
            <a:r>
              <a:rPr lang="en-US" baseline="0" dirty="0" smtClean="0"/>
              <a:t> number of l</a:t>
            </a:r>
            <a:r>
              <a:rPr lang="en-US" dirty="0"/>
              <a:t>ower socioeconomic and minority groups in an urban region of the state have difficulty understanding and acting upon health information. This issue has negative implications </a:t>
            </a:r>
            <a:r>
              <a:rPr lang="en-US" dirty="0" smtClean="0"/>
              <a:t>for </a:t>
            </a:r>
            <a:r>
              <a:rPr lang="en-US" dirty="0"/>
              <a:t>residents’ healthcare access, costs, quality, and safety. </a:t>
            </a:r>
            <a:r>
              <a:rPr lang="en-US" dirty="0" smtClean="0"/>
              <a:t>To combat the growing problem of health illiteracy in the county, an AmeriCorps program was created to improve</a:t>
            </a:r>
            <a:r>
              <a:rPr lang="en-US" baseline="0" dirty="0" smtClean="0"/>
              <a:t> the</a:t>
            </a:r>
            <a:r>
              <a:rPr lang="en-US" dirty="0" smtClean="0"/>
              <a:t> health literacy and ultimately the health and wellness</a:t>
            </a:r>
            <a:r>
              <a:rPr lang="en-US" baseline="0" dirty="0" smtClean="0"/>
              <a:t> status and quality of life for residents in the </a:t>
            </a:r>
            <a:r>
              <a:rPr lang="en-US" dirty="0" smtClean="0"/>
              <a:t>area. </a:t>
            </a:r>
          </a:p>
          <a:p>
            <a:pPr>
              <a:defRPr/>
            </a:pPr>
            <a:endParaRPr lang="en-US" dirty="0" smtClean="0"/>
          </a:p>
          <a:p>
            <a:r>
              <a:rPr lang="en-US" i="0" baseline="0" dirty="0" smtClean="0"/>
              <a:t>The logic model we present here is a visual summary of the health literacy program.  We’ll read through this logic model together, starting from left to right. </a:t>
            </a:r>
          </a:p>
          <a:p>
            <a:endParaRPr lang="en-US" i="0" baseline="0" dirty="0" smtClean="0"/>
          </a:p>
          <a:p>
            <a:r>
              <a:rPr lang="en-US" i="0" baseline="0" dirty="0" smtClean="0"/>
              <a:t>On the left side, we begin with the program’s investments, referred to as inputs or resources. For this health literacy program, this includes</a:t>
            </a:r>
          </a:p>
          <a:p>
            <a:pPr marL="172719" indent="-172719">
              <a:buFontTx/>
              <a:buChar char="-"/>
            </a:pPr>
            <a:r>
              <a:rPr lang="en-US" i="0" baseline="0" dirty="0" smtClean="0"/>
              <a:t>Funding</a:t>
            </a:r>
          </a:p>
          <a:p>
            <a:pPr marL="172719" indent="-172719">
              <a:buFontTx/>
              <a:buChar char="-"/>
            </a:pPr>
            <a:r>
              <a:rPr lang="en-US" i="0" baseline="0" dirty="0" smtClean="0"/>
              <a:t>Staff</a:t>
            </a:r>
          </a:p>
          <a:p>
            <a:pPr marL="172719" indent="-172719">
              <a:buFontTx/>
              <a:buChar char="-"/>
            </a:pPr>
            <a:r>
              <a:rPr lang="en-US" i="0" baseline="0" dirty="0" smtClean="0"/>
              <a:t>AmeriCorps members serving as advisors</a:t>
            </a:r>
          </a:p>
          <a:p>
            <a:pPr marL="172719" indent="-172719">
              <a:buFontTx/>
              <a:buChar char="-"/>
            </a:pPr>
            <a:r>
              <a:rPr lang="en-US" i="0" baseline="0" dirty="0" smtClean="0"/>
              <a:t>Partner organizations in the community</a:t>
            </a:r>
          </a:p>
          <a:p>
            <a:pPr marL="172719" indent="-172719">
              <a:buFontTx/>
              <a:buChar char="-"/>
            </a:pPr>
            <a:r>
              <a:rPr lang="en-US" i="0" baseline="0" dirty="0" smtClean="0"/>
              <a:t>Member training</a:t>
            </a:r>
          </a:p>
          <a:p>
            <a:endParaRPr lang="en-US" i="0" baseline="0" dirty="0" smtClean="0"/>
          </a:p>
          <a:p>
            <a:r>
              <a:rPr lang="en-US" baseline="0" dirty="0" smtClean="0">
                <a:latin typeface="+mn-lt"/>
              </a:rPr>
              <a:t>Moving to the next column, if this program has these inputs, then it can carry out a set of its planned activities which include the following:</a:t>
            </a:r>
          </a:p>
          <a:p>
            <a:pPr marL="172719" indent="-172719">
              <a:buFontTx/>
              <a:buChar char="-"/>
            </a:pPr>
            <a:r>
              <a:rPr lang="en-US" i="0" baseline="0" dirty="0" smtClean="0">
                <a:latin typeface="+mn-lt"/>
              </a:rPr>
              <a:t>Develop and disseminate accurate, accessible, and actionable health and safety information</a:t>
            </a:r>
          </a:p>
          <a:p>
            <a:pPr marL="172719" indent="-172719">
              <a:buFontTx/>
              <a:buChar char="-"/>
            </a:pPr>
            <a:r>
              <a:rPr lang="en-US" i="0" baseline="0" dirty="0" smtClean="0">
                <a:latin typeface="+mn-lt"/>
              </a:rPr>
              <a:t>Conduct health literacy workshops</a:t>
            </a:r>
          </a:p>
          <a:p>
            <a:pPr marL="172719" indent="-172719">
              <a:buFontTx/>
              <a:buChar char="-"/>
            </a:pPr>
            <a:r>
              <a:rPr lang="en-US" i="0" baseline="0" dirty="0" smtClean="0">
                <a:latin typeface="+mn-lt"/>
              </a:rPr>
              <a:t>Provide individualized health literacy sessions  </a:t>
            </a:r>
          </a:p>
          <a:p>
            <a:endParaRPr lang="en-US" baseline="0" dirty="0" smtClean="0"/>
          </a:p>
          <a:p>
            <a:r>
              <a:rPr lang="en-US" baseline="0" dirty="0" smtClean="0"/>
              <a:t>These activities will create or produce the following outputs, which are products or evidence that these activities were carried out:</a:t>
            </a:r>
          </a:p>
          <a:p>
            <a:pPr marL="172719" indent="-172719" defTabSz="460583">
              <a:buFontTx/>
              <a:buChar char="-"/>
              <a:defRPr/>
            </a:pPr>
            <a:r>
              <a:rPr lang="en-US" dirty="0" smtClean="0"/>
              <a:t>500 health </a:t>
            </a:r>
            <a:r>
              <a:rPr lang="en-US" dirty="0"/>
              <a:t>and safety education </a:t>
            </a:r>
            <a:r>
              <a:rPr lang="en-US" dirty="0" smtClean="0"/>
              <a:t>materials disseminated</a:t>
            </a:r>
            <a:endParaRPr lang="en-US" dirty="0"/>
          </a:p>
          <a:p>
            <a:pPr marL="172719" indent="-172719" defTabSz="460583">
              <a:buFontTx/>
              <a:buChar char="-"/>
              <a:defRPr/>
            </a:pPr>
            <a:r>
              <a:rPr lang="en-US" dirty="0" smtClean="0"/>
              <a:t>4 </a:t>
            </a:r>
            <a:r>
              <a:rPr lang="en-US" dirty="0"/>
              <a:t>half-day workshop sessions ( at least 20 residents per session; </a:t>
            </a:r>
            <a:r>
              <a:rPr lang="en-US" dirty="0" smtClean="0"/>
              <a:t>80 </a:t>
            </a:r>
            <a:r>
              <a:rPr lang="en-US" dirty="0"/>
              <a:t>total)</a:t>
            </a:r>
          </a:p>
          <a:p>
            <a:pPr marL="172719" indent="-172719" defTabSz="460583">
              <a:buFontTx/>
              <a:buChar char="-"/>
              <a:defRPr/>
            </a:pPr>
            <a:r>
              <a:rPr lang="en-US" dirty="0" smtClean="0"/>
              <a:t>100 </a:t>
            </a:r>
            <a:r>
              <a:rPr lang="en-US" dirty="0"/>
              <a:t>individual and small group health literacy sessions (60 min each) serving 300 people</a:t>
            </a:r>
          </a:p>
          <a:p>
            <a:endParaRPr lang="en-US" baseline="0" dirty="0" smtClean="0"/>
          </a:p>
          <a:p>
            <a:r>
              <a:rPr lang="en-US" baseline="0" dirty="0" smtClean="0">
                <a:latin typeface="+mn-lt"/>
              </a:rPr>
              <a:t>As a result of the program’s activities, several changes are expected to occur: </a:t>
            </a:r>
          </a:p>
          <a:p>
            <a:pPr>
              <a:lnSpc>
                <a:spcPct val="115000"/>
              </a:lnSpc>
            </a:pPr>
            <a:r>
              <a:rPr lang="en-US" dirty="0"/>
              <a:t>In the short-term, residents are expected to increase their </a:t>
            </a:r>
            <a:r>
              <a:rPr lang="en-US" dirty="0">
                <a:solidFill>
                  <a:srgbClr val="595959"/>
                </a:solidFill>
                <a:ea typeface="Calibri"/>
                <a:cs typeface="Arial" panose="020B0604020202020204" pitchFamily="34" charset="0"/>
              </a:rPr>
              <a:t>understanding of prevention and self-management of </a:t>
            </a:r>
            <a:r>
              <a:rPr lang="en-US" dirty="0" smtClean="0">
                <a:solidFill>
                  <a:srgbClr val="595959"/>
                </a:solidFill>
                <a:ea typeface="Calibri"/>
                <a:cs typeface="Arial" panose="020B0604020202020204" pitchFamily="34" charset="0"/>
              </a:rPr>
              <a:t>conditions, their motivation to adopt</a:t>
            </a:r>
            <a:r>
              <a:rPr lang="en-US" baseline="0" dirty="0" smtClean="0">
                <a:solidFill>
                  <a:srgbClr val="595959"/>
                </a:solidFill>
                <a:ea typeface="Calibri"/>
                <a:cs typeface="Arial" panose="020B0604020202020204" pitchFamily="34" charset="0"/>
              </a:rPr>
              <a:t> good health practices,</a:t>
            </a:r>
            <a:r>
              <a:rPr lang="en-US" dirty="0" smtClean="0"/>
              <a:t> </a:t>
            </a:r>
            <a:r>
              <a:rPr lang="en-US" dirty="0"/>
              <a:t>and their </a:t>
            </a:r>
            <a:r>
              <a:rPr lang="en-US" dirty="0">
                <a:solidFill>
                  <a:srgbClr val="595959"/>
                </a:solidFill>
                <a:ea typeface="Calibri"/>
                <a:cs typeface="Arial" panose="020B0604020202020204" pitchFamily="34" charset="0"/>
              </a:rPr>
              <a:t>ability to search for and use health </a:t>
            </a:r>
            <a:r>
              <a:rPr lang="en-US" dirty="0" smtClean="0">
                <a:solidFill>
                  <a:srgbClr val="595959"/>
                </a:solidFill>
                <a:ea typeface="Calibri"/>
                <a:cs typeface="Arial" panose="020B0604020202020204" pitchFamily="34" charset="0"/>
              </a:rPr>
              <a:t>information</a:t>
            </a:r>
            <a:r>
              <a:rPr lang="en-US" dirty="0" smtClean="0"/>
              <a:t>.  </a:t>
            </a:r>
            <a:endParaRPr lang="en-US" dirty="0"/>
          </a:p>
          <a:p>
            <a:pPr defTabSz="460583">
              <a:defRPr/>
            </a:pPr>
            <a:endParaRPr lang="en-US" dirty="0"/>
          </a:p>
          <a:p>
            <a:pPr defTabSz="460583">
              <a:defRPr/>
            </a:pPr>
            <a:r>
              <a:rPr lang="en-US" dirty="0"/>
              <a:t>These changes in knowledge, attitudes, and skills are expected to lead to an increase in the </a:t>
            </a:r>
            <a:r>
              <a:rPr lang="en-US" dirty="0">
                <a:solidFill>
                  <a:srgbClr val="595959"/>
                </a:solidFill>
                <a:ea typeface="Calibri"/>
                <a:cs typeface="Arial" panose="020B0604020202020204" pitchFamily="34" charset="0"/>
              </a:rPr>
              <a:t>adoption of healthy behaviors and recommendations of the program  (such as getting necessary medical tests) and ultimately, improved health and wellness status and quality of life for residents in these communities.</a:t>
            </a:r>
            <a:endParaRPr lang="en-US" dirty="0"/>
          </a:p>
          <a:p>
            <a:pPr>
              <a:defRPr/>
            </a:pPr>
            <a:endParaRPr lang="en-US" dirty="0" smtClean="0"/>
          </a:p>
          <a:p>
            <a:pPr>
              <a:defRPr/>
            </a:pPr>
            <a:r>
              <a:rPr lang="en-US" dirty="0" smtClean="0"/>
              <a:t>We will continue to refer back to this fictional program and logic model throughout</a:t>
            </a:r>
            <a:r>
              <a:rPr lang="en-US" baseline="0" dirty="0" smtClean="0"/>
              <a:t> this presentation.</a:t>
            </a:r>
            <a:endParaRPr lang="en-US" dirty="0" smtClean="0"/>
          </a:p>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pPr>
            <a:r>
              <a:rPr lang="en-US" u="sng" dirty="0"/>
              <a:t>Facilitator notes</a:t>
            </a:r>
            <a:r>
              <a:rPr lang="en-US" dirty="0"/>
              <a:t>: The next step is to use the logic model to set the purpose and scope of the </a:t>
            </a:r>
            <a:r>
              <a:rPr lang="en-US" dirty="0" smtClean="0"/>
              <a:t>evaluation, </a:t>
            </a:r>
            <a:r>
              <a:rPr lang="en-US" dirty="0"/>
              <a:t>which essentially establishes the general parameters for the evaluation. As you define the evaluation’s purpose and scope, the following questions are important to consider:</a:t>
            </a:r>
          </a:p>
          <a:p>
            <a:pPr marL="171450" indent="-171450">
              <a:spcAft>
                <a:spcPts val="1200"/>
              </a:spcAft>
              <a:buFont typeface="Arial" panose="020B0604020202020204" pitchFamily="34" charset="0"/>
              <a:buChar char="•"/>
            </a:pPr>
            <a:r>
              <a:rPr lang="en-US" sz="1200" dirty="0" smtClean="0"/>
              <a:t>Why is the evaluation being done? </a:t>
            </a:r>
          </a:p>
          <a:p>
            <a:pPr marL="171450" indent="-171450">
              <a:spcAft>
                <a:spcPts val="1200"/>
              </a:spcAft>
              <a:buFont typeface="Arial" panose="020B0604020202020204" pitchFamily="34" charset="0"/>
              <a:buChar char="•"/>
            </a:pPr>
            <a:r>
              <a:rPr lang="en-US" sz="1200" dirty="0" smtClean="0"/>
              <a:t>What requirements does the evaluation need to fulfill? </a:t>
            </a:r>
          </a:p>
          <a:p>
            <a:pPr marL="171450" indent="-171450">
              <a:spcAft>
                <a:spcPts val="1200"/>
              </a:spcAft>
              <a:buFont typeface="Arial" panose="020B0604020202020204" pitchFamily="34" charset="0"/>
              <a:buChar char="•"/>
            </a:pPr>
            <a:r>
              <a:rPr lang="en-US" sz="1200" dirty="0" smtClean="0"/>
              <a:t>Which components of the program are the strongest candidates for evaluation? </a:t>
            </a:r>
          </a:p>
          <a:p>
            <a:pPr marL="171450" indent="-171450">
              <a:spcAft>
                <a:spcPts val="1200"/>
              </a:spcAft>
              <a:buFont typeface="Arial" panose="020B0604020202020204" pitchFamily="34" charset="0"/>
              <a:buChar char="•"/>
            </a:pPr>
            <a:r>
              <a:rPr lang="en-US" sz="1200" dirty="0" smtClean="0"/>
              <a:t>How does the evaluation align with the long-term research agenda for your program? </a:t>
            </a:r>
          </a:p>
          <a:p>
            <a:pPr marL="171450" indent="-171450">
              <a:spcAft>
                <a:spcPts val="1200"/>
              </a:spcAft>
              <a:buFont typeface="Arial" panose="020B0604020202020204" pitchFamily="34" charset="0"/>
              <a:buChar char="•"/>
            </a:pPr>
            <a:r>
              <a:rPr lang="en-US" sz="1200" dirty="0" smtClean="0"/>
              <a:t>What resources (budget, staff, time) are available for the evaluation?</a:t>
            </a:r>
          </a:p>
          <a:p>
            <a:pPr marL="172719" indent="-172719" defTabSz="460583">
              <a:lnSpc>
                <a:spcPct val="114000"/>
              </a:lnSpc>
              <a:buFontTx/>
              <a:buChar char="-"/>
              <a:defRPr/>
            </a:pPr>
            <a:endParaRPr lang="en-US" dirty="0" smtClean="0"/>
          </a:p>
          <a:p>
            <a:pPr marL="0" indent="0" defTabSz="460583">
              <a:lnSpc>
                <a:spcPct val="114000"/>
              </a:lnSpc>
              <a:buFontTx/>
              <a:buNone/>
              <a:defRPr/>
            </a:pPr>
            <a:r>
              <a:rPr lang="en-US" dirty="0" smtClean="0"/>
              <a:t>Next</a:t>
            </a:r>
            <a:r>
              <a:rPr lang="en-US" baseline="0" dirty="0" smtClean="0"/>
              <a:t> w</a:t>
            </a:r>
            <a:r>
              <a:rPr lang="en-US" dirty="0" smtClean="0"/>
              <a:t>e’ll discuss each of these in more detail</a:t>
            </a:r>
            <a:r>
              <a:rPr lang="en-US" baseline="0" dirty="0" smtClean="0"/>
              <a:t>.</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87792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defTabSz="460583">
              <a:lnSpc>
                <a:spcPct val="114000"/>
              </a:lnSpc>
              <a:buFontTx/>
              <a:buNone/>
              <a:defRPr/>
            </a:pPr>
            <a:r>
              <a:rPr lang="en-US" u="sng" dirty="0" smtClean="0"/>
              <a:t>Facilitator notes:</a:t>
            </a:r>
            <a:r>
              <a:rPr lang="en-US" u="sng" baseline="0" dirty="0" smtClean="0"/>
              <a:t> </a:t>
            </a:r>
            <a:endParaRPr lang="en-US" u="sng" dirty="0" smtClean="0"/>
          </a:p>
          <a:p>
            <a:pPr marL="172719" indent="-172719" defTabSz="460583">
              <a:lnSpc>
                <a:spcPct val="114000"/>
              </a:lnSpc>
              <a:buFontTx/>
              <a:buChar char="-"/>
              <a:defRPr/>
            </a:pPr>
            <a:r>
              <a:rPr lang="en-US" dirty="0" smtClean="0"/>
              <a:t>First, consider:</a:t>
            </a:r>
            <a:r>
              <a:rPr lang="en-US" baseline="0" dirty="0" smtClean="0"/>
              <a:t> </a:t>
            </a:r>
            <a:r>
              <a:rPr lang="en-US" dirty="0" smtClean="0"/>
              <a:t>Why is the evaluation being done? What questions do stakeholders need or want answered about your program? </a:t>
            </a:r>
          </a:p>
          <a:p>
            <a:pPr marL="633302" lvl="1" indent="-172719" defTabSz="460583">
              <a:lnSpc>
                <a:spcPct val="114000"/>
              </a:lnSpc>
              <a:buFontTx/>
              <a:buChar char="-"/>
              <a:defRPr/>
            </a:pPr>
            <a:r>
              <a:rPr lang="en-US" dirty="0" smtClean="0"/>
              <a:t>Each evaluation should have a </a:t>
            </a:r>
            <a:r>
              <a:rPr lang="en-US" i="1" dirty="0" smtClean="0"/>
              <a:t>primary </a:t>
            </a:r>
            <a:r>
              <a:rPr lang="en-US" dirty="0" smtClean="0"/>
              <a:t>purpose around which it can be designed and planned, although it may have several other purposes. The stated purpose of the evaluation drives the expectations and sets the boundaries for what the evaluation can and cannot deliver. In defining the purpose of the study, it is helpful to identify why the evaluation is being done and how the information collected and reported by the study will actually be used and by whom. For example, are program staff trying to understand how to operate the program more efficiently or identify barriers or constraints to implementation? Or does your program need to produce evidence that it is meeting its intended outcomes? Will the results be used by program staff to make changes to the program’s implementation? Will the results be used by the program’s funder to make decisions about future funding opportunities? In general, defining a specific purpose for your evaluation will allow you to set parameters around the data you collect and methods you will use. </a:t>
            </a:r>
          </a:p>
          <a:p>
            <a:pPr marL="172719" indent="-172719">
              <a:lnSpc>
                <a:spcPct val="114000"/>
              </a:lnSpc>
              <a:buFontTx/>
              <a:buChar char="-"/>
            </a:pPr>
            <a:r>
              <a:rPr lang="en-US" dirty="0" smtClean="0"/>
              <a:t>What requirements does the evaluation need to fulfill? </a:t>
            </a:r>
          </a:p>
          <a:p>
            <a:pPr marL="633302" lvl="1" indent="-172719">
              <a:lnSpc>
                <a:spcPct val="114000"/>
              </a:lnSpc>
              <a:buFontTx/>
              <a:buChar char="-"/>
            </a:pPr>
            <a:r>
              <a:rPr lang="en-US" dirty="0" smtClean="0"/>
              <a:t>Often times, a program’s funder has specific evaluation requirements that must be fulfilled and those requirements may drive the purpose and scope of an evaluation. For example, AmeriCorps State and National grantees that receive an average annual CNCS grant of $500,000 or more must conduct an external evaluation that covers at least one program year. In addition, the evaluation must be designed to provide statistical evidence of the impact of the program compared to what would have happened in the absence of the program through the use of a comparison or control group.</a:t>
            </a:r>
          </a:p>
          <a:p>
            <a:pPr marL="172719" indent="-172719" defTabSz="460583">
              <a:lnSpc>
                <a:spcPct val="114000"/>
              </a:lnSpc>
              <a:buFontTx/>
              <a:buChar char="-"/>
              <a:defRPr/>
            </a:pPr>
            <a:r>
              <a:rPr lang="en-US" dirty="0" smtClean="0"/>
              <a:t>Which components of the program are the strongest candidates for evaluation?  </a:t>
            </a:r>
          </a:p>
          <a:p>
            <a:pPr marL="633302" lvl="1" indent="-172719" defTabSz="460583">
              <a:lnSpc>
                <a:spcPct val="114000"/>
              </a:lnSpc>
              <a:buFontTx/>
              <a:buChar char="-"/>
              <a:defRPr/>
            </a:pPr>
            <a:r>
              <a:rPr lang="en-US" dirty="0" smtClean="0"/>
              <a:t>It is important to remember that you don’t have to evaluate your whole program at once. Instead, you can break a bigger evaluation into smaller components to maximize the resources you have on hand. In deciding which components of the program the evaluation will cover, you should consider:  what parts of your program you want or need to evaluate; whether these potential program components have outcomes you can accurately and reliably measure; what data are already being collected on the program or how feasible it is to collect new data; whether the timeframe for the program aligns with the timeframe for the evaluation; and whether the program model has been fully implemented such that an evaluation is appropriate at this point and time.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22674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383" lvl="0" indent="0" defTabSz="460583">
              <a:lnSpc>
                <a:spcPct val="114000"/>
              </a:lnSpc>
              <a:buFontTx/>
              <a:buNone/>
              <a:defRPr/>
            </a:pPr>
            <a:r>
              <a:rPr lang="en-US" u="sng" dirty="0" smtClean="0"/>
              <a:t>Facilitator notes:</a:t>
            </a:r>
            <a:r>
              <a:rPr lang="en-US" i="1" u="none" baseline="0" dirty="0" smtClean="0"/>
              <a:t> </a:t>
            </a:r>
            <a:r>
              <a:rPr lang="en-US" i="0" u="none" baseline="0" dirty="0" smtClean="0"/>
              <a:t>Also consider…</a:t>
            </a:r>
            <a:endParaRPr lang="en-US" u="sng" dirty="0" smtClean="0"/>
          </a:p>
          <a:p>
            <a:pPr marL="176102" lvl="0" indent="-172719" defTabSz="460583">
              <a:lnSpc>
                <a:spcPct val="114000"/>
              </a:lnSpc>
              <a:buFontTx/>
              <a:buChar char="-"/>
              <a:defRPr/>
            </a:pPr>
            <a:r>
              <a:rPr lang="en-US" dirty="0" smtClean="0"/>
              <a:t>How does the evaluation align with the long-term research agenda for your program?</a:t>
            </a:r>
          </a:p>
          <a:p>
            <a:pPr marL="633302" lvl="1" indent="-172719" defTabSz="460583">
              <a:lnSpc>
                <a:spcPct val="114000"/>
              </a:lnSpc>
              <a:buFontTx/>
              <a:buChar char="-"/>
              <a:defRPr/>
            </a:pPr>
            <a:r>
              <a:rPr lang="en-US" dirty="0" smtClean="0"/>
              <a:t>As you begin to plan your evaluation, step back and put your evaluation in the context of a long term research agenda. Ask program staff and various stakeholders “what does a long-term research agenda look like for this organization?” Figuring out what you want to know 5 or 10 years in the future will help you spend evaluation money more strategically by laying out studies that build upon one another, and will allow you to create complementary resources that can be deployed multiple times. </a:t>
            </a:r>
            <a:r>
              <a:rPr lang="en-US" altLang="en-US" dirty="0" smtClean="0"/>
              <a:t>CNCS’s approach to a long-term research agenda emphasizes that evidence of effectiveness is built over time. </a:t>
            </a:r>
            <a:r>
              <a:rPr lang="en-US" dirty="0" smtClean="0"/>
              <a:t>We discuss this point further on the next slide.</a:t>
            </a:r>
          </a:p>
          <a:p>
            <a:pPr marL="172719" indent="-172719">
              <a:lnSpc>
                <a:spcPct val="114000"/>
              </a:lnSpc>
              <a:buFontTx/>
              <a:buChar char="-"/>
            </a:pPr>
            <a:r>
              <a:rPr lang="en-US" dirty="0" smtClean="0"/>
              <a:t>And finally,</a:t>
            </a:r>
            <a:r>
              <a:rPr lang="en-US" baseline="0" dirty="0" smtClean="0"/>
              <a:t> consider: </a:t>
            </a:r>
            <a:r>
              <a:rPr lang="en-US" dirty="0" smtClean="0"/>
              <a:t>What resources, that is, budget, staff, and time, are available for the evaluation?</a:t>
            </a:r>
          </a:p>
          <a:p>
            <a:pPr marL="633302" lvl="1" indent="-172719">
              <a:lnSpc>
                <a:spcPct val="114000"/>
              </a:lnSpc>
              <a:buFontTx/>
              <a:buChar char="-"/>
            </a:pPr>
            <a:r>
              <a:rPr lang="en-US" dirty="0" smtClean="0"/>
              <a:t>It is important that your evaluation’s purpose and scope aligns with the resources your program is able to set aside for the evaluation. For more information on how to budget for an evaluation, review the webinar “Budgeting for Evaluation” located on CNCS’s Knowledge Network [Resources page].</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420425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3"/>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4646" r="3355"/>
          <a:stretch/>
        </p:blipFill>
        <p:spPr>
          <a:xfrm>
            <a:off x="3088235" y="3031739"/>
            <a:ext cx="2916254" cy="2377440"/>
          </a:xfrm>
          <a:prstGeom prst="rect">
            <a:avLst/>
          </a:prstGeom>
          <a:effectLst>
            <a:outerShdw blurRad="76200" dist="88900" dir="3360000">
              <a:srgbClr val="000000">
                <a:alpha val="43000"/>
              </a:srgb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22914" y="3031739"/>
            <a:ext cx="2908402" cy="2377440"/>
          </a:xfrm>
          <a:prstGeom prst="rect">
            <a:avLst/>
          </a:prstGeom>
          <a:effectLst>
            <a:outerShdw blurRad="76200" dist="88900" dir="3360000">
              <a:srgbClr val="000000">
                <a:alpha val="43000"/>
              </a:srgb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5"/>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761094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350881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49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365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0880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367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5170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795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583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13858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rdening.JPG"/>
          <p:cNvPicPr>
            <a:picLocks noChangeAspect="1"/>
          </p:cNvPicPr>
          <p:nvPr userDrawn="1"/>
        </p:nvPicPr>
        <p:blipFill>
          <a:blip r:embed="rId3"/>
          <a:srcRect/>
          <a:stretch>
            <a:fillRect/>
          </a:stretch>
        </p:blipFill>
        <p:spPr>
          <a:xfrm>
            <a:off x="0" y="3070225"/>
            <a:ext cx="2990850" cy="2001838"/>
          </a:xfrm>
          <a:prstGeom prst="rect">
            <a:avLst/>
          </a:prstGeom>
          <a:effectLst>
            <a:outerShdw blurRad="76200" dist="88900" dir="3360000">
              <a:srgbClr val="000000">
                <a:alpha val="43000"/>
              </a:srgbClr>
            </a:outerShdw>
          </a:effectLst>
        </p:spPr>
      </p:pic>
      <p:pic>
        <p:nvPicPr>
          <p:cNvPr id="6" name="Picture 5" descr="08_0923_0255.jpg"/>
          <p:cNvPicPr>
            <a:picLocks noChangeAspect="1"/>
          </p:cNvPicPr>
          <p:nvPr userDrawn="1"/>
        </p:nvPicPr>
        <p:blipFill>
          <a:blip r:embed="rId4"/>
          <a:stretch>
            <a:fillRect/>
          </a:stretch>
        </p:blipFill>
        <p:spPr>
          <a:xfrm>
            <a:off x="3059113" y="3070225"/>
            <a:ext cx="3008312" cy="2005013"/>
          </a:xfrm>
          <a:prstGeom prst="rect">
            <a:avLst/>
          </a:prstGeom>
          <a:effectLst>
            <a:outerShdw blurRad="76200" dist="88900" dir="3360000">
              <a:srgbClr val="000000">
                <a:alpha val="43000"/>
              </a:srgbClr>
            </a:outerShdw>
          </a:effectLst>
        </p:spPr>
      </p:pic>
      <p:pic>
        <p:nvPicPr>
          <p:cNvPr id="7" name="Picture 6" descr="686403136_UZRSm-O.jpg"/>
          <p:cNvPicPr>
            <a:picLocks noChangeAspect="1"/>
          </p:cNvPicPr>
          <p:nvPr userDrawn="1"/>
        </p:nvPicPr>
        <p:blipFill>
          <a:blip/>
          <a:stretch>
            <a:fillRect/>
          </a:stretch>
        </p:blipFill>
        <p:spPr>
          <a:xfrm>
            <a:off x="6135688" y="3070225"/>
            <a:ext cx="3008312" cy="2005013"/>
          </a:xfrm>
          <a:prstGeom prst="rect">
            <a:avLst/>
          </a:prstGeom>
          <a:effectLst>
            <a:outerShdw blurRad="76200" dist="88900" dir="3360000">
              <a:srgbClr val="000000">
                <a:alpha val="43000"/>
              </a:srgbClr>
            </a:outerShdw>
          </a:effectLst>
        </p:spPr>
      </p:pic>
      <p:pic>
        <p:nvPicPr>
          <p:cNvPr id="8" name="Picture 10" descr="cncs-(1)LG.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7937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ncs-(1)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0433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85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6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7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84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49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76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4847662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1026" name="Picture 13" descr="CNCSTemplate_B-rev-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2075"/>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62063"/>
            <a:ext cx="8229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cncs-(1)L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50150" y="6159500"/>
            <a:ext cx="1328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248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par>
    </p:tnLst>
  </p:timing>
  <p:hf sldNum="0" hdr="0" ftr="0" dt="0"/>
  <p:txStyles>
    <p:titleStyle>
      <a:lvl1pPr algn="l" defTabSz="457200" rtl="0" eaLnBrk="0" fontAlgn="base" hangingPunct="0">
        <a:lnSpc>
          <a:spcPct val="90000"/>
        </a:lnSpc>
        <a:spcBef>
          <a:spcPct val="0"/>
        </a:spcBef>
        <a:spcAft>
          <a:spcPts val="900"/>
        </a:spcAft>
        <a:defRPr sz="3200" b="1" kern="1200">
          <a:solidFill>
            <a:schemeClr val="bg1"/>
          </a:solidFill>
          <a:latin typeface="Arial"/>
          <a:ea typeface="+mj-ea"/>
          <a:cs typeface="Arial"/>
        </a:defRPr>
      </a:lvl1pPr>
      <a:lvl2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2pPr>
      <a:lvl3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3pPr>
      <a:lvl4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4pPr>
      <a:lvl5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5pPr>
      <a:lvl6pPr marL="457200" algn="l" defTabSz="457200" rtl="0" fontAlgn="base">
        <a:lnSpc>
          <a:spcPct val="90000"/>
        </a:lnSpc>
        <a:spcBef>
          <a:spcPct val="0"/>
        </a:spcBef>
        <a:spcAft>
          <a:spcPts val="900"/>
        </a:spcAft>
        <a:defRPr sz="3200" b="1">
          <a:solidFill>
            <a:schemeClr val="bg1"/>
          </a:solidFill>
          <a:latin typeface="Arial" charset="0"/>
          <a:cs typeface="Arial" charset="0"/>
        </a:defRPr>
      </a:lvl6pPr>
      <a:lvl7pPr marL="914400" algn="l" defTabSz="457200" rtl="0" fontAlgn="base">
        <a:lnSpc>
          <a:spcPct val="90000"/>
        </a:lnSpc>
        <a:spcBef>
          <a:spcPct val="0"/>
        </a:spcBef>
        <a:spcAft>
          <a:spcPts val="900"/>
        </a:spcAft>
        <a:defRPr sz="3200" b="1">
          <a:solidFill>
            <a:schemeClr val="bg1"/>
          </a:solidFill>
          <a:latin typeface="Arial" charset="0"/>
          <a:cs typeface="Arial" charset="0"/>
        </a:defRPr>
      </a:lvl7pPr>
      <a:lvl8pPr marL="1371600" algn="l" defTabSz="457200" rtl="0" fontAlgn="base">
        <a:lnSpc>
          <a:spcPct val="90000"/>
        </a:lnSpc>
        <a:spcBef>
          <a:spcPct val="0"/>
        </a:spcBef>
        <a:spcAft>
          <a:spcPts val="900"/>
        </a:spcAft>
        <a:defRPr sz="3200" b="1">
          <a:solidFill>
            <a:schemeClr val="bg1"/>
          </a:solidFill>
          <a:latin typeface="Arial" charset="0"/>
          <a:cs typeface="Arial" charset="0"/>
        </a:defRPr>
      </a:lvl8pPr>
      <a:lvl9pPr marL="1828800" algn="l" defTabSz="457200" rtl="0" fontAlgn="base">
        <a:lnSpc>
          <a:spcPct val="90000"/>
        </a:lnSpc>
        <a:spcBef>
          <a:spcPct val="0"/>
        </a:spcBef>
        <a:spcAft>
          <a:spcPts val="900"/>
        </a:spcAft>
        <a:defRPr sz="3200" b="1">
          <a:solidFill>
            <a:schemeClr val="bg1"/>
          </a:solidFill>
          <a:latin typeface="Arial" charset="0"/>
          <a:cs typeface="Arial" charset="0"/>
        </a:defRPr>
      </a:lvl9pPr>
    </p:titleStyle>
    <p:body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ationalservice.gov/resources/americorps/evaluation-resources-americorps-state-national-grantees" TargetMode="External"/><Relationship Id="rId7" Type="http://schemas.openxmlformats.org/officeDocument/2006/relationships/hyperlink" Target="http://www.wcasa.org/file_open.php?id=104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ctb.ku.edu/en/table-of-contents/evaluate/evaluate-community-interventions/choose-evaluation-questions/main"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to Develop the Right Research Questions for Program Evaluation</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2718261"/>
              </p:ext>
            </p:extLst>
          </p:nvPr>
        </p:nvGraphicFramePr>
        <p:xfrm>
          <a:off x="152400" y="1337348"/>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7025" y="32877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Identify </a:t>
            </a:r>
            <a:r>
              <a:rPr lang="en-US" sz="1200" b="1" dirty="0" smtClean="0">
                <a:solidFill>
                  <a:prstClr val="white"/>
                </a:solidFill>
                <a:ea typeface="ＭＳ Ｐゴシック" pitchFamily="-111" charset="-128"/>
                <a:cs typeface="Arial" charset="0"/>
                <a:sym typeface="Bookshelf Symbol 7" pitchFamily="-111" charset="2"/>
              </a:rPr>
              <a:t>and pilot implement a program </a:t>
            </a:r>
            <a:r>
              <a:rPr lang="en-US" sz="1200" b="1" dirty="0">
                <a:solidFill>
                  <a:prstClr val="white"/>
                </a:solidFill>
                <a:ea typeface="ＭＳ Ｐゴシック" pitchFamily="-111" charset="-128"/>
                <a:cs typeface="Arial" charset="0"/>
                <a:sym typeface="Bookshelf Symbol 7" pitchFamily="-111" charset="2"/>
              </a:rPr>
              <a:t>design</a:t>
            </a:r>
          </a:p>
        </p:txBody>
      </p:sp>
      <p:sp>
        <p:nvSpPr>
          <p:cNvPr id="6" name="Rectangle 5"/>
          <p:cNvSpPr/>
          <p:nvPr/>
        </p:nvSpPr>
        <p:spPr>
          <a:xfrm>
            <a:off x="7467600" y="1635125"/>
            <a:ext cx="1633538" cy="1284288"/>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Attain strong evidence of positive program outcomes</a:t>
            </a:r>
          </a:p>
        </p:txBody>
      </p:sp>
      <p:sp>
        <p:nvSpPr>
          <p:cNvPr id="7" name="Rectangle 6"/>
          <p:cNvSpPr/>
          <p:nvPr/>
        </p:nvSpPr>
        <p:spPr>
          <a:xfrm>
            <a:off x="3790950" y="2389188"/>
            <a:ext cx="1252538"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Assess program’s outcomes</a:t>
            </a:r>
          </a:p>
        </p:txBody>
      </p:sp>
      <p:sp>
        <p:nvSpPr>
          <p:cNvPr id="8" name="Rectangle 7"/>
          <p:cNvSpPr/>
          <p:nvPr/>
        </p:nvSpPr>
        <p:spPr>
          <a:xfrm>
            <a:off x="2062163" y="2778125"/>
            <a:ext cx="1306512"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sym typeface="Bookshelf Symbol 7" pitchFamily="-111" charset="2"/>
              </a:rPr>
              <a:t>Ensure effective </a:t>
            </a:r>
            <a:r>
              <a:rPr lang="en-US" sz="1200" b="1" dirty="0" smtClean="0">
                <a:solidFill>
                  <a:prstClr val="white"/>
                </a:solidFill>
                <a:ea typeface="ＭＳ Ｐゴシック" pitchFamily="-111" charset="-128"/>
                <a:sym typeface="Bookshelf Symbol 7" pitchFamily="-111" charset="2"/>
              </a:rPr>
              <a:t>full implementation</a:t>
            </a:r>
            <a:endParaRPr lang="en-US" sz="1200" b="1" dirty="0">
              <a:solidFill>
                <a:prstClr val="white"/>
              </a:solidFill>
              <a:ea typeface="ＭＳ Ｐゴシック" pitchFamily="-111" charset="-128"/>
              <a:sym typeface="Bookshelf Symbol 7" pitchFamily="-111" charset="2"/>
            </a:endParaRPr>
          </a:p>
        </p:txBody>
      </p:sp>
      <p:sp>
        <p:nvSpPr>
          <p:cNvPr id="9" name="Rectangle 8"/>
          <p:cNvSpPr/>
          <p:nvPr/>
        </p:nvSpPr>
        <p:spPr>
          <a:xfrm>
            <a:off x="5673725" y="19923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defRPr/>
            </a:pPr>
            <a:r>
              <a:rPr lang="en-US" sz="1200" b="1" dirty="0" smtClean="0">
                <a:solidFill>
                  <a:prstClr val="white"/>
                </a:solidFill>
                <a:ea typeface="ＭＳ Ｐゴシック" pitchFamily="-111" charset="-128"/>
                <a:cs typeface="Arial" charset="0"/>
                <a:sym typeface="Bookshelf Symbol 7" pitchFamily="-111" charset="2"/>
              </a:rPr>
              <a:t>Obtain evidence  of positive program </a:t>
            </a:r>
            <a:r>
              <a:rPr lang="en-US" sz="1200" b="1" dirty="0">
                <a:solidFill>
                  <a:prstClr val="white"/>
                </a:solidFill>
                <a:ea typeface="ＭＳ Ｐゴシック" pitchFamily="-111" charset="-128"/>
                <a:cs typeface="Arial" charset="0"/>
                <a:sym typeface="Bookshelf Symbol 7" pitchFamily="-111" charset="2"/>
              </a:rPr>
              <a:t>outcomes</a:t>
            </a:r>
          </a:p>
        </p:txBody>
      </p:sp>
      <p:sp>
        <p:nvSpPr>
          <p:cNvPr id="13" name="Shape 12"/>
          <p:cNvSpPr/>
          <p:nvPr/>
        </p:nvSpPr>
        <p:spPr>
          <a:xfrm>
            <a:off x="174625" y="457200"/>
            <a:ext cx="8816975"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52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defRPr/>
            </a:pPr>
            <a:r>
              <a:rPr lang="en-US" sz="3200" b="1" dirty="0">
                <a:solidFill>
                  <a:prstClr val="white"/>
                </a:solidFill>
                <a:latin typeface="Calibri"/>
              </a:rPr>
              <a:t>Building Evidence of Effectiveness</a:t>
            </a:r>
          </a:p>
        </p:txBody>
      </p:sp>
      <p:sp>
        <p:nvSpPr>
          <p:cNvPr id="16" name="Flowchart: Connector 15"/>
          <p:cNvSpPr/>
          <p:nvPr/>
        </p:nvSpPr>
        <p:spPr>
          <a:xfrm>
            <a:off x="1066800" y="2667000"/>
            <a:ext cx="182563" cy="182563"/>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7" name="TextBox 16"/>
          <p:cNvSpPr txBox="1"/>
          <p:nvPr/>
        </p:nvSpPr>
        <p:spPr>
          <a:xfrm>
            <a:off x="174625" y="2133600"/>
            <a:ext cx="1074738" cy="584200"/>
          </a:xfrm>
          <a:prstGeom prst="rect">
            <a:avLst/>
          </a:prstGeom>
          <a:noFill/>
        </p:spPr>
        <p:txBody>
          <a:bodyPr>
            <a:spAutoFit/>
          </a:bodyPr>
          <a:lstStyle/>
          <a:p>
            <a:pPr defTabSz="914400">
              <a:defRPr/>
            </a:pPr>
            <a:r>
              <a:rPr lang="en-US" sz="1600" b="1" i="1" dirty="0">
                <a:solidFill>
                  <a:prstClr val="black"/>
                </a:solidFill>
              </a:rPr>
              <a:t>Evidence Informed</a:t>
            </a:r>
          </a:p>
        </p:txBody>
      </p:sp>
      <p:sp>
        <p:nvSpPr>
          <p:cNvPr id="18" name="Flowchart: Connector 17"/>
          <p:cNvSpPr/>
          <p:nvPr/>
        </p:nvSpPr>
        <p:spPr>
          <a:xfrm>
            <a:off x="3867150" y="1635125"/>
            <a:ext cx="282575" cy="280988"/>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9" name="Flowchart: Connector 18"/>
          <p:cNvSpPr/>
          <p:nvPr/>
        </p:nvSpPr>
        <p:spPr>
          <a:xfrm>
            <a:off x="6858000" y="1143000"/>
            <a:ext cx="381000" cy="381000"/>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20" name="TextBox 19"/>
          <p:cNvSpPr txBox="1"/>
          <p:nvPr/>
        </p:nvSpPr>
        <p:spPr>
          <a:xfrm>
            <a:off x="7467600" y="939800"/>
            <a:ext cx="1074738" cy="584200"/>
          </a:xfrm>
          <a:prstGeom prst="rect">
            <a:avLst/>
          </a:prstGeom>
          <a:noFill/>
        </p:spPr>
        <p:txBody>
          <a:bodyPr>
            <a:spAutoFit/>
          </a:bodyPr>
          <a:lstStyle/>
          <a:p>
            <a:pPr defTabSz="914400">
              <a:defRPr/>
            </a:pPr>
            <a:r>
              <a:rPr lang="en-US" sz="1600" b="1" i="1" dirty="0">
                <a:solidFill>
                  <a:prstClr val="white"/>
                </a:solidFill>
              </a:rPr>
              <a:t>Evidence Based</a:t>
            </a:r>
          </a:p>
        </p:txBody>
      </p:sp>
      <p:sp>
        <p:nvSpPr>
          <p:cNvPr id="15" name="TextBox 14"/>
          <p:cNvSpPr txBox="1"/>
          <p:nvPr/>
        </p:nvSpPr>
        <p:spPr>
          <a:xfrm>
            <a:off x="327025" y="4978400"/>
            <a:ext cx="1636246" cy="769441"/>
          </a:xfrm>
          <a:prstGeom prst="rect">
            <a:avLst/>
          </a:prstGeom>
          <a:noFill/>
        </p:spPr>
        <p:txBody>
          <a:bodyPr wrap="square" rtlCol="0">
            <a:spAutoFit/>
          </a:bodyPr>
          <a:lstStyle/>
          <a:p>
            <a:r>
              <a:rPr lang="en-US" sz="1100" b="1" i="1" dirty="0" smtClean="0">
                <a:latin typeface="+mj-lt"/>
              </a:rPr>
              <a:t>- Gather evidence that supports program design</a:t>
            </a:r>
          </a:p>
          <a:p>
            <a:r>
              <a:rPr lang="en-US" sz="1100" b="1" i="1" dirty="0" smtClean="0">
                <a:latin typeface="+mj-lt"/>
              </a:rPr>
              <a:t>- Develop logic model</a:t>
            </a:r>
          </a:p>
          <a:p>
            <a:r>
              <a:rPr lang="en-US" sz="1100" b="1" i="1" dirty="0" smtClean="0">
                <a:latin typeface="+mj-lt"/>
              </a:rPr>
              <a:t>- Pilot </a:t>
            </a:r>
            <a:r>
              <a:rPr lang="en-US" sz="1100" b="1" i="1" dirty="0">
                <a:latin typeface="+mj-lt"/>
              </a:rPr>
              <a:t>implementation</a:t>
            </a:r>
          </a:p>
        </p:txBody>
      </p:sp>
      <p:sp>
        <p:nvSpPr>
          <p:cNvPr id="21" name="TextBox 20"/>
          <p:cNvSpPr txBox="1"/>
          <p:nvPr/>
        </p:nvSpPr>
        <p:spPr>
          <a:xfrm>
            <a:off x="5844372" y="3684588"/>
            <a:ext cx="1394627" cy="261610"/>
          </a:xfrm>
          <a:prstGeom prst="rect">
            <a:avLst/>
          </a:prstGeom>
          <a:noFill/>
        </p:spPr>
        <p:txBody>
          <a:bodyPr wrap="square" rtlCol="0">
            <a:spAutoFit/>
          </a:bodyPr>
          <a:lstStyle/>
          <a:p>
            <a:r>
              <a:rPr lang="en-US" sz="1100" b="1" i="1" dirty="0" smtClean="0">
                <a:latin typeface="+mj-lt"/>
              </a:rPr>
              <a:t>Outcome Evaluation</a:t>
            </a:r>
            <a:endParaRPr lang="en-US" sz="1100" b="1" i="1" dirty="0">
              <a:latin typeface="+mj-lt"/>
            </a:endParaRPr>
          </a:p>
        </p:txBody>
      </p:sp>
      <p:sp>
        <p:nvSpPr>
          <p:cNvPr id="22" name="TextBox 21"/>
          <p:cNvSpPr txBox="1"/>
          <p:nvPr/>
        </p:nvSpPr>
        <p:spPr>
          <a:xfrm>
            <a:off x="7570078" y="3221715"/>
            <a:ext cx="1421521" cy="261610"/>
          </a:xfrm>
          <a:prstGeom prst="rect">
            <a:avLst/>
          </a:prstGeom>
          <a:noFill/>
        </p:spPr>
        <p:txBody>
          <a:bodyPr wrap="square" rtlCol="0">
            <a:spAutoFit/>
          </a:bodyPr>
          <a:lstStyle/>
          <a:p>
            <a:r>
              <a:rPr lang="en-US" sz="1100" b="1" i="1" dirty="0" smtClean="0">
                <a:latin typeface="+mj-lt"/>
              </a:rPr>
              <a:t>Impact Evaluation</a:t>
            </a:r>
            <a:endParaRPr lang="en-US" sz="1100" b="1" i="1" dirty="0">
              <a:latin typeface="+mj-lt"/>
            </a:endParaRPr>
          </a:p>
        </p:txBody>
      </p:sp>
    </p:spTree>
    <p:extLst>
      <p:ext uri="{BB962C8B-B14F-4D97-AF65-F5344CB8AC3E}">
        <p14:creationId xmlns:p14="http://schemas.microsoft.com/office/powerpoint/2010/main" val="737822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91443"/>
            <a:ext cx="8229600" cy="896322"/>
          </a:xfrm>
        </p:spPr>
        <p:txBody>
          <a:bodyPr>
            <a:noAutofit/>
          </a:bodyPr>
          <a:lstStyle/>
          <a:p>
            <a:r>
              <a:rPr lang="en-US" dirty="0" smtClean="0"/>
              <a:t>Step 3: Determine type of evaluation: process or outcome</a:t>
            </a:r>
            <a:endParaRPr lang="en-US" dirty="0"/>
          </a:p>
        </p:txBody>
      </p:sp>
      <p:sp>
        <p:nvSpPr>
          <p:cNvPr id="3" name="Content Placeholder 2"/>
          <p:cNvSpPr>
            <a:spLocks noGrp="1"/>
          </p:cNvSpPr>
          <p:nvPr>
            <p:ph idx="1"/>
          </p:nvPr>
        </p:nvSpPr>
        <p:spPr/>
        <p:txBody>
          <a:bodyPr>
            <a:normAutofit/>
          </a:bodyPr>
          <a:lstStyle/>
          <a:p>
            <a:pPr marL="0" lvl="1" indent="0" fontAlgn="base">
              <a:buNone/>
            </a:pPr>
            <a:endParaRPr lang="en-US" dirty="0" smtClean="0"/>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77992769"/>
              </p:ext>
            </p:extLst>
          </p:nvPr>
        </p:nvGraphicFramePr>
        <p:xfrm>
          <a:off x="535578" y="1319349"/>
          <a:ext cx="8085908" cy="487356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ctr"/>
                      <a:r>
                        <a:rPr lang="en-US" sz="2200" dirty="0" smtClean="0">
                          <a:latin typeface="Arial" panose="020B0604020202020204" pitchFamily="34" charset="0"/>
                          <a:cs typeface="Arial" panose="020B0604020202020204" pitchFamily="34" charset="0"/>
                        </a:rPr>
                        <a:t>Process Evaluation</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Outcome Evaluation</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generally to inform changes or improvements in the program’s operations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Documents what the program is doing and to what extent and how consistently the program has been implemented as intended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Does not require a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Includes qualitative and quantitative data collection</a:t>
                      </a:r>
                      <a:endParaRPr lang="en-US" sz="2000" b="0" kern="1200" dirty="0" smtClean="0">
                        <a:solidFill>
                          <a:schemeClr val="dk1"/>
                        </a:solidFill>
                        <a:effectLst/>
                        <a:latin typeface="+mn-lt"/>
                        <a:ea typeface="+mn-ea"/>
                        <a:cs typeface="+mn-cs"/>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0" kern="1200" dirty="0" smtClean="0">
                          <a:solidFill>
                            <a:schemeClr val="dk1"/>
                          </a:solidFill>
                          <a:effectLst/>
                          <a:latin typeface="+mn-lt"/>
                          <a:ea typeface="+mn-ea"/>
                          <a:cs typeface="+mn-cs"/>
                        </a:rPr>
                        <a:t>Goal is to i</a:t>
                      </a:r>
                      <a:r>
                        <a:rPr lang="en-US" sz="2000" b="0" dirty="0" smtClean="0"/>
                        <a:t>dentify </a:t>
                      </a:r>
                      <a:r>
                        <a:rPr lang="en-US" sz="2000" dirty="0" smtClean="0"/>
                        <a:t>the results or effects of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Measures program beneficiaries' changes in knowledge, attitude(s), behavior(s) and/or condition(s)</a:t>
                      </a:r>
                      <a:r>
                        <a:rPr lang="en-US" sz="2000" baseline="0" dirty="0" smtClean="0"/>
                        <a:t> </a:t>
                      </a:r>
                      <a:r>
                        <a:rPr lang="en-US" sz="2000" dirty="0" smtClean="0"/>
                        <a:t>that result from a program</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May include a comparison group (impact evaluation)</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t>Typically require quantitative data and advanced statistical methods</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61332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 4: </a:t>
            </a:r>
            <a:r>
              <a:rPr lang="en-US" dirty="0"/>
              <a:t>Draft </a:t>
            </a:r>
            <a:r>
              <a:rPr lang="en-US" dirty="0" smtClean="0"/>
              <a:t>and finalize evaluation’s </a:t>
            </a:r>
            <a:r>
              <a:rPr lang="en-US" dirty="0"/>
              <a:t>research </a:t>
            </a: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Research questions are a </a:t>
            </a:r>
            <a:r>
              <a:rPr lang="en-US" dirty="0"/>
              <a:t>list of questions to be answered at the end of the evaluation.</a:t>
            </a:r>
            <a:endParaRPr lang="en-US" dirty="0" smtClean="0"/>
          </a:p>
          <a:p>
            <a:pPr marL="0" indent="0">
              <a:buNone/>
            </a:pPr>
            <a:r>
              <a:rPr lang="en-US" dirty="0" smtClean="0"/>
              <a:t> </a:t>
            </a:r>
          </a:p>
          <a:p>
            <a:pPr marL="0" indent="0">
              <a:buNone/>
            </a:pPr>
            <a:r>
              <a:rPr lang="en-US" dirty="0" smtClean="0"/>
              <a:t>Research questions should be: </a:t>
            </a:r>
          </a:p>
          <a:p>
            <a:r>
              <a:rPr lang="en-US" sz="2400" dirty="0" smtClean="0"/>
              <a:t>Clear, specific, and well-defined</a:t>
            </a:r>
          </a:p>
          <a:p>
            <a:r>
              <a:rPr lang="en-US" sz="2400" dirty="0" smtClean="0"/>
              <a:t>Focus on a program or program component</a:t>
            </a:r>
          </a:p>
          <a:p>
            <a:r>
              <a:rPr lang="en-US" sz="2400" dirty="0" smtClean="0"/>
              <a:t>Measureable by the evaluation</a:t>
            </a:r>
            <a:endParaRPr lang="en-US" sz="2400" dirty="0"/>
          </a:p>
          <a:p>
            <a:r>
              <a:rPr lang="en-US" sz="2400" dirty="0" smtClean="0"/>
              <a:t>Aligned </a:t>
            </a:r>
            <a:r>
              <a:rPr lang="en-US" sz="2400" dirty="0"/>
              <a:t>with your logic </a:t>
            </a:r>
            <a:r>
              <a:rPr lang="en-US" sz="2400" dirty="0" smtClean="0"/>
              <a:t>model</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44140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71538" y="2116138"/>
            <a:ext cx="7327900" cy="3363912"/>
          </a:xfrm>
          <a:prstGeom prst="rect">
            <a:avLst/>
          </a:prstGeom>
          <a:solidFill>
            <a:schemeClr val="accent4">
              <a:lumMod val="10000"/>
              <a:lumOff val="90000"/>
            </a:schemeClr>
          </a:solidFill>
          <a:ln>
            <a:noFill/>
          </a:ln>
          <a:effectLst>
            <a:outerShdw blurRad="50800" dist="38100" dir="2700000" algn="tl" rotWithShape="0">
              <a:prstClr val="black">
                <a:alpha val="40000"/>
              </a:prstClr>
            </a:outerShdw>
          </a:effectLst>
        </p:spPr>
        <p:txBody>
          <a:bodyPr lIns="0" tIns="0" rIns="0" bIns="0"/>
          <a:lstStyle>
            <a:lvl1pPr marL="228600" indent="-228600" algn="l" defTabSz="457200" rtl="0" eaLnBrk="0" fontAlgn="base" hangingPunct="0">
              <a:lnSpc>
                <a:spcPct val="90000"/>
              </a:lnSpc>
              <a:spcBef>
                <a:spcPct val="0"/>
              </a:spcBef>
              <a:spcAft>
                <a:spcPts val="900"/>
              </a:spcAft>
              <a:buClr>
                <a:schemeClr val="accent1"/>
              </a:buClr>
              <a:buFont typeface="Arial"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Font typeface="Arial" charset="0"/>
              <a:buNone/>
              <a:defRPr/>
            </a:pPr>
            <a:endParaRPr lang="en-US" sz="1200" b="1" dirty="0" smtClean="0">
              <a:solidFill>
                <a:schemeClr val="tx1"/>
              </a:solidFill>
            </a:endParaRPr>
          </a:p>
        </p:txBody>
      </p:sp>
      <p:sp>
        <p:nvSpPr>
          <p:cNvPr id="16387" name="Title 1"/>
          <p:cNvSpPr>
            <a:spLocks noGrp="1"/>
          </p:cNvSpPr>
          <p:nvPr>
            <p:ph type="title"/>
          </p:nvPr>
        </p:nvSpPr>
        <p:spPr/>
        <p:txBody>
          <a:bodyPr>
            <a:noAutofit/>
          </a:bodyPr>
          <a:lstStyle/>
          <a:p>
            <a:r>
              <a:rPr lang="en-US" dirty="0"/>
              <a:t>Basic principles in designing research questions</a:t>
            </a:r>
            <a:endParaRPr lang="en-US" altLang="en-US" dirty="0" smtClean="0">
              <a:latin typeface="Arial" charset="0"/>
              <a:cs typeface="Arial" charset="0"/>
            </a:endParaRPr>
          </a:p>
        </p:txBody>
      </p:sp>
      <p:sp>
        <p:nvSpPr>
          <p:cNvPr id="4" name="Right Arrow Callout 3"/>
          <p:cNvSpPr/>
          <p:nvPr/>
        </p:nvSpPr>
        <p:spPr>
          <a:xfrm>
            <a:off x="3073400" y="4300538"/>
            <a:ext cx="1506538" cy="993775"/>
          </a:xfrm>
          <a:prstGeom prst="rightArrowCallout">
            <a:avLst>
              <a:gd name="adj1" fmla="val 37583"/>
              <a:gd name="adj2" fmla="val 43213"/>
              <a:gd name="adj3" fmla="val 43857"/>
              <a:gd name="adj4" fmla="val 64328"/>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5" name="Right Arrow Callout 4"/>
          <p:cNvSpPr/>
          <p:nvPr/>
        </p:nvSpPr>
        <p:spPr>
          <a:xfrm>
            <a:off x="3073400" y="2298700"/>
            <a:ext cx="1506538" cy="138271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latin typeface="Arial"/>
              <a:cs typeface="Arial"/>
            </a:endParaRPr>
          </a:p>
        </p:txBody>
      </p:sp>
      <p:sp>
        <p:nvSpPr>
          <p:cNvPr id="16390" name="Content Placeholder 2"/>
          <p:cNvSpPr txBox="1">
            <a:spLocks/>
          </p:cNvSpPr>
          <p:nvPr/>
        </p:nvSpPr>
        <p:spPr bwMode="auto">
          <a:xfrm>
            <a:off x="3140075" y="4275138"/>
            <a:ext cx="9636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Changes?</a:t>
            </a:r>
          </a:p>
          <a:p>
            <a:pPr>
              <a:lnSpc>
                <a:spcPct val="100000"/>
              </a:lnSpc>
              <a:spcAft>
                <a:spcPct val="0"/>
              </a:spcAft>
              <a:buFont typeface="Arial" charset="0"/>
              <a:buNone/>
            </a:pPr>
            <a:r>
              <a:rPr lang="en-US" altLang="en-US" sz="1400" b="1">
                <a:solidFill>
                  <a:schemeClr val="bg1"/>
                </a:solidFill>
              </a:rPr>
              <a:t>Effects?</a:t>
            </a:r>
          </a:p>
          <a:p>
            <a:pPr>
              <a:lnSpc>
                <a:spcPct val="100000"/>
              </a:lnSpc>
              <a:spcAft>
                <a:spcPct val="0"/>
              </a:spcAft>
              <a:buFont typeface="Arial" charset="0"/>
              <a:buNone/>
            </a:pPr>
            <a:r>
              <a:rPr lang="en-US" altLang="en-US" sz="1400" b="1">
                <a:solidFill>
                  <a:schemeClr val="bg1"/>
                </a:solidFill>
              </a:rPr>
              <a:t>Impacts?</a:t>
            </a:r>
          </a:p>
        </p:txBody>
      </p:sp>
      <p:sp>
        <p:nvSpPr>
          <p:cNvPr id="16391" name="Content Placeholder 2"/>
          <p:cNvSpPr txBox="1">
            <a:spLocks/>
          </p:cNvSpPr>
          <p:nvPr/>
        </p:nvSpPr>
        <p:spPr bwMode="auto">
          <a:xfrm>
            <a:off x="966788" y="2314575"/>
            <a:ext cx="19573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process-focused evaluations </a:t>
            </a:r>
            <a:r>
              <a:rPr lang="en-US" altLang="en-US" sz="1400" b="1" dirty="0" smtClean="0">
                <a:solidFill>
                  <a:srgbClr val="0070C0"/>
                </a:solidFill>
              </a:rPr>
              <a:t>ask</a:t>
            </a:r>
            <a:r>
              <a:rPr lang="en-US" altLang="en-US" sz="1400" b="1" dirty="0">
                <a:solidFill>
                  <a:srgbClr val="0070C0"/>
                </a:solidFill>
              </a:rPr>
              <a:t>:</a:t>
            </a:r>
          </a:p>
        </p:txBody>
      </p:sp>
      <p:sp>
        <p:nvSpPr>
          <p:cNvPr id="16392" name="Content Placeholder 2"/>
          <p:cNvSpPr txBox="1">
            <a:spLocks/>
          </p:cNvSpPr>
          <p:nvPr/>
        </p:nvSpPr>
        <p:spPr bwMode="auto">
          <a:xfrm>
            <a:off x="3151188" y="2416175"/>
            <a:ext cx="8270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a:solidFill>
                  <a:schemeClr val="bg1"/>
                </a:solidFill>
              </a:rPr>
              <a:t>Who?</a:t>
            </a:r>
          </a:p>
          <a:p>
            <a:pPr>
              <a:lnSpc>
                <a:spcPct val="100000"/>
              </a:lnSpc>
              <a:spcAft>
                <a:spcPct val="0"/>
              </a:spcAft>
              <a:buFont typeface="Arial" charset="0"/>
              <a:buNone/>
            </a:pPr>
            <a:r>
              <a:rPr lang="en-US" altLang="en-US" sz="1400" b="1">
                <a:solidFill>
                  <a:schemeClr val="bg1"/>
                </a:solidFill>
              </a:rPr>
              <a:t>What?</a:t>
            </a:r>
          </a:p>
          <a:p>
            <a:pPr>
              <a:lnSpc>
                <a:spcPct val="100000"/>
              </a:lnSpc>
              <a:spcAft>
                <a:spcPct val="0"/>
              </a:spcAft>
              <a:buFont typeface="Arial" charset="0"/>
              <a:buNone/>
            </a:pPr>
            <a:r>
              <a:rPr lang="en-US" altLang="en-US" sz="1400" b="1">
                <a:solidFill>
                  <a:schemeClr val="bg1"/>
                </a:solidFill>
              </a:rPr>
              <a:t>When?</a:t>
            </a:r>
          </a:p>
          <a:p>
            <a:pPr>
              <a:lnSpc>
                <a:spcPct val="100000"/>
              </a:lnSpc>
              <a:spcAft>
                <a:spcPct val="0"/>
              </a:spcAft>
              <a:buFont typeface="Arial" charset="0"/>
              <a:buNone/>
            </a:pPr>
            <a:r>
              <a:rPr lang="en-US" altLang="en-US" sz="1400" b="1">
                <a:solidFill>
                  <a:schemeClr val="bg1"/>
                </a:solidFill>
              </a:rPr>
              <a:t>Where?</a:t>
            </a:r>
          </a:p>
          <a:p>
            <a:pPr>
              <a:lnSpc>
                <a:spcPct val="100000"/>
              </a:lnSpc>
              <a:spcAft>
                <a:spcPct val="0"/>
              </a:spcAft>
              <a:buFont typeface="Arial" charset="0"/>
              <a:buNone/>
            </a:pPr>
            <a:r>
              <a:rPr lang="en-US" altLang="en-US" sz="1400" b="1">
                <a:solidFill>
                  <a:schemeClr val="bg1"/>
                </a:solidFill>
              </a:rPr>
              <a:t>Why?</a:t>
            </a:r>
          </a:p>
          <a:p>
            <a:pPr>
              <a:lnSpc>
                <a:spcPct val="100000"/>
              </a:lnSpc>
              <a:spcAft>
                <a:spcPct val="0"/>
              </a:spcAft>
              <a:buFont typeface="Arial" charset="0"/>
              <a:buNone/>
            </a:pPr>
            <a:r>
              <a:rPr lang="en-US" altLang="en-US" sz="1400" b="1">
                <a:solidFill>
                  <a:schemeClr val="bg1"/>
                </a:solidFill>
              </a:rPr>
              <a:t>How?</a:t>
            </a:r>
          </a:p>
        </p:txBody>
      </p:sp>
      <p:sp>
        <p:nvSpPr>
          <p:cNvPr id="16393" name="Content Placeholder 2"/>
          <p:cNvSpPr txBox="1">
            <a:spLocks/>
          </p:cNvSpPr>
          <p:nvPr/>
        </p:nvSpPr>
        <p:spPr bwMode="auto">
          <a:xfrm>
            <a:off x="5229225" y="2301875"/>
            <a:ext cx="18367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About</a:t>
            </a:r>
            <a:r>
              <a:rPr lang="en-US" altLang="en-US" sz="1400" b="1">
                <a:solidFill>
                  <a:srgbClr val="0070C0"/>
                </a:solidFill>
              </a:rPr>
              <a:t>:</a:t>
            </a:r>
            <a:r>
              <a:rPr lang="en-US" altLang="en-US" sz="1400" b="1" u="sng">
                <a:solidFill>
                  <a:srgbClr val="0070C0"/>
                </a:solidFill>
              </a:rPr>
              <a:t> </a:t>
            </a:r>
          </a:p>
          <a:p>
            <a:pPr>
              <a:lnSpc>
                <a:spcPct val="100000"/>
              </a:lnSpc>
              <a:spcAft>
                <a:spcPct val="0"/>
              </a:spcAft>
              <a:buFont typeface="Arial" charset="0"/>
              <a:buNone/>
            </a:pPr>
            <a:r>
              <a:rPr lang="en-US" altLang="en-US" sz="1400">
                <a:solidFill>
                  <a:schemeClr val="tx1"/>
                </a:solidFill>
              </a:rPr>
              <a:t>Inputs/resources</a:t>
            </a:r>
          </a:p>
          <a:p>
            <a:pPr>
              <a:lnSpc>
                <a:spcPct val="100000"/>
              </a:lnSpc>
              <a:spcAft>
                <a:spcPct val="0"/>
              </a:spcAft>
              <a:buFont typeface="Arial" charset="0"/>
              <a:buNone/>
            </a:pPr>
            <a:r>
              <a:rPr lang="en-US" altLang="en-US" sz="1400">
                <a:solidFill>
                  <a:schemeClr val="tx1"/>
                </a:solidFill>
              </a:rPr>
              <a:t>Program activities</a:t>
            </a:r>
          </a:p>
          <a:p>
            <a:pPr>
              <a:lnSpc>
                <a:spcPct val="100000"/>
              </a:lnSpc>
              <a:spcAft>
                <a:spcPct val="0"/>
              </a:spcAft>
              <a:buFont typeface="Arial" charset="0"/>
              <a:buNone/>
            </a:pPr>
            <a:r>
              <a:rPr lang="en-US" altLang="en-US" sz="1400">
                <a:solidFill>
                  <a:schemeClr val="tx1"/>
                </a:solidFill>
              </a:rPr>
              <a:t>Outputs</a:t>
            </a:r>
          </a:p>
          <a:p>
            <a:pPr>
              <a:lnSpc>
                <a:spcPct val="100000"/>
              </a:lnSpc>
              <a:spcAft>
                <a:spcPct val="0"/>
              </a:spcAft>
              <a:buFont typeface="Arial" charset="0"/>
              <a:buNone/>
            </a:pPr>
            <a:r>
              <a:rPr lang="en-US" altLang="en-US" sz="1400">
                <a:solidFill>
                  <a:schemeClr val="tx1"/>
                </a:solidFill>
              </a:rPr>
              <a:t>Stakeholder views</a:t>
            </a:r>
          </a:p>
        </p:txBody>
      </p:sp>
      <p:sp>
        <p:nvSpPr>
          <p:cNvPr id="16394" name="Content Placeholder 2"/>
          <p:cNvSpPr txBox="1">
            <a:spLocks/>
          </p:cNvSpPr>
          <p:nvPr/>
        </p:nvSpPr>
        <p:spPr bwMode="auto">
          <a:xfrm>
            <a:off x="966788" y="4300538"/>
            <a:ext cx="19573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dirty="0">
                <a:solidFill>
                  <a:srgbClr val="0070C0"/>
                </a:solidFill>
              </a:rPr>
              <a:t>Research questions for </a:t>
            </a:r>
            <a:r>
              <a:rPr lang="en-US" altLang="en-US" sz="1400" b="1" i="1" dirty="0" smtClean="0">
                <a:solidFill>
                  <a:srgbClr val="0070C0"/>
                </a:solidFill>
              </a:rPr>
              <a:t>outcome-focused evaluations </a:t>
            </a:r>
            <a:r>
              <a:rPr lang="en-US" altLang="en-US" sz="1400" b="1" dirty="0">
                <a:solidFill>
                  <a:srgbClr val="0070C0"/>
                </a:solidFill>
              </a:rPr>
              <a:t>ask about</a:t>
            </a:r>
            <a:r>
              <a:rPr lang="en-US" altLang="en-US" sz="1100" b="1" dirty="0">
                <a:solidFill>
                  <a:srgbClr val="0070C0"/>
                </a:solidFill>
              </a:rPr>
              <a:t>: </a:t>
            </a:r>
          </a:p>
        </p:txBody>
      </p:sp>
      <p:sp>
        <p:nvSpPr>
          <p:cNvPr id="16395" name="Content Placeholder 2"/>
          <p:cNvSpPr txBox="1">
            <a:spLocks/>
          </p:cNvSpPr>
          <p:nvPr/>
        </p:nvSpPr>
        <p:spPr bwMode="auto">
          <a:xfrm>
            <a:off x="4665663" y="4110038"/>
            <a:ext cx="10271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Aft>
                <a:spcPct val="0"/>
              </a:spcAft>
              <a:buFont typeface="Arial" charset="0"/>
              <a:buNone/>
            </a:pPr>
            <a:r>
              <a:rPr lang="en-US" altLang="en-US" sz="1400" b="1" u="sng">
                <a:solidFill>
                  <a:srgbClr val="0070C0"/>
                </a:solidFill>
              </a:rPr>
              <a:t>In</a:t>
            </a:r>
            <a:r>
              <a:rPr lang="en-US" altLang="en-US" sz="1400" b="1">
                <a:solidFill>
                  <a:srgbClr val="0070C0"/>
                </a:solidFill>
              </a:rPr>
              <a:t>:</a:t>
            </a:r>
          </a:p>
          <a:p>
            <a:pPr>
              <a:lnSpc>
                <a:spcPct val="100000"/>
              </a:lnSpc>
              <a:spcAft>
                <a:spcPct val="0"/>
              </a:spcAft>
              <a:buFont typeface="Arial" charset="0"/>
              <a:buNone/>
            </a:pPr>
            <a:r>
              <a:rPr lang="en-US" altLang="en-US" sz="1400" i="1">
                <a:solidFill>
                  <a:schemeClr val="tx1"/>
                </a:solidFill>
              </a:rPr>
              <a:t>(Short-term)</a:t>
            </a:r>
          </a:p>
          <a:p>
            <a:pPr>
              <a:lnSpc>
                <a:spcPct val="100000"/>
              </a:lnSpc>
              <a:spcAft>
                <a:spcPct val="0"/>
              </a:spcAft>
              <a:buFont typeface="Arial" charset="0"/>
              <a:buNone/>
            </a:pPr>
            <a:r>
              <a:rPr lang="en-US" altLang="en-US" sz="1400">
                <a:solidFill>
                  <a:schemeClr val="tx1"/>
                </a:solidFill>
              </a:rPr>
              <a:t>Knowledge</a:t>
            </a:r>
          </a:p>
          <a:p>
            <a:pPr>
              <a:lnSpc>
                <a:spcPct val="100000"/>
              </a:lnSpc>
              <a:spcAft>
                <a:spcPct val="0"/>
              </a:spcAft>
              <a:buFont typeface="Arial" charset="0"/>
              <a:buNone/>
            </a:pPr>
            <a:r>
              <a:rPr lang="en-US" altLang="en-US" sz="1400">
                <a:solidFill>
                  <a:schemeClr val="tx1"/>
                </a:solidFill>
              </a:rPr>
              <a:t>Skills</a:t>
            </a:r>
          </a:p>
          <a:p>
            <a:pPr>
              <a:lnSpc>
                <a:spcPct val="100000"/>
              </a:lnSpc>
              <a:spcAft>
                <a:spcPct val="0"/>
              </a:spcAft>
              <a:buFont typeface="Arial" charset="0"/>
              <a:buNone/>
            </a:pPr>
            <a:r>
              <a:rPr lang="en-US" altLang="en-US" sz="1400">
                <a:solidFill>
                  <a:schemeClr val="tx1"/>
                </a:solidFill>
              </a:rPr>
              <a:t>Attitudes</a:t>
            </a:r>
          </a:p>
          <a:p>
            <a:pPr>
              <a:lnSpc>
                <a:spcPct val="100000"/>
              </a:lnSpc>
              <a:spcAft>
                <a:spcPct val="0"/>
              </a:spcAft>
              <a:buFont typeface="Arial" charset="0"/>
              <a:buNone/>
            </a:pPr>
            <a:r>
              <a:rPr lang="en-US" altLang="en-US" sz="1400">
                <a:solidFill>
                  <a:schemeClr val="tx1"/>
                </a:solidFill>
              </a:rPr>
              <a:t>Opinions</a:t>
            </a:r>
          </a:p>
        </p:txBody>
      </p:sp>
      <p:sp>
        <p:nvSpPr>
          <p:cNvPr id="16396" name="Content Placeholder 2"/>
          <p:cNvSpPr txBox="1">
            <a:spLocks/>
          </p:cNvSpPr>
          <p:nvPr/>
        </p:nvSpPr>
        <p:spPr bwMode="auto">
          <a:xfrm>
            <a:off x="5819775" y="4310063"/>
            <a:ext cx="1260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(Medium-term)</a:t>
            </a:r>
          </a:p>
          <a:p>
            <a:pPr>
              <a:lnSpc>
                <a:spcPct val="100000"/>
              </a:lnSpc>
              <a:spcAft>
                <a:spcPct val="0"/>
              </a:spcAft>
              <a:buFont typeface="Arial" charset="0"/>
              <a:buNone/>
            </a:pPr>
            <a:r>
              <a:rPr lang="en-US" altLang="en-US" sz="1400">
                <a:solidFill>
                  <a:schemeClr val="tx1"/>
                </a:solidFill>
              </a:rPr>
              <a:t>Behaviors</a:t>
            </a:r>
          </a:p>
          <a:p>
            <a:pPr>
              <a:lnSpc>
                <a:spcPct val="100000"/>
              </a:lnSpc>
              <a:spcAft>
                <a:spcPct val="0"/>
              </a:spcAft>
              <a:buFont typeface="Arial" charset="0"/>
              <a:buNone/>
            </a:pPr>
            <a:r>
              <a:rPr lang="en-US" altLang="en-US" sz="1400">
                <a:solidFill>
                  <a:schemeClr val="tx1"/>
                </a:solidFill>
              </a:rPr>
              <a:t>Actions</a:t>
            </a:r>
          </a:p>
        </p:txBody>
      </p:sp>
      <p:sp>
        <p:nvSpPr>
          <p:cNvPr id="16397" name="Content Placeholder 2"/>
          <p:cNvSpPr txBox="1">
            <a:spLocks/>
          </p:cNvSpPr>
          <p:nvPr/>
        </p:nvSpPr>
        <p:spPr bwMode="auto">
          <a:xfrm>
            <a:off x="7138988" y="4310063"/>
            <a:ext cx="1146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lnSpc>
                <a:spcPct val="100000"/>
              </a:lnSpc>
              <a:spcBef>
                <a:spcPts val="600"/>
              </a:spcBef>
              <a:spcAft>
                <a:spcPct val="0"/>
              </a:spcAft>
              <a:buFont typeface="Arial" charset="0"/>
              <a:buNone/>
            </a:pPr>
            <a:r>
              <a:rPr lang="en-US" altLang="en-US" sz="1400" i="1">
                <a:solidFill>
                  <a:schemeClr val="tx1"/>
                </a:solidFill>
              </a:rPr>
              <a:t>(Long-term)</a:t>
            </a:r>
          </a:p>
          <a:p>
            <a:pPr>
              <a:lnSpc>
                <a:spcPct val="100000"/>
              </a:lnSpc>
              <a:spcAft>
                <a:spcPct val="0"/>
              </a:spcAft>
              <a:buFont typeface="Arial" charset="0"/>
              <a:buNone/>
            </a:pPr>
            <a:r>
              <a:rPr lang="en-US" altLang="en-US" sz="1400">
                <a:solidFill>
                  <a:schemeClr val="tx1"/>
                </a:solidFill>
              </a:rPr>
              <a:t>Conditions</a:t>
            </a:r>
          </a:p>
          <a:p>
            <a:pPr>
              <a:lnSpc>
                <a:spcPct val="100000"/>
              </a:lnSpc>
              <a:spcAft>
                <a:spcPct val="0"/>
              </a:spcAft>
              <a:buFont typeface="Arial" charset="0"/>
              <a:buNone/>
            </a:pPr>
            <a:r>
              <a:rPr lang="en-US" altLang="en-US" sz="1400">
                <a:solidFill>
                  <a:schemeClr val="tx1"/>
                </a:solidFill>
              </a:rPr>
              <a:t>Status</a:t>
            </a:r>
          </a:p>
        </p:txBody>
      </p:sp>
      <p:sp>
        <p:nvSpPr>
          <p:cNvPr id="16398" name="Content Placeholder 2"/>
          <p:cNvSpPr txBox="1">
            <a:spLocks/>
          </p:cNvSpPr>
          <p:nvPr/>
        </p:nvSpPr>
        <p:spPr bwMode="auto">
          <a:xfrm>
            <a:off x="433605" y="1133475"/>
            <a:ext cx="839508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Aft>
                <a:spcPts val="900"/>
              </a:spcAft>
              <a:buClr>
                <a:schemeClr val="accent1"/>
              </a:buClr>
              <a:buFont typeface="Arial" charset="0"/>
              <a:buChar char="•"/>
              <a:defRPr sz="2800">
                <a:solidFill>
                  <a:srgbClr val="595959"/>
                </a:solidFill>
                <a:latin typeface="Arial" charset="0"/>
                <a:cs typeface="Arial" charset="0"/>
              </a:defRPr>
            </a:lvl1pPr>
            <a:lvl2pPr indent="-228600" eaLnBrk="0" hangingPunct="0">
              <a:lnSpc>
                <a:spcPct val="90000"/>
              </a:lnSpc>
              <a:spcAft>
                <a:spcPts val="900"/>
              </a:spcAft>
              <a:buClr>
                <a:schemeClr val="accent1"/>
              </a:buClr>
              <a:buFont typeface="Arial" charset="0"/>
              <a:buChar char="–"/>
              <a:tabLst>
                <a:tab pos="457200" algn="l"/>
              </a:tabLst>
              <a:defRPr sz="24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buChar char="•"/>
              <a:defRPr sz="2000">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buChar char="»"/>
              <a:defRPr>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buChar char="»"/>
              <a:defRPr>
                <a:solidFill>
                  <a:srgbClr val="595959"/>
                </a:solidFill>
                <a:latin typeface="Arial" charset="0"/>
                <a:cs typeface="Arial" charset="0"/>
              </a:defRPr>
            </a:lvl9pPr>
          </a:lstStyle>
          <a:p>
            <a:pPr>
              <a:spcBef>
                <a:spcPts val="1200"/>
              </a:spcBef>
              <a:spcAft>
                <a:spcPts val="1200"/>
              </a:spcAft>
              <a:buNone/>
            </a:pPr>
            <a:r>
              <a:rPr lang="en-US" dirty="0"/>
              <a:t>Differences in </a:t>
            </a:r>
            <a:r>
              <a:rPr lang="en-US" dirty="0" smtClean="0"/>
              <a:t>research </a:t>
            </a:r>
            <a:r>
              <a:rPr lang="en-US" dirty="0"/>
              <a:t>questions for process and outcome evaluations</a:t>
            </a:r>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a:p>
            <a:pPr>
              <a:spcBef>
                <a:spcPts val="1200"/>
              </a:spcBef>
              <a:spcAft>
                <a:spcPts val="1200"/>
              </a:spcAft>
              <a:buFont typeface="Arial" charset="0"/>
              <a:buNone/>
            </a:pPr>
            <a:endParaRPr lang="en-US" altLang="en-US" dirty="0" smtClean="0"/>
          </a:p>
          <a:p>
            <a:pPr>
              <a:spcBef>
                <a:spcPts val="1200"/>
              </a:spcBef>
              <a:spcAft>
                <a:spcPts val="1200"/>
              </a:spcAft>
              <a:buFont typeface="Arial" charset="0"/>
              <a:buNone/>
            </a:pPr>
            <a:endParaRPr lang="en-US" altLang="en-US" dirty="0"/>
          </a:p>
        </p:txBody>
      </p:sp>
    </p:spTree>
    <p:extLst>
      <p:ext uri="{BB962C8B-B14F-4D97-AF65-F5344CB8AC3E}">
        <p14:creationId xmlns:p14="http://schemas.microsoft.com/office/powerpoint/2010/main" val="265893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Basic principles </a:t>
            </a:r>
            <a:r>
              <a:rPr lang="en-US" dirty="0"/>
              <a:t>in d</a:t>
            </a:r>
            <a:r>
              <a:rPr lang="en-US" dirty="0" smtClean="0"/>
              <a:t>esigning </a:t>
            </a:r>
            <a:r>
              <a:rPr lang="en-US" dirty="0"/>
              <a:t>r</a:t>
            </a:r>
            <a:r>
              <a:rPr lang="en-US" dirty="0" smtClean="0"/>
              <a:t>esearch questions for a process evaluation</a:t>
            </a:r>
            <a:endParaRPr lang="en-US" dirty="0"/>
          </a:p>
        </p:txBody>
      </p:sp>
      <p:sp>
        <p:nvSpPr>
          <p:cNvPr id="3" name="Content Placeholder 2"/>
          <p:cNvSpPr>
            <a:spLocks noGrp="1"/>
          </p:cNvSpPr>
          <p:nvPr>
            <p:ph idx="1"/>
          </p:nvPr>
        </p:nvSpPr>
        <p:spPr/>
        <p:txBody>
          <a:bodyPr/>
          <a:lstStyle/>
          <a:p>
            <a:pPr marL="0" indent="0">
              <a:buNone/>
            </a:pPr>
            <a:r>
              <a:rPr lang="en-US" dirty="0" smtClean="0"/>
              <a:t>Research questions for a process evaluation should: </a:t>
            </a:r>
          </a:p>
          <a:p>
            <a:pPr lvl="1"/>
            <a:r>
              <a:rPr lang="en-US" dirty="0" smtClean="0"/>
              <a:t>Focus on the program or a program component</a:t>
            </a:r>
          </a:p>
          <a:p>
            <a:pPr lvl="1"/>
            <a:r>
              <a:rPr lang="en-US" dirty="0" smtClean="0"/>
              <a:t>Ask who, what, where, when, why, or how?</a:t>
            </a:r>
          </a:p>
          <a:p>
            <a:pPr lvl="1"/>
            <a:r>
              <a:rPr lang="en-US" dirty="0" smtClean="0"/>
              <a:t>Use exploratory verbs, such as report, describe, discover, seek, or explore</a:t>
            </a:r>
          </a:p>
        </p:txBody>
      </p:sp>
    </p:spTree>
    <p:extLst>
      <p:ext uri="{BB962C8B-B14F-4D97-AF65-F5344CB8AC3E}">
        <p14:creationId xmlns:p14="http://schemas.microsoft.com/office/powerpoint/2010/main" val="376474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Template for developing general research questions: process evaluation</a:t>
            </a:r>
            <a:endParaRPr lang="en-US" dirty="0"/>
          </a:p>
        </p:txBody>
      </p:sp>
      <p:sp>
        <p:nvSpPr>
          <p:cNvPr id="3" name="Content Placeholder 2"/>
          <p:cNvSpPr>
            <a:spLocks noGrp="1"/>
          </p:cNvSpPr>
          <p:nvPr>
            <p:ph idx="1"/>
          </p:nvPr>
        </p:nvSpPr>
        <p:spPr/>
        <p:txBody>
          <a:bodyPr/>
          <a:lstStyle/>
          <a:p>
            <a:pPr marL="0" indent="0">
              <a:buNone/>
            </a:pPr>
            <a:r>
              <a:rPr lang="en-US" b="1" dirty="0" smtClean="0"/>
              <a:t>[Who, what, where, when, why, how]</a:t>
            </a:r>
            <a:r>
              <a:rPr lang="en-US" dirty="0" smtClean="0"/>
              <a:t> is the </a:t>
            </a:r>
            <a:r>
              <a:rPr lang="en-US" b="1" dirty="0" smtClean="0"/>
              <a:t>[program, model, component] </a:t>
            </a:r>
            <a:r>
              <a:rPr lang="en-US" dirty="0" smtClean="0"/>
              <a:t>for </a:t>
            </a:r>
            <a:r>
              <a:rPr lang="en-US" b="1" dirty="0" smtClean="0"/>
              <a:t>[evaluation purpose]</a:t>
            </a:r>
            <a:r>
              <a:rPr lang="en-US" dirty="0" smtClean="0"/>
              <a:t>?</a:t>
            </a:r>
          </a:p>
          <a:p>
            <a:pPr marL="0" indent="0">
              <a:buNone/>
            </a:pPr>
            <a:endParaRPr lang="en-US" dirty="0" smtClean="0"/>
          </a:p>
          <a:p>
            <a:pPr marL="0" indent="0">
              <a:buNone/>
            </a:pPr>
            <a:r>
              <a:rPr lang="en-US" dirty="0" smtClean="0"/>
              <a:t>Examples:</a:t>
            </a:r>
          </a:p>
          <a:p>
            <a:r>
              <a:rPr lang="en-US" sz="2400" dirty="0" smtClean="0"/>
              <a:t>How is the program being implemented?</a:t>
            </a:r>
          </a:p>
          <a:p>
            <a:r>
              <a:rPr lang="en-US" sz="2400" dirty="0" smtClean="0"/>
              <a:t>How do program beneficiaries describe their program experiences?</a:t>
            </a:r>
          </a:p>
          <a:p>
            <a:r>
              <a:rPr lang="en-US" sz="2400" dirty="0" smtClean="0"/>
              <a:t>What resources are being described as needed for implementing the program?</a:t>
            </a:r>
            <a:endParaRPr lang="en-US" sz="2400" dirty="0"/>
          </a:p>
        </p:txBody>
      </p:sp>
    </p:spTree>
    <p:extLst>
      <p:ext uri="{BB962C8B-B14F-4D97-AF65-F5344CB8AC3E}">
        <p14:creationId xmlns:p14="http://schemas.microsoft.com/office/powerpoint/2010/main" val="395459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research questions for a process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828454"/>
              </p:ext>
            </p:extLst>
          </p:nvPr>
        </p:nvGraphicFramePr>
        <p:xfrm>
          <a:off x="457200" y="1262063"/>
          <a:ext cx="8229600" cy="4302760"/>
        </p:xfrm>
        <a:graphic>
          <a:graphicData uri="http://schemas.openxmlformats.org/drawingml/2006/table">
            <a:tbl>
              <a:tblPr firstRow="1" bandRow="1">
                <a:tableStyleId>{5C22544A-7EE6-4342-B048-85BDC9FD1C3A}</a:tableStyleId>
              </a:tblPr>
              <a:tblGrid>
                <a:gridCol w="3062614"/>
                <a:gridCol w="588723"/>
                <a:gridCol w="4578263"/>
              </a:tblGrid>
              <a:tr h="370840">
                <a:tc>
                  <a:txBody>
                    <a:bodyPr/>
                    <a:lstStyle/>
                    <a:p>
                      <a:pPr algn="ctr"/>
                      <a:r>
                        <a:rPr lang="en-US" dirty="0" smtClean="0"/>
                        <a:t>Broad</a:t>
                      </a:r>
                      <a:endParaRPr lang="en-US" dirty="0"/>
                    </a:p>
                  </a:txBody>
                  <a:tcPr/>
                </a:tc>
                <a:tc>
                  <a:txBody>
                    <a:bodyPr/>
                    <a:lstStyle/>
                    <a:p>
                      <a:pPr algn="ctr"/>
                      <a:r>
                        <a:rPr lang="en-US" dirty="0" smtClean="0"/>
                        <a:t>to</a:t>
                      </a:r>
                      <a:endParaRPr lang="en-US" dirty="0"/>
                    </a:p>
                  </a:txBody>
                  <a:tcPr/>
                </a:tc>
                <a:tc>
                  <a:txBody>
                    <a:bodyPr/>
                    <a:lstStyle/>
                    <a:p>
                      <a:pPr algn="ctr"/>
                      <a:r>
                        <a:rPr lang="en-US" dirty="0" smtClean="0"/>
                        <a:t>More</a:t>
                      </a:r>
                      <a:r>
                        <a:rPr lang="en-US" baseline="0" dirty="0" smtClean="0"/>
                        <a:t> Specific</a:t>
                      </a:r>
                      <a:endParaRPr lang="en-US" dirty="0"/>
                    </a:p>
                  </a:txBody>
                  <a:tcPr/>
                </a:tc>
              </a:tr>
              <a:tr h="370840">
                <a:tc rowSpan="4">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How is the program being implemented?</a:t>
                      </a:r>
                    </a:p>
                    <a:p>
                      <a:endParaRPr lang="en-US" dirty="0"/>
                    </a:p>
                  </a:txBody>
                  <a:tcPr anchor="ctr"/>
                </a:tc>
                <a:tc rowSpan="4">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staff implementing the program within the same timeframe? </a:t>
                      </a:r>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staff implementing the program with the same </a:t>
                      </a:r>
                      <a:r>
                        <a:rPr lang="en-US" sz="1800" dirty="0" smtClean="0"/>
                        <a:t>intended target population?</a:t>
                      </a:r>
                      <a:endParaRPr lang="en-US" altLang="en-US" sz="1800" dirty="0" smtClean="0"/>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What variations in implementation, if any, occur by site? Why are variations occurring?</a:t>
                      </a:r>
                      <a:r>
                        <a:rPr lang="en-US" altLang="en-US" sz="1800" baseline="0" dirty="0" smtClean="0"/>
                        <a:t> A</a:t>
                      </a:r>
                      <a:r>
                        <a:rPr lang="en-US" altLang="en-US" sz="1800" dirty="0" smtClean="0"/>
                        <a:t>re they likely to effect program outcomes?</a:t>
                      </a:r>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there unique challenges to implementing the program by site?</a:t>
                      </a:r>
                    </a:p>
                    <a:p>
                      <a:endParaRPr lang="en-US" sz="1800" dirty="0"/>
                    </a:p>
                  </a:txBody>
                  <a:tcPr/>
                </a:tc>
              </a:tr>
            </a:tbl>
          </a:graphicData>
        </a:graphic>
      </p:graphicFrame>
      <p:sp>
        <p:nvSpPr>
          <p:cNvPr id="5" name="Right Arrow 4"/>
          <p:cNvSpPr/>
          <p:nvPr/>
        </p:nvSpPr>
        <p:spPr>
          <a:xfrm>
            <a:off x="3194138" y="3394552"/>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1707896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research questions for a process 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0550453"/>
              </p:ext>
            </p:extLst>
          </p:nvPr>
        </p:nvGraphicFramePr>
        <p:xfrm>
          <a:off x="457200" y="1262063"/>
          <a:ext cx="8229600" cy="4942840"/>
        </p:xfrm>
        <a:graphic>
          <a:graphicData uri="http://schemas.openxmlformats.org/drawingml/2006/table">
            <a:tbl>
              <a:tblPr firstRow="1" bandRow="1">
                <a:tableStyleId>{5C22544A-7EE6-4342-B048-85BDC9FD1C3A}</a:tableStyleId>
              </a:tblPr>
              <a:tblGrid>
                <a:gridCol w="3062614"/>
                <a:gridCol w="588723"/>
                <a:gridCol w="4578263"/>
              </a:tblGrid>
              <a:tr h="370840">
                <a:tc>
                  <a:txBody>
                    <a:bodyPr/>
                    <a:lstStyle/>
                    <a:p>
                      <a:pPr algn="ctr"/>
                      <a:r>
                        <a:rPr lang="en-US" dirty="0" smtClean="0"/>
                        <a:t>Broad</a:t>
                      </a:r>
                      <a:endParaRPr lang="en-US" dirty="0"/>
                    </a:p>
                  </a:txBody>
                  <a:tcPr/>
                </a:tc>
                <a:tc>
                  <a:txBody>
                    <a:bodyPr/>
                    <a:lstStyle/>
                    <a:p>
                      <a:pPr algn="ctr"/>
                      <a:r>
                        <a:rPr lang="en-US" dirty="0" smtClean="0"/>
                        <a:t>to</a:t>
                      </a:r>
                      <a:endParaRPr lang="en-US" dirty="0"/>
                    </a:p>
                  </a:txBody>
                  <a:tcPr/>
                </a:tc>
                <a:tc>
                  <a:txBody>
                    <a:bodyPr/>
                    <a:lstStyle/>
                    <a:p>
                      <a:pPr algn="ctr"/>
                      <a:r>
                        <a:rPr lang="en-US" dirty="0" smtClean="0"/>
                        <a:t>More</a:t>
                      </a:r>
                      <a:r>
                        <a:rPr lang="en-US" baseline="0" dirty="0" smtClean="0"/>
                        <a:t> Specific</a:t>
                      </a:r>
                      <a:endParaRPr lang="en-US" dirty="0"/>
                    </a:p>
                  </a:txBody>
                  <a:tcPr/>
                </a:tc>
              </a:tr>
              <a:tr h="370840">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How do program beneficiaries describe their program experiences?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a:txBody>
                  <a:tcPr anchor="ctr"/>
                </a:tc>
                <a:tc rowSpan="2">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What are the benefits for program beneficiaries?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smtClean="0"/>
                    </a:p>
                    <a:p>
                      <a:endParaRPr lang="en-US" sz="1800" dirty="0"/>
                    </a:p>
                  </a:txBody>
                  <a:tcPr/>
                </a:tc>
              </a:tr>
              <a:tr h="370840">
                <a:tc vMerge="1">
                  <a:txBody>
                    <a:bodyPr/>
                    <a:lstStyle/>
                    <a:p>
                      <a:endParaRPr lang="en-US" dirty="0"/>
                    </a:p>
                  </a:txBody>
                  <a:tcPr/>
                </a:tc>
                <a:tc vMerge="1">
                  <a:txBody>
                    <a:bodyPr/>
                    <a:lstStyle/>
                    <a:p>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800" dirty="0" smtClean="0"/>
                        <a:t>Are there any unintended consequences of program participation?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1800" dirty="0" smtClean="0"/>
                    </a:p>
                    <a:p>
                      <a:endParaRPr lang="en-US" sz="1800" dirty="0"/>
                    </a:p>
                  </a:txBody>
                  <a:tcPr/>
                </a:tc>
              </a:tr>
              <a:tr h="74168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What resources are being described as needed for implementing the program?</a:t>
                      </a:r>
                    </a:p>
                    <a:p>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What recommendations do program staff offer for future program implementers?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r>
            </a:tbl>
          </a:graphicData>
        </a:graphic>
      </p:graphicFrame>
      <p:sp>
        <p:nvSpPr>
          <p:cNvPr id="5" name="Right Arrow 4"/>
          <p:cNvSpPr/>
          <p:nvPr/>
        </p:nvSpPr>
        <p:spPr>
          <a:xfrm>
            <a:off x="3181612" y="2430048"/>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 name="Right Arrow 5"/>
          <p:cNvSpPr/>
          <p:nvPr/>
        </p:nvSpPr>
        <p:spPr>
          <a:xfrm>
            <a:off x="3181612" y="4661768"/>
            <a:ext cx="822960" cy="48463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2195123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Checklist</a:t>
            </a:r>
            <a:endParaRPr lang="en-US" dirty="0"/>
          </a:p>
        </p:txBody>
      </p:sp>
      <p:pic>
        <p:nvPicPr>
          <p:cNvPr id="7" name="Content Placeholder 6"/>
          <p:cNvPicPr>
            <a:picLocks noGrp="1" noChangeAspect="1"/>
          </p:cNvPicPr>
          <p:nvPr>
            <p:ph idx="1"/>
          </p:nvPr>
        </p:nvPicPr>
        <p:blipFill>
          <a:blip r:embed="rId3"/>
          <a:stretch>
            <a:fillRect/>
          </a:stretch>
        </p:blipFill>
        <p:spPr>
          <a:xfrm>
            <a:off x="1891190" y="1274585"/>
            <a:ext cx="5361619" cy="4953258"/>
          </a:xfrm>
          <a:prstGeom prst="rect">
            <a:avLst/>
          </a:prstGeom>
        </p:spPr>
      </p:pic>
    </p:spTree>
    <p:extLst>
      <p:ext uri="{BB962C8B-B14F-4D97-AF65-F5344CB8AC3E}">
        <p14:creationId xmlns:p14="http://schemas.microsoft.com/office/powerpoint/2010/main" val="249220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91443"/>
            <a:ext cx="8748215" cy="896322"/>
          </a:xfrm>
        </p:spPr>
        <p:txBody>
          <a:bodyPr>
            <a:noAutofit/>
          </a:bodyPr>
          <a:lstStyle/>
          <a:p>
            <a:r>
              <a:rPr lang="en-US" dirty="0"/>
              <a:t>E</a:t>
            </a:r>
            <a:r>
              <a:rPr lang="en-US" dirty="0" smtClean="0"/>
              <a:t>xercise #1: Assessing potential research questions for a process evaluation </a:t>
            </a:r>
            <a:endParaRPr lang="en-US" dirty="0"/>
          </a:p>
        </p:txBody>
      </p:sp>
      <p:sp>
        <p:nvSpPr>
          <p:cNvPr id="3" name="Content Placeholder 2"/>
          <p:cNvSpPr>
            <a:spLocks noGrp="1"/>
          </p:cNvSpPr>
          <p:nvPr>
            <p:ph idx="1"/>
          </p:nvPr>
        </p:nvSpPr>
        <p:spPr>
          <a:xfrm>
            <a:off x="457200" y="1225969"/>
            <a:ext cx="8229600" cy="5071428"/>
          </a:xfrm>
        </p:spPr>
        <p:txBody>
          <a:bodyPr>
            <a:normAutofit fontScale="92500" lnSpcReduction="20000"/>
          </a:bodyPr>
          <a:lstStyle/>
          <a:p>
            <a:pPr marL="0" indent="0">
              <a:lnSpc>
                <a:spcPct val="100000"/>
              </a:lnSpc>
              <a:buNone/>
            </a:pPr>
            <a:r>
              <a:rPr lang="en-US" sz="3000" dirty="0" smtClean="0"/>
              <a:t>General research question: Is the program being implemented as intended?</a:t>
            </a:r>
          </a:p>
          <a:p>
            <a:pPr marL="0" indent="0">
              <a:lnSpc>
                <a:spcPct val="100000"/>
              </a:lnSpc>
              <a:buNone/>
            </a:pPr>
            <a:endParaRPr lang="en-US" sz="3000" dirty="0" smtClean="0"/>
          </a:p>
          <a:p>
            <a:pPr marL="0" indent="0">
              <a:lnSpc>
                <a:spcPct val="100000"/>
              </a:lnSpc>
              <a:buNone/>
            </a:pPr>
            <a:r>
              <a:rPr lang="en-US" sz="3000" dirty="0" smtClean="0"/>
              <a:t>Assess whether each of the following is a good sub-question for the process evaluation:</a:t>
            </a:r>
          </a:p>
          <a:p>
            <a:pPr>
              <a:lnSpc>
                <a:spcPct val="100000"/>
              </a:lnSpc>
            </a:pPr>
            <a:r>
              <a:rPr lang="en-US" sz="2600" dirty="0" smtClean="0"/>
              <a:t>Are all AmeriCorps members engaged in delivering health literacy activities?</a:t>
            </a:r>
          </a:p>
          <a:p>
            <a:pPr>
              <a:lnSpc>
                <a:spcPct val="100000"/>
              </a:lnSpc>
            </a:pPr>
            <a:r>
              <a:rPr lang="en-US" sz="2600" dirty="0" smtClean="0"/>
              <a:t>To what extent are AmeriCorps members receiving the required training and supervision?</a:t>
            </a:r>
          </a:p>
          <a:p>
            <a:pPr>
              <a:lnSpc>
                <a:spcPct val="100000"/>
              </a:lnSpc>
            </a:pPr>
            <a:r>
              <a:rPr lang="en-US" sz="2600" dirty="0" smtClean="0"/>
              <a:t>Are program participants more likely to adopt preventive health practices than non-participants?</a:t>
            </a:r>
          </a:p>
          <a:p>
            <a:pPr>
              <a:lnSpc>
                <a:spcPct val="100000"/>
              </a:lnSpc>
            </a:pPr>
            <a:r>
              <a:rPr lang="en-US" sz="2600" dirty="0" smtClean="0"/>
              <a:t>To what extent are community partners faithfully replicating the program in other states?</a:t>
            </a:r>
          </a:p>
          <a:p>
            <a:pPr>
              <a:lnSpc>
                <a:spcPct val="100000"/>
              </a:lnSpc>
            </a:pPr>
            <a:endParaRPr lang="en-US" sz="2600" dirty="0"/>
          </a:p>
        </p:txBody>
      </p:sp>
    </p:spTree>
    <p:extLst>
      <p:ext uri="{BB962C8B-B14F-4D97-AF65-F5344CB8AC3E}">
        <p14:creationId xmlns:p14="http://schemas.microsoft.com/office/powerpoint/2010/main" val="4003620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p:txBody>
          <a:bodyPr>
            <a:normAutofit/>
          </a:bodyPr>
          <a:lstStyle/>
          <a:p>
            <a:pPr marL="0" indent="0">
              <a:spcAft>
                <a:spcPts val="1200"/>
              </a:spcAft>
              <a:buNone/>
            </a:pPr>
            <a:r>
              <a:rPr lang="en-US" dirty="0"/>
              <a:t>By the end of this presentation, you will be able to:</a:t>
            </a:r>
          </a:p>
          <a:p>
            <a:pPr>
              <a:spcAft>
                <a:spcPts val="1200"/>
              </a:spcAft>
            </a:pPr>
            <a:r>
              <a:rPr lang="en-US" sz="2400" dirty="0" smtClean="0"/>
              <a:t>Understand </a:t>
            </a:r>
            <a:r>
              <a:rPr lang="en-US" sz="2400" dirty="0"/>
              <a:t>the importance of research </a:t>
            </a:r>
            <a:r>
              <a:rPr lang="en-US" sz="2400" dirty="0" smtClean="0"/>
              <a:t>questions</a:t>
            </a:r>
          </a:p>
          <a:p>
            <a:pPr>
              <a:spcAft>
                <a:spcPts val="1200"/>
              </a:spcAft>
            </a:pPr>
            <a:r>
              <a:rPr lang="en-US" sz="2400" dirty="0" smtClean="0"/>
              <a:t>Understand </a:t>
            </a:r>
            <a:r>
              <a:rPr lang="en-US" sz="2400" dirty="0"/>
              <a:t>the </a:t>
            </a:r>
            <a:r>
              <a:rPr lang="en-US" sz="2400" dirty="0" smtClean="0"/>
              <a:t>four basic </a:t>
            </a:r>
            <a:r>
              <a:rPr lang="en-US" sz="2400" dirty="0"/>
              <a:t>steps for </a:t>
            </a:r>
            <a:r>
              <a:rPr lang="en-US" sz="2400" dirty="0" smtClean="0"/>
              <a:t>developing research </a:t>
            </a:r>
            <a:r>
              <a:rPr lang="en-US" sz="2400" dirty="0"/>
              <a:t>questions</a:t>
            </a:r>
          </a:p>
          <a:p>
            <a:pPr>
              <a:spcAft>
                <a:spcPts val="1200"/>
              </a:spcAft>
            </a:pPr>
            <a:r>
              <a:rPr lang="en-US" sz="2400" dirty="0" smtClean="0"/>
              <a:t>Write research questions for different types of evaluation designs (i.e., process evaluation and outcome evaluation)</a:t>
            </a:r>
            <a:endParaRPr lang="en-US" sz="2400" dirty="0"/>
          </a:p>
          <a:p>
            <a:pPr marL="0" indent="0">
              <a:buNone/>
            </a:pPr>
            <a:endParaRPr lang="en-US" sz="2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xercise #1: Suggested answers</a:t>
            </a:r>
            <a:endParaRPr lang="en-US" dirty="0"/>
          </a:p>
        </p:txBody>
      </p:sp>
      <p:sp>
        <p:nvSpPr>
          <p:cNvPr id="3" name="Content Placeholder 2"/>
          <p:cNvSpPr>
            <a:spLocks noGrp="1"/>
          </p:cNvSpPr>
          <p:nvPr>
            <p:ph idx="1"/>
          </p:nvPr>
        </p:nvSpPr>
        <p:spPr>
          <a:xfrm>
            <a:off x="457200" y="1262064"/>
            <a:ext cx="8229600" cy="5240336"/>
          </a:xfrm>
        </p:spPr>
        <p:txBody>
          <a:bodyPr>
            <a:normAutofit lnSpcReduction="10000"/>
          </a:bodyPr>
          <a:lstStyle/>
          <a:p>
            <a:r>
              <a:rPr lang="en-US" sz="2000" dirty="0"/>
              <a:t>Are all AmeriCorps members engaged in delivering health literacy activities</a:t>
            </a:r>
            <a:r>
              <a:rPr lang="en-US" sz="2000" dirty="0" smtClean="0"/>
              <a:t>?</a:t>
            </a:r>
          </a:p>
          <a:p>
            <a:pPr lvl="1"/>
            <a:r>
              <a:rPr lang="en-US" sz="1800" dirty="0" smtClean="0"/>
              <a:t>Too vague</a:t>
            </a:r>
          </a:p>
          <a:p>
            <a:pPr lvl="1"/>
            <a:r>
              <a:rPr lang="en-US" sz="1800" dirty="0" smtClean="0"/>
              <a:t>Better: To what extent are AmeriCorps members consistently implementing the program with the same target population across all sites?</a:t>
            </a:r>
            <a:endParaRPr lang="en-US" sz="1800" dirty="0"/>
          </a:p>
          <a:p>
            <a:r>
              <a:rPr lang="en-US" sz="2000" dirty="0"/>
              <a:t>To what extent are AmeriCorps members receiving the required training and supervision</a:t>
            </a:r>
            <a:r>
              <a:rPr lang="en-US" sz="2000" dirty="0" smtClean="0"/>
              <a:t>?</a:t>
            </a:r>
          </a:p>
          <a:p>
            <a:pPr lvl="1"/>
            <a:r>
              <a:rPr lang="en-US" sz="1800" dirty="0" smtClean="0"/>
              <a:t>Good question, assuming required training and supervision are defined</a:t>
            </a:r>
            <a:endParaRPr lang="en-US" sz="1800" dirty="0"/>
          </a:p>
          <a:p>
            <a:r>
              <a:rPr lang="en-US" sz="2000" dirty="0"/>
              <a:t>Are program participants more likely to adopt preventive health practices than non-participants</a:t>
            </a:r>
            <a:r>
              <a:rPr lang="en-US" sz="2000" dirty="0" smtClean="0"/>
              <a:t>?</a:t>
            </a:r>
          </a:p>
          <a:p>
            <a:pPr lvl="1"/>
            <a:r>
              <a:rPr lang="en-US" sz="1800" dirty="0" smtClean="0"/>
              <a:t>This is not appropriate for a process evaluation </a:t>
            </a:r>
          </a:p>
          <a:p>
            <a:r>
              <a:rPr lang="en-US" sz="2000" dirty="0" smtClean="0"/>
              <a:t>To </a:t>
            </a:r>
            <a:r>
              <a:rPr lang="en-US" sz="2000" dirty="0"/>
              <a:t>what extent are community partners faithfully replicating the program in other states</a:t>
            </a:r>
            <a:r>
              <a:rPr lang="en-US" sz="2000" dirty="0" smtClean="0"/>
              <a:t>?</a:t>
            </a:r>
          </a:p>
          <a:p>
            <a:pPr lvl="1"/>
            <a:r>
              <a:rPr lang="en-US" sz="1800" dirty="0" smtClean="0"/>
              <a:t>Not aligned with program logic model</a:t>
            </a:r>
          </a:p>
          <a:p>
            <a:pPr lvl="1"/>
            <a:r>
              <a:rPr lang="en-US" sz="1800" dirty="0" smtClean="0"/>
              <a:t>Better: What variations in community partners’ participation, if any, occur by site?</a:t>
            </a:r>
            <a:endParaRPr lang="en-US" sz="1800" dirty="0"/>
          </a:p>
          <a:p>
            <a:endParaRPr lang="en-US" dirty="0"/>
          </a:p>
        </p:txBody>
      </p:sp>
    </p:spTree>
    <p:extLst>
      <p:ext uri="{BB962C8B-B14F-4D97-AF65-F5344CB8AC3E}">
        <p14:creationId xmlns:p14="http://schemas.microsoft.com/office/powerpoint/2010/main" val="190640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principles in designing research questions for </a:t>
            </a:r>
            <a:r>
              <a:rPr lang="en-US" dirty="0" smtClean="0"/>
              <a:t>an outcome 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a:t>
            </a:r>
            <a:r>
              <a:rPr lang="en-US" dirty="0"/>
              <a:t>questions </a:t>
            </a:r>
            <a:r>
              <a:rPr lang="en-US" dirty="0" smtClean="0"/>
              <a:t>for an outcome evaluation should</a:t>
            </a:r>
            <a:r>
              <a:rPr lang="en-US" dirty="0"/>
              <a:t>: </a:t>
            </a:r>
          </a:p>
          <a:p>
            <a:r>
              <a:rPr lang="en-US" sz="2400" dirty="0" smtClean="0"/>
              <a:t>Be direct </a:t>
            </a:r>
            <a:r>
              <a:rPr lang="en-US" sz="2400" dirty="0"/>
              <a:t>and </a:t>
            </a:r>
            <a:r>
              <a:rPr lang="en-US" sz="2400" dirty="0" smtClean="0"/>
              <a:t>specific as to the theory or assumption being tested (i.e., program effectiveness or impact)</a:t>
            </a:r>
          </a:p>
          <a:p>
            <a:r>
              <a:rPr lang="en-US" sz="2400" dirty="0"/>
              <a:t>Examine changes, effects, or impacts</a:t>
            </a:r>
          </a:p>
          <a:p>
            <a:r>
              <a:rPr lang="en-US" sz="2400" dirty="0" smtClean="0"/>
              <a:t>Specify the outcome(s) to be measured</a:t>
            </a:r>
            <a:endParaRPr lang="en-US" sz="2400" dirty="0"/>
          </a:p>
          <a:p>
            <a:pPr marL="0" indent="0">
              <a:buNone/>
            </a:pPr>
            <a:endParaRPr lang="en-US" dirty="0"/>
          </a:p>
        </p:txBody>
      </p:sp>
    </p:spTree>
    <p:extLst>
      <p:ext uri="{BB962C8B-B14F-4D97-AF65-F5344CB8AC3E}">
        <p14:creationId xmlns:p14="http://schemas.microsoft.com/office/powerpoint/2010/main" val="2586967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Template for developing research questions: outcome 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Did </a:t>
            </a:r>
            <a:r>
              <a:rPr lang="en-US" b="1" dirty="0"/>
              <a:t>[model, </a:t>
            </a:r>
            <a:r>
              <a:rPr lang="en-US" b="1" dirty="0" smtClean="0"/>
              <a:t>program, program component] </a:t>
            </a:r>
            <a:r>
              <a:rPr lang="en-US" dirty="0"/>
              <a:t>have </a:t>
            </a:r>
            <a:r>
              <a:rPr lang="en-US" dirty="0" smtClean="0"/>
              <a:t>a </a:t>
            </a:r>
            <a:r>
              <a:rPr lang="en-US" b="1" dirty="0" smtClean="0"/>
              <a:t>[change, effect]</a:t>
            </a:r>
            <a:r>
              <a:rPr lang="en-US" dirty="0" smtClean="0"/>
              <a:t> </a:t>
            </a:r>
            <a:r>
              <a:rPr lang="en-US" dirty="0"/>
              <a:t>on </a:t>
            </a:r>
            <a:r>
              <a:rPr lang="en-US" b="1" dirty="0" smtClean="0"/>
              <a:t>[outcome(s)]</a:t>
            </a:r>
            <a:r>
              <a:rPr lang="en-US" dirty="0" smtClean="0"/>
              <a:t> for </a:t>
            </a:r>
            <a:r>
              <a:rPr lang="en-US" b="1" dirty="0" smtClean="0"/>
              <a:t>[individuals</a:t>
            </a:r>
            <a:r>
              <a:rPr lang="en-US" b="1" dirty="0"/>
              <a:t>, groups, or organizations</a:t>
            </a:r>
            <a:r>
              <a:rPr lang="en-US" b="1" dirty="0" smtClean="0"/>
              <a:t>]?</a:t>
            </a:r>
            <a:r>
              <a:rPr lang="en-US" dirty="0" smtClean="0"/>
              <a:t> </a:t>
            </a:r>
          </a:p>
          <a:p>
            <a:pPr marL="0" indent="0">
              <a:buNone/>
            </a:pPr>
            <a:endParaRPr lang="en-US" dirty="0" smtClean="0"/>
          </a:p>
          <a:p>
            <a:pPr marL="0" indent="0">
              <a:buNone/>
            </a:pPr>
            <a:r>
              <a:rPr lang="en-US" dirty="0" smtClean="0"/>
              <a:t>Examples:</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program beneficiaries change their (</a:t>
            </a:r>
            <a:r>
              <a:rPr lang="en-US" altLang="en-US" sz="2400" dirty="0" smtClean="0">
                <a:latin typeface="Arial" pitchFamily="34" charset="0"/>
                <a:cs typeface="Arial" pitchFamily="34" charset="0"/>
              </a:rPr>
              <a:t>knowledge</a:t>
            </a:r>
            <a:r>
              <a:rPr lang="en-US" altLang="en-US" sz="2400" dirty="0">
                <a:latin typeface="Arial" pitchFamily="34" charset="0"/>
                <a:cs typeface="Arial" pitchFamily="34" charset="0"/>
              </a:rPr>
              <a:t>, attitude, behavior, or condition</a:t>
            </a:r>
            <a:r>
              <a:rPr lang="en-US" altLang="en-US" sz="2400" dirty="0" smtClean="0">
                <a:latin typeface="Arial" pitchFamily="34" charset="0"/>
                <a:cs typeface="Times New Roman" pitchFamily="18" charset="0"/>
              </a:rPr>
              <a:t>) after program completion?</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a:t>
            </a:r>
            <a:r>
              <a:rPr lang="en-US" altLang="en-US" sz="2400" dirty="0">
                <a:latin typeface="Arial" pitchFamily="34" charset="0"/>
                <a:cs typeface="Times New Roman" pitchFamily="18" charset="0"/>
              </a:rPr>
              <a:t>all types of program </a:t>
            </a:r>
            <a:r>
              <a:rPr lang="en-US" altLang="en-US" sz="2400" dirty="0" smtClean="0">
                <a:latin typeface="Arial" pitchFamily="34" charset="0"/>
                <a:cs typeface="Times New Roman" pitchFamily="18" charset="0"/>
              </a:rPr>
              <a:t>beneficiaries </a:t>
            </a:r>
            <a:r>
              <a:rPr lang="en-US" altLang="en-US" sz="2400" dirty="0">
                <a:latin typeface="Arial" pitchFamily="34" charset="0"/>
                <a:cs typeface="Times New Roman" pitchFamily="18" charset="0"/>
              </a:rPr>
              <a:t>benefit from the program or only specific subgroups</a:t>
            </a:r>
            <a:r>
              <a:rPr lang="en-US" altLang="en-US" sz="2400" dirty="0" smtClean="0">
                <a:latin typeface="Arial" pitchFamily="34" charset="0"/>
                <a:cs typeface="Times New Roman" pitchFamily="18" charset="0"/>
              </a:rPr>
              <a:t>?</a:t>
            </a:r>
            <a:endParaRPr lang="en-US" altLang="en-US" sz="2400" dirty="0">
              <a:latin typeface="Arial" pitchFamily="34" charset="0"/>
              <a:cs typeface="Times New Roman" pitchFamily="18" charset="0"/>
            </a:endParaRPr>
          </a:p>
        </p:txBody>
      </p:sp>
    </p:spTree>
    <p:extLst>
      <p:ext uri="{BB962C8B-B14F-4D97-AF65-F5344CB8AC3E}">
        <p14:creationId xmlns:p14="http://schemas.microsoft.com/office/powerpoint/2010/main" val="71401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64"/>
            <a:ext cx="8229600" cy="5280976"/>
          </a:xfrm>
        </p:spPr>
        <p:txBody>
          <a:bodyPr/>
          <a:lstStyle/>
          <a:p>
            <a:pPr marL="0" indent="0">
              <a:buNone/>
            </a:pPr>
            <a:r>
              <a:rPr lang="en-US" dirty="0" smtClean="0"/>
              <a:t>Did </a:t>
            </a:r>
            <a:r>
              <a:rPr lang="en-US" b="1" dirty="0"/>
              <a:t>[model, program, program component] </a:t>
            </a:r>
            <a:r>
              <a:rPr lang="en-US" dirty="0"/>
              <a:t>have an </a:t>
            </a:r>
            <a:r>
              <a:rPr lang="en-US" b="1" dirty="0"/>
              <a:t>[impact]</a:t>
            </a:r>
            <a:r>
              <a:rPr lang="en-US" dirty="0"/>
              <a:t> on </a:t>
            </a:r>
            <a:r>
              <a:rPr lang="en-US" b="1" dirty="0"/>
              <a:t>[outcome(s)]</a:t>
            </a:r>
            <a:r>
              <a:rPr lang="en-US" dirty="0"/>
              <a:t> for </a:t>
            </a:r>
            <a:r>
              <a:rPr lang="en-US" b="1" dirty="0"/>
              <a:t>[individuals, groups, or organizations]</a:t>
            </a:r>
            <a:r>
              <a:rPr lang="en-US" dirty="0"/>
              <a:t> </a:t>
            </a:r>
            <a:r>
              <a:rPr lang="en-US" dirty="0">
                <a:solidFill>
                  <a:srgbClr val="FF0000"/>
                </a:solidFill>
              </a:rPr>
              <a:t>relative to a comparison group</a:t>
            </a:r>
            <a:r>
              <a:rPr lang="en-US" dirty="0" smtClean="0">
                <a:solidFill>
                  <a:srgbClr val="FF0000"/>
                </a:solidFill>
              </a:rPr>
              <a:t>?</a:t>
            </a:r>
          </a:p>
          <a:p>
            <a:pPr marL="0" indent="0">
              <a:buNone/>
            </a:pPr>
            <a:endParaRPr lang="en-US" dirty="0" smtClean="0"/>
          </a:p>
          <a:p>
            <a:pPr marL="0" indent="0">
              <a:buNone/>
            </a:pPr>
            <a:r>
              <a:rPr lang="en-US" dirty="0" smtClean="0"/>
              <a:t>Example:</a:t>
            </a:r>
            <a:endParaRPr lang="en-US" dirty="0"/>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Are there differences in outcomes for program participants compared to those not in the program?</a:t>
            </a:r>
            <a:endParaRPr lang="en-US" altLang="en-US" sz="2400" dirty="0">
              <a:latin typeface="Arial" pitchFamily="34" charset="0"/>
              <a:cs typeface="Times New Roman" pitchFamily="18" charset="0"/>
            </a:endParaRPr>
          </a:p>
          <a:p>
            <a:pPr marL="0" indent="0">
              <a:buNone/>
            </a:pPr>
            <a:endParaRPr lang="en-US" dirty="0">
              <a:solidFill>
                <a:srgbClr val="FF0000"/>
              </a:solidFill>
            </a:endParaRPr>
          </a:p>
          <a:p>
            <a:endParaRPr lang="en-US" dirty="0"/>
          </a:p>
        </p:txBody>
      </p:sp>
      <p:sp>
        <p:nvSpPr>
          <p:cNvPr id="4" name="Title 1"/>
          <p:cNvSpPr>
            <a:spLocks noGrp="1"/>
          </p:cNvSpPr>
          <p:nvPr>
            <p:ph type="title"/>
          </p:nvPr>
        </p:nvSpPr>
        <p:spPr/>
        <p:txBody>
          <a:bodyPr>
            <a:noAutofit/>
          </a:bodyPr>
          <a:lstStyle/>
          <a:p>
            <a:r>
              <a:rPr lang="en-US" dirty="0" smtClean="0"/>
              <a:t>Template for developing research questions: impact evaluation</a:t>
            </a:r>
            <a:endParaRPr lang="en-US" dirty="0"/>
          </a:p>
        </p:txBody>
      </p:sp>
      <p:pic>
        <p:nvPicPr>
          <p:cNvPr id="5" name="Picture 4"/>
          <p:cNvPicPr>
            <a:picLocks noChangeAspect="1"/>
          </p:cNvPicPr>
          <p:nvPr/>
        </p:nvPicPr>
        <p:blipFill>
          <a:blip r:embed="rId3"/>
          <a:stretch>
            <a:fillRect/>
          </a:stretch>
        </p:blipFill>
        <p:spPr>
          <a:xfrm>
            <a:off x="1860089" y="4807324"/>
            <a:ext cx="4773582" cy="1566808"/>
          </a:xfrm>
          <a:prstGeom prst="rect">
            <a:avLst/>
          </a:prstGeom>
        </p:spPr>
      </p:pic>
    </p:spTree>
    <p:extLst>
      <p:ext uri="{BB962C8B-B14F-4D97-AF65-F5344CB8AC3E}">
        <p14:creationId xmlns:p14="http://schemas.microsoft.com/office/powerpoint/2010/main" val="1275534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a:t>
            </a:r>
            <a:r>
              <a:rPr lang="en-US" sz="3000" dirty="0" smtClean="0"/>
              <a:t>xercise </a:t>
            </a:r>
            <a:r>
              <a:rPr lang="en-US" sz="3000" dirty="0"/>
              <a:t>#2: Developing research questions for an </a:t>
            </a:r>
            <a:r>
              <a:rPr lang="en-US" sz="3000" dirty="0" smtClean="0"/>
              <a:t>outcome or impact evaluation</a:t>
            </a:r>
            <a:endParaRPr lang="en-US" sz="3000" dirty="0"/>
          </a:p>
        </p:txBody>
      </p:sp>
      <p:sp>
        <p:nvSpPr>
          <p:cNvPr id="3" name="Content Placeholder 2"/>
          <p:cNvSpPr>
            <a:spLocks noGrp="1"/>
          </p:cNvSpPr>
          <p:nvPr>
            <p:ph idx="1"/>
          </p:nvPr>
        </p:nvSpPr>
        <p:spPr>
          <a:xfrm>
            <a:off x="416257" y="1234768"/>
            <a:ext cx="8229600" cy="5071428"/>
          </a:xfrm>
        </p:spPr>
        <p:txBody>
          <a:bodyPr/>
          <a:lstStyle/>
          <a:p>
            <a:pPr marL="0" indent="0">
              <a:buNone/>
            </a:pPr>
            <a:r>
              <a:rPr lang="en-US" dirty="0" smtClean="0"/>
              <a:t>For this exercise, use the program’s logic model to identify which outcome(s) to include in the evaluation.</a:t>
            </a:r>
          </a:p>
          <a:p>
            <a:pPr marL="0" indent="0">
              <a:buNone/>
            </a:pPr>
            <a:endParaRPr lang="en-US" dirty="0" smtClean="0"/>
          </a:p>
          <a:p>
            <a:pPr marL="0" indent="0">
              <a:buNone/>
            </a:pPr>
            <a:r>
              <a:rPr lang="en-US" dirty="0" smtClean="0"/>
              <a:t>Consider the following:</a:t>
            </a:r>
          </a:p>
          <a:p>
            <a:r>
              <a:rPr lang="en-US" sz="2400" dirty="0" smtClean="0"/>
              <a:t>Which outcome(s) can be achieved within the timeframe of the evaluation (covering at least one year of program activities)?</a:t>
            </a:r>
          </a:p>
          <a:p>
            <a:r>
              <a:rPr lang="en-US" sz="2400" dirty="0" smtClean="0"/>
              <a:t>Which outcomes are feasible to measure? </a:t>
            </a:r>
          </a:p>
          <a:p>
            <a:r>
              <a:rPr lang="en-US" sz="2400" dirty="0" smtClean="0"/>
              <a:t>What data are already available?</a:t>
            </a:r>
          </a:p>
          <a:p>
            <a:endParaRPr lang="en-US" dirty="0"/>
          </a:p>
        </p:txBody>
      </p:sp>
    </p:spTree>
    <p:extLst>
      <p:ext uri="{BB962C8B-B14F-4D97-AF65-F5344CB8AC3E}">
        <p14:creationId xmlns:p14="http://schemas.microsoft.com/office/powerpoint/2010/main" val="2258252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191704"/>
            <a:ext cx="8229600" cy="1169988"/>
          </a:xfrm>
        </p:spPr>
        <p:txBody>
          <a:bodyPr/>
          <a:lstStyle/>
          <a:p>
            <a:r>
              <a:rPr lang="en-US" sz="3000" dirty="0"/>
              <a:t>E</a:t>
            </a:r>
            <a:r>
              <a:rPr lang="en-US" sz="3000" dirty="0" smtClean="0"/>
              <a:t>xercise #2: Developing research </a:t>
            </a:r>
            <a:r>
              <a:rPr lang="en-US" sz="3000" dirty="0"/>
              <a:t>q</a:t>
            </a:r>
            <a:r>
              <a:rPr lang="en-US" sz="3000" dirty="0" smtClean="0"/>
              <a:t>uestions for an outcome or impact evaluation</a:t>
            </a:r>
            <a:endParaRPr lang="en-US" sz="3000" dirty="0"/>
          </a:p>
        </p:txBody>
      </p:sp>
      <p:sp>
        <p:nvSpPr>
          <p:cNvPr id="3" name="Content Placeholder 2"/>
          <p:cNvSpPr>
            <a:spLocks noGrp="1"/>
          </p:cNvSpPr>
          <p:nvPr>
            <p:ph idx="1"/>
          </p:nvPr>
        </p:nvSpPr>
        <p:spPr/>
        <p:txBody>
          <a:bodyPr/>
          <a:lstStyle/>
          <a:p>
            <a:pPr marL="0" indent="0">
              <a:buNone/>
            </a:pPr>
            <a:r>
              <a:rPr lang="en-US" dirty="0" smtClean="0"/>
              <a:t>Outcome evaluation: </a:t>
            </a:r>
            <a:endParaRPr lang="en-US" dirty="0"/>
          </a:p>
          <a:p>
            <a:pPr marL="0" indent="0">
              <a:buNone/>
            </a:pPr>
            <a:r>
              <a:rPr lang="en-US" dirty="0" smtClean="0"/>
              <a:t>Did </a:t>
            </a:r>
            <a:r>
              <a:rPr lang="en-US" b="1" dirty="0"/>
              <a:t>[model, program, program component] </a:t>
            </a:r>
            <a:r>
              <a:rPr lang="en-US" dirty="0"/>
              <a:t>have </a:t>
            </a:r>
            <a:r>
              <a:rPr lang="en-US" dirty="0" smtClean="0"/>
              <a:t>a </a:t>
            </a:r>
            <a:r>
              <a:rPr lang="en-US" b="1" dirty="0"/>
              <a:t>[change, </a:t>
            </a:r>
            <a:r>
              <a:rPr lang="en-US" b="1" dirty="0" smtClean="0"/>
              <a:t>effect]</a:t>
            </a:r>
            <a:r>
              <a:rPr lang="en-US" dirty="0" smtClean="0"/>
              <a:t> </a:t>
            </a:r>
            <a:r>
              <a:rPr lang="en-US" dirty="0"/>
              <a:t>on </a:t>
            </a:r>
            <a:r>
              <a:rPr lang="en-US" b="1" dirty="0"/>
              <a:t>[outcome(s)]</a:t>
            </a:r>
            <a:r>
              <a:rPr lang="en-US" dirty="0"/>
              <a:t> for </a:t>
            </a:r>
            <a:r>
              <a:rPr lang="en-US" b="1" dirty="0"/>
              <a:t>[individuals, groups, or organizations</a:t>
            </a:r>
            <a:r>
              <a:rPr lang="en-US" b="1" dirty="0" smtClean="0"/>
              <a:t>]</a:t>
            </a:r>
            <a:r>
              <a:rPr lang="en-US" dirty="0" smtClean="0"/>
              <a:t>?</a:t>
            </a:r>
            <a:endParaRPr lang="en-US" dirty="0"/>
          </a:p>
          <a:p>
            <a:pPr marL="0" indent="0">
              <a:buNone/>
            </a:pPr>
            <a:endParaRPr lang="en-US" dirty="0"/>
          </a:p>
          <a:p>
            <a:pPr marL="0" indent="0">
              <a:buNone/>
            </a:pPr>
            <a:r>
              <a:rPr lang="en-US" dirty="0" smtClean="0"/>
              <a:t>Impact evaluation:</a:t>
            </a:r>
          </a:p>
          <a:p>
            <a:pPr marL="0" indent="0">
              <a:buNone/>
            </a:pPr>
            <a:r>
              <a:rPr lang="en-US" dirty="0"/>
              <a:t>Did </a:t>
            </a:r>
            <a:r>
              <a:rPr lang="en-US" b="1" dirty="0"/>
              <a:t>[model, program, program component] </a:t>
            </a:r>
            <a:r>
              <a:rPr lang="en-US" dirty="0"/>
              <a:t>have </a:t>
            </a:r>
            <a:r>
              <a:rPr lang="en-US" dirty="0" smtClean="0"/>
              <a:t>an </a:t>
            </a:r>
            <a:r>
              <a:rPr lang="en-US" b="1" dirty="0" smtClean="0"/>
              <a:t>[impact</a:t>
            </a:r>
            <a:r>
              <a:rPr lang="en-US" b="1" dirty="0"/>
              <a:t>]</a:t>
            </a:r>
            <a:r>
              <a:rPr lang="en-US" dirty="0"/>
              <a:t> on </a:t>
            </a:r>
            <a:r>
              <a:rPr lang="en-US" b="1" dirty="0"/>
              <a:t>[outcome(s)]</a:t>
            </a:r>
            <a:r>
              <a:rPr lang="en-US" dirty="0"/>
              <a:t> for </a:t>
            </a:r>
            <a:r>
              <a:rPr lang="en-US" b="1" dirty="0"/>
              <a:t>[individuals, groups, or organizations]</a:t>
            </a:r>
            <a:r>
              <a:rPr lang="en-US" dirty="0"/>
              <a:t> </a:t>
            </a:r>
            <a:r>
              <a:rPr lang="en-US" dirty="0">
                <a:solidFill>
                  <a:srgbClr val="FF0000"/>
                </a:solidFill>
              </a:rPr>
              <a:t>relative to a comparison group?</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56463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Checklist</a:t>
            </a:r>
            <a:endParaRPr lang="en-US" dirty="0"/>
          </a:p>
        </p:txBody>
      </p:sp>
      <p:pic>
        <p:nvPicPr>
          <p:cNvPr id="7" name="Content Placeholder 6"/>
          <p:cNvPicPr>
            <a:picLocks noGrp="1" noChangeAspect="1"/>
          </p:cNvPicPr>
          <p:nvPr>
            <p:ph idx="1"/>
          </p:nvPr>
        </p:nvPicPr>
        <p:blipFill>
          <a:blip r:embed="rId3"/>
          <a:stretch>
            <a:fillRect/>
          </a:stretch>
        </p:blipFill>
        <p:spPr>
          <a:xfrm>
            <a:off x="1891190" y="1274585"/>
            <a:ext cx="5361619" cy="4953258"/>
          </a:xfrm>
          <a:prstGeom prst="rect">
            <a:avLst/>
          </a:prstGeom>
        </p:spPr>
      </p:pic>
    </p:spTree>
    <p:extLst>
      <p:ext uri="{BB962C8B-B14F-4D97-AF65-F5344CB8AC3E}">
        <p14:creationId xmlns:p14="http://schemas.microsoft.com/office/powerpoint/2010/main" val="57171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Suggested answers</a:t>
            </a:r>
            <a:endParaRPr lang="en-US" dirty="0"/>
          </a:p>
        </p:txBody>
      </p:sp>
      <p:sp>
        <p:nvSpPr>
          <p:cNvPr id="3" name="Content Placeholder 2"/>
          <p:cNvSpPr>
            <a:spLocks noGrp="1"/>
          </p:cNvSpPr>
          <p:nvPr>
            <p:ph idx="1"/>
          </p:nvPr>
        </p:nvSpPr>
        <p:spPr>
          <a:xfrm>
            <a:off x="457200" y="1262061"/>
            <a:ext cx="8518358" cy="5860633"/>
          </a:xfrm>
        </p:spPr>
        <p:txBody>
          <a:bodyPr/>
          <a:lstStyle/>
          <a:p>
            <a:pPr marL="0" indent="0">
              <a:buNone/>
            </a:pPr>
            <a:r>
              <a:rPr lang="en-US" sz="1600" dirty="0"/>
              <a:t>For outcome evaluations that do not include a comparison group:</a:t>
            </a:r>
          </a:p>
          <a:p>
            <a:r>
              <a:rPr lang="en-US" sz="1600" dirty="0"/>
              <a:t>Did program participants increase their understanding of prevention after program completion?</a:t>
            </a:r>
          </a:p>
          <a:p>
            <a:r>
              <a:rPr lang="en-US" sz="1600" dirty="0"/>
              <a:t>Did program participants feel more confident in the self-management of their pre-existing conditions after program completion?</a:t>
            </a:r>
          </a:p>
          <a:p>
            <a:r>
              <a:rPr lang="en-US" sz="1600" dirty="0"/>
              <a:t>Did program participants improve their skills in searching for and using health information after program completion?</a:t>
            </a:r>
          </a:p>
          <a:p>
            <a:r>
              <a:rPr lang="en-US" sz="1600" dirty="0"/>
              <a:t>Were program participants more likely to search for and use health information on their own after program completion?</a:t>
            </a:r>
          </a:p>
          <a:p>
            <a:endParaRPr lang="en-US" sz="1600" dirty="0"/>
          </a:p>
          <a:p>
            <a:pPr marL="0" indent="0">
              <a:buNone/>
            </a:pPr>
            <a:r>
              <a:rPr lang="en-US" sz="1600" dirty="0"/>
              <a:t>For impact evaluations that include a comparison group:</a:t>
            </a:r>
          </a:p>
          <a:p>
            <a:r>
              <a:rPr lang="en-US" sz="1600" dirty="0"/>
              <a:t>Are program participants more likely to adopt healthy behaviors compared to similar individuals who did not participate in the program?</a:t>
            </a:r>
          </a:p>
          <a:p>
            <a:r>
              <a:rPr lang="en-US" sz="1600" dirty="0"/>
              <a:t>Are program participants more likely to obtain medical tests and procedures compared to similar individuals who did not participate in the program?</a:t>
            </a:r>
          </a:p>
          <a:p>
            <a:r>
              <a:rPr lang="en-US" sz="1600" dirty="0"/>
              <a:t>Does the impact of the program vary by program participants’ age, gender, or pre-existing medical condition?</a:t>
            </a:r>
          </a:p>
          <a:p>
            <a:endParaRPr lang="en-US" dirty="0"/>
          </a:p>
        </p:txBody>
      </p:sp>
    </p:spTree>
    <p:extLst>
      <p:ext uri="{BB962C8B-B14F-4D97-AF65-F5344CB8AC3E}">
        <p14:creationId xmlns:p14="http://schemas.microsoft.com/office/powerpoint/2010/main" val="1295551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Draft </a:t>
            </a:r>
            <a:r>
              <a:rPr lang="en-US" dirty="0" smtClean="0"/>
              <a:t>and finalize evaluation’s </a:t>
            </a:r>
            <a:r>
              <a:rPr lang="en-US" dirty="0"/>
              <a:t>research questions</a:t>
            </a:r>
          </a:p>
        </p:txBody>
      </p:sp>
      <p:sp>
        <p:nvSpPr>
          <p:cNvPr id="3" name="Content Placeholder 2"/>
          <p:cNvSpPr>
            <a:spLocks noGrp="1"/>
          </p:cNvSpPr>
          <p:nvPr>
            <p:ph idx="1"/>
          </p:nvPr>
        </p:nvSpPr>
        <p:spPr>
          <a:xfrm>
            <a:off x="457200" y="1262063"/>
            <a:ext cx="8229600" cy="5206976"/>
          </a:xfrm>
        </p:spPr>
        <p:txBody>
          <a:bodyPr/>
          <a:lstStyle/>
          <a:p>
            <a:pPr marL="0" indent="0">
              <a:buNone/>
            </a:pPr>
            <a:r>
              <a:rPr lang="en-US" dirty="0" smtClean="0"/>
              <a:t>Consider the following:</a:t>
            </a:r>
          </a:p>
          <a:p>
            <a:r>
              <a:rPr lang="en-US" sz="2200" dirty="0" smtClean="0"/>
              <a:t>Do the research question(s) fit with the goals for the evaluation?</a:t>
            </a:r>
          </a:p>
          <a:p>
            <a:r>
              <a:rPr lang="en-US" sz="2200" dirty="0"/>
              <a:t>Do the research question(s) </a:t>
            </a:r>
            <a:r>
              <a:rPr lang="en-US" sz="2200" dirty="0" smtClean="0"/>
              <a:t>align </a:t>
            </a:r>
            <a:r>
              <a:rPr lang="en-US" sz="2200" dirty="0"/>
              <a:t>with </a:t>
            </a:r>
            <a:r>
              <a:rPr lang="en-US" sz="2200" dirty="0" smtClean="0"/>
              <a:t>the program’s logic model and the components of the program that will be evaluated?</a:t>
            </a:r>
          </a:p>
          <a:p>
            <a:r>
              <a:rPr lang="en-US" sz="2200" dirty="0" smtClean="0"/>
              <a:t>Are </a:t>
            </a:r>
            <a:r>
              <a:rPr lang="en-US" sz="2200" dirty="0"/>
              <a:t>these questions aligned with </a:t>
            </a:r>
            <a:r>
              <a:rPr lang="en-US" sz="2200" dirty="0" smtClean="0"/>
              <a:t>your </a:t>
            </a:r>
            <a:r>
              <a:rPr lang="en-US" sz="2200" dirty="0"/>
              <a:t>funder's </a:t>
            </a:r>
            <a:r>
              <a:rPr lang="en-US" sz="2200" dirty="0" smtClean="0"/>
              <a:t>requirements?</a:t>
            </a:r>
          </a:p>
          <a:p>
            <a:r>
              <a:rPr lang="en-US" sz="2200" dirty="0"/>
              <a:t>What kinds of constraints </a:t>
            </a:r>
            <a:r>
              <a:rPr lang="en-US" sz="2200" dirty="0" smtClean="0"/>
              <a:t>(costs</a:t>
            </a:r>
            <a:r>
              <a:rPr lang="en-US" sz="2200" dirty="0"/>
              <a:t>, time, personnel, etc.) are likely to be encountered </a:t>
            </a:r>
            <a:r>
              <a:rPr lang="en-US" sz="2200" dirty="0" smtClean="0"/>
              <a:t>in addressing these </a:t>
            </a:r>
            <a:r>
              <a:rPr lang="en-US" sz="2200" dirty="0"/>
              <a:t>research question(s</a:t>
            </a:r>
            <a:r>
              <a:rPr lang="en-US" sz="2200" dirty="0" smtClean="0"/>
              <a:t>)?</a:t>
            </a:r>
          </a:p>
          <a:p>
            <a:r>
              <a:rPr lang="en-US" sz="2200" dirty="0" smtClean="0"/>
              <a:t>Do the research questions fit into the program’s long-term research agenda?</a:t>
            </a:r>
          </a:p>
          <a:p>
            <a:endParaRPr lang="en-US" dirty="0"/>
          </a:p>
        </p:txBody>
      </p:sp>
    </p:spTree>
    <p:extLst>
      <p:ext uri="{BB962C8B-B14F-4D97-AF65-F5344CB8AC3E}">
        <p14:creationId xmlns:p14="http://schemas.microsoft.com/office/powerpoint/2010/main" val="358090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remember</a:t>
            </a:r>
            <a:endParaRPr lang="en-US" dirty="0"/>
          </a:p>
        </p:txBody>
      </p:sp>
      <p:sp>
        <p:nvSpPr>
          <p:cNvPr id="3" name="Content Placeholder 2"/>
          <p:cNvSpPr>
            <a:spLocks noGrp="1"/>
          </p:cNvSpPr>
          <p:nvPr>
            <p:ph idx="1"/>
          </p:nvPr>
        </p:nvSpPr>
        <p:spPr/>
        <p:txBody>
          <a:bodyPr/>
          <a:lstStyle/>
          <a:p>
            <a:r>
              <a:rPr lang="en-US" sz="2400" dirty="0" smtClean="0"/>
              <a:t>Research questions are the keystone in an evaluation from which all other activities evolve</a:t>
            </a:r>
          </a:p>
          <a:p>
            <a:r>
              <a:rPr lang="en-US" sz="2400" dirty="0" smtClean="0"/>
              <a:t>Research questions vary depending on whether you will conduct a process vs an outcome evaluation </a:t>
            </a:r>
          </a:p>
          <a:p>
            <a:r>
              <a:rPr lang="en-US" sz="2400" dirty="0" smtClean="0"/>
              <a:t>Prior </a:t>
            </a:r>
            <a:r>
              <a:rPr lang="en-US" sz="2400" dirty="0"/>
              <a:t>to developing research questions, </a:t>
            </a:r>
            <a:r>
              <a:rPr lang="en-US" sz="2400" dirty="0" smtClean="0"/>
              <a:t>define </a:t>
            </a:r>
            <a:r>
              <a:rPr lang="en-US" sz="2400" dirty="0"/>
              <a:t>the evaluation’s purpose and </a:t>
            </a:r>
            <a:r>
              <a:rPr lang="en-US" sz="2400" dirty="0" smtClean="0"/>
              <a:t>scope and decide the type of evaluation design – process or outcome.</a:t>
            </a:r>
            <a:endParaRPr lang="en-US" sz="2400" dirty="0"/>
          </a:p>
          <a:p>
            <a:r>
              <a:rPr lang="en-US" sz="2400" dirty="0"/>
              <a:t>Research questions should be </a:t>
            </a:r>
            <a:r>
              <a:rPr lang="en-US" sz="2400" dirty="0" smtClean="0"/>
              <a:t>clear, </a:t>
            </a:r>
            <a:r>
              <a:rPr lang="en-US" sz="2400" dirty="0"/>
              <a:t>specific, and </a:t>
            </a:r>
            <a:r>
              <a:rPr lang="en-US" sz="2400" dirty="0" smtClean="0"/>
              <a:t>well-defined</a:t>
            </a:r>
            <a:endParaRPr lang="en-US" sz="2400" dirty="0"/>
          </a:p>
          <a:p>
            <a:r>
              <a:rPr lang="en-US" sz="2400" dirty="0" smtClean="0"/>
              <a:t>Research </a:t>
            </a:r>
            <a:r>
              <a:rPr lang="en-US" sz="2400" dirty="0"/>
              <a:t>questions should be developed </a:t>
            </a:r>
            <a:r>
              <a:rPr lang="en-US" sz="2400" dirty="0" smtClean="0"/>
              <a:t>in consideration of your long-term research agenda</a:t>
            </a:r>
            <a:endParaRPr lang="en-US" sz="2400" dirty="0"/>
          </a:p>
          <a:p>
            <a:endParaRPr lang="en-US" sz="2400" dirty="0"/>
          </a:p>
        </p:txBody>
      </p:sp>
    </p:spTree>
    <p:extLst>
      <p:ext uri="{BB962C8B-B14F-4D97-AF65-F5344CB8AC3E}">
        <p14:creationId xmlns:p14="http://schemas.microsoft.com/office/powerpoint/2010/main" val="7713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research questions important?</a:t>
            </a:r>
          </a:p>
        </p:txBody>
      </p:sp>
      <p:sp>
        <p:nvSpPr>
          <p:cNvPr id="3" name="Content Placeholder 2"/>
          <p:cNvSpPr>
            <a:spLocks noGrp="1"/>
          </p:cNvSpPr>
          <p:nvPr>
            <p:ph idx="1"/>
          </p:nvPr>
        </p:nvSpPr>
        <p:spPr>
          <a:xfrm>
            <a:off x="457200" y="1364778"/>
            <a:ext cx="4593346" cy="4285396"/>
          </a:xfrm>
        </p:spPr>
        <p:txBody>
          <a:bodyPr>
            <a:normAutofit/>
          </a:bodyPr>
          <a:lstStyle/>
          <a:p>
            <a:r>
              <a:rPr lang="en-US" sz="2400" dirty="0" smtClean="0"/>
              <a:t>Foundation of </a:t>
            </a:r>
            <a:r>
              <a:rPr lang="en-US" sz="2400" dirty="0"/>
              <a:t>a successful </a:t>
            </a:r>
            <a:r>
              <a:rPr lang="en-US" sz="2400" dirty="0" smtClean="0"/>
              <a:t>evaluation</a:t>
            </a:r>
          </a:p>
          <a:p>
            <a:r>
              <a:rPr lang="en-US" sz="2400" dirty="0" smtClean="0"/>
              <a:t>Define </a:t>
            </a:r>
            <a:r>
              <a:rPr lang="en-US" sz="2400" dirty="0"/>
              <a:t>the topics the evaluation will investigate</a:t>
            </a:r>
          </a:p>
          <a:p>
            <a:r>
              <a:rPr lang="en-US" sz="2400" dirty="0" smtClean="0"/>
              <a:t>Guide </a:t>
            </a:r>
            <a:r>
              <a:rPr lang="en-US" sz="2400" dirty="0"/>
              <a:t>the evaluation planning process</a:t>
            </a:r>
            <a:endParaRPr lang="en-US" sz="2400" dirty="0" smtClean="0"/>
          </a:p>
          <a:p>
            <a:r>
              <a:rPr lang="en-US" sz="2400" dirty="0" smtClean="0"/>
              <a:t>Provide </a:t>
            </a:r>
            <a:r>
              <a:rPr lang="en-US" sz="2400" dirty="0"/>
              <a:t>structure to evaluation activities</a:t>
            </a:r>
          </a:p>
        </p:txBody>
      </p:sp>
      <p:grpSp>
        <p:nvGrpSpPr>
          <p:cNvPr id="60" name="Group 59"/>
          <p:cNvGrpSpPr/>
          <p:nvPr/>
        </p:nvGrpSpPr>
        <p:grpSpPr>
          <a:xfrm>
            <a:off x="5050546" y="1538054"/>
            <a:ext cx="3773903" cy="3639400"/>
            <a:chOff x="4068833" y="1401832"/>
            <a:chExt cx="4054334" cy="4054335"/>
          </a:xfrm>
        </p:grpSpPr>
        <p:grpSp>
          <p:nvGrpSpPr>
            <p:cNvPr id="61" name="Group 60"/>
            <p:cNvGrpSpPr/>
            <p:nvPr/>
          </p:nvGrpSpPr>
          <p:grpSpPr>
            <a:xfrm>
              <a:off x="5562555" y="2895555"/>
              <a:ext cx="1066890" cy="1066890"/>
              <a:chOff x="3446503" y="1496630"/>
              <a:chExt cx="1066890" cy="1066890"/>
            </a:xfrm>
          </p:grpSpPr>
          <p:sp>
            <p:nvSpPr>
              <p:cNvPr id="86" name="Oval 85"/>
              <p:cNvSpPr/>
              <p:nvPr/>
            </p:nvSpPr>
            <p:spPr>
              <a:xfrm>
                <a:off x="3446503" y="1496630"/>
                <a:ext cx="1066890" cy="1066890"/>
              </a:xfrm>
              <a:prstGeom prst="ellipse">
                <a:avLst/>
              </a:prstGeom>
              <a:solidFill>
                <a:srgbClr val="C00000"/>
              </a:solidFill>
              <a:ln>
                <a:noFill/>
              </a:ln>
              <a:effectLst>
                <a:outerShdw blurRad="57150" dist="19050" dir="5400000" algn="ctr" rotWithShape="0">
                  <a:srgbClr val="000000">
                    <a:alpha val="63000"/>
                  </a:srgbClr>
                </a:outerShdw>
              </a:effectLst>
            </p:spPr>
          </p:sp>
          <p:sp>
            <p:nvSpPr>
              <p:cNvPr id="87" name="Oval 4"/>
              <p:cNvSpPr/>
              <p:nvPr/>
            </p:nvSpPr>
            <p:spPr>
              <a:xfrm>
                <a:off x="3602745" y="1652872"/>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Research Questions</a:t>
                </a:r>
              </a:p>
            </p:txBody>
          </p:sp>
        </p:grpSp>
        <p:grpSp>
          <p:nvGrpSpPr>
            <p:cNvPr id="62" name="Group 61"/>
            <p:cNvGrpSpPr/>
            <p:nvPr/>
          </p:nvGrpSpPr>
          <p:grpSpPr>
            <a:xfrm>
              <a:off x="5914629" y="2575431"/>
              <a:ext cx="362742" cy="226220"/>
              <a:chOff x="3798577" y="1176506"/>
              <a:chExt cx="362742" cy="226220"/>
            </a:xfrm>
          </p:grpSpPr>
          <p:sp>
            <p:nvSpPr>
              <p:cNvPr id="84" name="Left Arrow 83"/>
              <p:cNvSpPr/>
              <p:nvPr/>
            </p:nvSpPr>
            <p:spPr>
              <a:xfrm rot="5400000" flipV="1">
                <a:off x="3866838" y="1108245"/>
                <a:ext cx="226220" cy="362742"/>
              </a:xfrm>
              <a:prstGeom prst="leftArrow">
                <a:avLst/>
              </a:prstGeom>
              <a:gradFill rotWithShape="1">
                <a:gsLst>
                  <a:gs pos="0">
                    <a:srgbClr val="5B9BD5">
                      <a:shade val="90000"/>
                      <a:hueOff val="0"/>
                      <a:satOff val="0"/>
                      <a:lumOff val="0"/>
                      <a:alphaOff val="0"/>
                      <a:satMod val="103000"/>
                      <a:lumMod val="102000"/>
                      <a:tint val="94000"/>
                    </a:srgbClr>
                  </a:gs>
                  <a:gs pos="50000">
                    <a:srgbClr val="5B9BD5">
                      <a:shade val="90000"/>
                      <a:hueOff val="0"/>
                      <a:satOff val="0"/>
                      <a:lumOff val="0"/>
                      <a:alphaOff val="0"/>
                      <a:satMod val="110000"/>
                      <a:lumMod val="100000"/>
                      <a:shade val="100000"/>
                    </a:srgbClr>
                  </a:gs>
                  <a:gs pos="100000">
                    <a:srgbClr val="5B9BD5">
                      <a:shade val="90000"/>
                      <a:hueOff val="0"/>
                      <a:satOff val="0"/>
                      <a:lumOff val="0"/>
                      <a:alphaOff val="0"/>
                      <a:lumMod val="99000"/>
                      <a:satMod val="120000"/>
                      <a:shade val="78000"/>
                    </a:srgbClr>
                  </a:gs>
                </a:gsLst>
                <a:lin ang="5400000" scaled="0"/>
              </a:gradFill>
              <a:ln>
                <a:noFill/>
              </a:ln>
              <a:effectLst/>
            </p:spPr>
          </p:sp>
          <p:sp>
            <p:nvSpPr>
              <p:cNvPr id="85" name="Left Arrow 6"/>
              <p:cNvSpPr/>
              <p:nvPr/>
            </p:nvSpPr>
            <p:spPr>
              <a:xfrm rot="16200000">
                <a:off x="3900771" y="1214726"/>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3" name="Group 62"/>
            <p:cNvGrpSpPr/>
            <p:nvPr/>
          </p:nvGrpSpPr>
          <p:grpSpPr>
            <a:xfrm>
              <a:off x="5562555" y="1401832"/>
              <a:ext cx="1066890" cy="1066890"/>
              <a:chOff x="3446503" y="2907"/>
              <a:chExt cx="1066890" cy="1066890"/>
            </a:xfrm>
          </p:grpSpPr>
          <p:sp>
            <p:nvSpPr>
              <p:cNvPr id="82" name="Oval 81"/>
              <p:cNvSpPr/>
              <p:nvPr/>
            </p:nvSpPr>
            <p:spPr>
              <a:xfrm>
                <a:off x="3446503" y="2907"/>
                <a:ext cx="1066890" cy="1066890"/>
              </a:xfrm>
              <a:prstGeom prst="ellipse">
                <a:avLst/>
              </a:prstGeom>
              <a:gradFill rotWithShape="1">
                <a:gsLst>
                  <a:gs pos="0">
                    <a:srgbClr val="5B9BD5">
                      <a:shade val="50000"/>
                      <a:hueOff val="0"/>
                      <a:satOff val="0"/>
                      <a:lumOff val="0"/>
                      <a:alphaOff val="0"/>
                      <a:satMod val="103000"/>
                      <a:lumMod val="102000"/>
                      <a:tint val="94000"/>
                    </a:srgbClr>
                  </a:gs>
                  <a:gs pos="50000">
                    <a:srgbClr val="5B9BD5">
                      <a:shade val="50000"/>
                      <a:hueOff val="0"/>
                      <a:satOff val="0"/>
                      <a:lumOff val="0"/>
                      <a:alphaOff val="0"/>
                      <a:satMod val="110000"/>
                      <a:lumMod val="100000"/>
                      <a:shade val="100000"/>
                    </a:srgbClr>
                  </a:gs>
                  <a:gs pos="100000">
                    <a:srgbClr val="5B9BD5">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83" name="Oval 8"/>
              <p:cNvSpPr/>
              <p:nvPr/>
            </p:nvSpPr>
            <p:spPr>
              <a:xfrm>
                <a:off x="3602745" y="159149"/>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Data Collection</a:t>
                </a:r>
              </a:p>
            </p:txBody>
          </p:sp>
        </p:grpSp>
        <p:grpSp>
          <p:nvGrpSpPr>
            <p:cNvPr id="64" name="Group 63"/>
            <p:cNvGrpSpPr/>
            <p:nvPr/>
          </p:nvGrpSpPr>
          <p:grpSpPr>
            <a:xfrm>
              <a:off x="6723349" y="3247629"/>
              <a:ext cx="226220" cy="362742"/>
              <a:chOff x="4607297" y="1848704"/>
              <a:chExt cx="226220" cy="362742"/>
            </a:xfrm>
          </p:grpSpPr>
          <p:sp>
            <p:nvSpPr>
              <p:cNvPr id="80" name="Left Arrow 79"/>
              <p:cNvSpPr/>
              <p:nvPr/>
            </p:nvSpPr>
            <p:spPr>
              <a:xfrm flipH="1">
                <a:off x="4607297"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81" name="Left Arrow 10"/>
              <p:cNvSpPr/>
              <p:nvPr/>
            </p:nvSpPr>
            <p:spPr>
              <a:xfrm>
                <a:off x="4607297" y="1921252"/>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5" name="Group 64"/>
            <p:cNvGrpSpPr/>
            <p:nvPr/>
          </p:nvGrpSpPr>
          <p:grpSpPr>
            <a:xfrm>
              <a:off x="7056277" y="2895555"/>
              <a:ext cx="1066890" cy="1066890"/>
              <a:chOff x="4940225" y="1496630"/>
              <a:chExt cx="1066890" cy="1066890"/>
            </a:xfrm>
          </p:grpSpPr>
          <p:sp>
            <p:nvSpPr>
              <p:cNvPr id="78" name="Oval 77"/>
              <p:cNvSpPr/>
              <p:nvPr/>
            </p:nvSpPr>
            <p:spPr>
              <a:xfrm>
                <a:off x="4940225" y="1496630"/>
                <a:ext cx="1066890" cy="1066890"/>
              </a:xfrm>
              <a:prstGeom prst="ellipse">
                <a:avLst/>
              </a:prstGeom>
              <a:solidFill>
                <a:srgbClr val="3C6ABE"/>
              </a:solidFill>
              <a:ln>
                <a:noFill/>
              </a:ln>
              <a:effectLst>
                <a:outerShdw blurRad="57150" dist="19050" dir="5400000" algn="ctr" rotWithShape="0">
                  <a:srgbClr val="000000">
                    <a:alpha val="63000"/>
                  </a:srgbClr>
                </a:outerShdw>
              </a:effectLst>
            </p:spPr>
          </p:sp>
          <p:sp>
            <p:nvSpPr>
              <p:cNvPr id="79" name="Oval 12"/>
              <p:cNvSpPr/>
              <p:nvPr/>
            </p:nvSpPr>
            <p:spPr>
              <a:xfrm>
                <a:off x="5096467" y="1652872"/>
                <a:ext cx="754406"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Analysis</a:t>
                </a:r>
              </a:p>
            </p:txBody>
          </p:sp>
        </p:grpSp>
        <p:grpSp>
          <p:nvGrpSpPr>
            <p:cNvPr id="66" name="Group 65"/>
            <p:cNvGrpSpPr/>
            <p:nvPr/>
          </p:nvGrpSpPr>
          <p:grpSpPr>
            <a:xfrm>
              <a:off x="5914629" y="4056348"/>
              <a:ext cx="362742" cy="226220"/>
              <a:chOff x="3798577" y="2657423"/>
              <a:chExt cx="362742" cy="226220"/>
            </a:xfrm>
          </p:grpSpPr>
          <p:sp>
            <p:nvSpPr>
              <p:cNvPr id="76" name="Left Arrow 75"/>
              <p:cNvSpPr/>
              <p:nvPr/>
            </p:nvSpPr>
            <p:spPr>
              <a:xfrm rot="16200000" flipV="1">
                <a:off x="3866838" y="2589162"/>
                <a:ext cx="226220" cy="362742"/>
              </a:xfrm>
              <a:prstGeom prst="leftArrow">
                <a:avLst/>
              </a:prstGeom>
              <a:gradFill rotWithShape="1">
                <a:gsLst>
                  <a:gs pos="0">
                    <a:srgbClr val="5B9BD5">
                      <a:shade val="90000"/>
                      <a:hueOff val="350915"/>
                      <a:satOff val="-3215"/>
                      <a:lumOff val="27754"/>
                      <a:alphaOff val="0"/>
                      <a:satMod val="103000"/>
                      <a:lumMod val="102000"/>
                      <a:tint val="94000"/>
                    </a:srgbClr>
                  </a:gs>
                  <a:gs pos="50000">
                    <a:srgbClr val="5B9BD5">
                      <a:shade val="90000"/>
                      <a:hueOff val="350915"/>
                      <a:satOff val="-3215"/>
                      <a:lumOff val="27754"/>
                      <a:alphaOff val="0"/>
                      <a:satMod val="110000"/>
                      <a:lumMod val="100000"/>
                      <a:shade val="100000"/>
                    </a:srgbClr>
                  </a:gs>
                  <a:gs pos="100000">
                    <a:srgbClr val="5B9BD5">
                      <a:shade val="90000"/>
                      <a:hueOff val="350915"/>
                      <a:satOff val="-3215"/>
                      <a:lumOff val="27754"/>
                      <a:alphaOff val="0"/>
                      <a:lumMod val="99000"/>
                      <a:satMod val="120000"/>
                      <a:shade val="78000"/>
                    </a:srgbClr>
                  </a:gs>
                </a:gsLst>
                <a:lin ang="5400000" scaled="0"/>
              </a:gradFill>
              <a:ln>
                <a:noFill/>
              </a:ln>
              <a:effectLst/>
            </p:spPr>
          </p:sp>
          <p:sp>
            <p:nvSpPr>
              <p:cNvPr id="77" name="Left Arrow 14"/>
              <p:cNvSpPr/>
              <p:nvPr/>
            </p:nvSpPr>
            <p:spPr>
              <a:xfrm rot="5400000">
                <a:off x="3900771" y="2627777"/>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7" name="Group 66"/>
            <p:cNvGrpSpPr/>
            <p:nvPr/>
          </p:nvGrpSpPr>
          <p:grpSpPr>
            <a:xfrm>
              <a:off x="5468651" y="4389277"/>
              <a:ext cx="1254698" cy="1066890"/>
              <a:chOff x="3352599" y="2990352"/>
              <a:chExt cx="1254698" cy="1066890"/>
            </a:xfrm>
          </p:grpSpPr>
          <p:sp>
            <p:nvSpPr>
              <p:cNvPr id="74" name="Oval 73"/>
              <p:cNvSpPr/>
              <p:nvPr/>
            </p:nvSpPr>
            <p:spPr>
              <a:xfrm>
                <a:off x="3446503" y="2990352"/>
                <a:ext cx="1066890" cy="1066890"/>
              </a:xfrm>
              <a:prstGeom prst="ellipse">
                <a:avLst/>
              </a:prstGeom>
              <a:solidFill>
                <a:srgbClr val="5B9BD5">
                  <a:lumMod val="75000"/>
                </a:srgbClr>
              </a:solidFill>
              <a:ln>
                <a:noFill/>
              </a:ln>
              <a:effectLst>
                <a:outerShdw blurRad="57150" dist="19050" dir="5400000" algn="ctr" rotWithShape="0">
                  <a:srgbClr val="000000">
                    <a:alpha val="63000"/>
                  </a:srgbClr>
                </a:outerShdw>
              </a:effectLst>
            </p:spPr>
          </p:sp>
          <p:sp>
            <p:nvSpPr>
              <p:cNvPr id="75" name="Oval 16"/>
              <p:cNvSpPr/>
              <p:nvPr/>
            </p:nvSpPr>
            <p:spPr>
              <a:xfrm>
                <a:off x="3352599" y="3146594"/>
                <a:ext cx="1254698"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Conclusions</a:t>
                </a:r>
              </a:p>
            </p:txBody>
          </p:sp>
        </p:grpSp>
        <p:grpSp>
          <p:nvGrpSpPr>
            <p:cNvPr id="68" name="Group 67"/>
            <p:cNvGrpSpPr/>
            <p:nvPr/>
          </p:nvGrpSpPr>
          <p:grpSpPr>
            <a:xfrm>
              <a:off x="5242431" y="3247629"/>
              <a:ext cx="226220" cy="362742"/>
              <a:chOff x="3126379" y="1848704"/>
              <a:chExt cx="226220" cy="362742"/>
            </a:xfrm>
          </p:grpSpPr>
          <p:sp>
            <p:nvSpPr>
              <p:cNvPr id="72" name="Left Arrow 71"/>
              <p:cNvSpPr/>
              <p:nvPr/>
            </p:nvSpPr>
            <p:spPr>
              <a:xfrm rot="10800000" flipH="1">
                <a:off x="3126379" y="1848704"/>
                <a:ext cx="226220" cy="362742"/>
              </a:xfrm>
              <a:prstGeom prst="leftArrow">
                <a:avLst/>
              </a:prstGeom>
              <a:gradFill rotWithShape="1">
                <a:gsLst>
                  <a:gs pos="0">
                    <a:srgbClr val="5B9BD5">
                      <a:shade val="90000"/>
                      <a:hueOff val="175458"/>
                      <a:satOff val="-1607"/>
                      <a:lumOff val="13877"/>
                      <a:alphaOff val="0"/>
                      <a:satMod val="103000"/>
                      <a:lumMod val="102000"/>
                      <a:tint val="94000"/>
                    </a:srgbClr>
                  </a:gs>
                  <a:gs pos="50000">
                    <a:srgbClr val="5B9BD5">
                      <a:shade val="90000"/>
                      <a:hueOff val="175458"/>
                      <a:satOff val="-1607"/>
                      <a:lumOff val="13877"/>
                      <a:alphaOff val="0"/>
                      <a:satMod val="110000"/>
                      <a:lumMod val="100000"/>
                      <a:shade val="100000"/>
                    </a:srgbClr>
                  </a:gs>
                  <a:gs pos="100000">
                    <a:srgbClr val="5B9BD5">
                      <a:shade val="90000"/>
                      <a:hueOff val="175458"/>
                      <a:satOff val="-1607"/>
                      <a:lumOff val="13877"/>
                      <a:alphaOff val="0"/>
                      <a:lumMod val="99000"/>
                      <a:satMod val="120000"/>
                      <a:shade val="78000"/>
                    </a:srgbClr>
                  </a:gs>
                </a:gsLst>
                <a:lin ang="5400000" scaled="0"/>
              </a:gradFill>
              <a:ln>
                <a:noFill/>
              </a:ln>
              <a:effectLst/>
            </p:spPr>
          </p:sp>
          <p:sp>
            <p:nvSpPr>
              <p:cNvPr id="73" name="Left Arrow 18"/>
              <p:cNvSpPr/>
              <p:nvPr/>
            </p:nvSpPr>
            <p:spPr>
              <a:xfrm rot="21600000">
                <a:off x="3194245" y="1921252"/>
                <a:ext cx="158354" cy="21764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nvGrpSpPr>
            <p:cNvPr id="69" name="Group 68"/>
            <p:cNvGrpSpPr/>
            <p:nvPr/>
          </p:nvGrpSpPr>
          <p:grpSpPr>
            <a:xfrm>
              <a:off x="4068833" y="2895555"/>
              <a:ext cx="1066890" cy="1066890"/>
              <a:chOff x="1952781" y="1496630"/>
              <a:chExt cx="1066890" cy="1066890"/>
            </a:xfrm>
          </p:grpSpPr>
          <p:sp>
            <p:nvSpPr>
              <p:cNvPr id="70" name="Oval 69"/>
              <p:cNvSpPr/>
              <p:nvPr/>
            </p:nvSpPr>
            <p:spPr>
              <a:xfrm>
                <a:off x="1952781" y="1496630"/>
                <a:ext cx="1066890" cy="1066890"/>
              </a:xfrm>
              <a:prstGeom prst="ellipse">
                <a:avLst/>
              </a:prstGeom>
              <a:solidFill>
                <a:srgbClr val="5B9BD5">
                  <a:lumMod val="50000"/>
                </a:srgbClr>
              </a:solidFill>
              <a:ln>
                <a:noFill/>
              </a:ln>
              <a:effectLst>
                <a:outerShdw blurRad="57150" dist="19050" dir="5400000" algn="ctr" rotWithShape="0">
                  <a:srgbClr val="000000">
                    <a:alpha val="63000"/>
                  </a:srgbClr>
                </a:outerShdw>
              </a:effectLst>
            </p:spPr>
          </p:sp>
          <p:sp>
            <p:nvSpPr>
              <p:cNvPr id="71" name="Oval 20"/>
              <p:cNvSpPr/>
              <p:nvPr/>
            </p:nvSpPr>
            <p:spPr>
              <a:xfrm>
                <a:off x="1952782" y="1652872"/>
                <a:ext cx="1066889" cy="75440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Questionnaire</a:t>
                </a:r>
                <a:r>
                  <a:rPr kumimoji="0" lang="en-US" sz="1200" b="1" i="0" u="none" strike="noStrike" kern="0" cap="none" spc="0" normalizeH="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 Design</a:t>
                </a:r>
                <a:endParaRPr kumimoji="0" lang="en-US" sz="1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936678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idx="1"/>
          </p:nvPr>
        </p:nvSpPr>
        <p:spPr/>
        <p:txBody>
          <a:bodyPr>
            <a:normAutofit/>
          </a:bodyPr>
          <a:lstStyle/>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CNCS’s Knowledge Network</a:t>
            </a:r>
            <a:endParaRPr lang="en-US" altLang="en-US" sz="2400" b="1" dirty="0">
              <a:solidFill>
                <a:srgbClr val="000000"/>
              </a:solidFill>
              <a:latin typeface="Arial" pitchFamily="34" charset="0"/>
              <a:cs typeface="Arial" pitchFamily="34" charset="0"/>
            </a:endParaRPr>
          </a:p>
          <a:p>
            <a:pPr marL="742950" lvl="1" indent="-285750">
              <a:spcBef>
                <a:spcPct val="20000"/>
              </a:spcBef>
              <a:spcAft>
                <a:spcPct val="0"/>
              </a:spcAft>
              <a:buClrTx/>
            </a:pPr>
            <a:r>
              <a:rPr lang="en-US" sz="2000" u="sng" dirty="0" smtClean="0">
                <a:hlinkClick r:id="rId3"/>
              </a:rPr>
              <a:t>http</a:t>
            </a:r>
            <a:r>
              <a:rPr lang="en-US" sz="2000" u="sng" dirty="0">
                <a:hlinkClick r:id="rId3"/>
              </a:rPr>
              <a:t>://www.nationalservice.gov/resources/americorps/evaluation-resources-americorps-state-national-grantees</a:t>
            </a:r>
            <a:endParaRPr lang="en-US" altLang="en-US" sz="2000" dirty="0">
              <a:latin typeface="Arial" charset="0"/>
              <a:cs typeface="Arial"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The </a:t>
            </a:r>
            <a:r>
              <a:rPr lang="en-US" altLang="en-US" sz="2400" b="1" dirty="0">
                <a:solidFill>
                  <a:srgbClr val="000000"/>
                </a:solidFill>
                <a:latin typeface="Arial" pitchFamily="34" charset="0"/>
                <a:cs typeface="Arial" pitchFamily="34" charset="0"/>
              </a:rPr>
              <a:t>American Evaluation </a:t>
            </a:r>
            <a:r>
              <a:rPr lang="en-US" altLang="en-US" sz="2400" b="1" dirty="0" smtClean="0">
                <a:solidFill>
                  <a:srgbClr val="000000"/>
                </a:solidFill>
                <a:latin typeface="Arial" pitchFamily="34" charset="0"/>
                <a:cs typeface="Arial" pitchFamily="34" charset="0"/>
              </a:rPr>
              <a:t>Association</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4"/>
              </a:rPr>
              <a:t>http://www.eval.org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Evaluation Center</a:t>
            </a:r>
            <a:r>
              <a:rPr lang="en-US" altLang="en-US" sz="2400" dirty="0">
                <a:solidFill>
                  <a:srgbClr val="000000"/>
                </a:solidFill>
                <a:latin typeface="Arial" pitchFamily="34" charset="0"/>
                <a:cs typeface="Arial" pitchFamily="34" charset="0"/>
              </a:rPr>
              <a:t>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5"/>
              </a:rPr>
              <a:t>http://www.wmich.edu/evalctr/</a:t>
            </a:r>
            <a:r>
              <a:rPr lang="en-US" altLang="en-US" dirty="0">
                <a:solidFill>
                  <a:srgbClr val="000000"/>
                </a:solidFill>
                <a:latin typeface="Arial" pitchFamily="34" charset="0"/>
                <a:cs typeface="Arial" pitchFamily="34" charset="0"/>
              </a:rPr>
              <a:t> </a:t>
            </a:r>
            <a:endParaRPr lang="en-US" altLang="en-US"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a:t>
            </a:r>
            <a:r>
              <a:rPr lang="en-US" altLang="en-US" sz="2400" b="1" dirty="0" smtClean="0">
                <a:solidFill>
                  <a:srgbClr val="000000"/>
                </a:solidFill>
                <a:latin typeface="Arial" pitchFamily="34" charset="0"/>
                <a:cs typeface="Arial" pitchFamily="34" charset="0"/>
              </a:rPr>
              <a:t>Community Tool Box</a:t>
            </a:r>
            <a:r>
              <a:rPr lang="en-US" altLang="en-US" sz="2400" dirty="0" smtClean="0">
                <a:solidFill>
                  <a:srgbClr val="000000"/>
                </a:solidFill>
                <a:latin typeface="Arial" pitchFamily="34" charset="0"/>
                <a:cs typeface="Arial" pitchFamily="34" charset="0"/>
              </a:rPr>
              <a:t>  </a:t>
            </a:r>
            <a:endParaRPr lang="en-US" altLang="en-US" sz="24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6"/>
              </a:rPr>
              <a:t>http://</a:t>
            </a:r>
            <a:r>
              <a:rPr lang="en-US" altLang="en-US" sz="2000" dirty="0" smtClean="0">
                <a:solidFill>
                  <a:srgbClr val="000000"/>
                </a:solidFill>
                <a:latin typeface="Arial" pitchFamily="34" charset="0"/>
                <a:cs typeface="Arial" pitchFamily="34" charset="0"/>
                <a:hlinkClick r:id="rId6"/>
              </a:rPr>
              <a:t>ctb.ku.edu/en/table-of-contents/evaluate/evaluate-community-interventions/choose-evaluation-questions/main</a:t>
            </a:r>
            <a:endParaRPr lang="en-US" altLang="en-US" sz="2000" dirty="0" smtClean="0">
              <a:solidFill>
                <a:srgbClr val="000000"/>
              </a:solidFill>
              <a:latin typeface="Arial" pitchFamily="34" charset="0"/>
              <a:cs typeface="Arial" pitchFamily="34"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Choosing the Right Research Questions</a:t>
            </a:r>
            <a:endParaRPr lang="en-US" altLang="en-US" sz="24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7"/>
              </a:rPr>
              <a:t>http://</a:t>
            </a:r>
            <a:r>
              <a:rPr lang="en-US" altLang="en-US" sz="2000" dirty="0" smtClean="0">
                <a:solidFill>
                  <a:srgbClr val="000000"/>
                </a:solidFill>
                <a:latin typeface="Arial" pitchFamily="34" charset="0"/>
                <a:cs typeface="Arial" pitchFamily="34" charset="0"/>
                <a:hlinkClick r:id="rId7"/>
              </a:rPr>
              <a:t>www.wcasa.org/file_open.php?id=1045</a:t>
            </a:r>
            <a:endParaRPr lang="en-US" altLang="en-US" sz="2000" dirty="0" smtClean="0">
              <a:solidFill>
                <a:srgbClr val="000000"/>
              </a:solidFill>
              <a:latin typeface="Arial" pitchFamily="34" charset="0"/>
              <a:cs typeface="Arial" pitchFamily="34" charset="0"/>
            </a:endParaRPr>
          </a:p>
          <a:p>
            <a:pPr lvl="1" indent="0">
              <a:spcBef>
                <a:spcPct val="20000"/>
              </a:spcBef>
              <a:spcAft>
                <a:spcPct val="0"/>
              </a:spcAft>
              <a:buClrTx/>
              <a:buNone/>
            </a:pPr>
            <a:endParaRPr lang="en-US" alt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3619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8617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developing research questions</a:t>
            </a:r>
            <a:endParaRPr lang="en-US" dirty="0"/>
          </a:p>
        </p:txBody>
      </p:sp>
      <p:sp>
        <p:nvSpPr>
          <p:cNvPr id="3" name="Content Placeholder 2"/>
          <p:cNvSpPr>
            <a:spLocks noGrp="1"/>
          </p:cNvSpPr>
          <p:nvPr>
            <p:ph idx="1"/>
          </p:nvPr>
        </p:nvSpPr>
        <p:spPr>
          <a:xfrm>
            <a:off x="457200" y="1460309"/>
            <a:ext cx="8229600" cy="4873815"/>
          </a:xfrm>
        </p:spPr>
        <p:txBody>
          <a:bodyPr/>
          <a:lstStyle/>
          <a:p>
            <a:r>
              <a:rPr lang="en-US" sz="2400" dirty="0" smtClean="0"/>
              <a:t>Step 1: Develop a logic model to clarify program design and theory of change</a:t>
            </a:r>
          </a:p>
          <a:p>
            <a:r>
              <a:rPr lang="en-US" sz="2400" dirty="0" smtClean="0"/>
              <a:t>Step 2</a:t>
            </a:r>
            <a:r>
              <a:rPr lang="en-US" sz="2400" dirty="0"/>
              <a:t>: </a:t>
            </a:r>
            <a:r>
              <a:rPr lang="en-US" sz="2400" dirty="0" smtClean="0"/>
              <a:t>Define the evaluation’s purpose and scope</a:t>
            </a:r>
          </a:p>
          <a:p>
            <a:r>
              <a:rPr lang="en-US" sz="2400" dirty="0" smtClean="0"/>
              <a:t>Step 3: Determine the type of evaluation design: process or outcome</a:t>
            </a:r>
          </a:p>
          <a:p>
            <a:r>
              <a:rPr lang="en-US" sz="2400" dirty="0" smtClean="0"/>
              <a:t>Step 4: Draft and finalize evaluation’s research questions</a:t>
            </a:r>
            <a:endParaRPr lang="en-US" sz="2400" dirty="0"/>
          </a:p>
        </p:txBody>
      </p:sp>
    </p:spTree>
    <p:extLst>
      <p:ext uri="{BB962C8B-B14F-4D97-AF65-F5344CB8AC3E}">
        <p14:creationId xmlns:p14="http://schemas.microsoft.com/office/powerpoint/2010/main" val="336193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Step 1: </a:t>
            </a:r>
            <a:r>
              <a:rPr lang="en-US" dirty="0" smtClean="0"/>
              <a:t>Develop a logic model to clarify the program design</a:t>
            </a:r>
            <a:endParaRPr lang="en-US" dirty="0"/>
          </a:p>
        </p:txBody>
      </p:sp>
      <p:sp>
        <p:nvSpPr>
          <p:cNvPr id="3" name="Content Placeholder 2"/>
          <p:cNvSpPr>
            <a:spLocks noGrp="1"/>
          </p:cNvSpPr>
          <p:nvPr>
            <p:ph idx="1"/>
          </p:nvPr>
        </p:nvSpPr>
        <p:spPr>
          <a:xfrm>
            <a:off x="313899" y="1255592"/>
            <a:ext cx="8488907" cy="4941420"/>
          </a:xfrm>
        </p:spPr>
        <p:txBody>
          <a:bodyPr>
            <a:normAutofit/>
          </a:bodyPr>
          <a:lstStyle/>
          <a:p>
            <a:pPr>
              <a:spcAft>
                <a:spcPts val="1200"/>
              </a:spcAft>
            </a:pPr>
            <a:r>
              <a:rPr lang="en-US" sz="2400" dirty="0"/>
              <a:t>A </a:t>
            </a:r>
            <a:r>
              <a:rPr lang="en-US" sz="2400" dirty="0" smtClean="0"/>
              <a:t>logic model is a graphic “snapshot” of how a </a:t>
            </a:r>
            <a:r>
              <a:rPr lang="en-US" sz="2400" dirty="0"/>
              <a:t>program works </a:t>
            </a:r>
            <a:r>
              <a:rPr lang="en-US" sz="2400" dirty="0" smtClean="0"/>
              <a:t>(its theory </a:t>
            </a:r>
            <a:r>
              <a:rPr lang="en-US" sz="2400" dirty="0"/>
              <a:t>of </a:t>
            </a:r>
            <a:r>
              <a:rPr lang="en-US" sz="2400" dirty="0" smtClean="0"/>
              <a:t>change); it communicates the </a:t>
            </a:r>
            <a:r>
              <a:rPr lang="en-US" sz="2400" dirty="0"/>
              <a:t>intended relationships among program </a:t>
            </a:r>
            <a:r>
              <a:rPr lang="en-US" sz="2400" dirty="0" smtClean="0"/>
              <a:t>components.</a:t>
            </a:r>
          </a:p>
          <a:p>
            <a:pPr lvl="1">
              <a:spcAft>
                <a:spcPts val="1200"/>
              </a:spcAft>
            </a:pPr>
            <a:r>
              <a:rPr lang="en-US" sz="2000" dirty="0" smtClean="0"/>
              <a:t>Inputs, activities, and outputs on the left side of the logic model depict a program’s processes/implementation</a:t>
            </a:r>
          </a:p>
          <a:p>
            <a:pPr lvl="1">
              <a:spcAft>
                <a:spcPts val="1200"/>
              </a:spcAft>
            </a:pPr>
            <a:r>
              <a:rPr lang="en-US" sz="2000" dirty="0" smtClean="0"/>
              <a:t>Changes that are expected to result from these processes are called outcomes and are depicted on </a:t>
            </a:r>
            <a:r>
              <a:rPr lang="en-US" sz="2000" dirty="0"/>
              <a:t>the right side </a:t>
            </a:r>
            <a:r>
              <a:rPr lang="en-US" sz="2000" dirty="0" smtClean="0"/>
              <a:t>of the logic model</a:t>
            </a:r>
          </a:p>
          <a:p>
            <a:pPr>
              <a:spcAft>
                <a:spcPts val="1200"/>
              </a:spcAft>
            </a:pPr>
            <a:r>
              <a:rPr lang="en-US" sz="2400" dirty="0" smtClean="0"/>
              <a:t>Research questions should test some aspect of the program’s theory of change as depicted in a logic model.</a:t>
            </a:r>
          </a:p>
          <a:p>
            <a:pPr marL="228600" lvl="1" indent="0">
              <a:buNone/>
            </a:pPr>
            <a:endParaRPr lang="en-US" dirty="0" smtClean="0"/>
          </a:p>
          <a:p>
            <a:pPr lvl="1"/>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563" y="4608513"/>
            <a:ext cx="7272943" cy="1524495"/>
          </a:xfrm>
          <a:prstGeom prst="rect">
            <a:avLst/>
          </a:prstGeom>
          <a:noFill/>
          <a:ln>
            <a:noFill/>
          </a:ln>
        </p:spPr>
      </p:pic>
    </p:spTree>
    <p:extLst>
      <p:ext uri="{BB962C8B-B14F-4D97-AF65-F5344CB8AC3E}">
        <p14:creationId xmlns:p14="http://schemas.microsoft.com/office/powerpoint/2010/main" val="85903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logic model for health literacy program</a:t>
            </a:r>
            <a:endParaRPr lang="en-US" dirty="0"/>
          </a:p>
        </p:txBody>
      </p:sp>
      <p:sp>
        <p:nvSpPr>
          <p:cNvPr id="3" name="Content Placeholder 2"/>
          <p:cNvSpPr>
            <a:spLocks noGrp="1"/>
          </p:cNvSpPr>
          <p:nvPr>
            <p:ph idx="1"/>
          </p:nvPr>
        </p:nvSpPr>
        <p:spPr>
          <a:xfrm flipH="1">
            <a:off x="770709" y="1262064"/>
            <a:ext cx="2393405" cy="462233"/>
          </a:xfrm>
        </p:spPr>
        <p:txBody>
          <a:bodyPr>
            <a:normAutofit/>
          </a:bodyPr>
          <a:lstStyle/>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045914832"/>
              </p:ext>
            </p:extLst>
          </p:nvPr>
        </p:nvGraphicFramePr>
        <p:xfrm>
          <a:off x="122830" y="1203942"/>
          <a:ext cx="9021170" cy="5565916"/>
        </p:xfrm>
        <a:graphic>
          <a:graphicData uri="http://schemas.openxmlformats.org/drawingml/2006/table">
            <a:tbl>
              <a:tblPr firstRow="1" firstCol="1" bandRow="1"/>
              <a:tblGrid>
                <a:gridCol w="1214651"/>
                <a:gridCol w="1433015"/>
                <a:gridCol w="1856095"/>
                <a:gridCol w="1555845"/>
                <a:gridCol w="1514901"/>
                <a:gridCol w="1446663"/>
              </a:tblGrid>
              <a:tr h="218649">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86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118">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6793">
                <a:tc>
                  <a:txBody>
                    <a:bodyPr/>
                    <a:lstStyle/>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Funding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4 FT staff</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100 AmeriCorps members serve as health care advisors</a:t>
                      </a: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 </a:t>
                      </a:r>
                      <a:r>
                        <a:rPr lang="en-US" sz="1250" baseline="0" dirty="0" smtClean="0">
                          <a:solidFill>
                            <a:srgbClr val="595959"/>
                          </a:solidFill>
                          <a:effectLst/>
                          <a:latin typeface="Arial" panose="020B0604020202020204" pitchFamily="34" charset="0"/>
                          <a:ea typeface="Calibri"/>
                          <a:cs typeface="Arial" panose="020B0604020202020204" pitchFamily="34" charset="0"/>
                        </a:rPr>
                        <a:t>partnerships with </a:t>
                      </a:r>
                      <a:r>
                        <a:rPr lang="en-US" sz="1250" dirty="0" smtClean="0">
                          <a:solidFill>
                            <a:srgbClr val="595959"/>
                          </a:solidFill>
                          <a:effectLst/>
                          <a:latin typeface="Arial" panose="020B0604020202020204" pitchFamily="34" charset="0"/>
                          <a:ea typeface="Calibri"/>
                          <a:cs typeface="Arial" panose="020B0604020202020204" pitchFamily="34" charset="0"/>
                        </a:rPr>
                        <a:t>community-based</a:t>
                      </a:r>
                      <a:r>
                        <a:rPr lang="en-US" sz="1250" baseline="0" dirty="0" smtClean="0">
                          <a:solidFill>
                            <a:srgbClr val="595959"/>
                          </a:solidFill>
                          <a:effectLst/>
                          <a:latin typeface="Arial" panose="020B0604020202020204" pitchFamily="34" charset="0"/>
                          <a:ea typeface="Calibri"/>
                          <a:cs typeface="Arial" panose="020B0604020202020204" pitchFamily="34" charset="0"/>
                        </a:rPr>
                        <a:t> organizations </a:t>
                      </a:r>
                    </a:p>
                    <a:p>
                      <a:pPr marL="0" marR="0">
                        <a:lnSpc>
                          <a:spcPct val="115000"/>
                        </a:lnSpc>
                        <a:spcBef>
                          <a:spcPts val="0"/>
                        </a:spcBef>
                        <a:spcAft>
                          <a:spcPts val="0"/>
                        </a:spcAft>
                      </a:pPr>
                      <a:endParaRPr lang="en-US" sz="1250" baseline="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baseline="0" dirty="0" smtClean="0">
                          <a:solidFill>
                            <a:srgbClr val="595959"/>
                          </a:solidFill>
                          <a:effectLst/>
                          <a:latin typeface="Arial" panose="020B0604020202020204" pitchFamily="34" charset="0"/>
                          <a:ea typeface="Calibri"/>
                          <a:cs typeface="Arial" panose="020B0604020202020204" pitchFamily="34" charset="0"/>
                        </a:rPr>
                        <a:t>Member training</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Develop and disseminate accurate, accessible, and</a:t>
                      </a: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actionable</a:t>
                      </a:r>
                      <a:r>
                        <a:rPr lang="en-US" sz="1250" baseline="0" dirty="0" smtClean="0">
                          <a:solidFill>
                            <a:srgbClr val="595959"/>
                          </a:solidFill>
                          <a:effectLst/>
                          <a:latin typeface="Arial" panose="020B0604020202020204" pitchFamily="34" charset="0"/>
                          <a:ea typeface="Calibri"/>
                          <a:cs typeface="Arial" panose="020B0604020202020204" pitchFamily="34" charset="0"/>
                        </a:rPr>
                        <a:t> </a:t>
                      </a:r>
                      <a:r>
                        <a:rPr lang="en-US" sz="1250" dirty="0" smtClean="0">
                          <a:solidFill>
                            <a:srgbClr val="595959"/>
                          </a:solidFill>
                          <a:effectLst/>
                          <a:latin typeface="Arial" panose="020B0604020202020204" pitchFamily="34" charset="0"/>
                          <a:ea typeface="Calibri"/>
                          <a:cs typeface="Arial" panose="020B0604020202020204" pitchFamily="34" charset="0"/>
                        </a:rPr>
                        <a:t>health and safety information</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Conduct health literacy </a:t>
                      </a:r>
                      <a:r>
                        <a:rPr lang="en-US" sz="1250" baseline="0" dirty="0" smtClean="0">
                          <a:solidFill>
                            <a:srgbClr val="595959"/>
                          </a:solidFill>
                          <a:effectLst/>
                          <a:latin typeface="Arial" panose="020B0604020202020204" pitchFamily="34" charset="0"/>
                          <a:ea typeface="Calibri"/>
                          <a:cs typeface="Arial" panose="020B0604020202020204" pitchFamily="34" charset="0"/>
                        </a:rPr>
                        <a:t>workshops</a:t>
                      </a: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250" dirty="0" smtClean="0">
                          <a:solidFill>
                            <a:srgbClr val="595959"/>
                          </a:solidFill>
                          <a:effectLst/>
                          <a:latin typeface="Arial" panose="020B0604020202020204" pitchFamily="34" charset="0"/>
                          <a:ea typeface="Calibri"/>
                          <a:cs typeface="Arial" panose="020B0604020202020204" pitchFamily="34" charset="0"/>
                        </a:rPr>
                        <a:t>Provide individualized</a:t>
                      </a:r>
                      <a:r>
                        <a:rPr lang="en-US" sz="1250" baseline="0" dirty="0" smtClean="0">
                          <a:solidFill>
                            <a:srgbClr val="595959"/>
                          </a:solidFill>
                          <a:effectLst/>
                          <a:latin typeface="Arial" panose="020B0604020202020204" pitchFamily="34" charset="0"/>
                          <a:ea typeface="Calibri"/>
                          <a:cs typeface="Arial" panose="020B0604020202020204" pitchFamily="34" charset="0"/>
                        </a:rPr>
                        <a:t>  </a:t>
                      </a:r>
                      <a:r>
                        <a:rPr lang="en-US" sz="1250" dirty="0" smtClean="0">
                          <a:solidFill>
                            <a:srgbClr val="595959"/>
                          </a:solidFill>
                          <a:effectLst/>
                          <a:latin typeface="Arial" panose="020B0604020202020204" pitchFamily="34" charset="0"/>
                          <a:ea typeface="Calibri"/>
                          <a:cs typeface="Arial" panose="020B0604020202020204" pitchFamily="34" charset="0"/>
                        </a:rPr>
                        <a:t>health literacy sessions</a:t>
                      </a:r>
                      <a:endParaRPr lang="en-US" sz="1250" baseline="0" dirty="0" smtClean="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baseline="0" dirty="0" smtClean="0">
                        <a:solidFill>
                          <a:srgbClr val="595959"/>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baseline="0" dirty="0" smtClean="0">
                          <a:solidFill>
                            <a:srgbClr val="595959"/>
                          </a:solidFill>
                          <a:effectLst/>
                          <a:latin typeface="Arial" panose="020B0604020202020204" pitchFamily="34" charset="0"/>
                          <a:ea typeface="Calibri"/>
                          <a:cs typeface="Arial" panose="020B0604020202020204" pitchFamily="34" charset="0"/>
                        </a:rPr>
                        <a:t>500 health and safety education materials disseminated</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4 half-day workshop sessions</a:t>
                      </a:r>
                      <a:r>
                        <a:rPr lang="en-US" sz="1250" baseline="0" dirty="0" smtClean="0">
                          <a:solidFill>
                            <a:srgbClr val="595959"/>
                          </a:solidFill>
                          <a:effectLst/>
                          <a:latin typeface="Arial" panose="020B0604020202020204" pitchFamily="34" charset="0"/>
                          <a:ea typeface="Calibri"/>
                          <a:cs typeface="Arial" panose="020B0604020202020204" pitchFamily="34" charset="0"/>
                        </a:rPr>
                        <a:t> (at least 20 residents per session; 80 total)</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100</a:t>
                      </a:r>
                      <a:r>
                        <a:rPr lang="en-US" sz="1250" baseline="0" dirty="0" smtClean="0">
                          <a:solidFill>
                            <a:srgbClr val="595959"/>
                          </a:solidFill>
                          <a:effectLst/>
                          <a:latin typeface="Arial" panose="020B0604020202020204" pitchFamily="34" charset="0"/>
                          <a:ea typeface="Calibri"/>
                          <a:cs typeface="Arial" panose="020B0604020202020204" pitchFamily="34" charset="0"/>
                        </a:rPr>
                        <a:t> individual and small group health literacy sessions (60 </a:t>
                      </a:r>
                      <a:r>
                        <a:rPr lang="en-US" sz="1250" baseline="0" dirty="0" err="1" smtClean="0">
                          <a:solidFill>
                            <a:srgbClr val="595959"/>
                          </a:solidFill>
                          <a:effectLst/>
                          <a:latin typeface="Arial" panose="020B0604020202020204" pitchFamily="34" charset="0"/>
                          <a:ea typeface="Calibri"/>
                          <a:cs typeface="Arial" panose="020B0604020202020204" pitchFamily="34" charset="0"/>
                        </a:rPr>
                        <a:t>mins</a:t>
                      </a:r>
                      <a:r>
                        <a:rPr lang="en-US" sz="1250" baseline="0" dirty="0" smtClean="0">
                          <a:solidFill>
                            <a:srgbClr val="595959"/>
                          </a:solidFill>
                          <a:effectLst/>
                          <a:latin typeface="Arial" panose="020B0604020202020204" pitchFamily="34" charset="0"/>
                          <a:ea typeface="Calibri"/>
                          <a:cs typeface="Arial" panose="020B0604020202020204" pitchFamily="34" charset="0"/>
                        </a:rPr>
                        <a:t> each) serving  300 people</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 in residents’ understanding of prevention and self-management</a:t>
                      </a: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of conditions</a:t>
                      </a: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 in residents’ motivation to adopt</a:t>
                      </a:r>
                      <a:r>
                        <a:rPr lang="en-US" sz="1250" baseline="0" dirty="0" smtClean="0">
                          <a:solidFill>
                            <a:srgbClr val="595959"/>
                          </a:solidFill>
                          <a:effectLst/>
                          <a:latin typeface="Arial" panose="020B0604020202020204" pitchFamily="34" charset="0"/>
                          <a:ea typeface="Calibri"/>
                          <a:cs typeface="Arial" panose="020B0604020202020204" pitchFamily="34" charset="0"/>
                        </a:rPr>
                        <a:t> good health practices</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a:t>
                      </a:r>
                      <a:r>
                        <a:rPr lang="en-US" sz="1250" baseline="0" dirty="0" smtClean="0">
                          <a:solidFill>
                            <a:srgbClr val="595959"/>
                          </a:solidFill>
                          <a:effectLst/>
                          <a:latin typeface="Arial" panose="020B0604020202020204" pitchFamily="34" charset="0"/>
                          <a:ea typeface="Calibri"/>
                          <a:cs typeface="Arial" panose="020B0604020202020204" pitchFamily="34" charset="0"/>
                        </a:rPr>
                        <a:t> in residents ability to search for and use health information </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250" dirty="0">
                          <a:solidFill>
                            <a:srgbClr val="595959"/>
                          </a:solidFill>
                          <a:effectLst/>
                          <a:latin typeface="Arial" panose="020B0604020202020204" pitchFamily="34" charset="0"/>
                          <a:ea typeface="Calibri"/>
                          <a:cs typeface="Arial" panose="020B0604020202020204" pitchFamily="34" charset="0"/>
                        </a:rPr>
                        <a:t> </a:t>
                      </a: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50" dirty="0" smtClean="0">
                          <a:solidFill>
                            <a:srgbClr val="595959"/>
                          </a:solidFill>
                          <a:effectLst/>
                          <a:latin typeface="Arial" panose="020B0604020202020204" pitchFamily="34" charset="0"/>
                          <a:ea typeface="Calibri"/>
                          <a:cs typeface="Arial" panose="020B0604020202020204" pitchFamily="34" charset="0"/>
                        </a:rPr>
                        <a:t>Increase</a:t>
                      </a:r>
                      <a:r>
                        <a:rPr lang="en-US" sz="1250" baseline="0" dirty="0" smtClean="0">
                          <a:solidFill>
                            <a:srgbClr val="595959"/>
                          </a:solidFill>
                          <a:effectLst/>
                          <a:latin typeface="Arial" panose="020B0604020202020204" pitchFamily="34" charset="0"/>
                          <a:ea typeface="Calibri"/>
                          <a:cs typeface="Arial" panose="020B0604020202020204" pitchFamily="34" charset="0"/>
                        </a:rPr>
                        <a:t> in residents’ adoption of healthy behaviors and recommendations of the program  (such as getting necessary medical tests)</a:t>
                      </a: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smtClean="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50" dirty="0" smtClean="0">
                          <a:solidFill>
                            <a:srgbClr val="595959"/>
                          </a:solidFill>
                          <a:effectLst/>
                          <a:latin typeface="Arial" panose="020B0604020202020204" pitchFamily="34" charset="0"/>
                          <a:ea typeface="Calibri"/>
                          <a:cs typeface="Arial" panose="020B0604020202020204" pitchFamily="34" charset="0"/>
                        </a:rPr>
                        <a:t>Improved health and wellness</a:t>
                      </a:r>
                      <a:r>
                        <a:rPr lang="en-US" sz="1250" baseline="0" dirty="0" smtClean="0">
                          <a:solidFill>
                            <a:srgbClr val="595959"/>
                          </a:solidFill>
                          <a:effectLst/>
                          <a:latin typeface="Arial" panose="020B0604020202020204" pitchFamily="34" charset="0"/>
                          <a:ea typeface="Calibri"/>
                          <a:cs typeface="Arial" panose="020B0604020202020204" pitchFamily="34" charset="0"/>
                        </a:rPr>
                        <a:t> status and </a:t>
                      </a:r>
                      <a:r>
                        <a:rPr lang="en-US" sz="1250" dirty="0" smtClean="0">
                          <a:solidFill>
                            <a:srgbClr val="595959"/>
                          </a:solidFill>
                          <a:effectLst/>
                          <a:latin typeface="Arial" panose="020B0604020202020204" pitchFamily="34" charset="0"/>
                          <a:ea typeface="Calibri"/>
                          <a:cs typeface="Arial" panose="020B0604020202020204" pitchFamily="34" charset="0"/>
                        </a:rPr>
                        <a:t>quality of life for residents in the area</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250" dirty="0" smtClean="0">
                        <a:solidFill>
                          <a:srgbClr val="595959"/>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25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010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 2: Define the evaluation’s purpose and scope</a:t>
            </a:r>
            <a:endParaRPr lang="en-US" dirty="0"/>
          </a:p>
        </p:txBody>
      </p:sp>
      <p:sp>
        <p:nvSpPr>
          <p:cNvPr id="3" name="Content Placeholder 2"/>
          <p:cNvSpPr>
            <a:spLocks noGrp="1"/>
          </p:cNvSpPr>
          <p:nvPr>
            <p:ph idx="1"/>
          </p:nvPr>
        </p:nvSpPr>
        <p:spPr>
          <a:xfrm>
            <a:off x="457199" y="1299124"/>
            <a:ext cx="8294915" cy="4993423"/>
          </a:xfrm>
        </p:spPr>
        <p:txBody>
          <a:bodyPr>
            <a:normAutofit/>
          </a:bodyPr>
          <a:lstStyle/>
          <a:p>
            <a:pPr marL="0" indent="0">
              <a:spcAft>
                <a:spcPts val="1200"/>
              </a:spcAft>
              <a:buNone/>
            </a:pPr>
            <a:r>
              <a:rPr lang="en-US" dirty="0" smtClean="0"/>
              <a:t>As </a:t>
            </a:r>
            <a:r>
              <a:rPr lang="en-US" dirty="0"/>
              <a:t>you </a:t>
            </a:r>
            <a:r>
              <a:rPr lang="en-US" dirty="0" smtClean="0"/>
              <a:t>define the evaluation’s purpose </a:t>
            </a:r>
            <a:r>
              <a:rPr lang="en-US" dirty="0"/>
              <a:t>and </a:t>
            </a:r>
            <a:r>
              <a:rPr lang="en-US" dirty="0" smtClean="0"/>
              <a:t>scope, the following questions should be considered:</a:t>
            </a:r>
          </a:p>
          <a:p>
            <a:pPr>
              <a:spcAft>
                <a:spcPts val="1200"/>
              </a:spcAft>
            </a:pPr>
            <a:r>
              <a:rPr lang="en-US" sz="2400" dirty="0" smtClean="0"/>
              <a:t>Why is the evaluation being done? What information do stakeholders need or hope to gain from the evaluation?</a:t>
            </a:r>
          </a:p>
          <a:p>
            <a:pPr>
              <a:spcAft>
                <a:spcPts val="1200"/>
              </a:spcAft>
            </a:pPr>
            <a:r>
              <a:rPr lang="en-US" sz="2400" dirty="0" smtClean="0"/>
              <a:t>What requirements does the </a:t>
            </a:r>
            <a:r>
              <a:rPr lang="en-US" sz="2400" dirty="0"/>
              <a:t>evaluation </a:t>
            </a:r>
            <a:r>
              <a:rPr lang="en-US" sz="2400" dirty="0" smtClean="0"/>
              <a:t>need </a:t>
            </a:r>
            <a:r>
              <a:rPr lang="en-US" sz="2400" dirty="0"/>
              <a:t>to </a:t>
            </a:r>
            <a:r>
              <a:rPr lang="en-US" sz="2400" dirty="0" smtClean="0"/>
              <a:t>fulfill? </a:t>
            </a:r>
          </a:p>
          <a:p>
            <a:pPr>
              <a:spcAft>
                <a:spcPts val="1200"/>
              </a:spcAft>
            </a:pPr>
            <a:r>
              <a:rPr lang="en-US" sz="2400" dirty="0" smtClean="0"/>
              <a:t>Which components of </a:t>
            </a:r>
            <a:r>
              <a:rPr lang="en-US" sz="2400" dirty="0"/>
              <a:t>the program </a:t>
            </a:r>
            <a:r>
              <a:rPr lang="en-US" sz="2400" dirty="0" smtClean="0"/>
              <a:t>are the strongest candidates for evaluation? </a:t>
            </a:r>
          </a:p>
          <a:p>
            <a:pPr>
              <a:spcAft>
                <a:spcPts val="1200"/>
              </a:spcAft>
            </a:pPr>
            <a:r>
              <a:rPr lang="en-US" sz="2400" dirty="0" smtClean="0"/>
              <a:t>How does the evaluation align with the </a:t>
            </a:r>
            <a:r>
              <a:rPr lang="en-US" sz="2400" dirty="0"/>
              <a:t>long-term research </a:t>
            </a:r>
            <a:r>
              <a:rPr lang="en-US" sz="2400" dirty="0" smtClean="0"/>
              <a:t>agenda for </a:t>
            </a:r>
            <a:r>
              <a:rPr lang="en-US" sz="2400" dirty="0"/>
              <a:t>your </a:t>
            </a:r>
            <a:r>
              <a:rPr lang="en-US" sz="2400" dirty="0" smtClean="0"/>
              <a:t>program? </a:t>
            </a:r>
          </a:p>
          <a:p>
            <a:pPr>
              <a:spcAft>
                <a:spcPts val="1200"/>
              </a:spcAft>
            </a:pPr>
            <a:r>
              <a:rPr lang="en-US" sz="2400" dirty="0"/>
              <a:t>What resources (budget, staff, time) are available for the evaluation</a:t>
            </a:r>
            <a:r>
              <a:rPr lang="en-US" sz="2400" dirty="0" smtClean="0"/>
              <a:t>?</a:t>
            </a:r>
          </a:p>
        </p:txBody>
      </p:sp>
    </p:spTree>
    <p:extLst>
      <p:ext uri="{BB962C8B-B14F-4D97-AF65-F5344CB8AC3E}">
        <p14:creationId xmlns:p14="http://schemas.microsoft.com/office/powerpoint/2010/main" val="72279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Aft>
                <a:spcPts val="1200"/>
              </a:spcAft>
            </a:pPr>
            <a:r>
              <a:rPr lang="en-US" dirty="0"/>
              <a:t>Why is the evaluation being done? What information do stakeholders need or hope to gain from the evaluation</a:t>
            </a:r>
            <a:r>
              <a:rPr lang="en-US" dirty="0" smtClean="0"/>
              <a:t>?</a:t>
            </a:r>
          </a:p>
          <a:p>
            <a:pPr lvl="1">
              <a:spcAft>
                <a:spcPts val="1200"/>
              </a:spcAft>
            </a:pPr>
            <a:r>
              <a:rPr lang="en-US" dirty="0" smtClean="0"/>
              <a:t>Each evaluation should have a primary purpose</a:t>
            </a:r>
          </a:p>
          <a:p>
            <a:pPr marL="0" indent="0">
              <a:spcAft>
                <a:spcPts val="1200"/>
              </a:spcAft>
              <a:buNone/>
            </a:pPr>
            <a:endParaRPr lang="en-US" dirty="0"/>
          </a:p>
          <a:p>
            <a:pPr>
              <a:spcAft>
                <a:spcPts val="1200"/>
              </a:spcAft>
            </a:pPr>
            <a:r>
              <a:rPr lang="en-US" dirty="0"/>
              <a:t>What requirements does the evaluation need to fulfill? </a:t>
            </a:r>
            <a:endParaRPr lang="en-US" dirty="0" smtClean="0"/>
          </a:p>
          <a:p>
            <a:pPr lvl="1">
              <a:spcAft>
                <a:spcPts val="1200"/>
              </a:spcAft>
            </a:pPr>
            <a:r>
              <a:rPr lang="en-US" dirty="0" smtClean="0"/>
              <a:t>Funders may have specific expectations</a:t>
            </a:r>
          </a:p>
          <a:p>
            <a:pPr marL="914400" lvl="2" indent="0">
              <a:spcAft>
                <a:spcPts val="1200"/>
              </a:spcAft>
              <a:buNone/>
            </a:pPr>
            <a:r>
              <a:rPr lang="en-US" dirty="0"/>
              <a:t>	</a:t>
            </a:r>
          </a:p>
          <a:p>
            <a:pPr>
              <a:spcAft>
                <a:spcPts val="1200"/>
              </a:spcAft>
            </a:pPr>
            <a:r>
              <a:rPr lang="en-US" dirty="0"/>
              <a:t>Which components of the program are the strongest candidates for evaluation</a:t>
            </a:r>
            <a:r>
              <a:rPr lang="en-US" dirty="0" smtClean="0"/>
              <a:t>?</a:t>
            </a:r>
          </a:p>
          <a:p>
            <a:pPr lvl="1">
              <a:spcAft>
                <a:spcPts val="1200"/>
              </a:spcAft>
            </a:pPr>
            <a:r>
              <a:rPr lang="en-US" dirty="0" smtClean="0"/>
              <a:t>You do not need to evaluate your whole program at once </a:t>
            </a:r>
            <a:endParaRPr lang="en-US" dirty="0"/>
          </a:p>
          <a:p>
            <a:endParaRPr lang="en-US" dirty="0"/>
          </a:p>
        </p:txBody>
      </p:sp>
      <p:sp>
        <p:nvSpPr>
          <p:cNvPr id="4" name="Title 1"/>
          <p:cNvSpPr>
            <a:spLocks noGrp="1"/>
          </p:cNvSpPr>
          <p:nvPr>
            <p:ph type="title"/>
          </p:nvPr>
        </p:nvSpPr>
        <p:spPr/>
        <p:txBody>
          <a:bodyPr>
            <a:noAutofit/>
          </a:bodyPr>
          <a:lstStyle/>
          <a:p>
            <a:r>
              <a:rPr lang="en-US" dirty="0" smtClean="0"/>
              <a:t>Step 2: Define the evaluation’s purpose and scope</a:t>
            </a:r>
            <a:endParaRPr lang="en-US" dirty="0"/>
          </a:p>
        </p:txBody>
      </p:sp>
    </p:spTree>
    <p:extLst>
      <p:ext uri="{BB962C8B-B14F-4D97-AF65-F5344CB8AC3E}">
        <p14:creationId xmlns:p14="http://schemas.microsoft.com/office/powerpoint/2010/main" val="392895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600" dirty="0"/>
              <a:t>How does the evaluation align with the long-term research agenda for your program</a:t>
            </a:r>
            <a:r>
              <a:rPr lang="en-US" sz="2600" dirty="0" smtClean="0"/>
              <a:t>?</a:t>
            </a:r>
          </a:p>
          <a:p>
            <a:pPr lvl="1">
              <a:spcAft>
                <a:spcPts val="1200"/>
              </a:spcAft>
            </a:pPr>
            <a:r>
              <a:rPr lang="en-US" dirty="0" smtClean="0"/>
              <a:t> </a:t>
            </a:r>
            <a:r>
              <a:rPr lang="en-US" sz="2200" dirty="0" smtClean="0"/>
              <a:t>What do you want to know in 5 or 10 years? </a:t>
            </a:r>
          </a:p>
          <a:p>
            <a:pPr marL="0" indent="0">
              <a:spcAft>
                <a:spcPts val="1200"/>
              </a:spcAft>
              <a:buNone/>
            </a:pPr>
            <a:endParaRPr lang="en-US" dirty="0"/>
          </a:p>
          <a:p>
            <a:pPr>
              <a:spcAft>
                <a:spcPts val="1200"/>
              </a:spcAft>
            </a:pPr>
            <a:r>
              <a:rPr lang="en-US" sz="2600" dirty="0"/>
              <a:t>What resources (budget, staff, time) are available for the evaluation</a:t>
            </a:r>
            <a:r>
              <a:rPr lang="en-US" sz="2600" dirty="0" smtClean="0"/>
              <a:t>?</a:t>
            </a:r>
          </a:p>
          <a:p>
            <a:pPr lvl="1">
              <a:spcAft>
                <a:spcPts val="1200"/>
              </a:spcAft>
            </a:pPr>
            <a:r>
              <a:rPr lang="en-US" sz="2200" dirty="0" smtClean="0"/>
              <a:t>Evaluation’s scope should align with resources</a:t>
            </a:r>
            <a:endParaRPr lang="en-US" sz="2200" dirty="0"/>
          </a:p>
          <a:p>
            <a:pPr marL="0" indent="0">
              <a:buNone/>
            </a:pPr>
            <a:endParaRPr lang="en-US" dirty="0"/>
          </a:p>
        </p:txBody>
      </p:sp>
      <p:sp>
        <p:nvSpPr>
          <p:cNvPr id="4" name="Title 1"/>
          <p:cNvSpPr>
            <a:spLocks noGrp="1"/>
          </p:cNvSpPr>
          <p:nvPr>
            <p:ph type="title"/>
          </p:nvPr>
        </p:nvSpPr>
        <p:spPr/>
        <p:txBody>
          <a:bodyPr>
            <a:noAutofit/>
          </a:bodyPr>
          <a:lstStyle/>
          <a:p>
            <a:r>
              <a:rPr lang="en-US" dirty="0" smtClean="0"/>
              <a:t>Step 2: Define the evaluation’s purpose and scope</a:t>
            </a:r>
            <a:endParaRPr lang="en-US" dirty="0"/>
          </a:p>
        </p:txBody>
      </p:sp>
    </p:spTree>
    <p:extLst>
      <p:ext uri="{BB962C8B-B14F-4D97-AF65-F5344CB8AC3E}">
        <p14:creationId xmlns:p14="http://schemas.microsoft.com/office/powerpoint/2010/main" val="103224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08B004-1334-4FAA-853F-20A0B7F6DE1E}"/>
</file>

<file path=customXml/itemProps2.xml><?xml version="1.0" encoding="utf-8"?>
<ds:datastoreItem xmlns:ds="http://schemas.openxmlformats.org/officeDocument/2006/customXml" ds:itemID="{FFF38F25-8238-45E6-8E47-8CFFF88FEFAF}"/>
</file>

<file path=customXml/itemProps3.xml><?xml version="1.0" encoding="utf-8"?>
<ds:datastoreItem xmlns:ds="http://schemas.openxmlformats.org/officeDocument/2006/customXml" ds:itemID="{F8709235-3BDB-4109-8856-BD03E3B19DE8}"/>
</file>

<file path=docProps/app.xml><?xml version="1.0" encoding="utf-8"?>
<Properties xmlns="http://schemas.openxmlformats.org/officeDocument/2006/extended-properties" xmlns:vt="http://schemas.openxmlformats.org/officeDocument/2006/docPropsVTypes">
  <TotalTime>19472</TotalTime>
  <Words>7981</Words>
  <Application>Microsoft Office PowerPoint</Application>
  <PresentationFormat>On-screen Show (4:3)</PresentationFormat>
  <Paragraphs>561</Paragraphs>
  <Slides>31</Slides>
  <Notes>31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31</vt:i4>
      </vt:variant>
    </vt:vector>
  </HeadingPairs>
  <TitlesOfParts>
    <vt:vector size="48" baseType="lpstr">
      <vt:lpstr>ＭＳ Ｐゴシック</vt:lpstr>
      <vt:lpstr>Arial</vt:lpstr>
      <vt:lpstr>Arial Narrow</vt:lpstr>
      <vt:lpstr>Bookshelf Symbol 7</vt:lpstr>
      <vt:lpstr>Calibri</vt:lpstr>
      <vt:lpstr>Symbol</vt:lpstr>
      <vt:lpstr>Tahoma</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How to Develop the Right Research Questions for Program Evaluation</vt:lpstr>
      <vt:lpstr>Learning objectives</vt:lpstr>
      <vt:lpstr>Why are research questions important?</vt:lpstr>
      <vt:lpstr>Steps for developing research questions</vt:lpstr>
      <vt:lpstr>Step 1: Develop a logic model to clarify the program design</vt:lpstr>
      <vt:lpstr>Example logic model for health literacy program</vt:lpstr>
      <vt:lpstr>Step 2: Define the evaluation’s purpose and scope</vt:lpstr>
      <vt:lpstr>Step 2: Define the evaluation’s purpose and scope</vt:lpstr>
      <vt:lpstr>Step 2: Define the evaluation’s purpose and scope</vt:lpstr>
      <vt:lpstr>PowerPoint Presentation</vt:lpstr>
      <vt:lpstr>Step 3: Determine type of evaluation: process or outcome</vt:lpstr>
      <vt:lpstr>Step 4: Draft and finalize evaluation’s research questions</vt:lpstr>
      <vt:lpstr>Basic principles in designing research questions</vt:lpstr>
      <vt:lpstr>Basic principles in designing research questions for a process evaluation</vt:lpstr>
      <vt:lpstr>Template for developing general research questions: process evaluation</vt:lpstr>
      <vt:lpstr>Examples of research questions for a process evaluation</vt:lpstr>
      <vt:lpstr>Examples of research questions for a process evaluation</vt:lpstr>
      <vt:lpstr>Research Questions Checklist</vt:lpstr>
      <vt:lpstr>Exercise #1: Assessing potential research questions for a process evaluation </vt:lpstr>
      <vt:lpstr>Exercise #1: Suggested answers</vt:lpstr>
      <vt:lpstr>Basic principles in designing research questions for an outcome evaluation</vt:lpstr>
      <vt:lpstr>Template for developing research questions: outcome evaluation</vt:lpstr>
      <vt:lpstr>Template for developing research questions: impact evaluation</vt:lpstr>
      <vt:lpstr>Exercise #2: Developing research questions for an outcome or impact evaluation</vt:lpstr>
      <vt:lpstr>Exercise #2: Developing research questions for an outcome or impact evaluation</vt:lpstr>
      <vt:lpstr>Research Questions Checklist</vt:lpstr>
      <vt:lpstr>Exercise #2: Suggested answers</vt:lpstr>
      <vt:lpstr>Step 4: Draft and finalize evaluation’s research questions</vt:lpstr>
      <vt:lpstr>Important points to remember</vt:lpstr>
      <vt:lpstr>Resources</vt:lpstr>
      <vt:lpstr>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Reynolds, Barbara</cp:lastModifiedBy>
  <cp:revision>723</cp:revision>
  <cp:lastPrinted>2015-02-03T23:07:26Z</cp:lastPrinted>
  <dcterms:created xsi:type="dcterms:W3CDTF">2013-02-08T15:06:34Z</dcterms:created>
  <dcterms:modified xsi:type="dcterms:W3CDTF">2015-04-16T20:51:05Z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