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tags/tag64.xml" ContentType="application/vnd.openxmlformats-officedocument.presentationml.tags+xml"/>
  <Override PartName="/ppt/notesSlides/notesSlide6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7"/>
    <p:sldMasterId id="2147483781" r:id="rId8"/>
    <p:sldMasterId id="2147483654" r:id="rId9"/>
    <p:sldMasterId id="2147483668" r:id="rId10"/>
    <p:sldMasterId id="2147483801" r:id="rId11"/>
    <p:sldMasterId id="2147483740" r:id="rId12"/>
    <p:sldMasterId id="2147483747" r:id="rId13"/>
    <p:sldMasterId id="2147483758" r:id="rId14"/>
    <p:sldMasterId id="2147483763" r:id="rId15"/>
    <p:sldMasterId id="2147483764" r:id="rId16"/>
  </p:sldMasterIdLst>
  <p:notesMasterIdLst>
    <p:notesMasterId r:id="rId80"/>
  </p:notesMasterIdLst>
  <p:handoutMasterIdLst>
    <p:handoutMasterId r:id="rId81"/>
  </p:handoutMasterIdLst>
  <p:sldIdLst>
    <p:sldId id="259" r:id="rId17"/>
    <p:sldId id="256" r:id="rId18"/>
    <p:sldId id="261" r:id="rId19"/>
    <p:sldId id="384" r:id="rId20"/>
    <p:sldId id="400" r:id="rId21"/>
    <p:sldId id="263" r:id="rId22"/>
    <p:sldId id="343" r:id="rId23"/>
    <p:sldId id="260" r:id="rId24"/>
    <p:sldId id="262" r:id="rId25"/>
    <p:sldId id="347" r:id="rId26"/>
    <p:sldId id="394" r:id="rId27"/>
    <p:sldId id="345" r:id="rId28"/>
    <p:sldId id="395" r:id="rId29"/>
    <p:sldId id="355" r:id="rId30"/>
    <p:sldId id="397" r:id="rId31"/>
    <p:sldId id="319" r:id="rId32"/>
    <p:sldId id="356" r:id="rId33"/>
    <p:sldId id="346" r:id="rId34"/>
    <p:sldId id="358" r:id="rId35"/>
    <p:sldId id="359" r:id="rId36"/>
    <p:sldId id="360" r:id="rId37"/>
    <p:sldId id="361" r:id="rId38"/>
    <p:sldId id="362" r:id="rId39"/>
    <p:sldId id="336" r:id="rId40"/>
    <p:sldId id="363" r:id="rId41"/>
    <p:sldId id="265" r:id="rId42"/>
    <p:sldId id="340" r:id="rId43"/>
    <p:sldId id="267" r:id="rId44"/>
    <p:sldId id="327" r:id="rId45"/>
    <p:sldId id="366" r:id="rId46"/>
    <p:sldId id="349" r:id="rId47"/>
    <p:sldId id="365" r:id="rId48"/>
    <p:sldId id="348" r:id="rId49"/>
    <p:sldId id="367" r:id="rId50"/>
    <p:sldId id="393" r:id="rId51"/>
    <p:sldId id="371" r:id="rId52"/>
    <p:sldId id="372" r:id="rId53"/>
    <p:sldId id="373" r:id="rId54"/>
    <p:sldId id="374" r:id="rId55"/>
    <p:sldId id="375" r:id="rId56"/>
    <p:sldId id="376" r:id="rId57"/>
    <p:sldId id="377" r:id="rId58"/>
    <p:sldId id="378" r:id="rId59"/>
    <p:sldId id="380" r:id="rId60"/>
    <p:sldId id="379" r:id="rId61"/>
    <p:sldId id="381" r:id="rId62"/>
    <p:sldId id="382" r:id="rId63"/>
    <p:sldId id="383" r:id="rId64"/>
    <p:sldId id="385" r:id="rId65"/>
    <p:sldId id="386" r:id="rId66"/>
    <p:sldId id="368" r:id="rId67"/>
    <p:sldId id="354" r:id="rId68"/>
    <p:sldId id="387" r:id="rId69"/>
    <p:sldId id="369" r:id="rId70"/>
    <p:sldId id="389" r:id="rId71"/>
    <p:sldId id="399" r:id="rId72"/>
    <p:sldId id="402" r:id="rId73"/>
    <p:sldId id="388" r:id="rId74"/>
    <p:sldId id="391" r:id="rId75"/>
    <p:sldId id="390" r:id="rId76"/>
    <p:sldId id="392" r:id="rId77"/>
    <p:sldId id="370" r:id="rId78"/>
    <p:sldId id="401" r:id="rId79"/>
  </p:sldIdLst>
  <p:sldSz cx="12192000" cy="6858000"/>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2D5AA7-7074-4906-A096-E4D28B0E6E35}">
          <p14:sldIdLst>
            <p14:sldId id="259"/>
            <p14:sldId id="256"/>
            <p14:sldId id="261"/>
            <p14:sldId id="384"/>
            <p14:sldId id="400"/>
            <p14:sldId id="263"/>
            <p14:sldId id="343"/>
            <p14:sldId id="260"/>
            <p14:sldId id="262"/>
          </p14:sldIdLst>
        </p14:section>
        <p14:section name="Preparation for Enrollment" id="{EE9C1984-E334-4023-B1B9-F20BE8430DEA}">
          <p14:sldIdLst>
            <p14:sldId id="347"/>
            <p14:sldId id="394"/>
            <p14:sldId id="345"/>
            <p14:sldId id="395"/>
            <p14:sldId id="355"/>
            <p14:sldId id="397"/>
            <p14:sldId id="319"/>
          </p14:sldIdLst>
        </p14:section>
        <p14:section name="Identify your Member" id="{F567CB31-E9D3-4FF2-A4E5-10AECCA4C381}">
          <p14:sldIdLst>
            <p14:sldId id="356"/>
            <p14:sldId id="346"/>
            <p14:sldId id="358"/>
            <p14:sldId id="359"/>
            <p14:sldId id="360"/>
            <p14:sldId id="361"/>
          </p14:sldIdLst>
        </p14:section>
        <p14:section name="Select your Member" id="{B93C7FAE-5B75-408F-9031-EED0C73829EA}">
          <p14:sldIdLst>
            <p14:sldId id="362"/>
            <p14:sldId id="336"/>
            <p14:sldId id="363"/>
            <p14:sldId id="265"/>
            <p14:sldId id="340"/>
            <p14:sldId id="267"/>
            <p14:sldId id="327"/>
            <p14:sldId id="366"/>
            <p14:sldId id="349"/>
          </p14:sldIdLst>
        </p14:section>
        <p14:section name="Individual Enrollment" id="{748CDB5F-D927-4E37-B4B4-6AE2038ECC5F}">
          <p14:sldIdLst>
            <p14:sldId id="365"/>
            <p14:sldId id="348"/>
            <p14:sldId id="367"/>
            <p14:sldId id="393"/>
          </p14:sldIdLst>
        </p14:section>
        <p14:section name="Group Enrollment" id="{69E7F4B5-F34D-42FC-8451-71A57AE20F34}">
          <p14:sldIdLst>
            <p14:sldId id="371"/>
            <p14:sldId id="372"/>
            <p14:sldId id="373"/>
            <p14:sldId id="374"/>
            <p14:sldId id="375"/>
            <p14:sldId id="376"/>
            <p14:sldId id="377"/>
            <p14:sldId id="378"/>
            <p14:sldId id="380"/>
            <p14:sldId id="379"/>
            <p14:sldId id="381"/>
            <p14:sldId id="382"/>
            <p14:sldId id="383"/>
            <p14:sldId id="385"/>
            <p14:sldId id="386"/>
          </p14:sldIdLst>
        </p14:section>
        <p14:section name="Partial Award Acknowledgment" id="{0E60E9F5-566C-4940-A459-35F08CD5A62D}">
          <p14:sldIdLst>
            <p14:sldId id="368"/>
            <p14:sldId id="354"/>
            <p14:sldId id="387"/>
            <p14:sldId id="369"/>
          </p14:sldIdLst>
        </p14:section>
        <p14:section name="Checking your Work" id="{1241AE35-796B-4204-ACB1-0217E09C0CE2}">
          <p14:sldIdLst>
            <p14:sldId id="389"/>
            <p14:sldId id="399"/>
            <p14:sldId id="402"/>
            <p14:sldId id="388"/>
            <p14:sldId id="391"/>
            <p14:sldId id="390"/>
            <p14:sldId id="392"/>
            <p14:sldId id="370"/>
            <p14:sldId id="4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e, Sarah" initials="YS" lastIdx="26" clrIdx="0">
    <p:extLst>
      <p:ext uri="{19B8F6BF-5375-455C-9EA6-DF929625EA0E}">
        <p15:presenceInfo xmlns:p15="http://schemas.microsoft.com/office/powerpoint/2012/main" userId="S::syue@cns.gov::db32cc05-05dc-4841-b511-e9d6669aff72" providerId="AD"/>
      </p:ext>
    </p:extLst>
  </p:cmAuthor>
  <p:cmAuthor id="2" name="Tonning, Britney" initials="TB" lastIdx="16" clrIdx="1">
    <p:extLst>
      <p:ext uri="{19B8F6BF-5375-455C-9EA6-DF929625EA0E}">
        <p15:presenceInfo xmlns:p15="http://schemas.microsoft.com/office/powerpoint/2012/main" userId="S::BTonning@cns.gov::0ec2ee85-9911-4e9b-8c3b-c6afd16094d6" providerId="AD"/>
      </p:ext>
    </p:extLst>
  </p:cmAuthor>
  <p:cmAuthor id="3" name="Kerner, Jennifer" initials="KJ" lastIdx="14" clrIdx="2">
    <p:extLst>
      <p:ext uri="{19B8F6BF-5375-455C-9EA6-DF929625EA0E}">
        <p15:presenceInfo xmlns:p15="http://schemas.microsoft.com/office/powerpoint/2012/main" userId="S::JKerner@cns.gov::e1a26b44-e6cb-4c40-acab-f109798855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16AE"/>
    <a:srgbClr val="102341"/>
    <a:srgbClr val="102440"/>
    <a:srgbClr val="112441"/>
    <a:srgbClr val="11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ABD9F-00EC-C000-051A-9BBB7EB38C78}" v="129" dt="2021-04-13T18:40:27.942"/>
    <p1510:client id="{97739F1D-0325-40BB-B1B7-26A58750F154}" v="659" dt="2021-04-14T16:39:42.897"/>
    <p1510:client id="{FC89AD59-7CE7-4B9A-80EE-C4C1984391F6}" v="564" dt="2021-04-13T23:52:39.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367" autoAdjust="0"/>
  </p:normalViewPr>
  <p:slideViewPr>
    <p:cSldViewPr snapToGrid="0">
      <p:cViewPr varScale="1">
        <p:scale>
          <a:sx n="55" d="100"/>
          <a:sy n="55" d="100"/>
        </p:scale>
        <p:origin x="271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presProps" Target="presProps.xml"/><Relationship Id="rId16" Type="http://schemas.openxmlformats.org/officeDocument/2006/relationships/slideMaster" Target="slideMasters/slideMaster10.xml"/><Relationship Id="rId11" Type="http://schemas.openxmlformats.org/officeDocument/2006/relationships/slideMaster" Target="slideMasters/slideMaster5.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customXml" Target="../customXml/item5.xml"/><Relationship Id="rId19" Type="http://schemas.openxmlformats.org/officeDocument/2006/relationships/slide" Target="slides/slide3.xml"/><Relationship Id="rId14" Type="http://schemas.openxmlformats.org/officeDocument/2006/relationships/slideMaster" Target="slideMasters/slideMaster8.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2.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9.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4.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Master" Target="slideMasters/slideMaster7.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1.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DFCAD-E0EB-4CA7-83B6-0AE8B15D4929}" type="doc">
      <dgm:prSet loTypeId="urn:microsoft.com/office/officeart/2005/8/layout/hProcess7" loCatId="list" qsTypeId="urn:microsoft.com/office/officeart/2005/8/quickstyle/simple1" qsCatId="simple" csTypeId="urn:microsoft.com/office/officeart/2005/8/colors/accent0_2" csCatId="mainScheme" phldr="1"/>
      <dgm:spPr/>
      <dgm:t>
        <a:bodyPr/>
        <a:lstStyle/>
        <a:p>
          <a:endParaRPr lang="en-US"/>
        </a:p>
      </dgm:t>
    </dgm:pt>
    <dgm:pt modelId="{2B456904-F8A9-47E3-AEA4-147A513E99CD}">
      <dgm:prSet phldrT="[Text]" custT="1"/>
      <dgm:spPr>
        <a:solidFill>
          <a:schemeClr val="bg2"/>
        </a:solidFill>
        <a:ln w="50800">
          <a:solidFill>
            <a:schemeClr val="accent6">
              <a:lumMod val="75000"/>
            </a:schemeClr>
          </a:solidFill>
        </a:ln>
      </dgm:spPr>
      <dgm:t>
        <a:bodyPr/>
        <a:lstStyle/>
        <a:p>
          <a:r>
            <a:rPr lang="en-US" sz="2000" b="1">
              <a:solidFill>
                <a:schemeClr val="accent3"/>
              </a:solidFill>
            </a:rPr>
            <a:t>Preparation for Enrollment</a:t>
          </a:r>
        </a:p>
      </dgm:t>
    </dgm:pt>
    <dgm:pt modelId="{D8E08DE9-7AC5-4C8F-85FE-8871ED6CABE9}" type="parTrans" cxnId="{28EAEA13-5981-4CA9-8D2A-C3B0D69D5E65}">
      <dgm:prSet/>
      <dgm:spPr/>
      <dgm:t>
        <a:bodyPr/>
        <a:lstStyle/>
        <a:p>
          <a:endParaRPr lang="en-US"/>
        </a:p>
      </dgm:t>
    </dgm:pt>
    <dgm:pt modelId="{D5D42759-A649-4F06-A64E-31B70EECA611}" type="sibTrans" cxnId="{28EAEA13-5981-4CA9-8D2A-C3B0D69D5E65}">
      <dgm:prSet/>
      <dgm:spPr/>
      <dgm:t>
        <a:bodyPr/>
        <a:lstStyle/>
        <a:p>
          <a:endParaRPr lang="en-US"/>
        </a:p>
      </dgm:t>
    </dgm:pt>
    <dgm:pt modelId="{65FEC155-2770-4619-8562-D1938492735D}">
      <dgm:prSet phldrT="[Text]"/>
      <dgm:spPr/>
      <dgm:t>
        <a:bodyPr lIns="182880" rIns="0"/>
        <a:lstStyle/>
        <a:p>
          <a:pPr>
            <a:buFont typeface="Arial" panose="020B0604020202020204" pitchFamily="34" charset="0"/>
            <a:buChar char="•"/>
          </a:pPr>
          <a:r>
            <a:rPr lang="en-US" b="1">
              <a:solidFill>
                <a:schemeClr val="bg2">
                  <a:lumMod val="50000"/>
                </a:schemeClr>
              </a:solidFill>
            </a:rPr>
            <a:t>Staff have completed required NSCHC training</a:t>
          </a:r>
        </a:p>
      </dgm:t>
    </dgm:pt>
    <dgm:pt modelId="{A440989B-04D8-4891-8861-EF39D629AD81}" type="parTrans" cxnId="{77A37059-881D-407C-95D3-D61029AE05C1}">
      <dgm:prSet/>
      <dgm:spPr/>
      <dgm:t>
        <a:bodyPr/>
        <a:lstStyle/>
        <a:p>
          <a:endParaRPr lang="en-US"/>
        </a:p>
      </dgm:t>
    </dgm:pt>
    <dgm:pt modelId="{74BE71E3-2B16-4611-9D20-96379E9FE9A3}" type="sibTrans" cxnId="{77A37059-881D-407C-95D3-D61029AE05C1}">
      <dgm:prSet/>
      <dgm:spPr/>
      <dgm:t>
        <a:bodyPr/>
        <a:lstStyle/>
        <a:p>
          <a:endParaRPr lang="en-US"/>
        </a:p>
      </dgm:t>
    </dgm:pt>
    <dgm:pt modelId="{0807C628-9C37-4C95-90D9-9FBD53519C70}">
      <dgm:prSet phldrT="[Text]"/>
      <dgm:spPr>
        <a:solidFill>
          <a:schemeClr val="bg2"/>
        </a:solidFill>
        <a:ln w="50800">
          <a:solidFill>
            <a:schemeClr val="accent6">
              <a:lumMod val="75000"/>
            </a:schemeClr>
          </a:solidFill>
        </a:ln>
      </dgm:spPr>
      <dgm:t>
        <a:bodyPr/>
        <a:lstStyle/>
        <a:p>
          <a:pPr rtl="0"/>
          <a:r>
            <a:rPr lang="en-US" b="1">
              <a:solidFill>
                <a:schemeClr val="accent3"/>
              </a:solidFill>
            </a:rPr>
            <a:t>Identify your member</a:t>
          </a:r>
          <a:r>
            <a:rPr lang="en-US" b="1">
              <a:solidFill>
                <a:schemeClr val="accent3"/>
              </a:solidFill>
              <a:latin typeface="Century Gothic" panose="020F0302020204030204"/>
            </a:rPr>
            <a:t> </a:t>
          </a:r>
        </a:p>
      </dgm:t>
    </dgm:pt>
    <dgm:pt modelId="{8515D826-765A-4760-A0E3-CE3BF82B517E}" type="parTrans" cxnId="{AD8644C9-3F2C-4A97-9D6B-E53BD8C85F5C}">
      <dgm:prSet/>
      <dgm:spPr/>
      <dgm:t>
        <a:bodyPr/>
        <a:lstStyle/>
        <a:p>
          <a:endParaRPr lang="en-US"/>
        </a:p>
      </dgm:t>
    </dgm:pt>
    <dgm:pt modelId="{A8073FEF-AA7E-4770-A524-95222C7FB67A}" type="sibTrans" cxnId="{AD8644C9-3F2C-4A97-9D6B-E53BD8C85F5C}">
      <dgm:prSet/>
      <dgm:spPr/>
      <dgm:t>
        <a:bodyPr/>
        <a:lstStyle/>
        <a:p>
          <a:endParaRPr lang="en-US"/>
        </a:p>
      </dgm:t>
    </dgm:pt>
    <dgm:pt modelId="{71F2304E-5023-450F-81FB-D952E5897320}">
      <dgm:prSet phldrT="[Text]"/>
      <dgm:spPr/>
      <dgm:t>
        <a:bodyPr/>
        <a:lstStyle/>
        <a:p>
          <a:r>
            <a:rPr lang="en-US" b="1" dirty="0">
              <a:solidFill>
                <a:schemeClr val="bg2">
                  <a:lumMod val="50000"/>
                </a:schemeClr>
              </a:solidFill>
            </a:rPr>
            <a:t>Individual applies</a:t>
          </a:r>
        </a:p>
      </dgm:t>
    </dgm:pt>
    <dgm:pt modelId="{DA33BD43-F01C-43B5-A6E3-3C3B4B1FA8D4}" type="parTrans" cxnId="{1DE45501-95CE-4FC2-B98D-490B55050C1B}">
      <dgm:prSet/>
      <dgm:spPr/>
      <dgm:t>
        <a:bodyPr/>
        <a:lstStyle/>
        <a:p>
          <a:endParaRPr lang="en-US"/>
        </a:p>
      </dgm:t>
    </dgm:pt>
    <dgm:pt modelId="{A3D4D2C8-E5E1-4F3B-A8B6-AA780309B88C}" type="sibTrans" cxnId="{1DE45501-95CE-4FC2-B98D-490B55050C1B}">
      <dgm:prSet/>
      <dgm:spPr/>
      <dgm:t>
        <a:bodyPr/>
        <a:lstStyle/>
        <a:p>
          <a:endParaRPr lang="en-US"/>
        </a:p>
      </dgm:t>
    </dgm:pt>
    <dgm:pt modelId="{A876A875-EC7E-4B53-B25F-12EBA8538D24}">
      <dgm:prSet phldrT="[Text]"/>
      <dgm:spPr>
        <a:solidFill>
          <a:schemeClr val="bg2"/>
        </a:solidFill>
        <a:ln w="50800">
          <a:solidFill>
            <a:schemeClr val="accent6">
              <a:lumMod val="75000"/>
            </a:schemeClr>
          </a:solidFill>
        </a:ln>
      </dgm:spPr>
      <dgm:t>
        <a:bodyPr/>
        <a:lstStyle/>
        <a:p>
          <a:r>
            <a:rPr lang="en-US" b="1">
              <a:solidFill>
                <a:schemeClr val="accent3"/>
              </a:solidFill>
            </a:rPr>
            <a:t>Select your member</a:t>
          </a:r>
        </a:p>
      </dgm:t>
    </dgm:pt>
    <dgm:pt modelId="{3FCF1C31-C6DB-4193-9E99-6DEBD975AD9D}" type="parTrans" cxnId="{80A7F454-1B3A-48C1-96EC-EF8C2B9C68D1}">
      <dgm:prSet/>
      <dgm:spPr/>
      <dgm:t>
        <a:bodyPr/>
        <a:lstStyle/>
        <a:p>
          <a:endParaRPr lang="en-US"/>
        </a:p>
      </dgm:t>
    </dgm:pt>
    <dgm:pt modelId="{8952F732-713F-45A6-8EED-7B705EFC8327}" type="sibTrans" cxnId="{80A7F454-1B3A-48C1-96EC-EF8C2B9C68D1}">
      <dgm:prSet/>
      <dgm:spPr/>
      <dgm:t>
        <a:bodyPr/>
        <a:lstStyle/>
        <a:p>
          <a:endParaRPr lang="en-US"/>
        </a:p>
      </dgm:t>
    </dgm:pt>
    <dgm:pt modelId="{BB727C47-1400-4034-8405-9844410F295F}">
      <dgm:prSet phldrT="[Text]"/>
      <dgm:spPr/>
      <dgm:t>
        <a:bodyPr/>
        <a:lstStyle/>
        <a:p>
          <a:r>
            <a:rPr lang="en-US" b="1">
              <a:solidFill>
                <a:schemeClr val="bg2">
                  <a:lumMod val="50000"/>
                </a:schemeClr>
              </a:solidFill>
            </a:rPr>
            <a:t>Select applicant in eGrants</a:t>
          </a:r>
        </a:p>
      </dgm:t>
    </dgm:pt>
    <dgm:pt modelId="{055A9154-29E1-4071-8C25-E76F1A22198E}" type="parTrans" cxnId="{5E6E74C9-896A-4D07-86FE-E49049D8585F}">
      <dgm:prSet/>
      <dgm:spPr/>
      <dgm:t>
        <a:bodyPr/>
        <a:lstStyle/>
        <a:p>
          <a:endParaRPr lang="en-US"/>
        </a:p>
      </dgm:t>
    </dgm:pt>
    <dgm:pt modelId="{234F25E9-EF06-48F2-B2B9-11A3A0C783E4}" type="sibTrans" cxnId="{5E6E74C9-896A-4D07-86FE-E49049D8585F}">
      <dgm:prSet/>
      <dgm:spPr/>
      <dgm:t>
        <a:bodyPr/>
        <a:lstStyle/>
        <a:p>
          <a:endParaRPr lang="en-US"/>
        </a:p>
      </dgm:t>
    </dgm:pt>
    <dgm:pt modelId="{D0D71B0D-C264-4595-944C-3EF107094D67}">
      <dgm:prSet phldrT="[Text]"/>
      <dgm:spPr>
        <a:solidFill>
          <a:schemeClr val="bg2"/>
        </a:solidFill>
        <a:ln w="50800">
          <a:solidFill>
            <a:schemeClr val="accent6">
              <a:lumMod val="75000"/>
            </a:schemeClr>
          </a:solidFill>
        </a:ln>
      </dgm:spPr>
      <dgm:t>
        <a:bodyPr/>
        <a:lstStyle/>
        <a:p>
          <a:r>
            <a:rPr lang="en-US" b="1">
              <a:solidFill>
                <a:schemeClr val="accent3"/>
              </a:solidFill>
            </a:rPr>
            <a:t>Enrollment</a:t>
          </a:r>
        </a:p>
      </dgm:t>
    </dgm:pt>
    <dgm:pt modelId="{246F3FAC-E85D-47B4-9729-DBD76B07EE0B}" type="parTrans" cxnId="{CC915ABC-B6D1-423E-9747-6EF2078BC131}">
      <dgm:prSet/>
      <dgm:spPr/>
      <dgm:t>
        <a:bodyPr/>
        <a:lstStyle/>
        <a:p>
          <a:endParaRPr lang="en-US"/>
        </a:p>
      </dgm:t>
    </dgm:pt>
    <dgm:pt modelId="{B868DFBE-50F1-482F-BD6C-F241FE5A11CF}" type="sibTrans" cxnId="{CC915ABC-B6D1-423E-9747-6EF2078BC131}">
      <dgm:prSet/>
      <dgm:spPr/>
      <dgm:t>
        <a:bodyPr/>
        <a:lstStyle/>
        <a:p>
          <a:endParaRPr lang="en-US"/>
        </a:p>
      </dgm:t>
    </dgm:pt>
    <dgm:pt modelId="{65CEC615-5CBD-44E5-B478-5C37472A04AE}">
      <dgm:prSet phldrT="[Text]"/>
      <dgm:spPr/>
      <dgm:t>
        <a:bodyPr lIns="182880" rIns="0"/>
        <a:lstStyle/>
        <a:p>
          <a:pPr>
            <a:buFont typeface="Arial" panose="020B0604020202020204" pitchFamily="34" charset="0"/>
            <a:buChar char="•"/>
          </a:pPr>
          <a:r>
            <a:rPr lang="en-US" b="1">
              <a:solidFill>
                <a:schemeClr val="bg2">
                  <a:lumMod val="50000"/>
                </a:schemeClr>
              </a:solidFill>
            </a:rPr>
            <a:t>Set up operating sites (Direct)</a:t>
          </a:r>
        </a:p>
      </dgm:t>
    </dgm:pt>
    <dgm:pt modelId="{F7DA9132-C548-45A1-88BF-5C51D9805D5C}" type="parTrans" cxnId="{70EF8FAC-9DDF-4B7C-AE7F-42BC6A84F306}">
      <dgm:prSet/>
      <dgm:spPr/>
      <dgm:t>
        <a:bodyPr/>
        <a:lstStyle/>
        <a:p>
          <a:endParaRPr lang="en-US"/>
        </a:p>
      </dgm:t>
    </dgm:pt>
    <dgm:pt modelId="{D8C4E6B0-D4F3-4066-A108-1A208BA79C6F}" type="sibTrans" cxnId="{70EF8FAC-9DDF-4B7C-AE7F-42BC6A84F306}">
      <dgm:prSet/>
      <dgm:spPr/>
      <dgm:t>
        <a:bodyPr/>
        <a:lstStyle/>
        <a:p>
          <a:endParaRPr lang="en-US"/>
        </a:p>
      </dgm:t>
    </dgm:pt>
    <dgm:pt modelId="{606B0A8E-BA4C-4041-89CC-76893F8CC838}">
      <dgm:prSet phldrT="[Text]"/>
      <dgm:spPr/>
      <dgm:t>
        <a:bodyPr lIns="182880" rIns="0"/>
        <a:lstStyle/>
        <a:p>
          <a:pPr>
            <a:buFont typeface="Arial" panose="020B0604020202020204" pitchFamily="34" charset="0"/>
            <a:buChar char="•"/>
          </a:pPr>
          <a:r>
            <a:rPr lang="en-US" b="1">
              <a:solidFill>
                <a:schemeClr val="bg2">
                  <a:lumMod val="50000"/>
                </a:schemeClr>
              </a:solidFill>
            </a:rPr>
            <a:t>Set up service locations</a:t>
          </a:r>
        </a:p>
      </dgm:t>
    </dgm:pt>
    <dgm:pt modelId="{ABC4C051-120E-4F3F-9BAD-6D9311C564F5}" type="parTrans" cxnId="{7E38C863-6AC2-4901-8BF9-8042F500A166}">
      <dgm:prSet/>
      <dgm:spPr/>
      <dgm:t>
        <a:bodyPr/>
        <a:lstStyle/>
        <a:p>
          <a:endParaRPr lang="en-US"/>
        </a:p>
      </dgm:t>
    </dgm:pt>
    <dgm:pt modelId="{25DC436C-C5CA-44C4-84B4-6F35B9F4CE39}" type="sibTrans" cxnId="{7E38C863-6AC2-4901-8BF9-8042F500A166}">
      <dgm:prSet/>
      <dgm:spPr/>
      <dgm:t>
        <a:bodyPr/>
        <a:lstStyle/>
        <a:p>
          <a:endParaRPr lang="en-US"/>
        </a:p>
      </dgm:t>
    </dgm:pt>
    <dgm:pt modelId="{9F454E7D-7779-440D-873D-B4A880243958}">
      <dgm:prSet phldrT="[Text]"/>
      <dgm:spPr/>
      <dgm:t>
        <a:bodyPr lIns="182880" rIns="0"/>
        <a:lstStyle/>
        <a:p>
          <a:pPr>
            <a:buFont typeface="Arial" panose="020B0604020202020204" pitchFamily="34" charset="0"/>
            <a:buChar char="•"/>
          </a:pPr>
          <a:r>
            <a:rPr lang="en-US" b="1">
              <a:solidFill>
                <a:schemeClr val="bg2">
                  <a:lumMod val="50000"/>
                </a:schemeClr>
              </a:solidFill>
            </a:rPr>
            <a:t>Create service opportunity listings</a:t>
          </a:r>
        </a:p>
      </dgm:t>
    </dgm:pt>
    <dgm:pt modelId="{BBA8B368-AE71-4C4A-97EE-552E636F53C3}" type="parTrans" cxnId="{EB6EEB0D-022A-4213-B6C7-5DF7E487AB21}">
      <dgm:prSet/>
      <dgm:spPr/>
      <dgm:t>
        <a:bodyPr/>
        <a:lstStyle/>
        <a:p>
          <a:endParaRPr lang="en-US"/>
        </a:p>
      </dgm:t>
    </dgm:pt>
    <dgm:pt modelId="{619B09FB-7D2B-4FA7-9D68-794A4BF06D13}" type="sibTrans" cxnId="{EB6EEB0D-022A-4213-B6C7-5DF7E487AB21}">
      <dgm:prSet/>
      <dgm:spPr/>
      <dgm:t>
        <a:bodyPr/>
        <a:lstStyle/>
        <a:p>
          <a:endParaRPr lang="en-US"/>
        </a:p>
      </dgm:t>
    </dgm:pt>
    <dgm:pt modelId="{BE808FA3-D0D9-4F22-BB52-F4F5315A1B55}">
      <dgm:prSet phldrT="[Text]"/>
      <dgm:spPr/>
      <dgm:t>
        <a:bodyPr/>
        <a:lstStyle/>
        <a:p>
          <a:r>
            <a:rPr lang="en-US" b="1" dirty="0">
              <a:solidFill>
                <a:schemeClr val="bg2">
                  <a:lumMod val="50000"/>
                </a:schemeClr>
              </a:solidFill>
            </a:rPr>
            <a:t>Program screens applicant</a:t>
          </a:r>
        </a:p>
      </dgm:t>
    </dgm:pt>
    <dgm:pt modelId="{523053EF-A885-4CF2-8B31-9F144416DA90}" type="parTrans" cxnId="{3039E735-1339-49EE-B074-29E9F8E9AD98}">
      <dgm:prSet/>
      <dgm:spPr/>
      <dgm:t>
        <a:bodyPr/>
        <a:lstStyle/>
        <a:p>
          <a:endParaRPr lang="en-US"/>
        </a:p>
      </dgm:t>
    </dgm:pt>
    <dgm:pt modelId="{2C1F8463-22E2-4EA2-A166-A08371F3DD93}" type="sibTrans" cxnId="{3039E735-1339-49EE-B074-29E9F8E9AD98}">
      <dgm:prSet/>
      <dgm:spPr/>
      <dgm:t>
        <a:bodyPr/>
        <a:lstStyle/>
        <a:p>
          <a:endParaRPr lang="en-US"/>
        </a:p>
      </dgm:t>
    </dgm:pt>
    <dgm:pt modelId="{28FEC61F-771C-4DE8-8A16-E51DD82F8AC5}">
      <dgm:prSet phldrT="[Text]"/>
      <dgm:spPr/>
      <dgm:t>
        <a:bodyPr/>
        <a:lstStyle/>
        <a:p>
          <a:r>
            <a:rPr lang="en-US" b="1" dirty="0">
              <a:solidFill>
                <a:schemeClr val="bg2">
                  <a:lumMod val="50000"/>
                </a:schemeClr>
              </a:solidFill>
            </a:rPr>
            <a:t>Gather applicant information</a:t>
          </a:r>
        </a:p>
      </dgm:t>
    </dgm:pt>
    <dgm:pt modelId="{4B67AA5F-0049-4F5B-91CB-C64D29D93B27}" type="parTrans" cxnId="{5242C9A8-B867-42DA-945E-BDE0F0BD1AAD}">
      <dgm:prSet/>
      <dgm:spPr/>
      <dgm:t>
        <a:bodyPr/>
        <a:lstStyle/>
        <a:p>
          <a:endParaRPr lang="en-US"/>
        </a:p>
      </dgm:t>
    </dgm:pt>
    <dgm:pt modelId="{07172D4D-5F24-4FE1-ACDA-5FDBB1B3C62C}" type="sibTrans" cxnId="{5242C9A8-B867-42DA-945E-BDE0F0BD1AAD}">
      <dgm:prSet/>
      <dgm:spPr/>
      <dgm:t>
        <a:bodyPr/>
        <a:lstStyle/>
        <a:p>
          <a:endParaRPr lang="en-US"/>
        </a:p>
      </dgm:t>
    </dgm:pt>
    <dgm:pt modelId="{F519E924-A5AA-45B7-AFBD-0A6A28989C51}">
      <dgm:prSet phldrT="[Text]"/>
      <dgm:spPr/>
      <dgm:t>
        <a:bodyPr/>
        <a:lstStyle/>
        <a:p>
          <a:r>
            <a:rPr lang="en-US" b="1">
              <a:solidFill>
                <a:schemeClr val="bg2">
                  <a:lumMod val="50000"/>
                </a:schemeClr>
              </a:solidFill>
            </a:rPr>
            <a:t>Complete NSCHC</a:t>
          </a:r>
        </a:p>
      </dgm:t>
    </dgm:pt>
    <dgm:pt modelId="{85393688-A7CC-4246-BA6A-48CC22D8A50D}" type="parTrans" cxnId="{B39A1CBA-A318-41A9-98E3-565CF7CC91D8}">
      <dgm:prSet/>
      <dgm:spPr/>
      <dgm:t>
        <a:bodyPr/>
        <a:lstStyle/>
        <a:p>
          <a:endParaRPr lang="en-US"/>
        </a:p>
      </dgm:t>
    </dgm:pt>
    <dgm:pt modelId="{18A443B8-3060-4027-9C4B-86AEC1FC552D}" type="sibTrans" cxnId="{B39A1CBA-A318-41A9-98E3-565CF7CC91D8}">
      <dgm:prSet/>
      <dgm:spPr/>
      <dgm:t>
        <a:bodyPr/>
        <a:lstStyle/>
        <a:p>
          <a:endParaRPr lang="en-US"/>
        </a:p>
      </dgm:t>
    </dgm:pt>
    <dgm:pt modelId="{071E5063-1A70-4B23-ACD8-0CE365A68B3F}">
      <dgm:prSet phldrT="[Text]"/>
      <dgm:spPr/>
      <dgm:t>
        <a:bodyPr/>
        <a:lstStyle/>
        <a:p>
          <a:r>
            <a:rPr lang="en-US" b="1" dirty="0">
              <a:solidFill>
                <a:schemeClr val="bg2">
                  <a:lumMod val="50000"/>
                </a:schemeClr>
              </a:solidFill>
            </a:rPr>
            <a:t>Determine applicant eligibility </a:t>
          </a:r>
        </a:p>
      </dgm:t>
    </dgm:pt>
    <dgm:pt modelId="{005ED4DD-2B7D-4A84-BBCA-9968EACE6D5D}" type="parTrans" cxnId="{50871EDF-3D36-49C1-9B47-FB11E7EA73DD}">
      <dgm:prSet/>
      <dgm:spPr/>
      <dgm:t>
        <a:bodyPr/>
        <a:lstStyle/>
        <a:p>
          <a:endParaRPr lang="en-US"/>
        </a:p>
      </dgm:t>
    </dgm:pt>
    <dgm:pt modelId="{CEEA1E77-C71A-4CEF-9225-97A5A7C311C4}" type="sibTrans" cxnId="{50871EDF-3D36-49C1-9B47-FB11E7EA73DD}">
      <dgm:prSet/>
      <dgm:spPr/>
      <dgm:t>
        <a:bodyPr/>
        <a:lstStyle/>
        <a:p>
          <a:endParaRPr lang="en-US"/>
        </a:p>
      </dgm:t>
    </dgm:pt>
    <dgm:pt modelId="{83C98518-FCF2-479C-BCB1-FA92E44F7D01}">
      <dgm:prSet phldrT="[Text]"/>
      <dgm:spPr/>
      <dgm:t>
        <a:bodyPr/>
        <a:lstStyle/>
        <a:p>
          <a:r>
            <a:rPr lang="en-US" b="1">
              <a:solidFill>
                <a:schemeClr val="bg2">
                  <a:lumMod val="50000"/>
                </a:schemeClr>
              </a:solidFill>
            </a:rPr>
            <a:t>Applicant completes enrollment form in My AmeriCorps</a:t>
          </a:r>
        </a:p>
      </dgm:t>
    </dgm:pt>
    <dgm:pt modelId="{B61DCA1E-8730-443C-B3F7-FF3A2648B8B2}" type="parTrans" cxnId="{16598E6C-2C5E-4423-86B6-DE4A0B964CE6}">
      <dgm:prSet/>
      <dgm:spPr/>
      <dgm:t>
        <a:bodyPr/>
        <a:lstStyle/>
        <a:p>
          <a:endParaRPr lang="en-US"/>
        </a:p>
      </dgm:t>
    </dgm:pt>
    <dgm:pt modelId="{5AD08B0D-F75B-44A7-B784-F14BCF962D1F}" type="sibTrans" cxnId="{16598E6C-2C5E-4423-86B6-DE4A0B964CE6}">
      <dgm:prSet/>
      <dgm:spPr/>
      <dgm:t>
        <a:bodyPr/>
        <a:lstStyle/>
        <a:p>
          <a:endParaRPr lang="en-US"/>
        </a:p>
      </dgm:t>
    </dgm:pt>
    <dgm:pt modelId="{4FF5A633-7341-4660-9818-E08F5E7D05BF}">
      <dgm:prSet phldrT="[Text]"/>
      <dgm:spPr/>
      <dgm:t>
        <a:bodyPr/>
        <a:lstStyle/>
        <a:p>
          <a:r>
            <a:rPr lang="en-US" b="1" dirty="0">
              <a:solidFill>
                <a:schemeClr val="bg2">
                  <a:lumMod val="50000"/>
                </a:schemeClr>
              </a:solidFill>
            </a:rPr>
            <a:t>Social Security Administration Check </a:t>
          </a:r>
        </a:p>
      </dgm:t>
    </dgm:pt>
    <dgm:pt modelId="{B18D1A24-E71D-42C9-9192-914F0AA16CBD}" type="parTrans" cxnId="{6D077B49-BFC2-4AC7-9ED0-5C5B7E47B1BF}">
      <dgm:prSet/>
      <dgm:spPr/>
      <dgm:t>
        <a:bodyPr/>
        <a:lstStyle/>
        <a:p>
          <a:endParaRPr lang="en-US"/>
        </a:p>
      </dgm:t>
    </dgm:pt>
    <dgm:pt modelId="{9C917058-D9FE-4A34-806C-F33785435365}" type="sibTrans" cxnId="{6D077B49-BFC2-4AC7-9ED0-5C5B7E47B1BF}">
      <dgm:prSet/>
      <dgm:spPr/>
      <dgm:t>
        <a:bodyPr/>
        <a:lstStyle/>
        <a:p>
          <a:endParaRPr lang="en-US"/>
        </a:p>
      </dgm:t>
    </dgm:pt>
    <dgm:pt modelId="{774CC92F-A25B-4BD8-A6DB-09BEA53ED034}">
      <dgm:prSet phldrT="[Text]"/>
      <dgm:spPr>
        <a:solidFill>
          <a:schemeClr val="bg2"/>
        </a:solidFill>
        <a:ln w="50800">
          <a:solidFill>
            <a:schemeClr val="tx2"/>
          </a:solidFill>
        </a:ln>
      </dgm:spPr>
      <dgm:t>
        <a:bodyPr/>
        <a:lstStyle/>
        <a:p>
          <a:pPr>
            <a:buNone/>
          </a:pPr>
          <a:r>
            <a:rPr lang="en-US" b="1">
              <a:solidFill>
                <a:schemeClr val="bg2">
                  <a:lumMod val="50000"/>
                </a:schemeClr>
              </a:solidFill>
            </a:rPr>
            <a:t>Verification of Eligibility</a:t>
          </a:r>
        </a:p>
      </dgm:t>
    </dgm:pt>
    <dgm:pt modelId="{29CAE15B-D7D8-452F-A755-DCA7D857CBC2}" type="parTrans" cxnId="{EBC91AC0-CA2C-4F53-A8D3-6343431D1053}">
      <dgm:prSet/>
      <dgm:spPr/>
      <dgm:t>
        <a:bodyPr/>
        <a:lstStyle/>
        <a:p>
          <a:endParaRPr lang="en-US"/>
        </a:p>
      </dgm:t>
    </dgm:pt>
    <dgm:pt modelId="{4890B436-66AB-44CC-90D8-AB507603B4ED}" type="sibTrans" cxnId="{EBC91AC0-CA2C-4F53-A8D3-6343431D1053}">
      <dgm:prSet/>
      <dgm:spPr/>
      <dgm:t>
        <a:bodyPr/>
        <a:lstStyle/>
        <a:p>
          <a:endParaRPr lang="en-US"/>
        </a:p>
      </dgm:t>
    </dgm:pt>
    <dgm:pt modelId="{A76E9199-4A51-473F-8FA7-C04CFB7B7AB7}">
      <dgm:prSet phldrT="[Text]"/>
      <dgm:spPr>
        <a:solidFill>
          <a:schemeClr val="bg2"/>
        </a:solidFill>
        <a:ln w="50800">
          <a:solidFill>
            <a:schemeClr val="tx2"/>
          </a:solidFill>
        </a:ln>
      </dgm:spPr>
      <dgm:t>
        <a:bodyPr/>
        <a:lstStyle/>
        <a:p>
          <a:pPr>
            <a:buNone/>
          </a:pPr>
          <a:r>
            <a:rPr lang="en-US" b="1" dirty="0" err="1">
              <a:solidFill>
                <a:schemeClr val="bg2">
                  <a:lumMod val="50000"/>
                </a:schemeClr>
              </a:solidFill>
            </a:rPr>
            <a:t>eGrants</a:t>
          </a:r>
          <a:r>
            <a:rPr lang="en-US" b="1" dirty="0">
              <a:solidFill>
                <a:schemeClr val="bg2">
                  <a:lumMod val="50000"/>
                </a:schemeClr>
              </a:solidFill>
            </a:rPr>
            <a:t> Enrollment process</a:t>
          </a:r>
        </a:p>
      </dgm:t>
    </dgm:pt>
    <dgm:pt modelId="{4557E086-F9F3-4E51-867E-FA5F74644CFC}" type="parTrans" cxnId="{7FFA0DD5-CE8E-4DA1-8020-0E36BE6806FE}">
      <dgm:prSet/>
      <dgm:spPr/>
      <dgm:t>
        <a:bodyPr/>
        <a:lstStyle/>
        <a:p>
          <a:endParaRPr lang="en-US"/>
        </a:p>
      </dgm:t>
    </dgm:pt>
    <dgm:pt modelId="{1AB2AAE8-7A32-4910-A975-E36DE17AF291}" type="sibTrans" cxnId="{7FFA0DD5-CE8E-4DA1-8020-0E36BE6806FE}">
      <dgm:prSet/>
      <dgm:spPr/>
      <dgm:t>
        <a:bodyPr/>
        <a:lstStyle/>
        <a:p>
          <a:endParaRPr lang="en-US"/>
        </a:p>
      </dgm:t>
    </dgm:pt>
    <dgm:pt modelId="{0040D151-ACA8-428D-8C52-06303DC087A9}">
      <dgm:prSet phldrT="[Text]"/>
      <dgm:spPr>
        <a:solidFill>
          <a:schemeClr val="bg2"/>
        </a:solidFill>
        <a:ln w="50800">
          <a:solidFill>
            <a:schemeClr val="tx2"/>
          </a:solidFill>
        </a:ln>
      </dgm:spPr>
      <dgm:t>
        <a:bodyPr/>
        <a:lstStyle/>
        <a:p>
          <a:pPr>
            <a:buFont typeface="Arial" panose="020B0604020202020204" pitchFamily="34" charset="0"/>
            <a:buChar char="•"/>
          </a:pPr>
          <a:r>
            <a:rPr lang="en-US" b="1">
              <a:solidFill>
                <a:schemeClr val="bg2">
                  <a:lumMod val="50000"/>
                </a:schemeClr>
              </a:solidFill>
            </a:rPr>
            <a:t>Individual Enrollment</a:t>
          </a:r>
        </a:p>
      </dgm:t>
    </dgm:pt>
    <dgm:pt modelId="{ECEDF04F-0BCB-44FD-A05A-BA694155F857}" type="parTrans" cxnId="{3528836A-4DD9-404F-AFAA-E7C3E95C6312}">
      <dgm:prSet/>
      <dgm:spPr/>
      <dgm:t>
        <a:bodyPr/>
        <a:lstStyle/>
        <a:p>
          <a:endParaRPr lang="en-US"/>
        </a:p>
      </dgm:t>
    </dgm:pt>
    <dgm:pt modelId="{EF1F0317-52C8-412A-9FB0-95CEC7F13E96}" type="sibTrans" cxnId="{3528836A-4DD9-404F-AFAA-E7C3E95C6312}">
      <dgm:prSet/>
      <dgm:spPr/>
      <dgm:t>
        <a:bodyPr/>
        <a:lstStyle/>
        <a:p>
          <a:endParaRPr lang="en-US"/>
        </a:p>
      </dgm:t>
    </dgm:pt>
    <dgm:pt modelId="{6D8AA1F2-F315-48A8-B1AB-CE251EFDF24E}">
      <dgm:prSet phldrT="[Text]"/>
      <dgm:spPr>
        <a:solidFill>
          <a:schemeClr val="bg2"/>
        </a:solidFill>
        <a:ln w="50800">
          <a:solidFill>
            <a:schemeClr val="tx2"/>
          </a:solidFill>
        </a:ln>
      </dgm:spPr>
      <dgm:t>
        <a:bodyPr/>
        <a:lstStyle/>
        <a:p>
          <a:pPr>
            <a:buFont typeface="Arial" panose="020B0604020202020204" pitchFamily="34" charset="0"/>
            <a:buChar char="•"/>
          </a:pPr>
          <a:r>
            <a:rPr lang="en-US" b="1" dirty="0">
              <a:solidFill>
                <a:schemeClr val="bg2">
                  <a:lumMod val="50000"/>
                </a:schemeClr>
              </a:solidFill>
            </a:rPr>
            <a:t>Group Enrollment</a:t>
          </a:r>
        </a:p>
      </dgm:t>
    </dgm:pt>
    <dgm:pt modelId="{7BDBAE34-7D1E-4ECB-A1C8-D9B3E9AEBDF8}" type="parTrans" cxnId="{D0B11331-28CA-4E9F-8EC2-982F65A2E6BE}">
      <dgm:prSet/>
      <dgm:spPr/>
      <dgm:t>
        <a:bodyPr/>
        <a:lstStyle/>
        <a:p>
          <a:endParaRPr lang="en-US"/>
        </a:p>
      </dgm:t>
    </dgm:pt>
    <dgm:pt modelId="{B5E9C8A2-11D0-4675-9B2D-6906A0213977}" type="sibTrans" cxnId="{D0B11331-28CA-4E9F-8EC2-982F65A2E6BE}">
      <dgm:prSet/>
      <dgm:spPr/>
      <dgm:t>
        <a:bodyPr/>
        <a:lstStyle/>
        <a:p>
          <a:endParaRPr lang="en-US"/>
        </a:p>
      </dgm:t>
    </dgm:pt>
    <dgm:pt modelId="{E0F68B82-558A-450A-8A5A-FA964F1B40A4}">
      <dgm:prSet phldrT="[Text]"/>
      <dgm:spPr>
        <a:solidFill>
          <a:schemeClr val="bg2"/>
        </a:solidFill>
        <a:ln w="50800">
          <a:solidFill>
            <a:schemeClr val="tx2"/>
          </a:solidFill>
        </a:ln>
      </dgm:spPr>
      <dgm:t>
        <a:bodyPr/>
        <a:lstStyle/>
        <a:p>
          <a:pPr rtl="0">
            <a:buFont typeface="Arial" panose="020B0604020202020204" pitchFamily="34" charset="0"/>
            <a:buChar char="•"/>
          </a:pPr>
          <a:r>
            <a:rPr lang="en-US" b="1" i="1">
              <a:solidFill>
                <a:schemeClr val="bg2">
                  <a:lumMod val="50000"/>
                </a:schemeClr>
              </a:solidFill>
            </a:rPr>
            <a:t>Partial Award Acknowledgment (if applicable)</a:t>
          </a:r>
          <a:r>
            <a:rPr lang="en-US" b="1" i="1">
              <a:solidFill>
                <a:schemeClr val="bg2">
                  <a:lumMod val="50000"/>
                </a:schemeClr>
              </a:solidFill>
              <a:latin typeface="Century Gothic" panose="020F0302020204030204"/>
            </a:rPr>
            <a:t> </a:t>
          </a:r>
          <a:endParaRPr lang="en-US" b="1">
            <a:solidFill>
              <a:schemeClr val="bg2">
                <a:lumMod val="50000"/>
              </a:schemeClr>
            </a:solidFill>
          </a:endParaRPr>
        </a:p>
      </dgm:t>
    </dgm:pt>
    <dgm:pt modelId="{5682AE45-F8FC-485D-B7BD-6C730E417E41}" type="parTrans" cxnId="{5D15F140-8B2B-4CBF-BC72-1AF881E6A7FB}">
      <dgm:prSet/>
      <dgm:spPr/>
      <dgm:t>
        <a:bodyPr/>
        <a:lstStyle/>
        <a:p>
          <a:endParaRPr lang="en-US"/>
        </a:p>
      </dgm:t>
    </dgm:pt>
    <dgm:pt modelId="{B1ADD7A7-B69C-499A-A43B-2A0B554202FF}" type="sibTrans" cxnId="{5D15F140-8B2B-4CBF-BC72-1AF881E6A7FB}">
      <dgm:prSet/>
      <dgm:spPr/>
      <dgm:t>
        <a:bodyPr/>
        <a:lstStyle/>
        <a:p>
          <a:endParaRPr lang="en-US"/>
        </a:p>
      </dgm:t>
    </dgm:pt>
    <dgm:pt modelId="{950FB01B-2D2E-490D-BB7E-DAD377D5BE01}">
      <dgm:prSet phldr="0"/>
      <dgm:spPr/>
      <dgm:t>
        <a:bodyPr/>
        <a:lstStyle/>
        <a:p>
          <a:endParaRPr lang="en-US" b="1" i="0">
            <a:latin typeface="Century Gothic" panose="020F0302020204030204"/>
          </a:endParaRPr>
        </a:p>
      </dgm:t>
    </dgm:pt>
    <dgm:pt modelId="{5C9456CC-83AA-40B1-8876-D7777737DFE0}" type="parTrans" cxnId="{3A121C0B-D6E2-4D3F-BAE5-4A45D5B96AFB}">
      <dgm:prSet/>
      <dgm:spPr/>
    </dgm:pt>
    <dgm:pt modelId="{532E35BB-B52E-44C1-8CCC-CECB2438B3C7}" type="sibTrans" cxnId="{3A121C0B-D6E2-4D3F-BAE5-4A45D5B96AFB}">
      <dgm:prSet/>
      <dgm:spPr/>
    </dgm:pt>
    <dgm:pt modelId="{821DC2B5-D343-4884-96A1-84CDBE38A5BE}" type="pres">
      <dgm:prSet presAssocID="{EE2DFCAD-E0EB-4CA7-83B6-0AE8B15D4929}" presName="Name0" presStyleCnt="0">
        <dgm:presLayoutVars>
          <dgm:dir/>
          <dgm:animLvl val="lvl"/>
          <dgm:resizeHandles val="exact"/>
        </dgm:presLayoutVars>
      </dgm:prSet>
      <dgm:spPr/>
    </dgm:pt>
    <dgm:pt modelId="{ECE7E88A-D25B-4ADD-82A6-8250CD63C5BF}" type="pres">
      <dgm:prSet presAssocID="{2B456904-F8A9-47E3-AEA4-147A513E99CD}" presName="compositeNode" presStyleCnt="0">
        <dgm:presLayoutVars>
          <dgm:bulletEnabled val="1"/>
        </dgm:presLayoutVars>
      </dgm:prSet>
      <dgm:spPr/>
    </dgm:pt>
    <dgm:pt modelId="{C3157E72-F123-492B-85D2-408420B99EC8}" type="pres">
      <dgm:prSet presAssocID="{2B456904-F8A9-47E3-AEA4-147A513E99CD}" presName="bgRect" presStyleLbl="node1" presStyleIdx="0" presStyleCnt="4" custScaleX="103620" custScaleY="110463"/>
      <dgm:spPr/>
    </dgm:pt>
    <dgm:pt modelId="{62277112-AC59-43CE-9E31-C771AF227231}" type="pres">
      <dgm:prSet presAssocID="{2B456904-F8A9-47E3-AEA4-147A513E99CD}" presName="parentNode" presStyleLbl="node1" presStyleIdx="0" presStyleCnt="4">
        <dgm:presLayoutVars>
          <dgm:chMax val="0"/>
          <dgm:bulletEnabled val="1"/>
        </dgm:presLayoutVars>
      </dgm:prSet>
      <dgm:spPr/>
    </dgm:pt>
    <dgm:pt modelId="{A29A991D-7642-4537-8DEB-183409DE7922}" type="pres">
      <dgm:prSet presAssocID="{2B456904-F8A9-47E3-AEA4-147A513E99CD}" presName="childNode" presStyleLbl="node1" presStyleIdx="0" presStyleCnt="4">
        <dgm:presLayoutVars>
          <dgm:bulletEnabled val="1"/>
        </dgm:presLayoutVars>
      </dgm:prSet>
      <dgm:spPr/>
    </dgm:pt>
    <dgm:pt modelId="{7F8C4D5E-C7BE-4BC8-B5F8-19CB27A8E845}" type="pres">
      <dgm:prSet presAssocID="{D5D42759-A649-4F06-A64E-31B70EECA611}" presName="hSp" presStyleCnt="0"/>
      <dgm:spPr/>
    </dgm:pt>
    <dgm:pt modelId="{7F3EFD25-BA3E-40B8-A3B0-D2E75065EE7B}" type="pres">
      <dgm:prSet presAssocID="{D5D42759-A649-4F06-A64E-31B70EECA611}" presName="vProcSp" presStyleCnt="0"/>
      <dgm:spPr/>
    </dgm:pt>
    <dgm:pt modelId="{107A6CDA-E5E5-4592-A834-FF310FAC40CE}" type="pres">
      <dgm:prSet presAssocID="{D5D42759-A649-4F06-A64E-31B70EECA611}" presName="vSp1" presStyleCnt="0"/>
      <dgm:spPr/>
    </dgm:pt>
    <dgm:pt modelId="{F2AFF82F-6602-43DD-8ED4-65583A6E9968}" type="pres">
      <dgm:prSet presAssocID="{D5D42759-A649-4F06-A64E-31B70EECA611}" presName="simulatedConn" presStyleLbl="solidFgAcc1" presStyleIdx="0" presStyleCnt="3"/>
      <dgm:spPr>
        <a:solidFill>
          <a:schemeClr val="accent4"/>
        </a:solidFill>
        <a:ln>
          <a:noFill/>
        </a:ln>
      </dgm:spPr>
    </dgm:pt>
    <dgm:pt modelId="{034D1E19-E243-4359-A135-3DCA7E55855D}" type="pres">
      <dgm:prSet presAssocID="{D5D42759-A649-4F06-A64E-31B70EECA611}" presName="vSp2" presStyleCnt="0"/>
      <dgm:spPr/>
    </dgm:pt>
    <dgm:pt modelId="{BBD0D0F0-03FD-423C-BF8A-D88389478740}" type="pres">
      <dgm:prSet presAssocID="{D5D42759-A649-4F06-A64E-31B70EECA611}" presName="sibTrans" presStyleCnt="0"/>
      <dgm:spPr/>
    </dgm:pt>
    <dgm:pt modelId="{0537B738-6FE0-43B6-A3D0-4E84155D84D2}" type="pres">
      <dgm:prSet presAssocID="{0807C628-9C37-4C95-90D9-9FBD53519C70}" presName="compositeNode" presStyleCnt="0">
        <dgm:presLayoutVars>
          <dgm:bulletEnabled val="1"/>
        </dgm:presLayoutVars>
      </dgm:prSet>
      <dgm:spPr/>
    </dgm:pt>
    <dgm:pt modelId="{62D54408-1474-4587-B74B-B36C617AE6F3}" type="pres">
      <dgm:prSet presAssocID="{0807C628-9C37-4C95-90D9-9FBD53519C70}" presName="bgRect" presStyleLbl="node1" presStyleIdx="1" presStyleCnt="4" custScaleX="93361" custScaleY="110463"/>
      <dgm:spPr/>
    </dgm:pt>
    <dgm:pt modelId="{8FF925FA-0F6C-425C-A561-634F2259CC86}" type="pres">
      <dgm:prSet presAssocID="{0807C628-9C37-4C95-90D9-9FBD53519C70}" presName="parentNode" presStyleLbl="node1" presStyleIdx="1" presStyleCnt="4">
        <dgm:presLayoutVars>
          <dgm:chMax val="0"/>
          <dgm:bulletEnabled val="1"/>
        </dgm:presLayoutVars>
      </dgm:prSet>
      <dgm:spPr/>
    </dgm:pt>
    <dgm:pt modelId="{371721AA-9EBC-4F6C-A7E2-F9EF72CCCF28}" type="pres">
      <dgm:prSet presAssocID="{0807C628-9C37-4C95-90D9-9FBD53519C70}" presName="childNode" presStyleLbl="node1" presStyleIdx="1" presStyleCnt="4">
        <dgm:presLayoutVars>
          <dgm:bulletEnabled val="1"/>
        </dgm:presLayoutVars>
      </dgm:prSet>
      <dgm:spPr/>
    </dgm:pt>
    <dgm:pt modelId="{8EC5B79D-BE4B-4BE5-95F2-FEA6F98DF223}" type="pres">
      <dgm:prSet presAssocID="{A8073FEF-AA7E-4770-A524-95222C7FB67A}" presName="hSp" presStyleCnt="0"/>
      <dgm:spPr/>
    </dgm:pt>
    <dgm:pt modelId="{781C7F8F-1854-4107-A0E9-6790E9585711}" type="pres">
      <dgm:prSet presAssocID="{A8073FEF-AA7E-4770-A524-95222C7FB67A}" presName="vProcSp" presStyleCnt="0"/>
      <dgm:spPr/>
    </dgm:pt>
    <dgm:pt modelId="{D0758BE5-51E0-482D-B842-651333AEEE77}" type="pres">
      <dgm:prSet presAssocID="{A8073FEF-AA7E-4770-A524-95222C7FB67A}" presName="vSp1" presStyleCnt="0"/>
      <dgm:spPr/>
    </dgm:pt>
    <dgm:pt modelId="{E8FEDF48-C577-41E9-9CEE-06D0523A8198}" type="pres">
      <dgm:prSet presAssocID="{A8073FEF-AA7E-4770-A524-95222C7FB67A}" presName="simulatedConn" presStyleLbl="solidFgAcc1" presStyleIdx="1" presStyleCnt="3"/>
      <dgm:spPr>
        <a:solidFill>
          <a:schemeClr val="accent4"/>
        </a:solidFill>
        <a:ln>
          <a:noFill/>
        </a:ln>
      </dgm:spPr>
    </dgm:pt>
    <dgm:pt modelId="{C9FE72E1-F547-45B9-891F-8B538DF66C86}" type="pres">
      <dgm:prSet presAssocID="{A8073FEF-AA7E-4770-A524-95222C7FB67A}" presName="vSp2" presStyleCnt="0"/>
      <dgm:spPr/>
    </dgm:pt>
    <dgm:pt modelId="{E2BF3668-569C-4402-993D-81D8B83A0A3E}" type="pres">
      <dgm:prSet presAssocID="{A8073FEF-AA7E-4770-A524-95222C7FB67A}" presName="sibTrans" presStyleCnt="0"/>
      <dgm:spPr/>
    </dgm:pt>
    <dgm:pt modelId="{7F97B301-33A6-4632-A3F0-91B1BBC28C5B}" type="pres">
      <dgm:prSet presAssocID="{A876A875-EC7E-4B53-B25F-12EBA8538D24}" presName="compositeNode" presStyleCnt="0">
        <dgm:presLayoutVars>
          <dgm:bulletEnabled val="1"/>
        </dgm:presLayoutVars>
      </dgm:prSet>
      <dgm:spPr/>
    </dgm:pt>
    <dgm:pt modelId="{D23B5499-D21B-496B-8C0F-38548D4E54FC}" type="pres">
      <dgm:prSet presAssocID="{A876A875-EC7E-4B53-B25F-12EBA8538D24}" presName="bgRect" presStyleLbl="node1" presStyleIdx="2" presStyleCnt="4" custScaleX="89730" custScaleY="110463"/>
      <dgm:spPr/>
    </dgm:pt>
    <dgm:pt modelId="{C6468436-FC16-4B64-8F05-885AD64EB6B1}" type="pres">
      <dgm:prSet presAssocID="{A876A875-EC7E-4B53-B25F-12EBA8538D24}" presName="parentNode" presStyleLbl="node1" presStyleIdx="2" presStyleCnt="4">
        <dgm:presLayoutVars>
          <dgm:chMax val="0"/>
          <dgm:bulletEnabled val="1"/>
        </dgm:presLayoutVars>
      </dgm:prSet>
      <dgm:spPr/>
    </dgm:pt>
    <dgm:pt modelId="{2EF0487F-99DD-4C54-BE1A-798F1CD631A3}" type="pres">
      <dgm:prSet presAssocID="{A876A875-EC7E-4B53-B25F-12EBA8538D24}" presName="childNode" presStyleLbl="node1" presStyleIdx="2" presStyleCnt="4">
        <dgm:presLayoutVars>
          <dgm:bulletEnabled val="1"/>
        </dgm:presLayoutVars>
      </dgm:prSet>
      <dgm:spPr/>
    </dgm:pt>
    <dgm:pt modelId="{653572E3-7827-47E1-A90D-198C502147E8}" type="pres">
      <dgm:prSet presAssocID="{8952F732-713F-45A6-8EED-7B705EFC8327}" presName="hSp" presStyleCnt="0"/>
      <dgm:spPr/>
    </dgm:pt>
    <dgm:pt modelId="{0BFFA91B-BC34-4380-8399-4FD513BC188C}" type="pres">
      <dgm:prSet presAssocID="{8952F732-713F-45A6-8EED-7B705EFC8327}" presName="vProcSp" presStyleCnt="0"/>
      <dgm:spPr/>
    </dgm:pt>
    <dgm:pt modelId="{1EC82561-3549-4B6A-AAEE-2ED873D4E8BD}" type="pres">
      <dgm:prSet presAssocID="{8952F732-713F-45A6-8EED-7B705EFC8327}" presName="vSp1" presStyleCnt="0"/>
      <dgm:spPr/>
    </dgm:pt>
    <dgm:pt modelId="{E55597C6-4716-4613-8561-BB274A2FED96}" type="pres">
      <dgm:prSet presAssocID="{8952F732-713F-45A6-8EED-7B705EFC8327}" presName="simulatedConn" presStyleLbl="solidFgAcc1" presStyleIdx="2" presStyleCnt="3"/>
      <dgm:spPr>
        <a:solidFill>
          <a:schemeClr val="accent4"/>
        </a:solidFill>
        <a:ln>
          <a:noFill/>
        </a:ln>
      </dgm:spPr>
    </dgm:pt>
    <dgm:pt modelId="{C07F7C36-5843-4EF4-8796-53D196525101}" type="pres">
      <dgm:prSet presAssocID="{8952F732-713F-45A6-8EED-7B705EFC8327}" presName="vSp2" presStyleCnt="0"/>
      <dgm:spPr/>
    </dgm:pt>
    <dgm:pt modelId="{CECC8498-AB93-42B4-B5E2-5FBB66AF4025}" type="pres">
      <dgm:prSet presAssocID="{8952F732-713F-45A6-8EED-7B705EFC8327}" presName="sibTrans" presStyleCnt="0"/>
      <dgm:spPr/>
    </dgm:pt>
    <dgm:pt modelId="{6E2CEC52-E184-4B97-A8F7-837B533DE1E5}" type="pres">
      <dgm:prSet presAssocID="{D0D71B0D-C264-4595-944C-3EF107094D67}" presName="compositeNode" presStyleCnt="0">
        <dgm:presLayoutVars>
          <dgm:bulletEnabled val="1"/>
        </dgm:presLayoutVars>
      </dgm:prSet>
      <dgm:spPr/>
    </dgm:pt>
    <dgm:pt modelId="{4BE142A4-FE21-4B4E-99DA-EC092FF6CE83}" type="pres">
      <dgm:prSet presAssocID="{D0D71B0D-C264-4595-944C-3EF107094D67}" presName="bgRect" presStyleLbl="node1" presStyleIdx="3" presStyleCnt="4" custScaleY="110463"/>
      <dgm:spPr/>
    </dgm:pt>
    <dgm:pt modelId="{43CBCA2C-32FB-4897-9232-F8CE75F35D1B}" type="pres">
      <dgm:prSet presAssocID="{D0D71B0D-C264-4595-944C-3EF107094D67}" presName="parentNode" presStyleLbl="node1" presStyleIdx="3" presStyleCnt="4">
        <dgm:presLayoutVars>
          <dgm:chMax val="0"/>
          <dgm:bulletEnabled val="1"/>
        </dgm:presLayoutVars>
      </dgm:prSet>
      <dgm:spPr/>
    </dgm:pt>
    <dgm:pt modelId="{5EB8D780-7AE5-404F-8256-E53039448A32}" type="pres">
      <dgm:prSet presAssocID="{D0D71B0D-C264-4595-944C-3EF107094D67}" presName="childNode" presStyleLbl="node1" presStyleIdx="3" presStyleCnt="4">
        <dgm:presLayoutVars>
          <dgm:bulletEnabled val="1"/>
        </dgm:presLayoutVars>
      </dgm:prSet>
      <dgm:spPr/>
    </dgm:pt>
  </dgm:ptLst>
  <dgm:cxnLst>
    <dgm:cxn modelId="{1DE45501-95CE-4FC2-B98D-490B55050C1B}" srcId="{0807C628-9C37-4C95-90D9-9FBD53519C70}" destId="{71F2304E-5023-450F-81FB-D952E5897320}" srcOrd="0" destOrd="0" parTransId="{DA33BD43-F01C-43B5-A6E3-3C3B4B1FA8D4}" sibTransId="{A3D4D2C8-E5E1-4F3B-A8B6-AA780309B88C}"/>
    <dgm:cxn modelId="{68E3F703-3B20-4084-A10D-397347FC0132}" type="presOf" srcId="{950FB01B-2D2E-490D-BB7E-DAD377D5BE01}" destId="{5EB8D780-7AE5-404F-8256-E53039448A32}" srcOrd="0" destOrd="4" presId="urn:microsoft.com/office/officeart/2005/8/layout/hProcess7"/>
    <dgm:cxn modelId="{9E7E1209-0294-4593-A4DA-2265FF75B650}" type="presOf" srcId="{A876A875-EC7E-4B53-B25F-12EBA8538D24}" destId="{C6468436-FC16-4B64-8F05-885AD64EB6B1}" srcOrd="1" destOrd="0" presId="urn:microsoft.com/office/officeart/2005/8/layout/hProcess7"/>
    <dgm:cxn modelId="{3A121C0B-D6E2-4D3F-BAE5-4A45D5B96AFB}" srcId="{A76E9199-4A51-473F-8FA7-C04CFB7B7AB7}" destId="{950FB01B-2D2E-490D-BB7E-DAD377D5BE01}" srcOrd="2" destOrd="0" parTransId="{5C9456CC-83AA-40B1-8876-D7777737DFE0}" sibTransId="{532E35BB-B52E-44C1-8CCC-CECB2438B3C7}"/>
    <dgm:cxn modelId="{EB6EEB0D-022A-4213-B6C7-5DF7E487AB21}" srcId="{2B456904-F8A9-47E3-AEA4-147A513E99CD}" destId="{9F454E7D-7779-440D-873D-B4A880243958}" srcOrd="3" destOrd="0" parTransId="{BBA8B368-AE71-4C4A-97EE-552E636F53C3}" sibTransId="{619B09FB-7D2B-4FA7-9D68-794A4BF06D13}"/>
    <dgm:cxn modelId="{35B1C311-7573-446E-A48B-4FE7F41F5FBB}" type="presOf" srcId="{71F2304E-5023-450F-81FB-D952E5897320}" destId="{371721AA-9EBC-4F6C-A7E2-F9EF72CCCF28}" srcOrd="0" destOrd="0" presId="urn:microsoft.com/office/officeart/2005/8/layout/hProcess7"/>
    <dgm:cxn modelId="{28EAEA13-5981-4CA9-8D2A-C3B0D69D5E65}" srcId="{EE2DFCAD-E0EB-4CA7-83B6-0AE8B15D4929}" destId="{2B456904-F8A9-47E3-AEA4-147A513E99CD}" srcOrd="0" destOrd="0" parTransId="{D8E08DE9-7AC5-4C8F-85FE-8871ED6CABE9}" sibTransId="{D5D42759-A649-4F06-A64E-31B70EECA611}"/>
    <dgm:cxn modelId="{10C7501C-1626-487D-923D-5C8E0AE34BDC}" type="presOf" srcId="{D0D71B0D-C264-4595-944C-3EF107094D67}" destId="{4BE142A4-FE21-4B4E-99DA-EC092FF6CE83}" srcOrd="0" destOrd="0" presId="urn:microsoft.com/office/officeart/2005/8/layout/hProcess7"/>
    <dgm:cxn modelId="{8268A624-46CC-4652-89C7-3FA1A08CCC9C}" type="presOf" srcId="{6D8AA1F2-F315-48A8-B1AB-CE251EFDF24E}" destId="{5EB8D780-7AE5-404F-8256-E53039448A32}" srcOrd="0" destOrd="3" presId="urn:microsoft.com/office/officeart/2005/8/layout/hProcess7"/>
    <dgm:cxn modelId="{FF665D2E-5F79-4872-A73F-684CB609254F}" type="presOf" srcId="{9F454E7D-7779-440D-873D-B4A880243958}" destId="{A29A991D-7642-4537-8DEB-183409DE7922}" srcOrd="0" destOrd="3" presId="urn:microsoft.com/office/officeart/2005/8/layout/hProcess7"/>
    <dgm:cxn modelId="{D0B11331-28CA-4E9F-8EC2-982F65A2E6BE}" srcId="{A76E9199-4A51-473F-8FA7-C04CFB7B7AB7}" destId="{6D8AA1F2-F315-48A8-B1AB-CE251EFDF24E}" srcOrd="1" destOrd="0" parTransId="{7BDBAE34-7D1E-4ECB-A1C8-D9B3E9AEBDF8}" sibTransId="{B5E9C8A2-11D0-4675-9B2D-6906A0213977}"/>
    <dgm:cxn modelId="{3039E735-1339-49EE-B074-29E9F8E9AD98}" srcId="{0807C628-9C37-4C95-90D9-9FBD53519C70}" destId="{BE808FA3-D0D9-4F22-BB52-F4F5315A1B55}" srcOrd="1" destOrd="0" parTransId="{523053EF-A885-4CF2-8B31-9F144416DA90}" sibTransId="{2C1F8463-22E2-4EA2-A166-A08371F3DD93}"/>
    <dgm:cxn modelId="{A798D538-1386-45F4-BC19-2A3620A4AF15}" type="presOf" srcId="{A76E9199-4A51-473F-8FA7-C04CFB7B7AB7}" destId="{5EB8D780-7AE5-404F-8256-E53039448A32}" srcOrd="0" destOrd="1" presId="urn:microsoft.com/office/officeart/2005/8/layout/hProcess7"/>
    <dgm:cxn modelId="{36192E3D-130D-4AB7-B6D1-6FFFB69C92FB}" type="presOf" srcId="{83C98518-FCF2-479C-BCB1-FA92E44F7D01}" destId="{2EF0487F-99DD-4C54-BE1A-798F1CD631A3}" srcOrd="0" destOrd="1" presId="urn:microsoft.com/office/officeart/2005/8/layout/hProcess7"/>
    <dgm:cxn modelId="{78D4E43D-5BB4-4BF2-A09F-AA8DE01834D1}" type="presOf" srcId="{65CEC615-5CBD-44E5-B478-5C37472A04AE}" destId="{A29A991D-7642-4537-8DEB-183409DE7922}" srcOrd="0" destOrd="1" presId="urn:microsoft.com/office/officeart/2005/8/layout/hProcess7"/>
    <dgm:cxn modelId="{5D15F140-8B2B-4CBF-BC72-1AF881E6A7FB}" srcId="{D0D71B0D-C264-4595-944C-3EF107094D67}" destId="{E0F68B82-558A-450A-8A5A-FA964F1B40A4}" srcOrd="2" destOrd="0" parTransId="{5682AE45-F8FC-485D-B7BD-6C730E417E41}" sibTransId="{B1ADD7A7-B69C-499A-A43B-2A0B554202FF}"/>
    <dgm:cxn modelId="{C057DD5F-8554-4F6B-BDCE-F148B6038DD6}" type="presOf" srcId="{BB727C47-1400-4034-8405-9844410F295F}" destId="{2EF0487F-99DD-4C54-BE1A-798F1CD631A3}" srcOrd="0" destOrd="0" presId="urn:microsoft.com/office/officeart/2005/8/layout/hProcess7"/>
    <dgm:cxn modelId="{7E38C863-6AC2-4901-8BF9-8042F500A166}" srcId="{2B456904-F8A9-47E3-AEA4-147A513E99CD}" destId="{606B0A8E-BA4C-4041-89CC-76893F8CC838}" srcOrd="2" destOrd="0" parTransId="{ABC4C051-120E-4F3F-9BAD-6D9311C564F5}" sibTransId="{25DC436C-C5CA-44C4-84B4-6F35B9F4CE39}"/>
    <dgm:cxn modelId="{6D077B49-BFC2-4AC7-9ED0-5C5B7E47B1BF}" srcId="{A876A875-EC7E-4B53-B25F-12EBA8538D24}" destId="{4FF5A633-7341-4660-9818-E08F5E7D05BF}" srcOrd="2" destOrd="0" parTransId="{B18D1A24-E71D-42C9-9192-914F0AA16CBD}" sibTransId="{9C917058-D9FE-4A34-806C-F33785435365}"/>
    <dgm:cxn modelId="{3528836A-4DD9-404F-AFAA-E7C3E95C6312}" srcId="{A76E9199-4A51-473F-8FA7-C04CFB7B7AB7}" destId="{0040D151-ACA8-428D-8C52-06303DC087A9}" srcOrd="0" destOrd="0" parTransId="{ECEDF04F-0BCB-44FD-A05A-BA694155F857}" sibTransId="{EF1F0317-52C8-412A-9FB0-95CEC7F13E96}"/>
    <dgm:cxn modelId="{16598E6C-2C5E-4423-86B6-DE4A0B964CE6}" srcId="{A876A875-EC7E-4B53-B25F-12EBA8538D24}" destId="{83C98518-FCF2-479C-BCB1-FA92E44F7D01}" srcOrd="1" destOrd="0" parTransId="{B61DCA1E-8730-443C-B3F7-FF3A2648B8B2}" sibTransId="{5AD08B0D-F75B-44A7-B784-F14BCF962D1F}"/>
    <dgm:cxn modelId="{98F5DC70-41C5-4B81-9C1E-7F89DEE0CC29}" type="presOf" srcId="{2B456904-F8A9-47E3-AEA4-147A513E99CD}" destId="{62277112-AC59-43CE-9E31-C771AF227231}" srcOrd="1" destOrd="0" presId="urn:microsoft.com/office/officeart/2005/8/layout/hProcess7"/>
    <dgm:cxn modelId="{FB3D6C51-45F7-4CD4-BE81-4FB9B21F842A}" type="presOf" srcId="{F519E924-A5AA-45B7-AFBD-0A6A28989C51}" destId="{371721AA-9EBC-4F6C-A7E2-F9EF72CCCF28}" srcOrd="0" destOrd="3" presId="urn:microsoft.com/office/officeart/2005/8/layout/hProcess7"/>
    <dgm:cxn modelId="{8E748672-A0D4-4947-806B-09218ACEFEC9}" type="presOf" srcId="{EE2DFCAD-E0EB-4CA7-83B6-0AE8B15D4929}" destId="{821DC2B5-D343-4884-96A1-84CDBE38A5BE}" srcOrd="0" destOrd="0" presId="urn:microsoft.com/office/officeart/2005/8/layout/hProcess7"/>
    <dgm:cxn modelId="{F584CC72-AB34-4C12-9FEE-45AA2F8DFA51}" type="presOf" srcId="{2B456904-F8A9-47E3-AEA4-147A513E99CD}" destId="{C3157E72-F123-492B-85D2-408420B99EC8}" srcOrd="0" destOrd="0" presId="urn:microsoft.com/office/officeart/2005/8/layout/hProcess7"/>
    <dgm:cxn modelId="{80A7F454-1B3A-48C1-96EC-EF8C2B9C68D1}" srcId="{EE2DFCAD-E0EB-4CA7-83B6-0AE8B15D4929}" destId="{A876A875-EC7E-4B53-B25F-12EBA8538D24}" srcOrd="2" destOrd="0" parTransId="{3FCF1C31-C6DB-4193-9E99-6DEBD975AD9D}" sibTransId="{8952F732-713F-45A6-8EED-7B705EFC8327}"/>
    <dgm:cxn modelId="{0DA81E56-AC47-4352-8184-0F77E6FCB754}" type="presOf" srcId="{65FEC155-2770-4619-8562-D1938492735D}" destId="{A29A991D-7642-4537-8DEB-183409DE7922}" srcOrd="0" destOrd="0" presId="urn:microsoft.com/office/officeart/2005/8/layout/hProcess7"/>
    <dgm:cxn modelId="{77A37059-881D-407C-95D3-D61029AE05C1}" srcId="{2B456904-F8A9-47E3-AEA4-147A513E99CD}" destId="{65FEC155-2770-4619-8562-D1938492735D}" srcOrd="0" destOrd="0" parTransId="{A440989B-04D8-4891-8861-EF39D629AD81}" sibTransId="{74BE71E3-2B16-4611-9D20-96379E9FE9A3}"/>
    <dgm:cxn modelId="{2B892C5A-11CE-4260-A6AE-448C84FAE6AE}" type="presOf" srcId="{4FF5A633-7341-4660-9818-E08F5E7D05BF}" destId="{2EF0487F-99DD-4C54-BE1A-798F1CD631A3}" srcOrd="0" destOrd="2" presId="urn:microsoft.com/office/officeart/2005/8/layout/hProcess7"/>
    <dgm:cxn modelId="{119FD185-A2C2-4569-8CA0-AA3D0820EAC0}" type="presOf" srcId="{BE808FA3-D0D9-4F22-BB52-F4F5315A1B55}" destId="{371721AA-9EBC-4F6C-A7E2-F9EF72CCCF28}" srcOrd="0" destOrd="1" presId="urn:microsoft.com/office/officeart/2005/8/layout/hProcess7"/>
    <dgm:cxn modelId="{A95FBC8E-6351-46FD-9A73-6DBD74C18C3C}" type="presOf" srcId="{0040D151-ACA8-428D-8C52-06303DC087A9}" destId="{5EB8D780-7AE5-404F-8256-E53039448A32}" srcOrd="0" destOrd="2" presId="urn:microsoft.com/office/officeart/2005/8/layout/hProcess7"/>
    <dgm:cxn modelId="{A04FD990-2675-4209-92FE-4BFA4C053864}" type="presOf" srcId="{E0F68B82-558A-450A-8A5A-FA964F1B40A4}" destId="{5EB8D780-7AE5-404F-8256-E53039448A32}" srcOrd="0" destOrd="5" presId="urn:microsoft.com/office/officeart/2005/8/layout/hProcess7"/>
    <dgm:cxn modelId="{2347EDA1-4F9F-4D17-B43D-E8661B7DF1CA}" type="presOf" srcId="{A876A875-EC7E-4B53-B25F-12EBA8538D24}" destId="{D23B5499-D21B-496B-8C0F-38548D4E54FC}" srcOrd="0" destOrd="0" presId="urn:microsoft.com/office/officeart/2005/8/layout/hProcess7"/>
    <dgm:cxn modelId="{6771BEA8-6332-457A-B727-1554E7C5E2D0}" type="presOf" srcId="{D0D71B0D-C264-4595-944C-3EF107094D67}" destId="{43CBCA2C-32FB-4897-9232-F8CE75F35D1B}" srcOrd="1" destOrd="0" presId="urn:microsoft.com/office/officeart/2005/8/layout/hProcess7"/>
    <dgm:cxn modelId="{5242C9A8-B867-42DA-945E-BDE0F0BD1AAD}" srcId="{BE808FA3-D0D9-4F22-BB52-F4F5315A1B55}" destId="{28FEC61F-771C-4DE8-8A16-E51DD82F8AC5}" srcOrd="0" destOrd="0" parTransId="{4B67AA5F-0049-4F5B-91CB-C64D29D93B27}" sibTransId="{07172D4D-5F24-4FE1-ACDA-5FDBB1B3C62C}"/>
    <dgm:cxn modelId="{025F6FA9-28E3-481E-B275-F7325E12A747}" type="presOf" srcId="{071E5063-1A70-4B23-ACD8-0CE365A68B3F}" destId="{371721AA-9EBC-4F6C-A7E2-F9EF72CCCF28}" srcOrd="0" destOrd="4" presId="urn:microsoft.com/office/officeart/2005/8/layout/hProcess7"/>
    <dgm:cxn modelId="{70EF8FAC-9DDF-4B7C-AE7F-42BC6A84F306}" srcId="{2B456904-F8A9-47E3-AEA4-147A513E99CD}" destId="{65CEC615-5CBD-44E5-B478-5C37472A04AE}" srcOrd="1" destOrd="0" parTransId="{F7DA9132-C548-45A1-88BF-5C51D9805D5C}" sibTransId="{D8C4E6B0-D4F3-4066-A108-1A208BA79C6F}"/>
    <dgm:cxn modelId="{5E2115B8-47F1-4B22-8F13-C45C68B5CEAA}" type="presOf" srcId="{774CC92F-A25B-4BD8-A6DB-09BEA53ED034}" destId="{5EB8D780-7AE5-404F-8256-E53039448A32}" srcOrd="0" destOrd="0" presId="urn:microsoft.com/office/officeart/2005/8/layout/hProcess7"/>
    <dgm:cxn modelId="{B39A1CBA-A318-41A9-98E3-565CF7CC91D8}" srcId="{BE808FA3-D0D9-4F22-BB52-F4F5315A1B55}" destId="{F519E924-A5AA-45B7-AFBD-0A6A28989C51}" srcOrd="1" destOrd="0" parTransId="{85393688-A7CC-4246-BA6A-48CC22D8A50D}" sibTransId="{18A443B8-3060-4027-9C4B-86AEC1FC552D}"/>
    <dgm:cxn modelId="{E86E0DBC-6DEA-4553-ADFD-16BE9106875A}" type="presOf" srcId="{606B0A8E-BA4C-4041-89CC-76893F8CC838}" destId="{A29A991D-7642-4537-8DEB-183409DE7922}" srcOrd="0" destOrd="2" presId="urn:microsoft.com/office/officeart/2005/8/layout/hProcess7"/>
    <dgm:cxn modelId="{CC915ABC-B6D1-423E-9747-6EF2078BC131}" srcId="{EE2DFCAD-E0EB-4CA7-83B6-0AE8B15D4929}" destId="{D0D71B0D-C264-4595-944C-3EF107094D67}" srcOrd="3" destOrd="0" parTransId="{246F3FAC-E85D-47B4-9729-DBD76B07EE0B}" sibTransId="{B868DFBE-50F1-482F-BD6C-F241FE5A11CF}"/>
    <dgm:cxn modelId="{804CA5BC-1B72-4100-8039-17DEF44DCF6B}" type="presOf" srcId="{0807C628-9C37-4C95-90D9-9FBD53519C70}" destId="{8FF925FA-0F6C-425C-A561-634F2259CC86}" srcOrd="1" destOrd="0" presId="urn:microsoft.com/office/officeart/2005/8/layout/hProcess7"/>
    <dgm:cxn modelId="{EBC91AC0-CA2C-4F53-A8D3-6343431D1053}" srcId="{D0D71B0D-C264-4595-944C-3EF107094D67}" destId="{774CC92F-A25B-4BD8-A6DB-09BEA53ED034}" srcOrd="0" destOrd="0" parTransId="{29CAE15B-D7D8-452F-A755-DCA7D857CBC2}" sibTransId="{4890B436-66AB-44CC-90D8-AB507603B4ED}"/>
    <dgm:cxn modelId="{AD8644C9-3F2C-4A97-9D6B-E53BD8C85F5C}" srcId="{EE2DFCAD-E0EB-4CA7-83B6-0AE8B15D4929}" destId="{0807C628-9C37-4C95-90D9-9FBD53519C70}" srcOrd="1" destOrd="0" parTransId="{8515D826-765A-4760-A0E3-CE3BF82B517E}" sibTransId="{A8073FEF-AA7E-4770-A524-95222C7FB67A}"/>
    <dgm:cxn modelId="{08D46FC9-CACA-4332-9F90-3979418DE4AF}" type="presOf" srcId="{0807C628-9C37-4C95-90D9-9FBD53519C70}" destId="{62D54408-1474-4587-B74B-B36C617AE6F3}" srcOrd="0" destOrd="0" presId="urn:microsoft.com/office/officeart/2005/8/layout/hProcess7"/>
    <dgm:cxn modelId="{5E6E74C9-896A-4D07-86FE-E49049D8585F}" srcId="{A876A875-EC7E-4B53-B25F-12EBA8538D24}" destId="{BB727C47-1400-4034-8405-9844410F295F}" srcOrd="0" destOrd="0" parTransId="{055A9154-29E1-4071-8C25-E76F1A22198E}" sibTransId="{234F25E9-EF06-48F2-B2B9-11A3A0C783E4}"/>
    <dgm:cxn modelId="{7FFA0DD5-CE8E-4DA1-8020-0E36BE6806FE}" srcId="{D0D71B0D-C264-4595-944C-3EF107094D67}" destId="{A76E9199-4A51-473F-8FA7-C04CFB7B7AB7}" srcOrd="1" destOrd="0" parTransId="{4557E086-F9F3-4E51-867E-FA5F74644CFC}" sibTransId="{1AB2AAE8-7A32-4910-A975-E36DE17AF291}"/>
    <dgm:cxn modelId="{64B2A0DD-9B6D-4A4C-97F8-9EB6DD577BD7}" type="presOf" srcId="{28FEC61F-771C-4DE8-8A16-E51DD82F8AC5}" destId="{371721AA-9EBC-4F6C-A7E2-F9EF72CCCF28}" srcOrd="0" destOrd="2" presId="urn:microsoft.com/office/officeart/2005/8/layout/hProcess7"/>
    <dgm:cxn modelId="{50871EDF-3D36-49C1-9B47-FB11E7EA73DD}" srcId="{BE808FA3-D0D9-4F22-BB52-F4F5315A1B55}" destId="{071E5063-1A70-4B23-ACD8-0CE365A68B3F}" srcOrd="2" destOrd="0" parTransId="{005ED4DD-2B7D-4A84-BBCA-9968EACE6D5D}" sibTransId="{CEEA1E77-C71A-4CEF-9225-97A5A7C311C4}"/>
    <dgm:cxn modelId="{0B36F950-F0E4-440D-8A85-6A793BB2CBB1}" type="presParOf" srcId="{821DC2B5-D343-4884-96A1-84CDBE38A5BE}" destId="{ECE7E88A-D25B-4ADD-82A6-8250CD63C5BF}" srcOrd="0" destOrd="0" presId="urn:microsoft.com/office/officeart/2005/8/layout/hProcess7"/>
    <dgm:cxn modelId="{6B2C22BD-B818-478F-B28A-EE038081A543}" type="presParOf" srcId="{ECE7E88A-D25B-4ADD-82A6-8250CD63C5BF}" destId="{C3157E72-F123-492B-85D2-408420B99EC8}" srcOrd="0" destOrd="0" presId="urn:microsoft.com/office/officeart/2005/8/layout/hProcess7"/>
    <dgm:cxn modelId="{B9F6F45B-61B8-41AA-B55A-2462AE743642}" type="presParOf" srcId="{ECE7E88A-D25B-4ADD-82A6-8250CD63C5BF}" destId="{62277112-AC59-43CE-9E31-C771AF227231}" srcOrd="1" destOrd="0" presId="urn:microsoft.com/office/officeart/2005/8/layout/hProcess7"/>
    <dgm:cxn modelId="{7ED3E9AA-48C7-4FE5-ADE8-F5E605D537FD}" type="presParOf" srcId="{ECE7E88A-D25B-4ADD-82A6-8250CD63C5BF}" destId="{A29A991D-7642-4537-8DEB-183409DE7922}" srcOrd="2" destOrd="0" presId="urn:microsoft.com/office/officeart/2005/8/layout/hProcess7"/>
    <dgm:cxn modelId="{BEBA2443-85DF-47F5-AC0F-E54D70147086}" type="presParOf" srcId="{821DC2B5-D343-4884-96A1-84CDBE38A5BE}" destId="{7F8C4D5E-C7BE-4BC8-B5F8-19CB27A8E845}" srcOrd="1" destOrd="0" presId="urn:microsoft.com/office/officeart/2005/8/layout/hProcess7"/>
    <dgm:cxn modelId="{35257492-ACA8-4137-99A3-F115C21384AC}" type="presParOf" srcId="{821DC2B5-D343-4884-96A1-84CDBE38A5BE}" destId="{7F3EFD25-BA3E-40B8-A3B0-D2E75065EE7B}" srcOrd="2" destOrd="0" presId="urn:microsoft.com/office/officeart/2005/8/layout/hProcess7"/>
    <dgm:cxn modelId="{C4ED7317-BD97-4EF3-AA09-A86BB6DDA804}" type="presParOf" srcId="{7F3EFD25-BA3E-40B8-A3B0-D2E75065EE7B}" destId="{107A6CDA-E5E5-4592-A834-FF310FAC40CE}" srcOrd="0" destOrd="0" presId="urn:microsoft.com/office/officeart/2005/8/layout/hProcess7"/>
    <dgm:cxn modelId="{B778D189-DA8B-4057-AF0F-C16539E0B84E}" type="presParOf" srcId="{7F3EFD25-BA3E-40B8-A3B0-D2E75065EE7B}" destId="{F2AFF82F-6602-43DD-8ED4-65583A6E9968}" srcOrd="1" destOrd="0" presId="urn:microsoft.com/office/officeart/2005/8/layout/hProcess7"/>
    <dgm:cxn modelId="{81B22FC3-E04A-44C5-A904-6ACCD94D5E83}" type="presParOf" srcId="{7F3EFD25-BA3E-40B8-A3B0-D2E75065EE7B}" destId="{034D1E19-E243-4359-A135-3DCA7E55855D}" srcOrd="2" destOrd="0" presId="urn:microsoft.com/office/officeart/2005/8/layout/hProcess7"/>
    <dgm:cxn modelId="{0B9F95A5-F2FB-45FC-8D49-A5FCA8F80BC4}" type="presParOf" srcId="{821DC2B5-D343-4884-96A1-84CDBE38A5BE}" destId="{BBD0D0F0-03FD-423C-BF8A-D88389478740}" srcOrd="3" destOrd="0" presId="urn:microsoft.com/office/officeart/2005/8/layout/hProcess7"/>
    <dgm:cxn modelId="{41EFA733-6AC5-4B4A-8DA5-70429695CD51}" type="presParOf" srcId="{821DC2B5-D343-4884-96A1-84CDBE38A5BE}" destId="{0537B738-6FE0-43B6-A3D0-4E84155D84D2}" srcOrd="4" destOrd="0" presId="urn:microsoft.com/office/officeart/2005/8/layout/hProcess7"/>
    <dgm:cxn modelId="{4F7F4BE3-88FE-4CB6-8EE4-169F5BDC3A78}" type="presParOf" srcId="{0537B738-6FE0-43B6-A3D0-4E84155D84D2}" destId="{62D54408-1474-4587-B74B-B36C617AE6F3}" srcOrd="0" destOrd="0" presId="urn:microsoft.com/office/officeart/2005/8/layout/hProcess7"/>
    <dgm:cxn modelId="{5F7C4D97-CDF8-4954-BE3B-500FB73A092F}" type="presParOf" srcId="{0537B738-6FE0-43B6-A3D0-4E84155D84D2}" destId="{8FF925FA-0F6C-425C-A561-634F2259CC86}" srcOrd="1" destOrd="0" presId="urn:microsoft.com/office/officeart/2005/8/layout/hProcess7"/>
    <dgm:cxn modelId="{B0548462-8548-4CC6-A729-73B2474C3534}" type="presParOf" srcId="{0537B738-6FE0-43B6-A3D0-4E84155D84D2}" destId="{371721AA-9EBC-4F6C-A7E2-F9EF72CCCF28}" srcOrd="2" destOrd="0" presId="urn:microsoft.com/office/officeart/2005/8/layout/hProcess7"/>
    <dgm:cxn modelId="{67982E53-8EBD-4AE0-84F9-0B0541BD7F3C}" type="presParOf" srcId="{821DC2B5-D343-4884-96A1-84CDBE38A5BE}" destId="{8EC5B79D-BE4B-4BE5-95F2-FEA6F98DF223}" srcOrd="5" destOrd="0" presId="urn:microsoft.com/office/officeart/2005/8/layout/hProcess7"/>
    <dgm:cxn modelId="{B953F120-C485-44B3-9F31-4807E17418C6}" type="presParOf" srcId="{821DC2B5-D343-4884-96A1-84CDBE38A5BE}" destId="{781C7F8F-1854-4107-A0E9-6790E9585711}" srcOrd="6" destOrd="0" presId="urn:microsoft.com/office/officeart/2005/8/layout/hProcess7"/>
    <dgm:cxn modelId="{6A28FB7D-3E24-4F9D-B9C1-4A4A6FEF83CA}" type="presParOf" srcId="{781C7F8F-1854-4107-A0E9-6790E9585711}" destId="{D0758BE5-51E0-482D-B842-651333AEEE77}" srcOrd="0" destOrd="0" presId="urn:microsoft.com/office/officeart/2005/8/layout/hProcess7"/>
    <dgm:cxn modelId="{52E78356-8C4C-4189-9485-EFEFB1D3CEE6}" type="presParOf" srcId="{781C7F8F-1854-4107-A0E9-6790E9585711}" destId="{E8FEDF48-C577-41E9-9CEE-06D0523A8198}" srcOrd="1" destOrd="0" presId="urn:microsoft.com/office/officeart/2005/8/layout/hProcess7"/>
    <dgm:cxn modelId="{30F223FD-0D9D-4B29-AC5A-33D7ADC5C1D4}" type="presParOf" srcId="{781C7F8F-1854-4107-A0E9-6790E9585711}" destId="{C9FE72E1-F547-45B9-891F-8B538DF66C86}" srcOrd="2" destOrd="0" presId="urn:microsoft.com/office/officeart/2005/8/layout/hProcess7"/>
    <dgm:cxn modelId="{727CA777-723E-4711-8326-17CD564363C5}" type="presParOf" srcId="{821DC2B5-D343-4884-96A1-84CDBE38A5BE}" destId="{E2BF3668-569C-4402-993D-81D8B83A0A3E}" srcOrd="7" destOrd="0" presId="urn:microsoft.com/office/officeart/2005/8/layout/hProcess7"/>
    <dgm:cxn modelId="{4BD6E6FB-F686-4E5E-A91B-411CC1F27FE2}" type="presParOf" srcId="{821DC2B5-D343-4884-96A1-84CDBE38A5BE}" destId="{7F97B301-33A6-4632-A3F0-91B1BBC28C5B}" srcOrd="8" destOrd="0" presId="urn:microsoft.com/office/officeart/2005/8/layout/hProcess7"/>
    <dgm:cxn modelId="{34EB4A06-6B61-4FFF-A382-33507FC042C3}" type="presParOf" srcId="{7F97B301-33A6-4632-A3F0-91B1BBC28C5B}" destId="{D23B5499-D21B-496B-8C0F-38548D4E54FC}" srcOrd="0" destOrd="0" presId="urn:microsoft.com/office/officeart/2005/8/layout/hProcess7"/>
    <dgm:cxn modelId="{FCC82211-B308-4208-A60E-7B1A99E13EF4}" type="presParOf" srcId="{7F97B301-33A6-4632-A3F0-91B1BBC28C5B}" destId="{C6468436-FC16-4B64-8F05-885AD64EB6B1}" srcOrd="1" destOrd="0" presId="urn:microsoft.com/office/officeart/2005/8/layout/hProcess7"/>
    <dgm:cxn modelId="{7456B3B3-2F8B-4CBC-AE3D-E56653CE64FD}" type="presParOf" srcId="{7F97B301-33A6-4632-A3F0-91B1BBC28C5B}" destId="{2EF0487F-99DD-4C54-BE1A-798F1CD631A3}" srcOrd="2" destOrd="0" presId="urn:microsoft.com/office/officeart/2005/8/layout/hProcess7"/>
    <dgm:cxn modelId="{4AE45BF5-9B2F-4D7B-A65D-44A67E83983B}" type="presParOf" srcId="{821DC2B5-D343-4884-96A1-84CDBE38A5BE}" destId="{653572E3-7827-47E1-A90D-198C502147E8}" srcOrd="9" destOrd="0" presId="urn:microsoft.com/office/officeart/2005/8/layout/hProcess7"/>
    <dgm:cxn modelId="{F6398E48-DBD5-4917-91FF-F0041899824D}" type="presParOf" srcId="{821DC2B5-D343-4884-96A1-84CDBE38A5BE}" destId="{0BFFA91B-BC34-4380-8399-4FD513BC188C}" srcOrd="10" destOrd="0" presId="urn:microsoft.com/office/officeart/2005/8/layout/hProcess7"/>
    <dgm:cxn modelId="{1B848C1E-430C-4821-9E54-65049D10FF38}" type="presParOf" srcId="{0BFFA91B-BC34-4380-8399-4FD513BC188C}" destId="{1EC82561-3549-4B6A-AAEE-2ED873D4E8BD}" srcOrd="0" destOrd="0" presId="urn:microsoft.com/office/officeart/2005/8/layout/hProcess7"/>
    <dgm:cxn modelId="{8DBB5D24-D5AD-4C22-B280-7168DCD6404D}" type="presParOf" srcId="{0BFFA91B-BC34-4380-8399-4FD513BC188C}" destId="{E55597C6-4716-4613-8561-BB274A2FED96}" srcOrd="1" destOrd="0" presId="urn:microsoft.com/office/officeart/2005/8/layout/hProcess7"/>
    <dgm:cxn modelId="{EA026A3F-6B4D-488B-8753-7AF087271692}" type="presParOf" srcId="{0BFFA91B-BC34-4380-8399-4FD513BC188C}" destId="{C07F7C36-5843-4EF4-8796-53D196525101}" srcOrd="2" destOrd="0" presId="urn:microsoft.com/office/officeart/2005/8/layout/hProcess7"/>
    <dgm:cxn modelId="{909448CC-0C29-40C2-92F2-49CF624A2294}" type="presParOf" srcId="{821DC2B5-D343-4884-96A1-84CDBE38A5BE}" destId="{CECC8498-AB93-42B4-B5E2-5FBB66AF4025}" srcOrd="11" destOrd="0" presId="urn:microsoft.com/office/officeart/2005/8/layout/hProcess7"/>
    <dgm:cxn modelId="{3AA4B31E-892D-48CB-895E-3777DEF75431}" type="presParOf" srcId="{821DC2B5-D343-4884-96A1-84CDBE38A5BE}" destId="{6E2CEC52-E184-4B97-A8F7-837B533DE1E5}" srcOrd="12" destOrd="0" presId="urn:microsoft.com/office/officeart/2005/8/layout/hProcess7"/>
    <dgm:cxn modelId="{3A230280-24AF-4C12-AFE0-8476EA287766}" type="presParOf" srcId="{6E2CEC52-E184-4B97-A8F7-837B533DE1E5}" destId="{4BE142A4-FE21-4B4E-99DA-EC092FF6CE83}" srcOrd="0" destOrd="0" presId="urn:microsoft.com/office/officeart/2005/8/layout/hProcess7"/>
    <dgm:cxn modelId="{BFA52A15-8E35-457B-941B-C144B80106AB}" type="presParOf" srcId="{6E2CEC52-E184-4B97-A8F7-837B533DE1E5}" destId="{43CBCA2C-32FB-4897-9232-F8CE75F35D1B}" srcOrd="1" destOrd="0" presId="urn:microsoft.com/office/officeart/2005/8/layout/hProcess7"/>
    <dgm:cxn modelId="{89C1F5ED-75E3-48CA-BC1B-A0850A320E68}" type="presParOf" srcId="{6E2CEC52-E184-4B97-A8F7-837B533DE1E5}" destId="{5EB8D780-7AE5-404F-8256-E53039448A3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57E72-F123-492B-85D2-408420B99EC8}">
      <dsp:nvSpPr>
        <dsp:cNvPr id="0" name=""/>
        <dsp:cNvSpPr/>
      </dsp:nvSpPr>
      <dsp:spPr>
        <a:xfrm>
          <a:off x="6804" y="505276"/>
          <a:ext cx="3072887"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chemeClr val="accent3"/>
              </a:solidFill>
            </a:rPr>
            <a:t>Preparation for Enrollment</a:t>
          </a:r>
        </a:p>
      </dsp:txBody>
      <dsp:txXfrm rot="16200000">
        <a:off x="-1297609" y="1809690"/>
        <a:ext cx="3223405" cy="614577"/>
      </dsp:txXfrm>
    </dsp:sp>
    <dsp:sp modelId="{A29A991D-7642-4537-8DEB-183409DE7922}">
      <dsp:nvSpPr>
        <dsp:cNvPr id="0" name=""/>
        <dsp:cNvSpPr/>
      </dsp:nvSpPr>
      <dsp:spPr>
        <a:xfrm>
          <a:off x="613598" y="505276"/>
          <a:ext cx="2289301"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288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Staff have completed required NSCHC training</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Set up operating sites (Direct)</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Set up service locations</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Create service opportunity listings</a:t>
          </a:r>
        </a:p>
      </dsp:txBody>
      <dsp:txXfrm>
        <a:off x="613598" y="505276"/>
        <a:ext cx="2289301" cy="3930982"/>
      </dsp:txXfrm>
    </dsp:sp>
    <dsp:sp modelId="{62D54408-1474-4587-B74B-B36C617AE6F3}">
      <dsp:nvSpPr>
        <dsp:cNvPr id="0" name=""/>
        <dsp:cNvSpPr/>
      </dsp:nvSpPr>
      <dsp:spPr>
        <a:xfrm>
          <a:off x="3183485" y="505276"/>
          <a:ext cx="2768653"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rtl="0">
            <a:lnSpc>
              <a:spcPct val="90000"/>
            </a:lnSpc>
            <a:spcBef>
              <a:spcPct val="0"/>
            </a:spcBef>
            <a:spcAft>
              <a:spcPct val="35000"/>
            </a:spcAft>
            <a:buNone/>
          </a:pPr>
          <a:r>
            <a:rPr lang="en-US" sz="2200" b="1" kern="1200">
              <a:solidFill>
                <a:schemeClr val="accent3"/>
              </a:solidFill>
            </a:rPr>
            <a:t>Identify your member</a:t>
          </a:r>
          <a:r>
            <a:rPr lang="en-US" sz="2200" b="1" kern="1200">
              <a:solidFill>
                <a:schemeClr val="accent3"/>
              </a:solidFill>
              <a:latin typeface="Century Gothic" panose="020F0302020204030204"/>
            </a:rPr>
            <a:t> </a:t>
          </a:r>
        </a:p>
      </dsp:txBody>
      <dsp:txXfrm rot="16200000">
        <a:off x="1848647" y="1840113"/>
        <a:ext cx="3223405" cy="553730"/>
      </dsp:txXfrm>
    </dsp:sp>
    <dsp:sp modelId="{F2AFF82F-6602-43DD-8ED4-65583A6E9968}">
      <dsp:nvSpPr>
        <dsp:cNvPr id="0" name=""/>
        <dsp:cNvSpPr/>
      </dsp:nvSpPr>
      <dsp:spPr>
        <a:xfrm rot="5400000">
          <a:off x="2936904"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1721AA-9EBC-4F6C-A7E2-F9EF72CCCF28}">
      <dsp:nvSpPr>
        <dsp:cNvPr id="0" name=""/>
        <dsp:cNvSpPr/>
      </dsp:nvSpPr>
      <dsp:spPr>
        <a:xfrm>
          <a:off x="3751490" y="505276"/>
          <a:ext cx="2062646"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2">
                  <a:lumMod val="50000"/>
                </a:schemeClr>
              </a:solidFill>
            </a:rPr>
            <a:t>Individual applies</a:t>
          </a:r>
        </a:p>
        <a:p>
          <a:pPr marL="0" lvl="0" indent="0" algn="l" defTabSz="889000">
            <a:lnSpc>
              <a:spcPct val="90000"/>
            </a:lnSpc>
            <a:spcBef>
              <a:spcPct val="0"/>
            </a:spcBef>
            <a:spcAft>
              <a:spcPct val="35000"/>
            </a:spcAft>
            <a:buNone/>
          </a:pPr>
          <a:r>
            <a:rPr lang="en-US" sz="2000" b="1" kern="1200" dirty="0">
              <a:solidFill>
                <a:schemeClr val="bg2">
                  <a:lumMod val="50000"/>
                </a:schemeClr>
              </a:solidFill>
            </a:rPr>
            <a:t>Program screens applicant</a:t>
          </a:r>
        </a:p>
        <a:p>
          <a:pPr marL="171450" lvl="1" indent="-171450" algn="l" defTabSz="711200">
            <a:lnSpc>
              <a:spcPct val="90000"/>
            </a:lnSpc>
            <a:spcBef>
              <a:spcPct val="0"/>
            </a:spcBef>
            <a:spcAft>
              <a:spcPct val="15000"/>
            </a:spcAft>
            <a:buChar char="•"/>
          </a:pPr>
          <a:r>
            <a:rPr lang="en-US" sz="1600" b="1" kern="1200" dirty="0">
              <a:solidFill>
                <a:schemeClr val="bg2">
                  <a:lumMod val="50000"/>
                </a:schemeClr>
              </a:solidFill>
            </a:rPr>
            <a:t>Gather applicant information</a:t>
          </a:r>
        </a:p>
        <a:p>
          <a:pPr marL="171450" lvl="1" indent="-171450" algn="l" defTabSz="711200">
            <a:lnSpc>
              <a:spcPct val="90000"/>
            </a:lnSpc>
            <a:spcBef>
              <a:spcPct val="0"/>
            </a:spcBef>
            <a:spcAft>
              <a:spcPct val="15000"/>
            </a:spcAft>
            <a:buChar char="•"/>
          </a:pPr>
          <a:r>
            <a:rPr lang="en-US" sz="1600" b="1" kern="1200">
              <a:solidFill>
                <a:schemeClr val="bg2">
                  <a:lumMod val="50000"/>
                </a:schemeClr>
              </a:solidFill>
            </a:rPr>
            <a:t>Complete NSCHC</a:t>
          </a:r>
        </a:p>
        <a:p>
          <a:pPr marL="171450" lvl="1" indent="-171450" algn="l" defTabSz="711200">
            <a:lnSpc>
              <a:spcPct val="90000"/>
            </a:lnSpc>
            <a:spcBef>
              <a:spcPct val="0"/>
            </a:spcBef>
            <a:spcAft>
              <a:spcPct val="15000"/>
            </a:spcAft>
            <a:buChar char="•"/>
          </a:pPr>
          <a:r>
            <a:rPr lang="en-US" sz="1600" b="1" kern="1200" dirty="0">
              <a:solidFill>
                <a:schemeClr val="bg2">
                  <a:lumMod val="50000"/>
                </a:schemeClr>
              </a:solidFill>
            </a:rPr>
            <a:t>Determine applicant eligibility </a:t>
          </a:r>
        </a:p>
      </dsp:txBody>
      <dsp:txXfrm>
        <a:off x="3751490" y="505276"/>
        <a:ext cx="2062646" cy="3930982"/>
      </dsp:txXfrm>
    </dsp:sp>
    <dsp:sp modelId="{D23B5499-D21B-496B-8C0F-38548D4E54FC}">
      <dsp:nvSpPr>
        <dsp:cNvPr id="0" name=""/>
        <dsp:cNvSpPr/>
      </dsp:nvSpPr>
      <dsp:spPr>
        <a:xfrm>
          <a:off x="6055932" y="505276"/>
          <a:ext cx="2660974"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b="1" kern="1200">
              <a:solidFill>
                <a:schemeClr val="accent3"/>
              </a:solidFill>
            </a:rPr>
            <a:t>Select your member</a:t>
          </a:r>
        </a:p>
      </dsp:txBody>
      <dsp:txXfrm rot="16200000">
        <a:off x="4710326" y="1850881"/>
        <a:ext cx="3223405" cy="532194"/>
      </dsp:txXfrm>
    </dsp:sp>
    <dsp:sp modelId="{E8FEDF48-C577-41E9-9CEE-06D0523A8198}">
      <dsp:nvSpPr>
        <dsp:cNvPr id="0" name=""/>
        <dsp:cNvSpPr/>
      </dsp:nvSpPr>
      <dsp:spPr>
        <a:xfrm rot="5400000">
          <a:off x="5809350"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F0487F-99DD-4C54-BE1A-798F1CD631A3}">
      <dsp:nvSpPr>
        <dsp:cNvPr id="0" name=""/>
        <dsp:cNvSpPr/>
      </dsp:nvSpPr>
      <dsp:spPr>
        <a:xfrm>
          <a:off x="6610207" y="505276"/>
          <a:ext cx="1982426"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bg2">
                  <a:lumMod val="50000"/>
                </a:schemeClr>
              </a:solidFill>
            </a:rPr>
            <a:t>Select applicant in eGrants</a:t>
          </a:r>
        </a:p>
        <a:p>
          <a:pPr marL="0" lvl="0" indent="0" algn="l" defTabSz="889000">
            <a:lnSpc>
              <a:spcPct val="90000"/>
            </a:lnSpc>
            <a:spcBef>
              <a:spcPct val="0"/>
            </a:spcBef>
            <a:spcAft>
              <a:spcPct val="35000"/>
            </a:spcAft>
            <a:buNone/>
          </a:pPr>
          <a:r>
            <a:rPr lang="en-US" sz="2000" b="1" kern="1200">
              <a:solidFill>
                <a:schemeClr val="bg2">
                  <a:lumMod val="50000"/>
                </a:schemeClr>
              </a:solidFill>
            </a:rPr>
            <a:t>Applicant completes enrollment form in My AmeriCorps</a:t>
          </a:r>
        </a:p>
        <a:p>
          <a:pPr marL="0" lvl="0" indent="0" algn="l" defTabSz="889000">
            <a:lnSpc>
              <a:spcPct val="90000"/>
            </a:lnSpc>
            <a:spcBef>
              <a:spcPct val="0"/>
            </a:spcBef>
            <a:spcAft>
              <a:spcPct val="35000"/>
            </a:spcAft>
            <a:buNone/>
          </a:pPr>
          <a:r>
            <a:rPr lang="en-US" sz="2000" b="1" kern="1200" dirty="0">
              <a:solidFill>
                <a:schemeClr val="bg2">
                  <a:lumMod val="50000"/>
                </a:schemeClr>
              </a:solidFill>
            </a:rPr>
            <a:t>Social Security Administration Check </a:t>
          </a:r>
        </a:p>
      </dsp:txBody>
      <dsp:txXfrm>
        <a:off x="6610207" y="505276"/>
        <a:ext cx="1982426" cy="3930982"/>
      </dsp:txXfrm>
    </dsp:sp>
    <dsp:sp modelId="{4BE142A4-FE21-4B4E-99DA-EC092FF6CE83}">
      <dsp:nvSpPr>
        <dsp:cNvPr id="0" name=""/>
        <dsp:cNvSpPr/>
      </dsp:nvSpPr>
      <dsp:spPr>
        <a:xfrm>
          <a:off x="8820700" y="505276"/>
          <a:ext cx="2965534"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b="1" kern="1200">
              <a:solidFill>
                <a:schemeClr val="accent3"/>
              </a:solidFill>
            </a:rPr>
            <a:t>Enrollment</a:t>
          </a:r>
        </a:p>
      </dsp:txBody>
      <dsp:txXfrm rot="16200000">
        <a:off x="7505551" y="1820425"/>
        <a:ext cx="3223405" cy="593106"/>
      </dsp:txXfrm>
    </dsp:sp>
    <dsp:sp modelId="{E55597C6-4716-4613-8561-BB274A2FED96}">
      <dsp:nvSpPr>
        <dsp:cNvPr id="0" name=""/>
        <dsp:cNvSpPr/>
      </dsp:nvSpPr>
      <dsp:spPr>
        <a:xfrm rot="5400000">
          <a:off x="8574119"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EB8D780-7AE5-404F-8256-E53039448A32}">
      <dsp:nvSpPr>
        <dsp:cNvPr id="0" name=""/>
        <dsp:cNvSpPr/>
      </dsp:nvSpPr>
      <dsp:spPr>
        <a:xfrm>
          <a:off x="9413807" y="505276"/>
          <a:ext cx="2209323"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bg2">
                  <a:lumMod val="50000"/>
                </a:schemeClr>
              </a:solidFill>
            </a:rPr>
            <a:t>Verification of Eligibility</a:t>
          </a:r>
        </a:p>
        <a:p>
          <a:pPr marL="0" lvl="0" indent="0" algn="l" defTabSz="889000">
            <a:lnSpc>
              <a:spcPct val="90000"/>
            </a:lnSpc>
            <a:spcBef>
              <a:spcPct val="0"/>
            </a:spcBef>
            <a:spcAft>
              <a:spcPct val="35000"/>
            </a:spcAft>
            <a:buNone/>
          </a:pPr>
          <a:r>
            <a:rPr lang="en-US" sz="2000" b="1" kern="1200" dirty="0" err="1">
              <a:solidFill>
                <a:schemeClr val="bg2">
                  <a:lumMod val="50000"/>
                </a:schemeClr>
              </a:solidFill>
            </a:rPr>
            <a:t>eGrants</a:t>
          </a:r>
          <a:r>
            <a:rPr lang="en-US" sz="2000" b="1" kern="1200" dirty="0">
              <a:solidFill>
                <a:schemeClr val="bg2">
                  <a:lumMod val="50000"/>
                </a:schemeClr>
              </a:solidFill>
            </a:rPr>
            <a:t> Enrollment process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a:solidFill>
                <a:schemeClr val="bg2">
                  <a:lumMod val="50000"/>
                </a:schemeClr>
              </a:solidFill>
            </a:rPr>
            <a:t>Individual Enrollment</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solidFill>
                <a:schemeClr val="bg2">
                  <a:lumMod val="50000"/>
                </a:schemeClr>
              </a:solidFill>
            </a:rPr>
            <a:t>Group Enrollment</a:t>
          </a:r>
        </a:p>
        <a:p>
          <a:pPr marL="171450" lvl="1" indent="-171450" algn="l" defTabSz="711200">
            <a:lnSpc>
              <a:spcPct val="90000"/>
            </a:lnSpc>
            <a:spcBef>
              <a:spcPct val="0"/>
            </a:spcBef>
            <a:spcAft>
              <a:spcPct val="15000"/>
            </a:spcAft>
            <a:buChar char="•"/>
          </a:pPr>
          <a:endParaRPr lang="en-US" sz="1600" b="1" i="0" kern="1200">
            <a:latin typeface="Century Gothic" panose="020F0302020204030204"/>
          </a:endParaRPr>
        </a:p>
        <a:p>
          <a:pPr marL="0" lvl="0" indent="0" algn="l" defTabSz="889000" rtl="0">
            <a:lnSpc>
              <a:spcPct val="90000"/>
            </a:lnSpc>
            <a:spcBef>
              <a:spcPct val="0"/>
            </a:spcBef>
            <a:spcAft>
              <a:spcPct val="35000"/>
            </a:spcAft>
            <a:buFont typeface="Arial" panose="020B0604020202020204" pitchFamily="34" charset="0"/>
            <a:buNone/>
          </a:pPr>
          <a:r>
            <a:rPr lang="en-US" sz="2000" b="1" i="1" kern="1200">
              <a:solidFill>
                <a:schemeClr val="bg2">
                  <a:lumMod val="50000"/>
                </a:schemeClr>
              </a:solidFill>
            </a:rPr>
            <a:t>Partial Award Acknowledgment (if applicable)</a:t>
          </a:r>
          <a:r>
            <a:rPr lang="en-US" sz="2000" b="1" i="1" kern="1200">
              <a:solidFill>
                <a:schemeClr val="bg2">
                  <a:lumMod val="50000"/>
                </a:schemeClr>
              </a:solidFill>
              <a:latin typeface="Century Gothic" panose="020F0302020204030204"/>
            </a:rPr>
            <a:t> </a:t>
          </a:r>
          <a:endParaRPr lang="en-US" sz="2000" b="1" kern="1200">
            <a:solidFill>
              <a:schemeClr val="bg2">
                <a:lumMod val="50000"/>
              </a:schemeClr>
            </a:solidFill>
          </a:endParaRPr>
        </a:p>
      </dsp:txBody>
      <dsp:txXfrm>
        <a:off x="9413807" y="505276"/>
        <a:ext cx="2209323" cy="39309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69217D-3066-934B-A77F-DB49E6806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7FB155-57A4-4643-B50C-F308A1730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36B3A6-128C-B047-B8B3-D455E7993B32}" type="datetimeFigureOut">
              <a:rPr lang="en-US" smtClean="0"/>
              <a:t>4/14/2021</a:t>
            </a:fld>
            <a:endParaRPr lang="en-US"/>
          </a:p>
        </p:txBody>
      </p:sp>
      <p:sp>
        <p:nvSpPr>
          <p:cNvPr id="4" name="Footer Placeholder 3">
            <a:extLst>
              <a:ext uri="{FF2B5EF4-FFF2-40B4-BE49-F238E27FC236}">
                <a16:creationId xmlns:a16="http://schemas.microsoft.com/office/drawing/2014/main" id="{A634979A-85CB-3046-A28B-DB42C6D09D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6E86CA-572F-CD4A-841F-D5836DC6D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12D51-86C3-8745-8D9D-5AE4B8E9AA94}" type="slidenum">
              <a:rPr lang="en-US" smtClean="0"/>
              <a:t>‹#›</a:t>
            </a:fld>
            <a:endParaRPr lang="en-US"/>
          </a:p>
        </p:txBody>
      </p:sp>
    </p:spTree>
    <p:extLst>
      <p:ext uri="{BB962C8B-B14F-4D97-AF65-F5344CB8AC3E}">
        <p14:creationId xmlns:p14="http://schemas.microsoft.com/office/powerpoint/2010/main" val="404872412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0.0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9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0,'6'6,"2"1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7.2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7.5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14 1,'-6'0,"-1"0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0.3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0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2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4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1,'6'0,"1"6,1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7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5.6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1,'5'0,"3"0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1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7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5666B-449B-E44F-807C-820F308E0CD0}" type="datetimeFigureOut">
              <a:rPr lang="en-US" smtClean="0"/>
              <a:t>4/14/2021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49445-AB42-5F40-8FC0-3094745C6D48}" type="slidenum">
              <a:rPr lang="en-US" smtClean="0"/>
              <a:t>‹#›</a:t>
            </a:fld>
            <a:endParaRPr lang="en-US"/>
          </a:p>
        </p:txBody>
      </p:sp>
    </p:spTree>
    <p:extLst>
      <p:ext uri="{BB962C8B-B14F-4D97-AF65-F5344CB8AC3E}">
        <p14:creationId xmlns:p14="http://schemas.microsoft.com/office/powerpoint/2010/main" val="17699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ederalregister.gov/documents/2021/02/24/2021-03247/national-service-criminal-history-check#sectno-citation-2540.20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ederalregister.gov/documents/2021/02/24/2021-03247/national-service-criminal-history-check#sectno-citation-2540.20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This presentation is designed to guide AmeriCorps program users to enroll individuals as AmeriCorps members in the My AmeriCorps Portal, the system by which AmeriCorps members are entered into the National Service Trust. </a:t>
            </a:r>
            <a:r>
              <a:rPr lang="en-US" sz="2000" dirty="0"/>
              <a:t>Often, we will just refer to this as 'The Portal.” </a:t>
            </a:r>
          </a:p>
          <a:p>
            <a:pPr lvl="1"/>
            <a:endParaRPr lang="en-US" sz="1600" dirty="0"/>
          </a:p>
          <a:p>
            <a:r>
              <a:rPr lang="en-US" sz="2000" dirty="0"/>
              <a:t>The presentation represents AmeriCorps State and National requirements for enrolling members in the Portal as of April 29, 2021.</a:t>
            </a:r>
          </a:p>
          <a:p>
            <a:endParaRPr lang="en-US" sz="2000" dirty="0"/>
          </a:p>
          <a:p>
            <a:r>
              <a:rPr lang="en-US" sz="2000" dirty="0"/>
              <a:t>Please begin the member enrollment process as soon as possible after grant notification. This includes taking proactive steps to plan for member recruitment, citizenship verification, and National Service Criminal History Check processes well in advance of your expected member start dates. </a:t>
            </a:r>
          </a:p>
          <a:p>
            <a:endParaRPr lang="en-US" sz="2000" dirty="0"/>
          </a:p>
          <a:p>
            <a:r>
              <a:rPr lang="en-US" sz="2000" dirty="0"/>
              <a:t>If you are a subgrantee, please ensure you are following any additional policies or procedures required by your State Commission or prime grantee.</a:t>
            </a:r>
            <a:endParaRPr lang="en-US" sz="2000" dirty="0">
              <a:solidFill>
                <a:srgbClr val="FFC000"/>
              </a:solidFill>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a:t>
            </a:fld>
            <a:endParaRPr lang="en-US"/>
          </a:p>
        </p:txBody>
      </p:sp>
    </p:spTree>
    <p:extLst>
      <p:ext uri="{BB962C8B-B14F-4D97-AF65-F5344CB8AC3E}">
        <p14:creationId xmlns:p14="http://schemas.microsoft.com/office/powerpoint/2010/main" val="423536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screenshots on what you will see once you log into </a:t>
            </a:r>
            <a:r>
              <a:rPr lang="en-US" err="1"/>
              <a:t>eGrants</a:t>
            </a:r>
            <a:r>
              <a:rPr lang="en-US"/>
              <a:t>. Click on Portal Home to access the links we will be using throughout the enrollment preparation and implementation process. </a:t>
            </a:r>
          </a:p>
          <a:p>
            <a:endParaRPr lang="en-US"/>
          </a:p>
          <a:p>
            <a:r>
              <a:rPr lang="en-US"/>
              <a:t>You can search and view your program specific information by selecting ‘manage programs.’ </a:t>
            </a:r>
          </a:p>
        </p:txBody>
      </p:sp>
      <p:sp>
        <p:nvSpPr>
          <p:cNvPr id="4" name="Slide Number Placeholder 3"/>
          <p:cNvSpPr>
            <a:spLocks noGrp="1"/>
          </p:cNvSpPr>
          <p:nvPr>
            <p:ph type="sldNum" sz="quarter" idx="5"/>
          </p:nvPr>
        </p:nvSpPr>
        <p:spPr/>
        <p:txBody>
          <a:bodyPr/>
          <a:lstStyle/>
          <a:p>
            <a:fld id="{EDD49445-AB42-5F40-8FC0-3094745C6D48}" type="slidenum">
              <a:rPr lang="en-US" smtClean="0"/>
              <a:t>11</a:t>
            </a:fld>
            <a:endParaRPr lang="en-US"/>
          </a:p>
        </p:txBody>
      </p:sp>
    </p:spTree>
    <p:extLst>
      <p:ext uri="{BB962C8B-B14F-4D97-AF65-F5344CB8AC3E}">
        <p14:creationId xmlns:p14="http://schemas.microsoft.com/office/powerpoint/2010/main" val="223802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 operating sites in the portal is an additional step for Direct grantees that state and subgrantees do not need to complete. </a:t>
            </a:r>
          </a:p>
          <a:p>
            <a:endParaRPr lang="en-US" dirty="0"/>
          </a:p>
          <a:p>
            <a:r>
              <a:rPr lang="en-US" dirty="0"/>
              <a:t>This step is required before direct grantees can issue invitations. We have included a link to our knowledge network here that provides additional guidance on how to complete this step in addition to this screenshot. As you can see, when in the portal the program must go into “manage programs”, search for and open the program for which you need an operating site, click on operating site info on the left-hand side and click the link on the bottom right of your screen to set up an operating site.</a:t>
            </a:r>
            <a:r>
              <a:rPr lang="en-US"/>
              <a:t> </a:t>
            </a:r>
            <a:endParaRPr lang="en-US">
              <a:cs typeface="Calibri"/>
            </a:endParaRPr>
          </a:p>
          <a:p>
            <a:endParaRPr lang="en-US" dirty="0"/>
          </a:p>
          <a:p>
            <a:r>
              <a:rPr lang="en-US" dirty="0"/>
              <a:t>If applicant invitations and Service Opportunity Listings are not associated with the correct operating site, it may complicate the enrollment steps later in the process.</a:t>
            </a:r>
          </a:p>
          <a:p>
            <a:endParaRPr lang="en-US" dirty="0"/>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12</a:t>
            </a:fld>
            <a:endParaRPr lang="en-US"/>
          </a:p>
        </p:txBody>
      </p:sp>
    </p:spTree>
    <p:extLst>
      <p:ext uri="{BB962C8B-B14F-4D97-AF65-F5344CB8AC3E}">
        <p14:creationId xmlns:p14="http://schemas.microsoft.com/office/powerpoint/2010/main" val="65681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click ‘Create Operating Site,’ this is the screen you will see. Complete all fields and click save to set up a new operating site. </a:t>
            </a:r>
          </a:p>
        </p:txBody>
      </p:sp>
      <p:sp>
        <p:nvSpPr>
          <p:cNvPr id="4" name="Slide Number Placeholder 3"/>
          <p:cNvSpPr>
            <a:spLocks noGrp="1"/>
          </p:cNvSpPr>
          <p:nvPr>
            <p:ph type="sldNum" sz="quarter" idx="5"/>
          </p:nvPr>
        </p:nvSpPr>
        <p:spPr/>
        <p:txBody>
          <a:bodyPr/>
          <a:lstStyle/>
          <a:p>
            <a:fld id="{EDD49445-AB42-5F40-8FC0-3094745C6D48}" type="slidenum">
              <a:rPr lang="en-US" smtClean="0"/>
              <a:t>13</a:t>
            </a:fld>
            <a:endParaRPr lang="en-US"/>
          </a:p>
        </p:txBody>
      </p:sp>
    </p:spTree>
    <p:extLst>
      <p:ext uri="{BB962C8B-B14F-4D97-AF65-F5344CB8AC3E}">
        <p14:creationId xmlns:p14="http://schemas.microsoft.com/office/powerpoint/2010/main" val="630593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programs must set up service locations in the portal, as this is what applicants will be assigned to. Again, please utilize our program management tutorials on the knowledge network for detailed steps on this process as we will not be going through this in detail today. </a:t>
            </a:r>
          </a:p>
          <a:p>
            <a:endParaRPr lang="en-US"/>
          </a:p>
          <a:p>
            <a:r>
              <a:rPr lang="en-US"/>
              <a:t>Here, we have provided a quick snapshot for you to know where to access service locations in the portal.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14</a:t>
            </a:fld>
            <a:endParaRPr lang="en-US"/>
          </a:p>
        </p:txBody>
      </p:sp>
    </p:spTree>
    <p:extLst>
      <p:ext uri="{BB962C8B-B14F-4D97-AF65-F5344CB8AC3E}">
        <p14:creationId xmlns:p14="http://schemas.microsoft.com/office/powerpoint/2010/main" val="409638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previous slide, when you click ‘create’ this is the next screen you will see. To create a new service location, complete all required fields and click ‘save.’</a:t>
            </a:r>
          </a:p>
        </p:txBody>
      </p:sp>
      <p:sp>
        <p:nvSpPr>
          <p:cNvPr id="4" name="Slide Number Placeholder 3"/>
          <p:cNvSpPr>
            <a:spLocks noGrp="1"/>
          </p:cNvSpPr>
          <p:nvPr>
            <p:ph type="sldNum" sz="quarter" idx="5"/>
          </p:nvPr>
        </p:nvSpPr>
        <p:spPr/>
        <p:txBody>
          <a:bodyPr/>
          <a:lstStyle/>
          <a:p>
            <a:fld id="{EDD49445-AB42-5F40-8FC0-3094745C6D48}" type="slidenum">
              <a:rPr lang="en-US" smtClean="0"/>
              <a:t>15</a:t>
            </a:fld>
            <a:endParaRPr lang="en-US"/>
          </a:p>
        </p:txBody>
      </p:sp>
    </p:spTree>
    <p:extLst>
      <p:ext uri="{BB962C8B-B14F-4D97-AF65-F5344CB8AC3E}">
        <p14:creationId xmlns:p14="http://schemas.microsoft.com/office/powerpoint/2010/main" val="28989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enrollment, programs need to submit a service opportunity listing in My AmeriCorps. </a:t>
            </a:r>
          </a:p>
          <a:p>
            <a:endParaRPr lang="en-US"/>
          </a:p>
          <a:p>
            <a:r>
              <a:rPr lang="en-US"/>
              <a:t>Per Agency policy, all grantees are required to post available member service opportunities in the My AmeriCorps Portal. We included a link to the Service Opportunity Listing Resources on our website that includes PowerPoint step-by-step instructions, an outline of our requirements, and a template for you to use. </a:t>
            </a:r>
          </a:p>
          <a:p>
            <a:endParaRPr lang="en-US"/>
          </a:p>
          <a:p>
            <a:r>
              <a:rPr lang="en-US"/>
              <a:t>Here is what this step looks like in the </a:t>
            </a:r>
            <a:r>
              <a:rPr lang="en-US" err="1"/>
              <a:t>eGrants</a:t>
            </a:r>
            <a:r>
              <a:rPr lang="en-US"/>
              <a:t> portal. Grantees may create new service listings by clicking the box indicated. Or, if you are a previous grantee, you may modify an existing listing. Grantees may use a variety or combination of strategies for recruitment based on your program model and needs.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16</a:t>
            </a:fld>
            <a:endParaRPr lang="en-US"/>
          </a:p>
        </p:txBody>
      </p:sp>
    </p:spTree>
    <p:extLst>
      <p:ext uri="{BB962C8B-B14F-4D97-AF65-F5344CB8AC3E}">
        <p14:creationId xmlns:p14="http://schemas.microsoft.com/office/powerpoint/2010/main" val="4184022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box in the enrollment process focuses on identifying </a:t>
            </a:r>
            <a:r>
              <a:rPr lang="en-US"/>
              <a:t>an applicant </a:t>
            </a:r>
            <a:r>
              <a:rPr lang="en-US" dirty="0"/>
              <a:t>to serve with your program. In order to find members, they must first apply to the positions you are seeking to fill. We will walk through two processes for </a:t>
            </a:r>
            <a:r>
              <a:rPr lang="en-US"/>
              <a:t>applicants </a:t>
            </a:r>
            <a:r>
              <a:rPr lang="en-US" dirty="0"/>
              <a:t>to take.</a:t>
            </a:r>
            <a:r>
              <a:rPr lang="en-US"/>
              <a:t> </a:t>
            </a:r>
            <a:endParaRPr lang="en-US" dirty="0"/>
          </a:p>
          <a:p>
            <a:endParaRPr lang="en-US" dirty="0"/>
          </a:p>
          <a:p>
            <a:r>
              <a:rPr lang="en-US" dirty="0"/>
              <a:t>The second portion of this section focuses on applicant screening. Each program has its own process and policies around how to screen applicants to make sure you have the best individual to serve with your program. We will cover just the basics you need to ensure you have the appropriate information needed to complete the National Service Criminal History check and to determine member eligibility. </a:t>
            </a:r>
          </a:p>
        </p:txBody>
      </p:sp>
      <p:sp>
        <p:nvSpPr>
          <p:cNvPr id="4" name="Slide Number Placeholder 3"/>
          <p:cNvSpPr>
            <a:spLocks noGrp="1"/>
          </p:cNvSpPr>
          <p:nvPr>
            <p:ph type="sldNum" sz="quarter" idx="5"/>
          </p:nvPr>
        </p:nvSpPr>
        <p:spPr/>
        <p:txBody>
          <a:bodyPr/>
          <a:lstStyle/>
          <a:p>
            <a:fld id="{EDD49445-AB42-5F40-8FC0-3094745C6D48}" type="slidenum">
              <a:rPr lang="en-US" smtClean="0"/>
              <a:t>17</a:t>
            </a:fld>
            <a:endParaRPr lang="en-US"/>
          </a:p>
        </p:txBody>
      </p:sp>
    </p:spTree>
    <p:extLst>
      <p:ext uri="{BB962C8B-B14F-4D97-AF65-F5344CB8AC3E}">
        <p14:creationId xmlns:p14="http://schemas.microsoft.com/office/powerpoint/2010/main" val="180200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applicants may apply to an AmeriCorps programs either through the My AmeriCorps portal, or outside My AmeriCorps. </a:t>
            </a:r>
          </a:p>
          <a:p>
            <a:endParaRPr lang="en-US" dirty="0"/>
          </a:p>
          <a:p>
            <a:r>
              <a:rPr lang="en-US" dirty="0"/>
              <a:t>When you are creating your Service Opportunity Listings as noted in the steps prior to enrollment, you will have the opportunity to indicate whether an applicant can apply via My AmeriCorps to your program. For programs who select yes, </a:t>
            </a:r>
            <a:r>
              <a:rPr lang="en-US"/>
              <a:t>applicants</a:t>
            </a:r>
            <a:r>
              <a:rPr lang="en-US" dirty="0"/>
              <a:t> may apply via the My AmeriCorps Portal. </a:t>
            </a:r>
          </a:p>
          <a:p>
            <a:endParaRPr lang="en-US" dirty="0"/>
          </a:p>
          <a:p>
            <a:r>
              <a:rPr lang="en-US" dirty="0"/>
              <a:t>If you choose no, this is because your program has its own recruitment process external to My AmeriCorps. If this is the case, you will be asked to provide details about where applicants can receive information to apply to your program in your service opportunity listing as shown here.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18</a:t>
            </a:fld>
            <a:endParaRPr lang="en-US"/>
          </a:p>
        </p:txBody>
      </p:sp>
    </p:spTree>
    <p:extLst>
      <p:ext uri="{BB962C8B-B14F-4D97-AF65-F5344CB8AC3E}">
        <p14:creationId xmlns:p14="http://schemas.microsoft.com/office/powerpoint/2010/main" val="255179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dirty="0"/>
              <a:t>All applicants are required to be screened for eligibility and criminal history. Programs may vary in their process and policy regarding how they </a:t>
            </a:r>
            <a:r>
              <a:rPr lang="en-US"/>
              <a:t>conduct applicant</a:t>
            </a:r>
            <a:r>
              <a:rPr lang="en-US" sz="1200" dirty="0"/>
              <a:t> screening.</a:t>
            </a:r>
          </a:p>
          <a:p>
            <a:pPr marL="285750" indent="-285750"/>
            <a:r>
              <a:rPr lang="en-US" sz="1200" dirty="0"/>
              <a:t>Programs should build in as much time as possible to complete the National Service Criminal History Check (NSCHC) and determine eligibility</a:t>
            </a:r>
          </a:p>
          <a:p>
            <a:pPr marL="285750" indent="-285750"/>
            <a:r>
              <a:rPr lang="en-US" sz="1200" dirty="0"/>
              <a:t>Applicants must have their eligibility verified </a:t>
            </a:r>
            <a:r>
              <a:rPr lang="en-US" sz="1200" u="sng" dirty="0"/>
              <a:t>before</a:t>
            </a:r>
            <a:r>
              <a:rPr lang="en-US" sz="1200" dirty="0"/>
              <a:t> they can start service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19</a:t>
            </a:fld>
            <a:endParaRPr lang="en-US"/>
          </a:p>
        </p:txBody>
      </p:sp>
    </p:spTree>
    <p:extLst>
      <p:ext uri="{BB962C8B-B14F-4D97-AF65-F5344CB8AC3E}">
        <p14:creationId xmlns:p14="http://schemas.microsoft.com/office/powerpoint/2010/main" val="1042121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 order to be enrolled in </a:t>
            </a:r>
            <a:r>
              <a:rPr lang="en-US" sz="2400" dirty="0" err="1"/>
              <a:t>eGrants</a:t>
            </a:r>
            <a:r>
              <a:rPr lang="en-US" sz="2400" dirty="0"/>
              <a:t> and the National Service Trust, programs need to gather applicant information that is consistent with the Social Security Administration Records. This includes: </a:t>
            </a:r>
            <a:endParaRPr lang="en-US"/>
          </a:p>
          <a:p>
            <a:pPr marL="742950" lvl="1" indent="-285750">
              <a:buFont typeface="Arial" panose="020B0604020202020204" pitchFamily="34" charset="0"/>
              <a:buChar char="•"/>
            </a:pPr>
            <a:r>
              <a:rPr lang="en-US" sz="2400" dirty="0"/>
              <a:t>Applicant Name</a:t>
            </a:r>
          </a:p>
          <a:p>
            <a:pPr marL="742950" lvl="1" indent="-285750">
              <a:buFont typeface="Arial" panose="020B0604020202020204" pitchFamily="34" charset="0"/>
              <a:buChar char="•"/>
            </a:pPr>
            <a:r>
              <a:rPr lang="en-US" sz="2400" dirty="0"/>
              <a:t>Social Security Number</a:t>
            </a:r>
          </a:p>
          <a:p>
            <a:pPr marL="742950" lvl="1" indent="-285750">
              <a:buFont typeface="Arial" panose="020B0604020202020204" pitchFamily="34" charset="0"/>
              <a:buChar char="•"/>
            </a:pPr>
            <a:r>
              <a:rPr lang="en-US" sz="2400" dirty="0"/>
              <a:t>Date of Birth</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r>
              <a:rPr lang="en-US" sz="2400" dirty="0"/>
              <a:t>Additional Recommendations for information gathering </a:t>
            </a:r>
            <a:endParaRPr lang="en-US" sz="2400">
              <a:cs typeface="Calibri" panose="020F0502020204030204"/>
            </a:endParaRPr>
          </a:p>
          <a:p>
            <a:pPr marL="742950" lvl="1" indent="-285750">
              <a:buFont typeface="Arial" panose="020B0604020202020204" pitchFamily="34" charset="0"/>
              <a:buChar char="•"/>
            </a:pPr>
            <a:r>
              <a:rPr lang="en-US" sz="2400" dirty="0"/>
              <a:t>Citizen Verification Documents (e.g. birth certificate, passport, certificate of citizenship, green card, etc.)</a:t>
            </a:r>
          </a:p>
          <a:p>
            <a:pPr marL="742950" lvl="1" indent="-285750">
              <a:buFont typeface="Arial" panose="020B0604020202020204" pitchFamily="34" charset="0"/>
              <a:buChar char="•"/>
            </a:pPr>
            <a:r>
              <a:rPr lang="en-US" sz="2400" dirty="0"/>
              <a:t>Contact information (phone, email, address, etc.)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20</a:t>
            </a:fld>
            <a:endParaRPr lang="en-US"/>
          </a:p>
        </p:txBody>
      </p:sp>
    </p:spTree>
    <p:extLst>
      <p:ext uri="{BB962C8B-B14F-4D97-AF65-F5344CB8AC3E}">
        <p14:creationId xmlns:p14="http://schemas.microsoft.com/office/powerpoint/2010/main" val="261620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quick links for you to reference as you proceed through this training. Our colleagues have put together some great resources on our website to support you in understanding the May 1</a:t>
            </a:r>
            <a:r>
              <a:rPr lang="en-US" baseline="30000" dirty="0"/>
              <a:t>st</a:t>
            </a:r>
            <a:r>
              <a:rPr lang="en-US" dirty="0"/>
              <a:t>, 2021 National Service Criminal History Check (NSCHC) Rule in addition to more general NSCHC resources. </a:t>
            </a:r>
          </a:p>
        </p:txBody>
      </p:sp>
      <p:sp>
        <p:nvSpPr>
          <p:cNvPr id="4" name="Slide Number Placeholder 3"/>
          <p:cNvSpPr>
            <a:spLocks noGrp="1"/>
          </p:cNvSpPr>
          <p:nvPr>
            <p:ph type="sldNum" sz="quarter" idx="5"/>
          </p:nvPr>
        </p:nvSpPr>
        <p:spPr/>
        <p:txBody>
          <a:bodyPr/>
          <a:lstStyle/>
          <a:p>
            <a:fld id="{EDD49445-AB42-5F40-8FC0-3094745C6D48}" type="slidenum">
              <a:rPr lang="en-US" smtClean="0"/>
              <a:t>3</a:t>
            </a:fld>
            <a:endParaRPr lang="en-US"/>
          </a:p>
        </p:txBody>
      </p:sp>
    </p:spTree>
    <p:extLst>
      <p:ext uri="{BB962C8B-B14F-4D97-AF65-F5344CB8AC3E}">
        <p14:creationId xmlns:p14="http://schemas.microsoft.com/office/powerpoint/2010/main" val="2388422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AmeriCorps State and National grantees who receive an operational grant must conduct National Service Criminal History Checks for AmeriCorps applicants ages 18+. </a:t>
            </a:r>
          </a:p>
          <a:p>
            <a:endParaRPr lang="en-US" dirty="0"/>
          </a:p>
          <a:p>
            <a:r>
              <a:rPr lang="en-US" dirty="0"/>
              <a:t>Subgrantees should reach out to your prime grantee, or state commission to understand your programs specific requirements regarding NSCHC as what we are discussing here are the basic AmeriCorps requirements. </a:t>
            </a:r>
          </a:p>
          <a:p>
            <a:endParaRPr lang="en-US" dirty="0"/>
          </a:p>
          <a:p>
            <a:r>
              <a:rPr lang="en-US" dirty="0"/>
              <a:t>AmeriCorps recommends using our approved vendors to conduct the National Service Criminal History Checks. These vendors are Truescreen and </a:t>
            </a:r>
            <a:r>
              <a:rPr lang="en-US" dirty="0" err="1"/>
              <a:t>Fieldprint</a:t>
            </a:r>
            <a:r>
              <a:rPr lang="en-US" dirty="0"/>
              <a:t>. Detail on how to utilize these vendors can be found on the NSCHC resource page. AmeriCorps selected these specific vendors to help ensure NSCHC compliance. </a:t>
            </a:r>
          </a:p>
          <a:p>
            <a:endParaRPr lang="en-US" dirty="0"/>
          </a:p>
          <a:p>
            <a:r>
              <a:rPr lang="en-US" dirty="0"/>
              <a:t>Please become familiar with our NSCHC requirements by reviewing our resources that were provided on the previous slide. Failure to conduct timely and compliant National Service Criminal History Checks may delay enrollment and can also result in sometimes significant cost disallowances to your program. </a:t>
            </a:r>
          </a:p>
          <a:p>
            <a:pPr fontAlgn="base"/>
            <a:endPar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r>
              <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Reference: </a:t>
            </a:r>
            <a:endParaRPr lang="en-US" sz="12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endPar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r>
              <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 2540.204</a:t>
            </a:r>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What are the components of a National Service Criminal History Check?</a:t>
            </a:r>
          </a:p>
          <a:p>
            <a:pPr fontAlgn="base"/>
            <a:r>
              <a:rPr lang="en-US" sz="1200" b="0" i="0" kern="1200" dirty="0">
                <a:solidFill>
                  <a:schemeClr val="tx1"/>
                </a:solidFill>
                <a:effectLst/>
                <a:latin typeface="+mn-lt"/>
                <a:ea typeface="+mn-ea"/>
                <a:cs typeface="+mn-cs"/>
              </a:rPr>
              <a:t>(a) Unless CNCS approves a waiver under § 2540.207, for each individual in a position specified in § 2540.201, grantees or subgrantees must, obtain:</a:t>
            </a:r>
          </a:p>
          <a:p>
            <a:pPr fontAlgn="base"/>
            <a:r>
              <a:rPr lang="en-US" sz="1200" b="0" i="0" kern="1200" dirty="0">
                <a:solidFill>
                  <a:schemeClr val="tx1"/>
                </a:solidFill>
                <a:effectLst/>
                <a:latin typeface="+mn-lt"/>
                <a:ea typeface="+mn-ea"/>
                <a:cs typeface="+mn-cs"/>
              </a:rPr>
              <a:t>(1) A nationwide check of the National Sex Offender Public website through </a:t>
            </a:r>
            <a:r>
              <a:rPr lang="en-US" sz="1200" b="0" i="1" kern="1200" dirty="0">
                <a:solidFill>
                  <a:schemeClr val="tx1"/>
                </a:solidFill>
                <a:effectLst/>
                <a:latin typeface="+mn-lt"/>
                <a:ea typeface="+mn-ea"/>
                <a:cs typeface="+mn-cs"/>
              </a:rPr>
              <a:t>NSOPW.gov;</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(2) A check of the State criminal history record repository or agency-designated alternative for the individual's State of residence and State of service; and</a:t>
            </a:r>
          </a:p>
          <a:p>
            <a:pPr fontAlgn="base"/>
            <a:r>
              <a:rPr lang="en-US" sz="1200" b="0" i="0" kern="1200" dirty="0">
                <a:solidFill>
                  <a:schemeClr val="tx1"/>
                </a:solidFill>
                <a:effectLst/>
                <a:latin typeface="+mn-lt"/>
                <a:ea typeface="+mn-ea"/>
                <a:cs typeface="+mn-cs"/>
              </a:rPr>
              <a:t>(3) A fingerprint-based check of the FBI criminal history record database through the State criminal history record repository or agency-approved vendor.</a:t>
            </a:r>
          </a:p>
          <a:p>
            <a:pPr fontAlgn="base"/>
            <a:r>
              <a:rPr lang="en-US" sz="1200" b="0" i="0" kern="1200" dirty="0">
                <a:solidFill>
                  <a:schemeClr val="tx1"/>
                </a:solidFill>
                <a:effectLst/>
                <a:latin typeface="+mn-lt"/>
                <a:ea typeface="+mn-ea"/>
                <a:cs typeface="+mn-cs"/>
              </a:rPr>
              <a:t>(b) One way for grant recipients or subrecipients to obtain and document the required components of the National Service History Check is through the use of agency-approved vendors.</a:t>
            </a:r>
          </a:p>
          <a:p>
            <a:pPr fontAlgn="base"/>
            <a:endParaRPr lang="en-US" sz="1200" b="1" i="0" u="none" strike="noStrike"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endParaRPr>
          </a:p>
          <a:p>
            <a:pPr fontAlgn="base"/>
            <a:endParaRPr lang="en-US" sz="1200" b="1" i="0" u="none" strike="noStrike"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endParaRPr>
          </a:p>
          <a:p>
            <a:pPr fontAlgn="base"/>
            <a:r>
              <a:rPr lang="en-US" sz="12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 2540.205</a:t>
            </a:r>
            <a:endParaRPr lang="en-US" sz="1200" b="1" i="0" kern="1200" dirty="0">
              <a:solidFill>
                <a:schemeClr val="bg1"/>
              </a:solidFill>
              <a:effectLst/>
              <a:latin typeface="+mn-lt"/>
              <a:ea typeface="+mn-ea"/>
              <a:cs typeface="+mn-cs"/>
            </a:endParaRPr>
          </a:p>
          <a:p>
            <a:pPr fontAlgn="base"/>
            <a:r>
              <a:rPr lang="en-US" sz="1200" b="1" i="0" kern="1200" dirty="0">
                <a:solidFill>
                  <a:schemeClr val="tx1"/>
                </a:solidFill>
                <a:effectLst/>
                <a:latin typeface="+mn-lt"/>
                <a:ea typeface="+mn-ea"/>
                <a:cs typeface="+mn-cs"/>
              </a:rPr>
              <a:t>By when must the National Service Criminal History Check be completed?</a:t>
            </a:r>
          </a:p>
          <a:p>
            <a:pPr fontAlgn="base"/>
            <a:r>
              <a:rPr lang="en-US" sz="1200" b="0" i="0" kern="1200" dirty="0">
                <a:solidFill>
                  <a:schemeClr val="tx1"/>
                </a:solidFill>
                <a:effectLst/>
                <a:latin typeface="+mn-lt"/>
                <a:ea typeface="+mn-ea"/>
                <a:cs typeface="+mn-cs"/>
              </a:rPr>
              <a:t>(a) The National Service Criminal History Check must be conducted, reviewed, and an eligibility determination made by the grant recipient or subrecipient based on the results of the National Service Criminal History Check </a:t>
            </a:r>
            <a:r>
              <a:rPr lang="en-US" sz="1200" b="0" i="1" kern="1200" dirty="0">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a person begins to work or serve in a position specified in § 2540.201(a).</a:t>
            </a:r>
          </a:p>
          <a:p>
            <a:pPr fontAlgn="base"/>
            <a:r>
              <a:rPr lang="en-US" dirty="0"/>
              <a:t>(b) If a person serves consecutive terms of service or employment with the same organization in a position specified in § 2540.201(a) and does not have a break in service or employment longer than 180 days, then no additional National Service Criminal History Check is required, as long as the original check complied with the requirements of § 2540.204.</a:t>
            </a:r>
          </a:p>
          <a:p>
            <a:pPr fontAlgn="base"/>
            <a:endParaRPr lang="en-US" dirty="0"/>
          </a:p>
          <a:p>
            <a:pPr fontAlgn="base"/>
            <a:r>
              <a:rPr lang="en-US" dirty="0"/>
              <a:t>If a National Service Criminal History Check was not conducted on a person because they were under the age of 18 at the time they began their prior term(s) of service or employment in a covered position, pursuant to § 2540.201</a:t>
            </a:r>
          </a:p>
          <a:p>
            <a:pPr fontAlgn="base"/>
            <a:r>
              <a:rPr lang="en-US" dirty="0"/>
              <a:t>(b), a National Service Criminal History check must be conducted prior to the individual beginning a subsequent term of work or service for which the person is 18 years of age or older at the start of work or service.</a:t>
            </a:r>
          </a:p>
          <a:p>
            <a:pPr fontAlgn="base"/>
            <a:r>
              <a:rPr lang="en-US" sz="1200" b="0" i="0" kern="1200" dirty="0">
                <a:solidFill>
                  <a:schemeClr val="tx1"/>
                </a:solidFill>
                <a:effectLst/>
                <a:latin typeface="+mn-lt"/>
                <a:ea typeface="+mn-ea"/>
                <a:cs typeface="+mn-cs"/>
              </a:rPr>
              <a:t>(c) Persons working or serving in positions specified in § 2540.201(a) prior to May 1, 2021, who continue working or serving in a position specified in § 2540.201(a) on or after November 1, 2021, must have a National Service Criminal History Check conducted, reviewed, and an eligibility determination made by the grant recipient or subrecipient based on the results of the National Service Criminal History Check completed in accordance with this part. For these people, the National Service Criminal History Check must be completed no later than November 1, 2021.</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21</a:t>
            </a:fld>
            <a:endParaRPr lang="en-US"/>
          </a:p>
        </p:txBody>
      </p:sp>
    </p:spTree>
    <p:extLst>
      <p:ext uri="{BB962C8B-B14F-4D97-AF65-F5344CB8AC3E}">
        <p14:creationId xmlns:p14="http://schemas.microsoft.com/office/powerpoint/2010/main" val="3149050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must conduct a screening of applicants as part of the recruitment and selection process. Failure to conduct timely and compliant NSCHC and eligibility check of an applicant may delay the enrollment process and result in cost disallowances.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You can find the comprehensive list of Eligibility Requirements by clicking the link to review 45 CFR 2522.00 (or reference the notes below). In summary, </a:t>
            </a:r>
            <a:r>
              <a:rPr lang="en-US"/>
              <a:t>an AmeriCorps participant </a:t>
            </a:r>
            <a:r>
              <a:rPr lang="en-US" dirty="0"/>
              <a:t>must be at least 17 years of age, have a high school diploma or equivalent, be a citizen/national/lawful permanent resident of the United States, and satisfy the NSCHC eligibility criteria.</a:t>
            </a:r>
            <a:r>
              <a:rPr lang="en-US"/>
              <a:t> </a:t>
            </a:r>
            <a:endParaRPr lang="en-US">
              <a:cs typeface="Calibri"/>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 </a:t>
            </a:r>
          </a:p>
          <a:p>
            <a:r>
              <a:rPr lang="en-US" sz="1200" b="1" i="0" kern="1200" dirty="0">
                <a:solidFill>
                  <a:schemeClr val="tx1"/>
                </a:solidFill>
                <a:effectLst/>
                <a:latin typeface="+mn-lt"/>
                <a:ea typeface="+mn-ea"/>
                <a:cs typeface="+mn-cs"/>
              </a:rPr>
              <a:t>§2522.200   What are the eligibility requirements for an AmeriCorps participant?</a:t>
            </a:r>
          </a:p>
          <a:p>
            <a:r>
              <a:rPr lang="en-US" sz="1200" b="0" i="0" kern="1200" dirty="0">
                <a:solidFill>
                  <a:schemeClr val="tx1"/>
                </a:solidFill>
                <a:effectLst/>
                <a:latin typeface="+mn-lt"/>
                <a:ea typeface="+mn-ea"/>
                <a:cs typeface="+mn-cs"/>
              </a:rPr>
              <a:t>(a) </a:t>
            </a:r>
            <a:r>
              <a:rPr lang="en-US" sz="1200" b="0" i="1" kern="1200" dirty="0">
                <a:solidFill>
                  <a:schemeClr val="tx1"/>
                </a:solidFill>
                <a:effectLst/>
                <a:latin typeface="+mn-lt"/>
                <a:ea typeface="+mn-ea"/>
                <a:cs typeface="+mn-cs"/>
              </a:rPr>
              <a:t>Eligibility.</a:t>
            </a:r>
            <a:r>
              <a:rPr lang="en-US" sz="1200" b="0" i="0" kern="1200" dirty="0">
                <a:solidFill>
                  <a:schemeClr val="tx1"/>
                </a:solidFill>
                <a:effectLst/>
                <a:latin typeface="+mn-lt"/>
                <a:ea typeface="+mn-ea"/>
                <a:cs typeface="+mn-cs"/>
              </a:rPr>
              <a:t> An AmeriCorps participant must—</a:t>
            </a:r>
          </a:p>
          <a:p>
            <a:r>
              <a:rPr lang="en-US" sz="1200" b="0" i="0" kern="1200" dirty="0">
                <a:solidFill>
                  <a:schemeClr val="tx1"/>
                </a:solidFill>
                <a:effectLst/>
                <a:latin typeface="+mn-lt"/>
                <a:ea typeface="+mn-ea"/>
                <a:cs typeface="+mn-cs"/>
              </a:rPr>
              <a:t>(1)(</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Be at least 17 years of age at the commencement of service; or</a:t>
            </a:r>
          </a:p>
          <a:p>
            <a:r>
              <a:rPr lang="en-US" sz="1200" b="0" i="0" kern="1200" dirty="0">
                <a:solidFill>
                  <a:schemeClr val="tx1"/>
                </a:solidFill>
                <a:effectLst/>
                <a:latin typeface="+mn-lt"/>
                <a:ea typeface="+mn-ea"/>
                <a:cs typeface="+mn-cs"/>
              </a:rPr>
              <a:t>(ii) Be an out-of-school youth 16 years of age at the commencement of service participating in a program described in §2522.110(b)(3) or (g);</a:t>
            </a:r>
          </a:p>
          <a:p>
            <a:r>
              <a:rPr lang="en-US" sz="1200" b="0" i="0" kern="1200" dirty="0">
                <a:solidFill>
                  <a:schemeClr val="tx1"/>
                </a:solidFill>
                <a:effectLst/>
                <a:latin typeface="+mn-lt"/>
                <a:ea typeface="+mn-ea"/>
                <a:cs typeface="+mn-cs"/>
              </a:rPr>
              <a:t>(2)(</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Have a high school diploma or its equivalent; or</a:t>
            </a:r>
          </a:p>
          <a:p>
            <a:r>
              <a:rPr lang="en-US" sz="1200" b="0" i="0" kern="1200" dirty="0">
                <a:solidFill>
                  <a:schemeClr val="tx1"/>
                </a:solidFill>
                <a:effectLst/>
                <a:latin typeface="+mn-lt"/>
                <a:ea typeface="+mn-ea"/>
                <a:cs typeface="+mn-cs"/>
              </a:rPr>
              <a:t>(ii) Not have dropped out of elementary or secondary school to enroll as an AmeriCorps participant and must agree to obtain a high school diploma or its equivalent prior to using the education award; or</a:t>
            </a:r>
          </a:p>
          <a:p>
            <a:r>
              <a:rPr lang="en-US" sz="1200" b="0" i="0" kern="1200" dirty="0">
                <a:solidFill>
                  <a:schemeClr val="tx1"/>
                </a:solidFill>
                <a:effectLst/>
                <a:latin typeface="+mn-lt"/>
                <a:ea typeface="+mn-ea"/>
                <a:cs typeface="+mn-cs"/>
              </a:rPr>
              <a:t>(iii) Obtain a waiver from the Corporation of the requirements in paragraphs (a)(2)(</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and (a)(2)(ii) of this section based on an independent evaluation secured by the program demonstrating that the individual is not capable of obtaining a high school diploma or its equivalent; or</a:t>
            </a:r>
          </a:p>
          <a:p>
            <a:r>
              <a:rPr lang="en-US" sz="1200" b="0" i="0" kern="1200" dirty="0">
                <a:solidFill>
                  <a:schemeClr val="tx1"/>
                </a:solidFill>
                <a:effectLst/>
                <a:latin typeface="+mn-lt"/>
                <a:ea typeface="+mn-ea"/>
                <a:cs typeface="+mn-cs"/>
              </a:rPr>
              <a:t>(iv) Be enrolled in an institution of higher education on an ability to benefit basis and be considered eligible for funds under section 484 of the Higher Education Act of 1965 (20 U.S.C. 1091);</a:t>
            </a:r>
          </a:p>
          <a:p>
            <a:r>
              <a:rPr lang="en-US" sz="1200" b="0" i="0" kern="1200" dirty="0">
                <a:solidFill>
                  <a:schemeClr val="tx1"/>
                </a:solidFill>
                <a:effectLst/>
                <a:latin typeface="+mn-lt"/>
                <a:ea typeface="+mn-ea"/>
                <a:cs typeface="+mn-cs"/>
              </a:rPr>
              <a:t>(3) Be a citizen, national, or lawful permanent resident alien of the United States;</a:t>
            </a:r>
          </a:p>
          <a:p>
            <a:r>
              <a:rPr lang="en-US" sz="1200" b="0" i="0" kern="1200" dirty="0">
                <a:solidFill>
                  <a:schemeClr val="tx1"/>
                </a:solidFill>
                <a:effectLst/>
                <a:latin typeface="+mn-lt"/>
                <a:ea typeface="+mn-ea"/>
                <a:cs typeface="+mn-cs"/>
              </a:rPr>
              <a:t>(4) Satisfy the National Service Criminal History Check eligibility criteria pursuant to 45 CFR 2540.202.</a:t>
            </a:r>
          </a:p>
          <a:p>
            <a:r>
              <a:rPr lang="en-US" sz="1200" b="0" i="0" kern="1200" dirty="0">
                <a:solidFill>
                  <a:schemeClr val="tx1"/>
                </a:solidFill>
                <a:effectLst/>
                <a:latin typeface="+mn-lt"/>
                <a:ea typeface="+mn-ea"/>
                <a:cs typeface="+mn-cs"/>
              </a:rPr>
              <a:t>(b) </a:t>
            </a:r>
            <a:r>
              <a:rPr lang="en-US" sz="1200" b="0" i="1" kern="1200" dirty="0">
                <a:solidFill>
                  <a:schemeClr val="tx1"/>
                </a:solidFill>
                <a:effectLst/>
                <a:latin typeface="+mn-lt"/>
                <a:ea typeface="+mn-ea"/>
                <a:cs typeface="+mn-cs"/>
              </a:rPr>
              <a:t>Written declaration regarding high school diploma sufficient for enrollment.</a:t>
            </a:r>
            <a:r>
              <a:rPr lang="en-US" sz="1200" b="0" i="0" kern="1200" dirty="0">
                <a:solidFill>
                  <a:schemeClr val="tx1"/>
                </a:solidFill>
                <a:effectLst/>
                <a:latin typeface="+mn-lt"/>
                <a:ea typeface="+mn-ea"/>
                <a:cs typeface="+mn-cs"/>
              </a:rPr>
              <a:t> For purposes of enrollment, if an individual provides a written declaration under penalty of law that he or she meets the requirements in paragraph (a) of this section relating to high school education, a program need not obtain additional documentation of that fact.</a:t>
            </a:r>
          </a:p>
          <a:p>
            <a:r>
              <a:rPr lang="en-US" sz="1200" b="0" i="0" kern="1200" dirty="0">
                <a:solidFill>
                  <a:schemeClr val="tx1"/>
                </a:solidFill>
                <a:effectLst/>
                <a:latin typeface="+mn-lt"/>
                <a:ea typeface="+mn-ea"/>
                <a:cs typeface="+mn-cs"/>
              </a:rPr>
              <a:t>(c) </a:t>
            </a:r>
            <a:r>
              <a:rPr lang="en-US" sz="1200" b="0" i="1" kern="1200" dirty="0">
                <a:solidFill>
                  <a:schemeClr val="tx1"/>
                </a:solidFill>
                <a:effectLst/>
                <a:latin typeface="+mn-lt"/>
                <a:ea typeface="+mn-ea"/>
                <a:cs typeface="+mn-cs"/>
              </a:rPr>
              <a:t>Primary documentation of status as a U.S. citizen or national.</a:t>
            </a:r>
            <a:r>
              <a:rPr lang="en-US" sz="1200" b="0" i="0" kern="1200" dirty="0">
                <a:solidFill>
                  <a:schemeClr val="tx1"/>
                </a:solidFill>
                <a:effectLst/>
                <a:latin typeface="+mn-lt"/>
                <a:ea typeface="+mn-ea"/>
                <a:cs typeface="+mn-cs"/>
              </a:rPr>
              <a:t> The following are acceptable forms of certifying status as a U.S. citizen or national:</a:t>
            </a:r>
          </a:p>
          <a:p>
            <a:r>
              <a:rPr lang="en-US" sz="1200" b="0" i="0" kern="1200" dirty="0">
                <a:solidFill>
                  <a:schemeClr val="tx1"/>
                </a:solidFill>
                <a:effectLst/>
                <a:latin typeface="+mn-lt"/>
                <a:ea typeface="+mn-ea"/>
                <a:cs typeface="+mn-cs"/>
              </a:rPr>
              <a:t>(1) A birth certificate showing that the individual was born in one of the 50 states, the District of Columbia, Puerto Rico, Guam, the U.S. Virgin Islands, American Samoa, or the Northern Mariana Islands;</a:t>
            </a:r>
          </a:p>
          <a:p>
            <a:r>
              <a:rPr lang="en-US" sz="1200" b="0" i="0" kern="1200" dirty="0">
                <a:solidFill>
                  <a:schemeClr val="tx1"/>
                </a:solidFill>
                <a:effectLst/>
                <a:latin typeface="+mn-lt"/>
                <a:ea typeface="+mn-ea"/>
                <a:cs typeface="+mn-cs"/>
              </a:rPr>
              <a:t>(2) A United States passport;</a:t>
            </a:r>
          </a:p>
          <a:p>
            <a:r>
              <a:rPr lang="en-US" sz="1200" b="0" i="0" kern="1200" dirty="0">
                <a:solidFill>
                  <a:schemeClr val="tx1"/>
                </a:solidFill>
                <a:effectLst/>
                <a:latin typeface="+mn-lt"/>
                <a:ea typeface="+mn-ea"/>
                <a:cs typeface="+mn-cs"/>
              </a:rPr>
              <a:t>(3) A report of birth abroad of a U.S. Citizen (FS-240) issued by the State Department;</a:t>
            </a:r>
          </a:p>
          <a:p>
            <a:r>
              <a:rPr lang="en-US" sz="1200" b="0" i="0" kern="1200" dirty="0">
                <a:solidFill>
                  <a:schemeClr val="tx1"/>
                </a:solidFill>
                <a:effectLst/>
                <a:latin typeface="+mn-lt"/>
                <a:ea typeface="+mn-ea"/>
                <a:cs typeface="+mn-cs"/>
              </a:rPr>
              <a:t>(4) A certificate of birth-foreign service (FS 545) issued by the State Department;</a:t>
            </a:r>
          </a:p>
          <a:p>
            <a:r>
              <a:rPr lang="en-US" sz="1200" b="0" i="0" kern="1200" dirty="0">
                <a:solidFill>
                  <a:schemeClr val="tx1"/>
                </a:solidFill>
                <a:effectLst/>
                <a:latin typeface="+mn-lt"/>
                <a:ea typeface="+mn-ea"/>
                <a:cs typeface="+mn-cs"/>
              </a:rPr>
              <a:t>(5) A certification of report of birth (DS-1350) issued by the State Department;</a:t>
            </a:r>
          </a:p>
          <a:p>
            <a:r>
              <a:rPr lang="en-US" sz="1200" b="0" i="0" kern="1200" dirty="0">
                <a:solidFill>
                  <a:schemeClr val="tx1"/>
                </a:solidFill>
                <a:effectLst/>
                <a:latin typeface="+mn-lt"/>
                <a:ea typeface="+mn-ea"/>
                <a:cs typeface="+mn-cs"/>
              </a:rPr>
              <a:t>(6) A certificate of naturalization (Form N-550 or N-570) issued by the Immigration and Naturalization Service; or</a:t>
            </a:r>
          </a:p>
          <a:p>
            <a:r>
              <a:rPr lang="en-US" sz="1200" b="0" i="0" kern="1200" dirty="0">
                <a:solidFill>
                  <a:schemeClr val="tx1"/>
                </a:solidFill>
                <a:effectLst/>
                <a:latin typeface="+mn-lt"/>
                <a:ea typeface="+mn-ea"/>
                <a:cs typeface="+mn-cs"/>
              </a:rPr>
              <a:t>(7) A certificate of citizenship (Form N-560 or N-561) issued by the Immigration and Naturalization Service.</a:t>
            </a:r>
          </a:p>
          <a:p>
            <a:r>
              <a:rPr lang="en-US" sz="1200" b="0" i="0" kern="1200" dirty="0">
                <a:solidFill>
                  <a:schemeClr val="tx1"/>
                </a:solidFill>
                <a:effectLst/>
                <a:latin typeface="+mn-lt"/>
                <a:ea typeface="+mn-ea"/>
                <a:cs typeface="+mn-cs"/>
              </a:rPr>
              <a:t>(d) </a:t>
            </a:r>
            <a:r>
              <a:rPr lang="en-US" sz="1200" b="0" i="1" kern="1200" dirty="0">
                <a:solidFill>
                  <a:schemeClr val="tx1"/>
                </a:solidFill>
                <a:effectLst/>
                <a:latin typeface="+mn-lt"/>
                <a:ea typeface="+mn-ea"/>
                <a:cs typeface="+mn-cs"/>
              </a:rPr>
              <a:t>Primary documentation of status as a lawful permanent resident alien of the United States.</a:t>
            </a:r>
            <a:r>
              <a:rPr lang="en-US" sz="1200" b="0" i="0" kern="1200" dirty="0">
                <a:solidFill>
                  <a:schemeClr val="tx1"/>
                </a:solidFill>
                <a:effectLst/>
                <a:latin typeface="+mn-lt"/>
                <a:ea typeface="+mn-ea"/>
                <a:cs typeface="+mn-cs"/>
              </a:rPr>
              <a:t> The following are acceptable forms of certifying status as a lawful permanent resident alien of the United States:</a:t>
            </a:r>
          </a:p>
          <a:p>
            <a:r>
              <a:rPr lang="en-US" sz="1200" b="0" i="0" kern="1200" dirty="0">
                <a:solidFill>
                  <a:schemeClr val="tx1"/>
                </a:solidFill>
                <a:effectLst/>
                <a:latin typeface="+mn-lt"/>
                <a:ea typeface="+mn-ea"/>
                <a:cs typeface="+mn-cs"/>
              </a:rPr>
              <a:t>(1) Permanent Resident Card, INS Form I-551;</a:t>
            </a:r>
          </a:p>
          <a:p>
            <a:r>
              <a:rPr lang="en-US" sz="1200" b="0" i="0" kern="1200" dirty="0">
                <a:solidFill>
                  <a:schemeClr val="tx1"/>
                </a:solidFill>
                <a:effectLst/>
                <a:latin typeface="+mn-lt"/>
                <a:ea typeface="+mn-ea"/>
                <a:cs typeface="+mn-cs"/>
              </a:rPr>
              <a:t>(2) Alien Registration Receipt Card, INS Form I-551;</a:t>
            </a:r>
          </a:p>
          <a:p>
            <a:r>
              <a:rPr lang="en-US" sz="1200" b="0" i="0" kern="1200" dirty="0">
                <a:solidFill>
                  <a:schemeClr val="tx1"/>
                </a:solidFill>
                <a:effectLst/>
                <a:latin typeface="+mn-lt"/>
                <a:ea typeface="+mn-ea"/>
                <a:cs typeface="+mn-cs"/>
              </a:rPr>
              <a:t>(3) A passport indicating that the INS has approved it as temporary evidence of lawful admission for permanent residence; or</a:t>
            </a:r>
          </a:p>
          <a:p>
            <a:r>
              <a:rPr lang="en-US" sz="1200" b="0" i="0" kern="1200" dirty="0">
                <a:solidFill>
                  <a:schemeClr val="tx1"/>
                </a:solidFill>
                <a:effectLst/>
                <a:latin typeface="+mn-lt"/>
                <a:ea typeface="+mn-ea"/>
                <a:cs typeface="+mn-cs"/>
              </a:rPr>
              <a:t>(4) A Departure Record (INS Form I-94) indicating that the INS has approved it as temporary evidence of lawful admission for permanent residence.</a:t>
            </a:r>
          </a:p>
          <a:p>
            <a:r>
              <a:rPr lang="en-US" sz="1200" b="0" i="0" kern="1200" dirty="0">
                <a:solidFill>
                  <a:schemeClr val="tx1"/>
                </a:solidFill>
                <a:effectLst/>
                <a:latin typeface="+mn-lt"/>
                <a:ea typeface="+mn-ea"/>
                <a:cs typeface="+mn-cs"/>
              </a:rPr>
              <a:t>(e) </a:t>
            </a:r>
            <a:r>
              <a:rPr lang="en-US" sz="1200" b="0" i="1" kern="1200" dirty="0">
                <a:solidFill>
                  <a:schemeClr val="tx1"/>
                </a:solidFill>
                <a:effectLst/>
                <a:latin typeface="+mn-lt"/>
                <a:ea typeface="+mn-ea"/>
                <a:cs typeface="+mn-cs"/>
              </a:rPr>
              <a:t>Secondary documentation of citizenship or immigration status.</a:t>
            </a:r>
            <a:r>
              <a:rPr lang="en-US" sz="1200" b="0" i="0" kern="1200" dirty="0">
                <a:solidFill>
                  <a:schemeClr val="tx1"/>
                </a:solidFill>
                <a:effectLst/>
                <a:latin typeface="+mn-lt"/>
                <a:ea typeface="+mn-ea"/>
                <a:cs typeface="+mn-cs"/>
              </a:rPr>
              <a:t> If primary documentation is not available, the program must obtain written approval from the Corporation that other documentation is sufficient to demonstrate the individual's status as a U.S. citizen, U.S. national, or lawful permanent resident alien.</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22</a:t>
            </a:fld>
            <a:endParaRPr lang="en-US"/>
          </a:p>
        </p:txBody>
      </p:sp>
    </p:spTree>
    <p:extLst>
      <p:ext uri="{BB962C8B-B14F-4D97-AF65-F5344CB8AC3E}">
        <p14:creationId xmlns:p14="http://schemas.microsoft.com/office/powerpoint/2010/main" val="177329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next section we will focus on the steps to select an applicant to serve with your program. We will walk through how to do this in </a:t>
            </a:r>
            <a:r>
              <a:rPr lang="en-US" err="1"/>
              <a:t>eGrants</a:t>
            </a:r>
            <a:r>
              <a:rPr lang="en-US"/>
              <a:t>, what steps the applicant needs to complete before they can be enrolled and walk through the Social Security Administration check process. </a:t>
            </a:r>
          </a:p>
        </p:txBody>
      </p:sp>
      <p:sp>
        <p:nvSpPr>
          <p:cNvPr id="4" name="Slide Number Placeholder 3"/>
          <p:cNvSpPr>
            <a:spLocks noGrp="1"/>
          </p:cNvSpPr>
          <p:nvPr>
            <p:ph type="sldNum" sz="quarter" idx="5"/>
          </p:nvPr>
        </p:nvSpPr>
        <p:spPr/>
        <p:txBody>
          <a:bodyPr/>
          <a:lstStyle/>
          <a:p>
            <a:fld id="{EDD49445-AB42-5F40-8FC0-3094745C6D48}" type="slidenum">
              <a:rPr lang="en-US" smtClean="0"/>
              <a:t>23</a:t>
            </a:fld>
            <a:endParaRPr lang="en-US"/>
          </a:p>
        </p:txBody>
      </p:sp>
    </p:spTree>
    <p:extLst>
      <p:ext uri="{BB962C8B-B14F-4D97-AF65-F5344CB8AC3E}">
        <p14:creationId xmlns:p14="http://schemas.microsoft.com/office/powerpoint/2010/main" val="282598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your screening process where you have determined an applicant is eligible to become an AmeriCorps member, you can accept an applicant to serve with your program. </a:t>
            </a:r>
          </a:p>
          <a:p>
            <a:endParaRPr lang="en-US" dirty="0"/>
          </a:p>
          <a:p>
            <a:r>
              <a:rPr lang="en-US" dirty="0"/>
              <a:t>This slide is focused on the first track of accepting </a:t>
            </a:r>
            <a:r>
              <a:rPr lang="en-US"/>
              <a:t>an applicant </a:t>
            </a:r>
            <a:r>
              <a:rPr lang="en-US" dirty="0"/>
              <a:t>via My AmeriCorps. When you are logged into </a:t>
            </a:r>
            <a:r>
              <a:rPr lang="en-US" dirty="0" err="1"/>
              <a:t>eGrants</a:t>
            </a:r>
            <a:r>
              <a:rPr lang="en-US" dirty="0"/>
              <a:t> portal you may review applications based on these tabs you see in our slide. The very last tab is “selection” where you will click if you would like to select or reject the </a:t>
            </a:r>
            <a:r>
              <a:rPr lang="en-US"/>
              <a:t>applicant</a:t>
            </a:r>
            <a:r>
              <a:rPr lang="en-US" dirty="0"/>
              <a:t> for your program. Below you will check the box indicating that you certify prior to enrollment, the applicant will be determined as eligible to serve. </a:t>
            </a:r>
          </a:p>
          <a:p>
            <a:endParaRPr lang="en-US" dirty="0"/>
          </a:p>
          <a:p>
            <a:r>
              <a:rPr lang="en-US" dirty="0"/>
              <a:t>Once you click submit, the applicant will be notified via email. We will show an example of this email in just a moment.  </a:t>
            </a:r>
          </a:p>
          <a:p>
            <a:endParaRPr lang="en-US" dirty="0"/>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24</a:t>
            </a:fld>
            <a:endParaRPr lang="en-US"/>
          </a:p>
        </p:txBody>
      </p:sp>
    </p:spTree>
    <p:extLst>
      <p:ext uri="{BB962C8B-B14F-4D97-AF65-F5344CB8AC3E}">
        <p14:creationId xmlns:p14="http://schemas.microsoft.com/office/powerpoint/2010/main" val="2314777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process to select an applicant, is to invite them via </a:t>
            </a:r>
            <a:r>
              <a:rPr lang="en-US" dirty="0" err="1"/>
              <a:t>eGrants</a:t>
            </a:r>
            <a:r>
              <a:rPr lang="en-US" dirty="0"/>
              <a:t>. This process is for </a:t>
            </a:r>
            <a:r>
              <a:rPr lang="en-US"/>
              <a:t>applicants</a:t>
            </a:r>
            <a:r>
              <a:rPr lang="en-US" dirty="0"/>
              <a:t> who have applied to your position through a process outside of the My AmeriCorps portal. </a:t>
            </a:r>
          </a:p>
          <a:p>
            <a:endParaRPr lang="en-US" dirty="0"/>
          </a:p>
          <a:p>
            <a:r>
              <a:rPr lang="en-US" dirty="0"/>
              <a:t>Your program has gone through its own screening process and has decided to send an invitation to the applicant. In the portal your screen will look similar to this. On the left-hand side, you will select the “invite Members” tab which will allow you to enter the applicants' data. You will also need to select the program year, title, and service location from the drop-down lists. </a:t>
            </a:r>
          </a:p>
          <a:p>
            <a:endParaRPr lang="en-US" dirty="0"/>
          </a:p>
          <a:p>
            <a:r>
              <a:rPr lang="en-US" dirty="0"/>
              <a:t>It is critical to make sure this information is correct. Entering in incorrect date of birth, or SSN could lead to the creation of duplicate accounts that will cause a delay in citizenship and SSN verification and thus delay the member start date. </a:t>
            </a:r>
          </a:p>
          <a:p>
            <a:endParaRPr lang="en-US" dirty="0"/>
          </a:p>
          <a:p>
            <a:r>
              <a:rPr lang="en-US" dirty="0"/>
              <a:t>If you would like to send more than one invitation at a time, click “add another” to send the current invitation and enter another. You may also click just click save and send to complete the individual invitation. </a:t>
            </a:r>
          </a:p>
          <a:p>
            <a:endParaRPr lang="en-US" dirty="0"/>
          </a:p>
          <a:p>
            <a:r>
              <a:rPr lang="en-US" dirty="0"/>
              <a:t>The applicant will be notified via email as shown in the next slide. </a:t>
            </a:r>
          </a:p>
          <a:p>
            <a:endParaRPr lang="en-US" dirty="0"/>
          </a:p>
          <a:p>
            <a:endParaRPr lang="en-US" dirty="0"/>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25</a:t>
            </a:fld>
            <a:endParaRPr lang="en-US"/>
          </a:p>
        </p:txBody>
      </p:sp>
    </p:spTree>
    <p:extLst>
      <p:ext uri="{BB962C8B-B14F-4D97-AF65-F5344CB8AC3E}">
        <p14:creationId xmlns:p14="http://schemas.microsoft.com/office/powerpoint/2010/main" val="4254686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lang="en-US" sz="1200" b="0" i="0" kern="1200" dirty="0">
                <a:solidFill>
                  <a:schemeClr val="tx1"/>
                </a:solidFill>
                <a:effectLst/>
                <a:latin typeface="+mn-lt"/>
                <a:ea typeface="+mn-ea"/>
                <a:cs typeface="+mn-cs"/>
              </a:rPr>
              <a:t>When you select an applicant in the My AmeriCorps portal or send an invitation to an applicant who applied outside of the My AmeriCorps portal, they will receive an email notification. The individual will then need to accept the invitation and complete the </a:t>
            </a:r>
            <a:r>
              <a:rPr lang="en-US" sz="1200" b="0" i="0" kern="1200">
                <a:solidFill>
                  <a:schemeClr val="tx1"/>
                </a:solidFill>
                <a:effectLst/>
                <a:latin typeface="+mn-lt"/>
                <a:ea typeface="+mn-ea"/>
                <a:cs typeface="+mn-cs"/>
              </a:rPr>
              <a:t>applicant</a:t>
            </a:r>
            <a:r>
              <a:rPr lang="en-US" sz="1200" b="0" i="0" kern="1200" dirty="0">
                <a:solidFill>
                  <a:schemeClr val="tx1"/>
                </a:solidFill>
                <a:effectLst/>
                <a:latin typeface="+mn-lt"/>
                <a:ea typeface="+mn-ea"/>
                <a:cs typeface="+mn-cs"/>
              </a:rPr>
              <a:t> portion of the enrollment form. </a:t>
            </a:r>
          </a:p>
          <a:p>
            <a:endParaRPr lang="en-US" sz="1200" b="0" i="0" kern="1200" dirty="0">
              <a:solidFill>
                <a:schemeClr val="tx1"/>
              </a:solidFill>
              <a:effectLst/>
              <a:latin typeface="+mn-lt"/>
              <a:ea typeface="+mn-ea"/>
              <a:cs typeface="+mn-cs"/>
            </a:endParaRPr>
          </a:p>
          <a:p>
            <a:r>
              <a:rPr lang="en-US" dirty="0"/>
              <a:t>Here is your applicant’s view of the invitation that they received either through applying in My AmeriCorps or with your specific program. </a:t>
            </a:r>
          </a:p>
          <a:p>
            <a:endParaRPr lang="en-US" dirty="0"/>
          </a:p>
          <a:p>
            <a:r>
              <a:rPr lang="en-US" dirty="0"/>
              <a:t>In the example on this slide, Jim was lucky enough to be selected to serve with City Year! He is now instructed to complete the registration and enrollment forms by clicking on the link indicated. This will open his My AmeriCorps page where he will be instructed to verify his information to access his enrollment form. </a:t>
            </a: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 AmeriCorps Terms and Conditions state that the enrollment form must be completed by the </a:t>
            </a:r>
            <a:r>
              <a:rPr lang="en-US"/>
              <a:t>applicant</a:t>
            </a:r>
            <a:r>
              <a:rPr lang="en-US" dirty="0"/>
              <a:t>. </a:t>
            </a:r>
            <a:r>
              <a:rPr lang="en-US" dirty="0" err="1"/>
              <a:t>eGrants</a:t>
            </a:r>
            <a:r>
              <a:rPr lang="en-US" dirty="0"/>
              <a:t> will not allow programs to complete this step unless you have a waiver. </a:t>
            </a:r>
          </a:p>
          <a:p>
            <a:endParaRPr lang="en-US" dirty="0"/>
          </a:p>
          <a:p>
            <a:r>
              <a:rPr lang="en-US" dirty="0"/>
              <a:t>Throughout your screening process, you may have learned that the applicant has previously served in an AmeriCorps Program. It is a good idea to make sure that the individual has been exited with satisfactory service from their previous position. There are various ways for the </a:t>
            </a:r>
            <a:r>
              <a:rPr lang="en-US"/>
              <a:t>individual </a:t>
            </a:r>
            <a:r>
              <a:rPr lang="en-US" dirty="0"/>
              <a:t>to do this, including reaching out to their previous supervisor, or checking to see if they have access to their education award as this is only available if the </a:t>
            </a:r>
            <a:r>
              <a:rPr lang="en-US"/>
              <a:t>individual</a:t>
            </a:r>
            <a:r>
              <a:rPr lang="en-US" dirty="0"/>
              <a:t> has been fully exited.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27</a:t>
            </a:fld>
            <a:endParaRPr lang="en-US"/>
          </a:p>
        </p:txBody>
      </p:sp>
    </p:spTree>
    <p:extLst>
      <p:ext uri="{BB962C8B-B14F-4D97-AF65-F5344CB8AC3E}">
        <p14:creationId xmlns:p14="http://schemas.microsoft.com/office/powerpoint/2010/main" val="327935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rPr lang="en-US" dirty="0"/>
              <a:t>Here is the enrollment form as the applicant will see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individual clicks ‘save information’ to submit the form, the eligibility verification process is initiated. </a:t>
            </a:r>
          </a:p>
          <a:p>
            <a:endParaRPr lang="en-US" dirty="0"/>
          </a:p>
          <a:p>
            <a:r>
              <a:rPr lang="en-US" dirty="0"/>
              <a:t>Note: </a:t>
            </a:r>
          </a:p>
          <a:p>
            <a:pPr marL="171450" indent="-171450">
              <a:buFontTx/>
              <a:buChar char="-"/>
            </a:pPr>
            <a:r>
              <a:rPr lang="en-US" dirty="0"/>
              <a:t>If an applicant incorrectly lists the 4-digit postal code after the first 5-digit code, their enrollment may be held up</a:t>
            </a:r>
          </a:p>
          <a:p>
            <a:pPr marL="171450" indent="-171450">
              <a:buFontTx/>
              <a:buChar char="-"/>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the portal submits the record to the Social Security Administration, or SSA, as soon as the applicant completes and saves their section of the enrollment form. </a:t>
            </a:r>
          </a:p>
          <a:p>
            <a:endParaRPr lang="en-US" dirty="0"/>
          </a:p>
          <a:p>
            <a:r>
              <a:rPr lang="en-US" dirty="0"/>
              <a:t>SSA will then follow their process to verify the applicant’s citizenship status and social security number. Within three business days, the portal will be updated with either “verified” or “returned” status. An example is shown here. </a:t>
            </a:r>
          </a:p>
          <a:p>
            <a:endParaRPr lang="en-US" dirty="0"/>
          </a:p>
          <a:p>
            <a:r>
              <a:rPr lang="en-US" dirty="0"/>
              <a:t>Programs will not receive an email if the applicant is automatically verified but will receive a notice if the citizenship and/or SSN status is “returned”.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29</a:t>
            </a:fld>
            <a:endParaRPr lang="en-US"/>
          </a:p>
        </p:txBody>
      </p:sp>
    </p:spTree>
    <p:extLst>
      <p:ext uri="{BB962C8B-B14F-4D97-AF65-F5344CB8AC3E}">
        <p14:creationId xmlns:p14="http://schemas.microsoft.com/office/powerpoint/2010/main" val="248563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if not automatically verified, programs will receive a notification via email to submit additional documentation. </a:t>
            </a:r>
          </a:p>
          <a:p>
            <a:endParaRPr lang="en-US" dirty="0"/>
          </a:p>
          <a:p>
            <a:r>
              <a:rPr lang="en-US" dirty="0"/>
              <a:t>We have provided a link to our Code of Federal Regulations that outlines what documentation can be gathered to verify citizenship. Additionally, the program may be asked to provide documentation to verify the Social Security Number, which can simply be a copy of the social security card, or documentation that indicates a name change. </a:t>
            </a:r>
          </a:p>
          <a:p>
            <a:endParaRPr lang="en-US" dirty="0"/>
          </a:p>
          <a:p>
            <a:r>
              <a:rPr lang="en-US" dirty="0"/>
              <a:t>To submit this documentation, the program must request a secure file link from the hotline. Additional details will be provided on the next slide. </a:t>
            </a:r>
          </a:p>
          <a:p>
            <a:endParaRPr lang="en-US" dirty="0"/>
          </a:p>
          <a:p>
            <a:r>
              <a:rPr lang="en-US" dirty="0"/>
              <a:t>If the documentation is sufficient to verify eligibility, the status will be updated to “Manually Verified.” If not, the program will again be notified that documentation was not sufficient and will request this again via email. </a:t>
            </a:r>
          </a:p>
          <a:p>
            <a:endParaRPr lang="en-US" dirty="0"/>
          </a:p>
          <a:p>
            <a:r>
              <a:rPr lang="en-US" dirty="0"/>
              <a:t>Manual verification can take a significant amount of time. </a:t>
            </a:r>
            <a:r>
              <a:rPr lang="en-US" sz="1200" kern="1200" dirty="0">
                <a:solidFill>
                  <a:schemeClr val="tx1"/>
                </a:solidFill>
                <a:effectLst/>
                <a:latin typeface="+mn-lt"/>
                <a:ea typeface="+mn-ea"/>
                <a:cs typeface="+mn-cs"/>
              </a:rPr>
              <a:t>Programs must factor this required time into their planning and ensure that they begin the enrollment process sufficiently in advance of the desired start date.</a:t>
            </a:r>
            <a:r>
              <a:rPr lang="en-US" dirty="0"/>
              <a:t>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30</a:t>
            </a:fld>
            <a:endParaRPr lang="en-US"/>
          </a:p>
        </p:txBody>
      </p:sp>
    </p:spTree>
    <p:extLst>
      <p:ext uri="{BB962C8B-B14F-4D97-AF65-F5344CB8AC3E}">
        <p14:creationId xmlns:p14="http://schemas.microsoft.com/office/powerpoint/2010/main" val="112551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Notable changes: </a:t>
            </a:r>
          </a:p>
          <a:p>
            <a:pPr marL="171450" indent="-171450">
              <a:buFontTx/>
              <a:buChar char="-"/>
            </a:pPr>
            <a:r>
              <a:rPr lang="en-US"/>
              <a:t>Applicants enrolled after April 29</a:t>
            </a:r>
            <a:r>
              <a:rPr lang="en-US" baseline="30000"/>
              <a:t>th</a:t>
            </a:r>
            <a:r>
              <a:rPr lang="en-US"/>
              <a:t> will have: </a:t>
            </a:r>
          </a:p>
          <a:p>
            <a:pPr marL="628650" lvl="1" indent="-171450">
              <a:buFontTx/>
              <a:buChar char="-"/>
            </a:pPr>
            <a:r>
              <a:rPr lang="en-US"/>
              <a:t>Enrollment certification within 8 days enforced through annual progress reports rather than the My AmeriCorps system validations</a:t>
            </a:r>
          </a:p>
          <a:p>
            <a:pPr marL="628650" lvl="1" indent="-171450">
              <a:buFontTx/>
              <a:buChar char="-"/>
            </a:pPr>
            <a:r>
              <a:rPr lang="en-US"/>
              <a:t>Programs must complete and adjudicate all required checks and certify by entering the date in the NSCHC certification field</a:t>
            </a:r>
          </a:p>
          <a:p>
            <a:pPr marL="628650" lvl="1" indent="-171450">
              <a:buFontTx/>
              <a:buChar char="-"/>
            </a:pPr>
            <a:r>
              <a:rPr lang="en-US"/>
              <a:t>My AmeriCorps will record the date entered in the field rather than the date on which certification boxes were checked</a:t>
            </a:r>
          </a:p>
          <a:p>
            <a:pPr marL="628650" lvl="1" indent="-171450">
              <a:buFontTx/>
              <a:buChar char="-"/>
            </a:pPr>
            <a:r>
              <a:rPr lang="en-US"/>
              <a:t>The recorded date of NSCHC certification must be before the member start date</a:t>
            </a:r>
          </a:p>
          <a:p>
            <a:pPr marL="628650" lvl="1" indent="-171450">
              <a:buFontTx/>
              <a:buChar char="-"/>
            </a:pPr>
            <a:r>
              <a:rPr lang="en-US"/>
              <a:t>Certification of the NSCHC is only required for applicants 18+ as of the entered start date</a:t>
            </a:r>
          </a:p>
          <a:p>
            <a:pPr marL="457200" lvl="1" indent="0">
              <a:buFontTx/>
              <a:buNone/>
            </a:pPr>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4</a:t>
            </a:fld>
            <a:endParaRPr lang="en-US"/>
          </a:p>
        </p:txBody>
      </p:sp>
    </p:spTree>
    <p:extLst>
      <p:ext uri="{BB962C8B-B14F-4D97-AF65-F5344CB8AC3E}">
        <p14:creationId xmlns:p14="http://schemas.microsoft.com/office/powerpoint/2010/main" val="3290538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form to request a secure file link from the hotline.</a:t>
            </a:r>
          </a:p>
          <a:p>
            <a:endParaRPr lang="en-US"/>
          </a:p>
          <a:p>
            <a:r>
              <a:rPr lang="en-US"/>
              <a:t>We have included a couple of best practices for you to consider when providing additional documentation including what information to include, and if you have multiple documentation requests to include this all-in-one email giving you one single ticket to track. </a:t>
            </a:r>
          </a:p>
          <a:p>
            <a:endParaRPr lang="en-US"/>
          </a:p>
          <a:p>
            <a:r>
              <a:rPr lang="en-US"/>
              <a:t>For subgrantees, your prime grantee or state commission can assist you through this process.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31</a:t>
            </a:fld>
            <a:endParaRPr lang="en-US"/>
          </a:p>
        </p:txBody>
      </p:sp>
    </p:spTree>
    <p:extLst>
      <p:ext uri="{BB962C8B-B14F-4D97-AF65-F5344CB8AC3E}">
        <p14:creationId xmlns:p14="http://schemas.microsoft.com/office/powerpoint/2010/main" val="33103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step we have all be working toward- Enrollment. Covered in this next section we will demonstrate how to verify eligibility of your applicant, the process in </a:t>
            </a:r>
            <a:r>
              <a:rPr lang="en-US" err="1"/>
              <a:t>eGrants</a:t>
            </a:r>
            <a:r>
              <a:rPr lang="en-US"/>
              <a:t> you need to take to enroll your applicant, and what to do if you have an applicant who has already served and needs to acknowledge a partial award prior to enrollment. </a:t>
            </a:r>
          </a:p>
        </p:txBody>
      </p:sp>
      <p:sp>
        <p:nvSpPr>
          <p:cNvPr id="4" name="Slide Number Placeholder 3"/>
          <p:cNvSpPr>
            <a:spLocks noGrp="1"/>
          </p:cNvSpPr>
          <p:nvPr>
            <p:ph type="sldNum" sz="quarter" idx="5"/>
          </p:nvPr>
        </p:nvSpPr>
        <p:spPr/>
        <p:txBody>
          <a:bodyPr/>
          <a:lstStyle/>
          <a:p>
            <a:fld id="{EDD49445-AB42-5F40-8FC0-3094745C6D48}" type="slidenum">
              <a:rPr lang="en-US" smtClean="0"/>
              <a:t>32</a:t>
            </a:fld>
            <a:endParaRPr lang="en-US"/>
          </a:p>
        </p:txBody>
      </p:sp>
    </p:spTree>
    <p:extLst>
      <p:ext uri="{BB962C8B-B14F-4D97-AF65-F5344CB8AC3E}">
        <p14:creationId xmlns:p14="http://schemas.microsoft.com/office/powerpoint/2010/main" val="62801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for program staff is to verify that the applicant’s SSN and Citizenship status. </a:t>
            </a:r>
          </a:p>
          <a:p>
            <a:endParaRPr lang="en-US" dirty="0"/>
          </a:p>
          <a:p>
            <a:r>
              <a:rPr lang="en-US" dirty="0"/>
              <a:t>We have provided you in this slide all possible statuses that the applicant may be in and why. The only way to move forward is if they are in “verified” or “manually verified” status.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33</a:t>
            </a:fld>
            <a:endParaRPr lang="en-US"/>
          </a:p>
        </p:txBody>
      </p:sp>
    </p:spTree>
    <p:extLst>
      <p:ext uri="{BB962C8B-B14F-4D97-AF65-F5344CB8AC3E}">
        <p14:creationId xmlns:p14="http://schemas.microsoft.com/office/powerpoint/2010/main" val="2843924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to complete the enrollment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Confirm SSN/Citizenship are in “Verified” Or “Manually Verified”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If the applicant will be 18 or older as of the start date entered on the enrollment form, enter the date on or before which the NSCHC was completed and adjudicated. You can enter a date that is in the past.  This date can be corrected if needed prior to enrollment; however, once the individual is enrolled, the NSCHC certification date cannot be 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click “Save,” the date entered in the box and the name of the certifying individual will appear below the certification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Complete the placement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includes the start date, program year, program title, service location and slot type. The entered start date needs to be </a:t>
            </a:r>
            <a:r>
              <a:rPr lang="en-US" u="sng" dirty="0"/>
              <a:t>on or after</a:t>
            </a:r>
            <a:r>
              <a:rPr lang="en-US" u="none" dirty="0"/>
              <a:t> </a:t>
            </a:r>
            <a:r>
              <a:rPr lang="en-US" dirty="0"/>
              <a:t>the date of SSN and citizenship verification and </a:t>
            </a:r>
            <a:r>
              <a:rPr lang="en-US" u="sng" dirty="0"/>
              <a:t>after</a:t>
            </a:r>
            <a:r>
              <a:rPr lang="en-US" dirty="0"/>
              <a:t> the date of NSCHC certification in order to enroll.  You can enter a start date that is in the past as long as it is within the program’s enrollment period.  However, per AmeriCorps policy, enrollments should be certified within 8 days of the member’s start date.</a:t>
            </a:r>
          </a:p>
          <a:p>
            <a:endParaRPr lang="en-US" dirty="0"/>
          </a:p>
          <a:p>
            <a:r>
              <a:rPr lang="en-US" dirty="0"/>
              <a:t>4- Check the certification box to certify the form.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entered in all information correctly, the “Enroll member” button will become active. All information can be entered ahead of time except the start date and slot type, so if you save information and leave this page, the next time you log on you will have to re-enter this information.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34</a:t>
            </a:fld>
            <a:endParaRPr lang="en-US"/>
          </a:p>
        </p:txBody>
      </p:sp>
    </p:spTree>
    <p:extLst>
      <p:ext uri="{BB962C8B-B14F-4D97-AF65-F5344CB8AC3E}">
        <p14:creationId xmlns:p14="http://schemas.microsoft.com/office/powerpoint/2010/main" val="3327159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information can be entered ahead of time except the start date and slot type, if you save information and leave the enrollment page. When you return to complete the applicant enrollment, you will need to re-enter the start date and slot type. Filling in the other information ahead of time may save you some time throughout the process.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35</a:t>
            </a:fld>
            <a:endParaRPr lang="en-US"/>
          </a:p>
        </p:txBody>
      </p:sp>
    </p:spTree>
    <p:extLst>
      <p:ext uri="{BB962C8B-B14F-4D97-AF65-F5344CB8AC3E}">
        <p14:creationId xmlns:p14="http://schemas.microsoft.com/office/powerpoint/2010/main" val="706887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wishing to enroll a large number of applicants at one time can use the Group Enrollment option in </a:t>
            </a:r>
            <a:r>
              <a:rPr lang="en-US" dirty="0" err="1"/>
              <a:t>eGrants</a:t>
            </a:r>
            <a:r>
              <a:rPr lang="en-US" dirty="0"/>
              <a:t>.  For a program to use the Group Enrollment feature,</a:t>
            </a:r>
            <a:r>
              <a:rPr lang="en-US" baseline="0" dirty="0"/>
              <a:t> there are a couple of extra requirements that need to be fulfilled.  Specifically, AmeriCorps applicants need to be associated with the correct Program Year and Program Title during the invitation process.  (Program Title is another term for the operating site name or subgrantee program name.)  This slide shows where these two key fields are located on the applicant invitation screen in the My AmeriCorps Portal.</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36</a:t>
            </a:fld>
            <a:endParaRPr lang="en-US"/>
          </a:p>
        </p:txBody>
      </p:sp>
    </p:spTree>
    <p:extLst>
      <p:ext uri="{BB962C8B-B14F-4D97-AF65-F5344CB8AC3E}">
        <p14:creationId xmlns:p14="http://schemas.microsoft.com/office/powerpoint/2010/main" val="757615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individuals to be associated with the correct program year, the program staff responsible for sending applicant invitations in the Portal need to select the program year correctly on the invitation.  If an applicant applied and are accepted directly in the My AmeriCorps Portal, their applications will not be associated with a program year; instead, the program year will need to be entered manually on the individual enrollment form later in the enrollment process.  As a result, these applicants will not be able to participate in Group Enrollment (in other words, they won’t show up on the Group Enrollment tab in the Portal) and they will need to be enrolled individually instead.</a:t>
            </a:r>
          </a:p>
          <a:p>
            <a:endParaRPr lang="en-US" baseline="0" dirty="0"/>
          </a:p>
          <a:p>
            <a:r>
              <a:rPr lang="en-US" baseline="0" dirty="0"/>
              <a:t>For applicants to be associated with the correct Program Title (i.e., operating site or subgrantee), program staff need to select the correct Program Title during the invitation process.  If the wrong Program Title is selected on the applicant invitation, it will need to be changed manually on the individual’s enrollment form later in the process.  In this case, again, the affected applicant will not be able to participate in Group Enrollment and will need to be enrolled individually.</a:t>
            </a:r>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37</a:t>
            </a:fld>
            <a:endParaRPr lang="en-US"/>
          </a:p>
        </p:txBody>
      </p:sp>
    </p:spTree>
    <p:extLst>
      <p:ext uri="{BB962C8B-B14F-4D97-AF65-F5344CB8AC3E}">
        <p14:creationId xmlns:p14="http://schemas.microsoft.com/office/powerpoint/2010/main" val="2655081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what the group enrollment screen looks like</a:t>
            </a:r>
            <a:r>
              <a:rPr lang="en-US" baseline="0" dirty="0"/>
              <a:t>.  The placement of the fields on the screen is different, but program staff will still enter the same types of information, make the same certifications, and take the same actions.  The key difference:  while on the individual enrollment form you are entering information for only one applicant at a time, on the Group Enrollment screen you can enter information for up to 20 applicants at a time and enroll those individuals simultaneously.</a:t>
            </a:r>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38</a:t>
            </a:fld>
            <a:endParaRPr lang="en-US"/>
          </a:p>
        </p:txBody>
      </p:sp>
    </p:spTree>
    <p:extLst>
      <p:ext uri="{BB962C8B-B14F-4D97-AF65-F5344CB8AC3E}">
        <p14:creationId xmlns:p14="http://schemas.microsoft.com/office/powerpoint/2010/main" val="1307650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i="0" dirty="0"/>
              <a:t>This table shows a summary of the differences between the</a:t>
            </a:r>
            <a:r>
              <a:rPr lang="en-US" i="0" baseline="0" dirty="0"/>
              <a:t> group enrollment and individual enrollment processes.  As I said on the previous slide, group enrollment allows programs to enroll up to 20 individuals at a time, while individual enrollment is limited to one applicant at a time.  Also, as I mentioned earlier, in group enrollment the applicant’s program year and program title are set during the invitation process.  As a result, individuals who applied and were accepted via My AmeriCorps cannot be enrolled via the group enrollment feature, because the My AmeriCorps application process does not link individuals to this specific information. Similarly, individuals that were invited under a different program year or different program title cannot be enrolled via group enrollment. Instead, the program year and program title for these applicants will need to be selected or changed manually using the individual enrollment form.</a:t>
            </a:r>
          </a:p>
          <a:p>
            <a:endParaRPr lang="en-US" i="0" baseline="0" dirty="0"/>
          </a:p>
          <a:p>
            <a:r>
              <a:rPr lang="en-US" i="0" baseline="0" dirty="0"/>
              <a:t>In both group enrollment and individual enrollment, the </a:t>
            </a:r>
            <a:r>
              <a:rPr lang="en-US" i="0" baseline="0"/>
              <a:t>applicant’s </a:t>
            </a:r>
            <a:r>
              <a:rPr lang="en-US" i="0" baseline="0" dirty="0"/>
              <a:t>SSN and citizenship status needs to be verified </a:t>
            </a:r>
            <a:r>
              <a:rPr lang="en-US" i="0" u="sng" baseline="0" dirty="0"/>
              <a:t>on</a:t>
            </a:r>
            <a:r>
              <a:rPr lang="en-US" i="0" baseline="0" dirty="0"/>
              <a:t> or </a:t>
            </a:r>
            <a:r>
              <a:rPr lang="en-US" i="0" u="sng" baseline="0" dirty="0"/>
              <a:t>before</a:t>
            </a:r>
            <a:r>
              <a:rPr lang="en-US" i="0" baseline="0" dirty="0"/>
              <a:t> the </a:t>
            </a:r>
            <a:r>
              <a:rPr lang="en-US" i="0" baseline="0"/>
              <a:t>applicant’s </a:t>
            </a:r>
            <a:r>
              <a:rPr lang="en-US" i="0" baseline="0" dirty="0"/>
              <a:t>start date. Applicants will not show up on the group enrollment screen until this verification is complete. For individual enrollment, the verification status and dates are shown directly on the enrollment form.  If you are using group enrollment and need to find out the date of SSN or citizenship verification for a particular individual, you can view it on the individual’s enrollment form.</a:t>
            </a:r>
          </a:p>
          <a:p>
            <a:endParaRPr lang="en-US" i="0" baseline="0" dirty="0"/>
          </a:p>
          <a:p>
            <a:r>
              <a:rPr lang="en-US" i="0" baseline="0" dirty="0"/>
              <a:t>The rules for National Service Criminal History Checks are the same for both group enrollment and individual enrollment. For applicants ages 18 years or older, program staff must enter the date on or before which the three-part NSCHC was completed and adjudicated. Entering this date and is a legal certification that these actions have been completed and this certification is recorded in the My AmeriCorps Portal. The date of certification is not visible on the group enrollment screen but can be viewed on the </a:t>
            </a:r>
            <a:r>
              <a:rPr lang="en-US" i="0" baseline="0"/>
              <a:t>applicant’s</a:t>
            </a:r>
            <a:r>
              <a:rPr lang="en-US" i="0" baseline="0" dirty="0"/>
              <a:t> individual enrollment form.</a:t>
            </a:r>
            <a:endParaRPr lang="en-US" i="0" dirty="0"/>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39</a:t>
            </a:fld>
            <a:endParaRPr lang="en-US"/>
          </a:p>
        </p:txBody>
      </p:sp>
    </p:spTree>
    <p:extLst>
      <p:ext uri="{BB962C8B-B14F-4D97-AF65-F5344CB8AC3E}">
        <p14:creationId xmlns:p14="http://schemas.microsoft.com/office/powerpoint/2010/main" val="1627940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slides will walk you step by step through the group enrollment process.  First, you need to</a:t>
            </a:r>
            <a:r>
              <a:rPr lang="en-US" baseline="0" dirty="0"/>
              <a:t> locate the Group Enrollments tab in the S&amp;N Workbasket of the My AmeriCorps Portal.  It is located to the right of the Pending Enrollments tab.  When you first click on the tab there will be no applicants listed; the applicants will appear in the next step.</a:t>
            </a:r>
            <a:endParaRPr lang="en-US" dirty="0"/>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40</a:t>
            </a:fld>
            <a:endParaRPr lang="en-US"/>
          </a:p>
        </p:txBody>
      </p:sp>
    </p:spTree>
    <p:extLst>
      <p:ext uri="{BB962C8B-B14F-4D97-AF65-F5344CB8AC3E}">
        <p14:creationId xmlns:p14="http://schemas.microsoft.com/office/powerpoint/2010/main" val="70823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Wingdings" panose="05000000000000000000" pitchFamily="2" charset="2"/>
              <a:buNone/>
            </a:pPr>
            <a:r>
              <a:rPr lang="en-US" dirty="0"/>
              <a:t>Before you can enroll an individual, the following things need to happen:</a:t>
            </a:r>
          </a:p>
          <a:p>
            <a:pPr marL="285750" indent="-285750">
              <a:lnSpc>
                <a:spcPct val="200000"/>
              </a:lnSpc>
              <a:buFont typeface="Wingdings" panose="05000000000000000000" pitchFamily="2" charset="2"/>
              <a:buChar char="ü"/>
            </a:pPr>
            <a:r>
              <a:rPr lang="en-US" dirty="0"/>
              <a:t>Notice of Grant Award has been received </a:t>
            </a:r>
          </a:p>
          <a:p>
            <a:pPr marL="285750" indent="-285750">
              <a:lnSpc>
                <a:spcPct val="200000"/>
              </a:lnSpc>
              <a:buFont typeface="Wingdings" panose="05000000000000000000" pitchFamily="2" charset="2"/>
              <a:buChar char="ü"/>
            </a:pPr>
            <a:r>
              <a:rPr lang="en-US" dirty="0"/>
              <a:t>The program’s Member Enrollment Period has begun</a:t>
            </a:r>
          </a:p>
          <a:p>
            <a:pPr marL="285750" indent="-285750">
              <a:lnSpc>
                <a:spcPct val="200000"/>
              </a:lnSpc>
              <a:buFont typeface="Wingdings" panose="05000000000000000000" pitchFamily="2" charset="2"/>
              <a:buChar char="ü"/>
            </a:pPr>
            <a:r>
              <a:rPr lang="en-US" dirty="0"/>
              <a:t>Service locations are set up in the My AmeriCorps Portal</a:t>
            </a:r>
          </a:p>
          <a:p>
            <a:pPr marL="285750" indent="-285750">
              <a:lnSpc>
                <a:spcPct val="200000"/>
              </a:lnSpc>
              <a:buFont typeface="Wingdings" panose="05000000000000000000" pitchFamily="2" charset="2"/>
              <a:buChar char="ü"/>
            </a:pPr>
            <a:r>
              <a:rPr lang="en-US" dirty="0"/>
              <a:t>Slots are available for all </a:t>
            </a:r>
            <a:r>
              <a:rPr lang="en-US"/>
              <a:t>applicants </a:t>
            </a:r>
            <a:r>
              <a:rPr lang="en-US" dirty="0"/>
              <a:t>being enrolled</a:t>
            </a:r>
          </a:p>
          <a:p>
            <a:pPr marL="285750" indent="-285750">
              <a:lnSpc>
                <a:spcPct val="200000"/>
              </a:lnSpc>
              <a:buFont typeface="Wingdings" panose="05000000000000000000" pitchFamily="2" charset="2"/>
              <a:buChar char="ü"/>
            </a:pPr>
            <a:r>
              <a:rPr lang="en-US" dirty="0"/>
              <a:t>Citizenship and SSN have been verified</a:t>
            </a:r>
          </a:p>
          <a:p>
            <a:pPr marL="285750" indent="-285750">
              <a:lnSpc>
                <a:spcPct val="200000"/>
              </a:lnSpc>
              <a:buFont typeface="Wingdings" panose="05000000000000000000" pitchFamily="2" charset="2"/>
              <a:buChar char="ü"/>
            </a:pPr>
            <a:r>
              <a:rPr lang="en-US" dirty="0"/>
              <a:t>National Service Criminal History Checks (NSCHC) has been completed for </a:t>
            </a:r>
            <a:r>
              <a:rPr lang="en-US"/>
              <a:t>individuals</a:t>
            </a:r>
            <a:r>
              <a:rPr lang="en-US" dirty="0"/>
              <a:t> ages 18 and up</a:t>
            </a:r>
          </a:p>
          <a:p>
            <a:pPr marL="285750" indent="-285750">
              <a:lnSpc>
                <a:spcPct val="200000"/>
              </a:lnSpc>
              <a:buFont typeface="Wingdings" panose="05000000000000000000" pitchFamily="2" charset="2"/>
              <a:buChar char="ü"/>
            </a:pPr>
            <a:r>
              <a:rPr lang="en-US" dirty="0"/>
              <a:t>Applicants have been determined to be eligible to serve</a:t>
            </a:r>
          </a:p>
          <a:p>
            <a:pPr marL="285750" indent="-285750">
              <a:lnSpc>
                <a:spcPct val="200000"/>
              </a:lnSpc>
              <a:buFont typeface="Wingdings" panose="05000000000000000000" pitchFamily="2" charset="2"/>
              <a:buChar char="ü"/>
            </a:pPr>
            <a:r>
              <a:rPr lang="en-US" dirty="0"/>
              <a:t>Applicants have completed their portion of the enrollment form (including acknowledging a partial Education Award if applicable) </a:t>
            </a:r>
          </a:p>
          <a:p>
            <a:endParaRPr lang="en-US" dirty="0"/>
          </a:p>
          <a:p>
            <a:r>
              <a:rPr lang="en-US" dirty="0"/>
              <a:t>In this presentation we will look at each of these steps in detail. </a:t>
            </a:r>
          </a:p>
        </p:txBody>
      </p:sp>
      <p:sp>
        <p:nvSpPr>
          <p:cNvPr id="4" name="Slide Number Placeholder 3"/>
          <p:cNvSpPr>
            <a:spLocks noGrp="1"/>
          </p:cNvSpPr>
          <p:nvPr>
            <p:ph type="sldNum" sz="quarter" idx="5"/>
          </p:nvPr>
        </p:nvSpPr>
        <p:spPr/>
        <p:txBody>
          <a:bodyPr/>
          <a:lstStyle/>
          <a:p>
            <a:fld id="{EDD49445-AB42-5F40-8FC0-3094745C6D48}" type="slidenum">
              <a:rPr lang="en-US" smtClean="0"/>
              <a:t>5</a:t>
            </a:fld>
            <a:endParaRPr lang="en-US"/>
          </a:p>
        </p:txBody>
      </p:sp>
    </p:spTree>
    <p:extLst>
      <p:ext uri="{BB962C8B-B14F-4D97-AF65-F5344CB8AC3E}">
        <p14:creationId xmlns:p14="http://schemas.microsoft.com/office/powerpoint/2010/main" val="136753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next step is to select the Program Title</a:t>
            </a:r>
            <a:r>
              <a:rPr lang="en-US" i="0" baseline="0" dirty="0"/>
              <a:t> -</a:t>
            </a:r>
            <a:r>
              <a:rPr lang="en-US" i="0" dirty="0"/>
              <a:t> meaning the operating site name or subgrantee program</a:t>
            </a:r>
            <a:r>
              <a:rPr lang="en-US" i="0" baseline="0" dirty="0"/>
              <a:t> </a:t>
            </a:r>
            <a:r>
              <a:rPr lang="en-US" i="0" dirty="0"/>
              <a:t>name</a:t>
            </a:r>
            <a:r>
              <a:rPr lang="en-US" i="0" baseline="0" dirty="0"/>
              <a:t> - for the individuals you wish to enroll.  There will be a brief pause after the Program Title is selected, then the Program Year will automatically populate on the tab.  The Program Year that will appear is the one whose enrollment period is currently open for that particular subgrantee or site.</a:t>
            </a:r>
          </a:p>
          <a:p>
            <a:endParaRPr lang="en-US" i="0" baseline="0" dirty="0"/>
          </a:p>
          <a:p>
            <a:r>
              <a:rPr lang="en-US" i="0" baseline="0" dirty="0"/>
              <a:t>The applicants associated with that particular Program Title and Program Year will automatically appear in the list at the bottom of the tab. The list displays up to 20 individuals at a time.  If there are more than 20 individuals associated with this Program Year and Program Title, you will be able to use the navigation tools on the right side of the screen to move to subsequent pages.</a:t>
            </a:r>
          </a:p>
          <a:p>
            <a:endParaRPr lang="en-US" i="0" baseline="0" dirty="0"/>
          </a:p>
          <a:p>
            <a:r>
              <a:rPr lang="en-US" i="0" baseline="0" dirty="0"/>
              <a:t>Remember that applicants will only appear on the Group Enrollment tab if (1) they have the correct Program Year and Program Title pre-populated from the invitation form; (2) they have completed their portion of the Enrollment Form; and (3) their SSN and citizenship are already verified. If there are individuals you wish to enroll who do not appear on this tab, you can find them on the Pending Enrollments tab and use the individual enrollment process instead.  Applicants who appear on the Group Enrollment tab also appear on the Pending Enrollments tab.</a:t>
            </a:r>
            <a:endParaRPr lang="en-US" i="0" dirty="0"/>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41</a:t>
            </a:fld>
            <a:endParaRPr lang="en-US"/>
          </a:p>
        </p:txBody>
      </p:sp>
    </p:spTree>
    <p:extLst>
      <p:ext uri="{BB962C8B-B14F-4D97-AF65-F5344CB8AC3E}">
        <p14:creationId xmlns:p14="http://schemas.microsoft.com/office/powerpoint/2010/main" val="2329272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Next, you need to select a slot type.</a:t>
            </a:r>
            <a:r>
              <a:rPr lang="en-US" i="0" baseline="0" dirty="0"/>
              <a:t> In the group enrollment process, all </a:t>
            </a:r>
            <a:r>
              <a:rPr lang="en-US" i="0" baseline="0"/>
              <a:t>individuals </a:t>
            </a:r>
            <a:r>
              <a:rPr lang="en-US" i="0" baseline="0" dirty="0"/>
              <a:t>enrolled in a single action must have the same slot type. If you need to enroll other applicants with a different slot type, you will need to repeat the group enrollment steps with the second set of applicants.</a:t>
            </a:r>
          </a:p>
          <a:p>
            <a:endParaRPr lang="en-US" i="0" baseline="0" dirty="0"/>
          </a:p>
          <a:p>
            <a:r>
              <a:rPr lang="en-US" i="0" baseline="0" dirty="0"/>
              <a:t>In the example on this slide, I intend to Shannon, Annabelle and Samantha as Minimum Time members. </a:t>
            </a:r>
            <a:endParaRPr lang="en-US" i="0" dirty="0"/>
          </a:p>
        </p:txBody>
      </p:sp>
      <p:sp>
        <p:nvSpPr>
          <p:cNvPr id="4" name="Slide Number Placeholder 3"/>
          <p:cNvSpPr>
            <a:spLocks noGrp="1"/>
          </p:cNvSpPr>
          <p:nvPr>
            <p:ph type="sldNum" sz="quarter" idx="5"/>
          </p:nvPr>
        </p:nvSpPr>
        <p:spPr/>
        <p:txBody>
          <a:bodyPr/>
          <a:lstStyle/>
          <a:p>
            <a:fld id="{EDD49445-AB42-5F40-8FC0-3094745C6D48}" type="slidenum">
              <a:rPr lang="en-US" smtClean="0"/>
              <a:t>42</a:t>
            </a:fld>
            <a:endParaRPr lang="en-US"/>
          </a:p>
        </p:txBody>
      </p:sp>
    </p:spTree>
    <p:extLst>
      <p:ext uri="{BB962C8B-B14F-4D97-AF65-F5344CB8AC3E}">
        <p14:creationId xmlns:p14="http://schemas.microsoft.com/office/powerpoint/2010/main" val="1575475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next step is to enter the date by which the</a:t>
            </a:r>
            <a:r>
              <a:rPr lang="en-US" i="0" baseline="0" dirty="0"/>
              <a:t> criminal history checks were completed for Shannon, Annabelle and Samantha. Remember that by entering a date, you are providing a legal certification that you have completed and adjudicated the required NSOPW, State, and FBI checks on or before that date. Also remember that, just like on the individual enrollment form, you must enter a start date for the applicant that is AFTER the date in the NSCHC Certification section. </a:t>
            </a:r>
          </a:p>
          <a:p>
            <a:endParaRPr lang="en-US" i="0" baseline="0" dirty="0"/>
          </a:p>
          <a:p>
            <a:r>
              <a:rPr lang="en-US" i="0" baseline="0" dirty="0"/>
              <a:t>In the example on this slide, I am entering dates in the NSCHC Certification section for Shannon, Annabelle, and Samantha. The NSCHC certifications were completed on different dates for each applicant, so I will need to ensure I have proper documentation to reference when entering this date.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43</a:t>
            </a:fld>
            <a:endParaRPr lang="en-US"/>
          </a:p>
        </p:txBody>
      </p:sp>
    </p:spTree>
    <p:extLst>
      <p:ext uri="{BB962C8B-B14F-4D97-AF65-F5344CB8AC3E}">
        <p14:creationId xmlns:p14="http://schemas.microsoft.com/office/powerpoint/2010/main" val="1429073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Next, I need to select service locations. For the correct service locations to show up in the drop-down list for these applicants, the service locations need to have been set up previously in the My AmeriCorps Portal. Please see the complete Member Enrollment training for more information about this prior step.</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Note that the service locations can be different for each individual in the group enrollment process. In this example, Shannon is being assigned to VYCC while Samantha is being assigned to North Country Hospital.</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44</a:t>
            </a:fld>
            <a:endParaRPr lang="en-US"/>
          </a:p>
        </p:txBody>
      </p:sp>
    </p:spTree>
    <p:extLst>
      <p:ext uri="{BB962C8B-B14F-4D97-AF65-F5344CB8AC3E}">
        <p14:creationId xmlns:p14="http://schemas.microsoft.com/office/powerpoint/2010/main" val="1101446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it’s time to enter start dates</a:t>
            </a:r>
            <a:r>
              <a:rPr lang="en-US" i="0" baseline="0" dirty="0"/>
              <a:t>. </a:t>
            </a:r>
          </a:p>
          <a:p>
            <a:endParaRPr lang="en-US" i="0" baseline="0" dirty="0"/>
          </a:p>
          <a:p>
            <a:r>
              <a:rPr lang="en-US" i="0" baseline="0" dirty="0"/>
              <a:t>Remember, in order to enroll an applicant, the correct start date must: </a:t>
            </a:r>
          </a:p>
          <a:p>
            <a:pPr marL="285750" indent="-285750">
              <a:buFont typeface="Arial" panose="020B0604020202020204" pitchFamily="34" charset="0"/>
              <a:buChar char="•"/>
            </a:pPr>
            <a:r>
              <a:rPr lang="en-US" i="0" dirty="0"/>
              <a:t>Must be within member enrollment period</a:t>
            </a:r>
          </a:p>
          <a:p>
            <a:pPr marL="285750" indent="-285750">
              <a:buFont typeface="Arial" panose="020B0604020202020204" pitchFamily="34" charset="0"/>
              <a:buChar char="•"/>
            </a:pPr>
            <a:r>
              <a:rPr lang="en-US" i="0" dirty="0"/>
              <a:t>Must be </a:t>
            </a:r>
            <a:r>
              <a:rPr lang="en-US" i="0" u="sng" dirty="0"/>
              <a:t>on or after</a:t>
            </a:r>
            <a:r>
              <a:rPr lang="en-US" i="0" dirty="0"/>
              <a:t> the SSN/citizenship verification dates</a:t>
            </a:r>
          </a:p>
          <a:p>
            <a:pPr marL="285750" indent="-285750">
              <a:buFont typeface="Arial" panose="020B0604020202020204" pitchFamily="34" charset="0"/>
              <a:buChar char="•"/>
            </a:pPr>
            <a:r>
              <a:rPr lang="en-US" i="0" dirty="0"/>
              <a:t>Must be </a:t>
            </a:r>
            <a:r>
              <a:rPr lang="en-US" i="0" u="sng" dirty="0"/>
              <a:t>after</a:t>
            </a:r>
            <a:r>
              <a:rPr lang="en-US" i="0" dirty="0"/>
              <a:t> the date entered in the NSCHC Certification field</a:t>
            </a:r>
          </a:p>
          <a:p>
            <a:pPr marL="171450" indent="-171450">
              <a:buFontTx/>
              <a:buChar cha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Annabelle and Samantha will start on 4/5/21.  For Shannon I have selected 4/1/21 as a start date. However, I just completed the criminal history check certifications on 4/5/21 which is after the selected start date, so I will violate the third bullet. In other words, a 4/1 start date is not actually going to be possible for Shannon.  But let’s leave it there for now and see what happens. </a:t>
            </a:r>
          </a:p>
          <a:p>
            <a:pPr marL="0" indent="0">
              <a:buFontTx/>
              <a:buNone/>
            </a:pPr>
            <a:endParaRPr lang="en-US" sz="1200" b="0" i="0" baseline="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effectLst/>
                <a:latin typeface="+mn-lt"/>
              </a:rPr>
              <a:t>Per AmeriCorps policy,</a:t>
            </a:r>
            <a:r>
              <a:rPr lang="en-US" sz="1200" b="0" i="0" dirty="0">
                <a:effectLst/>
                <a:latin typeface="Calibri" panose="020F0502020204030204" pitchFamily="34" charset="0"/>
              </a:rPr>
              <a:t> member enrollments should be certified within 8 days of the member start date.</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45</a:t>
            </a:fld>
            <a:endParaRPr lang="en-US"/>
          </a:p>
        </p:txBody>
      </p:sp>
    </p:spTree>
    <p:extLst>
      <p:ext uri="{BB962C8B-B14F-4D97-AF65-F5344CB8AC3E}">
        <p14:creationId xmlns:p14="http://schemas.microsoft.com/office/powerpoint/2010/main" val="3418095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The next step will be to check the “Select to Enroll” boxes since these are the applicants I want to enroll in minimum slots under this Program Title and Program Year. Only the applicants whose “Select to Enroll” boxes are checked will be affected when the “Enroll” button is clicked at the bottom of the tab.</a:t>
            </a:r>
            <a:endParaRPr lang="en-US" i="0"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46</a:t>
            </a:fld>
            <a:endParaRPr lang="en-US"/>
          </a:p>
        </p:txBody>
      </p:sp>
    </p:spTree>
    <p:extLst>
      <p:ext uri="{BB962C8B-B14F-4D97-AF65-F5344CB8AC3E}">
        <p14:creationId xmlns:p14="http://schemas.microsoft.com/office/powerpoint/2010/main" val="218867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form needs to be certified at the bottom of the tab. This legal certification confirms that all the information provided on the form is correct and complete, including the criminal history check certification dates. </a:t>
            </a:r>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47</a:t>
            </a:fld>
            <a:endParaRPr lang="en-US"/>
          </a:p>
        </p:txBody>
      </p:sp>
    </p:spTree>
    <p:extLst>
      <p:ext uri="{BB962C8B-B14F-4D97-AF65-F5344CB8AC3E}">
        <p14:creationId xmlns:p14="http://schemas.microsoft.com/office/powerpoint/2010/main" val="4186502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next step</a:t>
            </a:r>
            <a:r>
              <a:rPr lang="en-US" i="0" baseline="0" dirty="0"/>
              <a:t> is </a:t>
            </a:r>
            <a:r>
              <a:rPr lang="en-US" i="0" dirty="0"/>
              <a:t>click the “enroll” button at the bottom of the tab to attempt to enroll the applicants. The key word here is </a:t>
            </a:r>
            <a:r>
              <a:rPr lang="en-US" i="0" u="sng" dirty="0"/>
              <a:t>attempt</a:t>
            </a:r>
            <a:r>
              <a:rPr lang="en-US" i="0" dirty="0"/>
              <a:t> – clicking this button is not a guarantee that all the enrollments will be successful.  The next tab</a:t>
            </a:r>
            <a:r>
              <a:rPr lang="en-US" i="0" baseline="0" dirty="0"/>
              <a:t> will show you what happens if one or more of the enrollments does not go through.</a:t>
            </a:r>
          </a:p>
          <a:p>
            <a:endParaRPr lang="en-US" i="0" baseline="0" dirty="0"/>
          </a:p>
          <a:p>
            <a:r>
              <a:rPr lang="en-US" i="0" baseline="0" dirty="0"/>
              <a:t>As a reminder: up to 20 individuals can be enrolled at one time using the group enrollment process.  If you have filled out information on this tab for one or more applicant but aren’t yet ready to take the “Enroll” action, click “Save information” instead.  </a:t>
            </a:r>
            <a:endParaRPr lang="en-US" i="0" dirty="0"/>
          </a:p>
        </p:txBody>
      </p:sp>
      <p:sp>
        <p:nvSpPr>
          <p:cNvPr id="4" name="Slide Number Placeholder 3"/>
          <p:cNvSpPr>
            <a:spLocks noGrp="1"/>
          </p:cNvSpPr>
          <p:nvPr>
            <p:ph type="sldNum" sz="quarter" idx="5"/>
          </p:nvPr>
        </p:nvSpPr>
        <p:spPr/>
        <p:txBody>
          <a:bodyPr/>
          <a:lstStyle/>
          <a:p>
            <a:fld id="{EDD49445-AB42-5F40-8FC0-3094745C6D48}" type="slidenum">
              <a:rPr lang="en-US" smtClean="0"/>
              <a:t>48</a:t>
            </a:fld>
            <a:endParaRPr lang="en-US"/>
          </a:p>
        </p:txBody>
      </p:sp>
    </p:spTree>
    <p:extLst>
      <p:ext uri="{BB962C8B-B14F-4D97-AF65-F5344CB8AC3E}">
        <p14:creationId xmlns:p14="http://schemas.microsoft.com/office/powerpoint/2010/main" val="3658408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a:t>
            </a:r>
            <a:r>
              <a:rPr lang="en-US" baseline="0" dirty="0"/>
              <a:t> or more of your enrollment attempts was not successful, you will see a red error message at the top of the tab.  The message will tell you which applicants were not enrolled, and why.  Applicants that were successfully enrolled will disappear from the Group Enrollment tab, while applicants who were not successfully enrolled will continue to be visible.  </a:t>
            </a:r>
          </a:p>
          <a:p>
            <a:endParaRPr lang="en-US" baseline="0" dirty="0"/>
          </a:p>
          <a:p>
            <a:r>
              <a:rPr lang="en-US" baseline="0" dirty="0"/>
              <a:t>In this example Annabelle and Samantha’s enrollment was successful, so they are no longer displayed on this tab.  However, as predicted, Shannon’s enrollment was not successful because the start date entered for them was before the NSCHC certification.  So, Shannon still appears on the Group Enrollment tab.  Program staff will need to correct Shannon’s start date, check the “Select to Enroll” box again, and try again to enroll them.</a:t>
            </a:r>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49</a:t>
            </a:fld>
            <a:endParaRPr lang="en-US"/>
          </a:p>
        </p:txBody>
      </p:sp>
    </p:spTree>
    <p:extLst>
      <p:ext uri="{BB962C8B-B14F-4D97-AF65-F5344CB8AC3E}">
        <p14:creationId xmlns:p14="http://schemas.microsoft.com/office/powerpoint/2010/main" val="1362981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several reasons why member enrollments might not be successful; some of the possibilities are listed on this tab.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It could be that the program doesn’t have enough slots available to enroll all the selected applicants in that particular slot type.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It could be that the start date was entered wrong, or that the program staff forgot to select the applicant’s service location.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It could be that the applicant has not yet been exited from a current full-time service term.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Or it could be that the applicant themself was not eligible to serve: they may have previously served four terms with AmeriCorps State and National or received an unsatisfactory performance rating from a prior service term.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Whatever the reason, the error message will provide you with details about what went wrong and, if possible, what you can do to correct it.  The member enrollment WILL NOT be complete until the error is corrected, and program staff successfully take the Enroll action again.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50</a:t>
            </a:fld>
            <a:endParaRPr lang="en-US"/>
          </a:p>
        </p:txBody>
      </p:sp>
    </p:spTree>
    <p:extLst>
      <p:ext uri="{BB962C8B-B14F-4D97-AF65-F5344CB8AC3E}">
        <p14:creationId xmlns:p14="http://schemas.microsoft.com/office/powerpoint/2010/main" val="343951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Following the grant application review process, successful programs receive a Notice of Grant Award. Email notifications of grant awards go out each Spring. National Direct and Tribal Grantees, along with our State Commissions will receive their Notices of Grant Award prior to the requested start date in their grant. Notices of Grant Award can be accessed via </a:t>
            </a:r>
            <a:r>
              <a:rPr lang="en-US" err="1"/>
              <a:t>eGrants</a:t>
            </a:r>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Subgrantees will experience a different process of notification depending on your prime grantee or state commission’s procedures for award notification.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6</a:t>
            </a:fld>
            <a:endParaRPr lang="en-US"/>
          </a:p>
        </p:txBody>
      </p:sp>
    </p:spTree>
    <p:extLst>
      <p:ext uri="{BB962C8B-B14F-4D97-AF65-F5344CB8AC3E}">
        <p14:creationId xmlns:p14="http://schemas.microsoft.com/office/powerpoint/2010/main" val="1107221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additional step that a few of you may need to complete. If you click enroll for an applicant who has previously received the equivalent of two full time education awards, or as a result of the slot type that you entered, will now exceed 2 full time slot awards a notice will show up when you click enroll that is highlighted here. </a:t>
            </a:r>
          </a:p>
          <a:p>
            <a:endParaRPr lang="en-US" dirty="0"/>
          </a:p>
          <a:p>
            <a:r>
              <a:rPr lang="en-US" dirty="0"/>
              <a:t>The note indicates that an email notification was sent to the applicant to request acknowledgement of the partial award. </a:t>
            </a:r>
          </a:p>
          <a:p>
            <a:endParaRPr lang="en-US" dirty="0"/>
          </a:p>
          <a:p>
            <a:r>
              <a:rPr lang="en-US" dirty="0"/>
              <a:t>You will also see in your pending enrollments workbasket that the enrollment status is now in “pending partial award acknowledgement.” </a:t>
            </a:r>
          </a:p>
          <a:p>
            <a:endParaRPr lang="en-US" dirty="0"/>
          </a:p>
          <a:p>
            <a:r>
              <a:rPr lang="en-US" dirty="0"/>
              <a:t>Because this applicant has an additional step, the individual is not yet enrolled even though you hit the enroll button. The applicant must follow the next steps before you are able to enroll the individual.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51</a:t>
            </a:fld>
            <a:endParaRPr lang="en-US"/>
          </a:p>
        </p:txBody>
      </p:sp>
    </p:spTree>
    <p:extLst>
      <p:ext uri="{BB962C8B-B14F-4D97-AF65-F5344CB8AC3E}">
        <p14:creationId xmlns:p14="http://schemas.microsoft.com/office/powerpoint/2010/main" val="3101052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the applicant will see if they need to acknowledge a partial award. </a:t>
            </a:r>
          </a:p>
          <a:p>
            <a:endParaRPr lang="en-US" dirty="0"/>
          </a:p>
          <a:p>
            <a:r>
              <a:rPr lang="en-US" dirty="0"/>
              <a:t>The email will indicate the value of education awards the applicant has previously received and provide the partial amount they are still eligible for. This will equate to a specific dollar amount. </a:t>
            </a:r>
          </a:p>
          <a:p>
            <a:endParaRPr lang="en-US" dirty="0"/>
          </a:p>
          <a:p>
            <a:r>
              <a:rPr lang="en-US" dirty="0"/>
              <a:t>The applicant will need to click on the link provided in the email which will bring them back to their enrollment form in My AmeriCorps.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52</a:t>
            </a:fld>
            <a:endParaRPr lang="en-US"/>
          </a:p>
        </p:txBody>
      </p:sp>
    </p:spTree>
    <p:extLst>
      <p:ext uri="{BB962C8B-B14F-4D97-AF65-F5344CB8AC3E}">
        <p14:creationId xmlns:p14="http://schemas.microsoft.com/office/powerpoint/2010/main" val="2882324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applicant clicks the link in the email they received, they will be taken to the My AmeriCorps portal where they will need to log in. They then need to click on Enrolment Form on the left-hand side of the screen. </a:t>
            </a:r>
          </a:p>
        </p:txBody>
      </p:sp>
      <p:sp>
        <p:nvSpPr>
          <p:cNvPr id="4" name="Slide Number Placeholder 3"/>
          <p:cNvSpPr>
            <a:spLocks noGrp="1"/>
          </p:cNvSpPr>
          <p:nvPr>
            <p:ph type="sldNum" sz="quarter" idx="5"/>
          </p:nvPr>
        </p:nvSpPr>
        <p:spPr/>
        <p:txBody>
          <a:bodyPr/>
          <a:lstStyle/>
          <a:p>
            <a:fld id="{EDD49445-AB42-5F40-8FC0-3094745C6D48}" type="slidenum">
              <a:rPr lang="en-US" smtClean="0"/>
              <a:t>53</a:t>
            </a:fld>
            <a:endParaRPr lang="en-US"/>
          </a:p>
        </p:txBody>
      </p:sp>
    </p:spTree>
    <p:extLst>
      <p:ext uri="{BB962C8B-B14F-4D97-AF65-F5344CB8AC3E}">
        <p14:creationId xmlns:p14="http://schemas.microsoft.com/office/powerpoint/2010/main" val="1420245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enrollment form, the applicant will be asked to either accept or decline the partial award. If declined, this is an indication that the individual is choosing not to be enrolled into your term of service. </a:t>
            </a:r>
          </a:p>
          <a:p>
            <a:endParaRPr lang="en-US" dirty="0"/>
          </a:p>
          <a:p>
            <a:r>
              <a:rPr lang="en-US" dirty="0"/>
              <a:t>If they accept, </a:t>
            </a:r>
            <a:r>
              <a:rPr lang="en-US" dirty="0" err="1"/>
              <a:t>eGrants</a:t>
            </a:r>
            <a:r>
              <a:rPr lang="en-US" dirty="0"/>
              <a:t> will automatically update the applicant’s enrollment status to “partial award acknowledged” as shown here in the second image.  </a:t>
            </a:r>
          </a:p>
          <a:p>
            <a:endParaRPr lang="en-US" dirty="0"/>
          </a:p>
          <a:p>
            <a:r>
              <a:rPr lang="en-US" dirty="0"/>
              <a:t>Once this is complete, you will be able to go back into the member enrollment form in </a:t>
            </a:r>
            <a:r>
              <a:rPr lang="en-US" dirty="0" err="1"/>
              <a:t>eGrants</a:t>
            </a:r>
            <a:r>
              <a:rPr lang="en-US" dirty="0"/>
              <a:t>, enter the member slot type and start date again because these two items are not able to be saved, and then click enroll.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54</a:t>
            </a:fld>
            <a:endParaRPr lang="en-US"/>
          </a:p>
        </p:txBody>
      </p:sp>
    </p:spTree>
    <p:extLst>
      <p:ext uri="{BB962C8B-B14F-4D97-AF65-F5344CB8AC3E}">
        <p14:creationId xmlns:p14="http://schemas.microsoft.com/office/powerpoint/2010/main" val="1040686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multiple ways to ensure that you are completing the member enrollment properly. In the next slide, we will cover how you can run reports in </a:t>
            </a:r>
            <a:r>
              <a:rPr lang="en-US" err="1"/>
              <a:t>eGrants</a:t>
            </a:r>
            <a:r>
              <a:rPr lang="en-US"/>
              <a:t> to check your work. You are also able to click on each member’s service information within the portal to make sure the changes/updates you made were saved properly. </a:t>
            </a:r>
          </a:p>
          <a:p>
            <a:endParaRPr lang="en-US"/>
          </a:p>
          <a:p>
            <a:r>
              <a:rPr lang="en-US"/>
              <a:t>Make sure to check all details needed for enrollment to ensure that everything is correct to avoid error messages. </a:t>
            </a:r>
          </a:p>
        </p:txBody>
      </p:sp>
      <p:sp>
        <p:nvSpPr>
          <p:cNvPr id="4" name="Slide Number Placeholder 3"/>
          <p:cNvSpPr>
            <a:spLocks noGrp="1"/>
          </p:cNvSpPr>
          <p:nvPr>
            <p:ph type="sldNum" sz="quarter" idx="5"/>
          </p:nvPr>
        </p:nvSpPr>
        <p:spPr/>
        <p:txBody>
          <a:bodyPr/>
          <a:lstStyle/>
          <a:p>
            <a:fld id="{EDD49445-AB42-5F40-8FC0-3094745C6D48}" type="slidenum">
              <a:rPr lang="en-US" smtClean="0"/>
              <a:t>55</a:t>
            </a:fld>
            <a:endParaRPr lang="en-US"/>
          </a:p>
        </p:txBody>
      </p:sp>
    </p:spTree>
    <p:extLst>
      <p:ext uri="{BB962C8B-B14F-4D97-AF65-F5344CB8AC3E}">
        <p14:creationId xmlns:p14="http://schemas.microsoft.com/office/powerpoint/2010/main" val="2396701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always check your work by running a report in the portal. Under ‘portal home’ select ‘S&amp;N Reports’ to run a report. Two reports from this tab that are helpful for you during enrollment are the Enrollment Approval Cycle Time report and the Member Download Report. </a:t>
            </a:r>
          </a:p>
        </p:txBody>
      </p:sp>
      <p:sp>
        <p:nvSpPr>
          <p:cNvPr id="4" name="Slide Number Placeholder 3"/>
          <p:cNvSpPr>
            <a:spLocks noGrp="1"/>
          </p:cNvSpPr>
          <p:nvPr>
            <p:ph type="sldNum" sz="quarter" idx="5"/>
          </p:nvPr>
        </p:nvSpPr>
        <p:spPr/>
        <p:txBody>
          <a:bodyPr/>
          <a:lstStyle/>
          <a:p>
            <a:fld id="{EDD49445-AB42-5F40-8FC0-3094745C6D48}" type="slidenum">
              <a:rPr lang="en-US" smtClean="0"/>
              <a:t>56</a:t>
            </a:fld>
            <a:endParaRPr lang="en-US"/>
          </a:p>
        </p:txBody>
      </p:sp>
    </p:spTree>
    <p:extLst>
      <p:ext uri="{BB962C8B-B14F-4D97-AF65-F5344CB8AC3E}">
        <p14:creationId xmlns:p14="http://schemas.microsoft.com/office/powerpoint/2010/main" val="3348747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report on SSN and Citizenship which will show the Trust enrolled status, citizenship status, and SSN status of members. </a:t>
            </a:r>
          </a:p>
        </p:txBody>
      </p:sp>
      <p:sp>
        <p:nvSpPr>
          <p:cNvPr id="4" name="Slide Number Placeholder 3"/>
          <p:cNvSpPr>
            <a:spLocks noGrp="1"/>
          </p:cNvSpPr>
          <p:nvPr>
            <p:ph type="sldNum" sz="quarter" idx="5"/>
          </p:nvPr>
        </p:nvSpPr>
        <p:spPr/>
        <p:txBody>
          <a:bodyPr/>
          <a:lstStyle/>
          <a:p>
            <a:fld id="{EDD49445-AB42-5F40-8FC0-3094745C6D48}" type="slidenum">
              <a:rPr lang="en-US" smtClean="0"/>
              <a:t>57</a:t>
            </a:fld>
            <a:endParaRPr lang="en-US"/>
          </a:p>
        </p:txBody>
      </p:sp>
    </p:spTree>
    <p:extLst>
      <p:ext uri="{BB962C8B-B14F-4D97-AF65-F5344CB8AC3E}">
        <p14:creationId xmlns:p14="http://schemas.microsoft.com/office/powerpoint/2010/main" val="316111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situation occurs that requires you to update a member’s start date, you can make that change for in-service members as long as the change is within the allowable enrollment parameters discussed in this training.  Please note that if this change is made more than 8 days after the member start date, it may affect a program’s compliance with 8-day enrollment requirements.  </a:t>
            </a:r>
          </a:p>
          <a:p>
            <a:endParaRPr lang="en-US"/>
          </a:p>
          <a:p>
            <a:r>
              <a:rPr lang="en-US"/>
              <a:t>To update a start date in </a:t>
            </a:r>
            <a:r>
              <a:rPr lang="en-US" err="1"/>
              <a:t>eGrants</a:t>
            </a:r>
            <a:r>
              <a:rPr lang="en-US"/>
              <a:t>, select “Manage Members” </a:t>
            </a:r>
          </a:p>
          <a:p>
            <a:endParaRPr lang="en-US"/>
          </a:p>
          <a:p>
            <a:r>
              <a:rPr lang="en-US"/>
              <a:t>From there a list of members will appear on your page. Search for the individual who requires the start date change and click on their name. This will take you to their member information screen. At the bottom, under Service Information, you will see the original start date that was entered. Click “View” to open their service term information. </a:t>
            </a:r>
          </a:p>
        </p:txBody>
      </p:sp>
      <p:sp>
        <p:nvSpPr>
          <p:cNvPr id="4" name="Slide Number Placeholder 3"/>
          <p:cNvSpPr>
            <a:spLocks noGrp="1"/>
          </p:cNvSpPr>
          <p:nvPr>
            <p:ph type="sldNum" sz="quarter" idx="5"/>
          </p:nvPr>
        </p:nvSpPr>
        <p:spPr/>
        <p:txBody>
          <a:bodyPr/>
          <a:lstStyle/>
          <a:p>
            <a:fld id="{EDD49445-AB42-5F40-8FC0-3094745C6D48}" type="slidenum">
              <a:rPr lang="en-US" smtClean="0"/>
              <a:t>58</a:t>
            </a:fld>
            <a:endParaRPr lang="en-US"/>
          </a:p>
        </p:txBody>
      </p:sp>
    </p:spTree>
    <p:extLst>
      <p:ext uri="{BB962C8B-B14F-4D97-AF65-F5344CB8AC3E}">
        <p14:creationId xmlns:p14="http://schemas.microsoft.com/office/powerpoint/2010/main" val="4212947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in the view service term information page, you can see that you have the opportunity to correct the member’s service term by clicking “Correct” at the right hand side of your screen. </a:t>
            </a:r>
          </a:p>
        </p:txBody>
      </p:sp>
      <p:sp>
        <p:nvSpPr>
          <p:cNvPr id="4" name="Slide Number Placeholder 3"/>
          <p:cNvSpPr>
            <a:spLocks noGrp="1"/>
          </p:cNvSpPr>
          <p:nvPr>
            <p:ph type="sldNum" sz="quarter" idx="5"/>
          </p:nvPr>
        </p:nvSpPr>
        <p:spPr/>
        <p:txBody>
          <a:bodyPr/>
          <a:lstStyle/>
          <a:p>
            <a:fld id="{EDD49445-AB42-5F40-8FC0-3094745C6D48}" type="slidenum">
              <a:rPr lang="en-US" smtClean="0"/>
              <a:t>59</a:t>
            </a:fld>
            <a:endParaRPr lang="en-US"/>
          </a:p>
        </p:txBody>
      </p:sp>
    </p:spTree>
    <p:extLst>
      <p:ext uri="{BB962C8B-B14F-4D97-AF65-F5344CB8AC3E}">
        <p14:creationId xmlns:p14="http://schemas.microsoft.com/office/powerpoint/2010/main" val="3251721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Step 4: After opening the “Correct Term of Service” screen you can see the member’s current start date is listed in the “Effective Date” field. </a:t>
            </a:r>
          </a:p>
          <a:p>
            <a:endParaRPr lang="en-US" sz="1200" dirty="0"/>
          </a:p>
          <a:p>
            <a:r>
              <a:rPr lang="en-US" sz="1200" dirty="0"/>
              <a:t>The dates of SSN and citizenship verifications and NSCHC certification are also displayed for you to reference and ensure that the newly entered start date meets the requirements of enrollment.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60</a:t>
            </a:fld>
            <a:endParaRPr lang="en-US"/>
          </a:p>
        </p:txBody>
      </p:sp>
    </p:spTree>
    <p:extLst>
      <p:ext uri="{BB962C8B-B14F-4D97-AF65-F5344CB8AC3E}">
        <p14:creationId xmlns:p14="http://schemas.microsoft.com/office/powerpoint/2010/main" val="33608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provide Direct grantees and State commissions with a reference of what the Notice of Grant Award looks like. </a:t>
            </a:r>
          </a:p>
          <a:p>
            <a:endParaRPr lang="en-US"/>
          </a:p>
          <a:p>
            <a:r>
              <a:rPr lang="en-US"/>
              <a:t>It is important to note that the Grant ID, project and budget periods, awarded funds, member positions, and any special conditions on the grant can be found in this document. </a:t>
            </a:r>
          </a:p>
          <a:p>
            <a:endParaRPr lang="en-US"/>
          </a:p>
          <a:p>
            <a:r>
              <a:rPr lang="en-US"/>
              <a:t>The Notice of Grant Award, along with your approved grant application, define the parameters of your grant. Please review this information carefully and ensure you understand all components including special conditions, which may specify actions you may take before enrolling members. If you believe anything on the Notice of Grant Award to be incorrect, please contact your Portfolio Manager.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7</a:t>
            </a:fld>
            <a:endParaRPr lang="en-US"/>
          </a:p>
        </p:txBody>
      </p:sp>
    </p:spTree>
    <p:extLst>
      <p:ext uri="{BB962C8B-B14F-4D97-AF65-F5344CB8AC3E}">
        <p14:creationId xmlns:p14="http://schemas.microsoft.com/office/powerpoint/2010/main" val="14285561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Step 5: Enter the corrected start date in the “Effective Date” field, ensuring that it is:</a:t>
            </a:r>
          </a:p>
          <a:p>
            <a:pPr marL="285750" indent="-285750">
              <a:buFont typeface="Arial" panose="020B0604020202020204" pitchFamily="34" charset="0"/>
              <a:buChar char="•"/>
            </a:pPr>
            <a:r>
              <a:rPr lang="en-US" sz="1200"/>
              <a:t>Within the member enrollment period</a:t>
            </a:r>
          </a:p>
          <a:p>
            <a:pPr marL="285750" indent="-285750">
              <a:buFont typeface="Arial" panose="020B0604020202020204" pitchFamily="34" charset="0"/>
              <a:buChar char="•"/>
            </a:pPr>
            <a:r>
              <a:rPr lang="en-US" sz="1200" u="sng"/>
              <a:t>On or after</a:t>
            </a:r>
            <a:r>
              <a:rPr lang="en-US" sz="1200"/>
              <a:t> the dates of SSN and citizenship verification</a:t>
            </a:r>
          </a:p>
          <a:p>
            <a:pPr marL="285750" indent="-285750">
              <a:buFont typeface="Arial" panose="020B0604020202020204" pitchFamily="34" charset="0"/>
              <a:buChar char="•"/>
            </a:pPr>
            <a:r>
              <a:rPr lang="en-US" sz="1200" u="sng"/>
              <a:t>After</a:t>
            </a:r>
            <a:r>
              <a:rPr lang="en-US" sz="1200"/>
              <a:t> the NSCHC certification date</a:t>
            </a:r>
          </a:p>
          <a:p>
            <a:endParaRPr lang="en-US" sz="1200"/>
          </a:p>
          <a:p>
            <a:r>
              <a:rPr lang="en-US" sz="1200"/>
              <a:t>Step 6: If the corrected start date is within these parameters, the “Save” button will become active. Click “Save”</a:t>
            </a:r>
          </a:p>
          <a:p>
            <a:endParaRPr lang="en-US" sz="1200"/>
          </a:p>
          <a:p>
            <a:r>
              <a:rPr lang="en-US" sz="1200" i="1"/>
              <a:t>NOTE: entering a start date that is more than 8 days in the past will affect the program’s compliance with 8-day enrollment requirements.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61</a:t>
            </a:fld>
            <a:endParaRPr lang="en-US"/>
          </a:p>
        </p:txBody>
      </p:sp>
    </p:spTree>
    <p:extLst>
      <p:ext uri="{BB962C8B-B14F-4D97-AF65-F5344CB8AC3E}">
        <p14:creationId xmlns:p14="http://schemas.microsoft.com/office/powerpoint/2010/main" val="3609973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enroll button does not become active, here is a list of items for you to check: </a:t>
            </a:r>
          </a:p>
          <a:p>
            <a:r>
              <a:rPr lang="en-US" dirty="0"/>
              <a:t>SSN and citizenship status</a:t>
            </a:r>
          </a:p>
          <a:p>
            <a:r>
              <a:rPr lang="en-US" dirty="0"/>
              <a:t>NSCHC certification- remember, date must be before the entered start date</a:t>
            </a:r>
          </a:p>
          <a:p>
            <a:r>
              <a:rPr lang="en-US" dirty="0"/>
              <a:t>Check the start date </a:t>
            </a:r>
          </a:p>
          <a:p>
            <a:r>
              <a:rPr lang="en-US" dirty="0"/>
              <a:t>And finally, if you determine that all the above is correct, and you are not sure why </a:t>
            </a:r>
            <a:r>
              <a:rPr lang="en-US" dirty="0" err="1"/>
              <a:t>eGrants</a:t>
            </a:r>
            <a:r>
              <a:rPr lang="en-US" dirty="0"/>
              <a:t> would be preventing you from </a:t>
            </a:r>
            <a:r>
              <a:rPr lang="en-US"/>
              <a:t>enrolling your </a:t>
            </a:r>
            <a:r>
              <a:rPr lang="en-US" dirty="0"/>
              <a:t>applicant, contact the AmeriCorps Hotline.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62</a:t>
            </a:fld>
            <a:endParaRPr lang="en-US"/>
          </a:p>
        </p:txBody>
      </p:sp>
    </p:spTree>
    <p:extLst>
      <p:ext uri="{BB962C8B-B14F-4D97-AF65-F5344CB8AC3E}">
        <p14:creationId xmlns:p14="http://schemas.microsoft.com/office/powerpoint/2010/main" val="2638059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63</a:t>
            </a:fld>
            <a:endParaRPr lang="en-US"/>
          </a:p>
        </p:txBody>
      </p:sp>
    </p:spTree>
    <p:extLst>
      <p:ext uri="{BB962C8B-B14F-4D97-AF65-F5344CB8AC3E}">
        <p14:creationId xmlns:p14="http://schemas.microsoft.com/office/powerpoint/2010/main" val="108585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a:rPr>
              <a:t>Please remember, an individual is officially an AmeriCorps member on the start date recorded in </a:t>
            </a:r>
            <a:r>
              <a:rPr lang="en-US" sz="1200" dirty="0" err="1">
                <a:latin typeface="Century Gothic"/>
              </a:rPr>
              <a:t>eGrants</a:t>
            </a:r>
            <a:r>
              <a:rPr lang="en-US" sz="1200" dirty="0">
                <a:latin typeface="Century Gothic"/>
              </a:rPr>
              <a:t>. Prior to this start date, applicants should not accrue any service hours. </a:t>
            </a:r>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8</a:t>
            </a:fld>
            <a:endParaRPr lang="en-US"/>
          </a:p>
        </p:txBody>
      </p:sp>
    </p:spTree>
    <p:extLst>
      <p:ext uri="{BB962C8B-B14F-4D97-AF65-F5344CB8AC3E}">
        <p14:creationId xmlns:p14="http://schemas.microsoft.com/office/powerpoint/2010/main" val="1498759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outlined the enrollment process for grantees. We recognize that as individual grantees, you may have additional steps within this process. This is just an attempt to outline the basic steps, and requirements that are involved in how to get an applicant to be an AmeriCorps member. </a:t>
            </a:r>
          </a:p>
          <a:p>
            <a:endParaRPr lang="en-US" dirty="0"/>
          </a:p>
          <a:p>
            <a:r>
              <a:rPr lang="en-US" dirty="0"/>
              <a:t>The first box provides steps a program needs to complete prior to selecting an applicant for service. The first step is to ensure program staff have completed the National Service Criminal History Check required Training. The next three steps occur in the </a:t>
            </a:r>
            <a:r>
              <a:rPr lang="en-US" dirty="0" err="1"/>
              <a:t>eGrants</a:t>
            </a:r>
            <a:r>
              <a:rPr lang="en-US" dirty="0"/>
              <a:t> portal and include setting up operating sites which applies only to National Direct programs; set up service locations; and create service opportunity listings. </a:t>
            </a:r>
          </a:p>
          <a:p>
            <a:endParaRPr lang="en-US" dirty="0"/>
          </a:p>
          <a:p>
            <a:r>
              <a:rPr lang="en-US" dirty="0"/>
              <a:t>The second box outlines steps programs need to take to identify potential </a:t>
            </a:r>
            <a:r>
              <a:rPr lang="en-US"/>
              <a:t>applicants</a:t>
            </a:r>
            <a:r>
              <a:rPr lang="en-US" dirty="0"/>
              <a:t>. First, applicants need to apply to the service position you are looking to fill. Second, the program needs to go through its process to gather applicant information in order to complete the National Service Criminal History Check and determine eligibility. </a:t>
            </a:r>
          </a:p>
          <a:p>
            <a:endParaRPr lang="en-US" dirty="0"/>
          </a:p>
          <a:p>
            <a:r>
              <a:rPr lang="en-US" dirty="0"/>
              <a:t>The third box encompasses steps around selecting your member. First, we will walk through the steps on how to </a:t>
            </a:r>
            <a:r>
              <a:rPr lang="en-US"/>
              <a:t>select an applicant </a:t>
            </a:r>
            <a:r>
              <a:rPr lang="en-US" dirty="0"/>
              <a:t>in </a:t>
            </a:r>
            <a:r>
              <a:rPr lang="en-US" dirty="0" err="1"/>
              <a:t>eGrants</a:t>
            </a:r>
            <a:r>
              <a:rPr lang="en-US" dirty="0"/>
              <a:t>, and then outline the process the applicant takes to be enrolled in AmeriCorps which will trigger the last step- Social Security Administration Check.</a:t>
            </a:r>
            <a:r>
              <a:rPr lang="en-US"/>
              <a:t> </a:t>
            </a:r>
            <a:endParaRPr lang="en-US" dirty="0"/>
          </a:p>
          <a:p>
            <a:endParaRPr lang="en-US" dirty="0"/>
          </a:p>
          <a:p>
            <a:r>
              <a:rPr lang="en-US" dirty="0"/>
              <a:t>Finally, this </a:t>
            </a:r>
            <a:r>
              <a:rPr lang="en-US"/>
              <a:t>presentation </a:t>
            </a:r>
            <a:r>
              <a:rPr lang="en-US" dirty="0"/>
              <a:t>will walk you through the steps on how to enroll a member. Once eligibility is verified, you will be able to go into the </a:t>
            </a:r>
            <a:r>
              <a:rPr lang="en-US" dirty="0" err="1"/>
              <a:t>eGrants</a:t>
            </a:r>
            <a:r>
              <a:rPr lang="en-US" dirty="0"/>
              <a:t> enrollment screens to officially move your applicant, to member status. For those applicants who have served before, there may be an additional step of acknowledging a partial education award which we have also covered.</a:t>
            </a:r>
            <a:r>
              <a:rPr lang="en-US"/>
              <a:t> </a:t>
            </a:r>
            <a:endParaRPr lang="en-US" dirty="0"/>
          </a:p>
          <a:p>
            <a:endParaRPr lang="en-US" dirty="0"/>
          </a:p>
          <a:p>
            <a:r>
              <a:rPr lang="en-US" dirty="0"/>
              <a:t>At the end of this PowerPoint, we will also provide you with some additional information regarding member enrollment to for your reference so you can continue to reference this document for all things- Enrollment!</a:t>
            </a:r>
          </a:p>
        </p:txBody>
      </p:sp>
      <p:sp>
        <p:nvSpPr>
          <p:cNvPr id="4" name="Slide Number Placeholder 3"/>
          <p:cNvSpPr>
            <a:spLocks noGrp="1"/>
          </p:cNvSpPr>
          <p:nvPr>
            <p:ph type="sldNum" sz="quarter" idx="5"/>
          </p:nvPr>
        </p:nvSpPr>
        <p:spPr/>
        <p:txBody>
          <a:bodyPr/>
          <a:lstStyle/>
          <a:p>
            <a:fld id="{EDD49445-AB42-5F40-8FC0-3094745C6D48}" type="slidenum">
              <a:rPr lang="en-US" smtClean="0"/>
              <a:t>9</a:t>
            </a:fld>
            <a:endParaRPr lang="en-US"/>
          </a:p>
        </p:txBody>
      </p:sp>
    </p:spTree>
    <p:extLst>
      <p:ext uri="{BB962C8B-B14F-4D97-AF65-F5344CB8AC3E}">
        <p14:creationId xmlns:p14="http://schemas.microsoft.com/office/powerpoint/2010/main" val="319624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you begin the enrollment process, there are a couple of preparation steps that need to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lvl="0" indent="-457200" algn="l" defTabSz="844550">
              <a:spcBef>
                <a:spcPct val="0"/>
              </a:spcBef>
              <a:spcAft>
                <a:spcPct val="35000"/>
              </a:spcAft>
              <a:buFont typeface="Arial" panose="020B0604020202020204" pitchFamily="34" charset="0"/>
              <a:buChar char="•"/>
            </a:pPr>
            <a:r>
              <a:rPr lang="en-US" sz="1200" b="1" kern="1200" dirty="0"/>
              <a:t>Staff have completed required NSCHC training</a:t>
            </a:r>
          </a:p>
          <a:p>
            <a:pPr marL="457200" lvl="0" indent="-457200" algn="l" defTabSz="844550">
              <a:spcBef>
                <a:spcPct val="0"/>
              </a:spcBef>
              <a:spcAft>
                <a:spcPct val="35000"/>
              </a:spcAft>
              <a:buFont typeface="Arial" panose="020B0604020202020204" pitchFamily="34" charset="0"/>
              <a:buChar char="•"/>
            </a:pPr>
            <a:r>
              <a:rPr lang="en-US" sz="1200" b="1" kern="1200" dirty="0"/>
              <a:t>Set up operating sites (Direct)</a:t>
            </a:r>
          </a:p>
          <a:p>
            <a:pPr marL="457200" lvl="0" indent="-457200" algn="l" defTabSz="844550">
              <a:spcBef>
                <a:spcPct val="0"/>
              </a:spcBef>
              <a:spcAft>
                <a:spcPct val="35000"/>
              </a:spcAft>
              <a:buFont typeface="Arial" panose="020B0604020202020204" pitchFamily="34" charset="0"/>
              <a:buChar char="•"/>
            </a:pPr>
            <a:r>
              <a:rPr lang="en-US" sz="1200" b="1" kern="1200" dirty="0"/>
              <a:t>Set up service locations</a:t>
            </a:r>
          </a:p>
          <a:p>
            <a:pPr marL="457200" lvl="0" indent="-457200" algn="l" defTabSz="844550">
              <a:spcBef>
                <a:spcPct val="0"/>
              </a:spcBef>
              <a:spcAft>
                <a:spcPct val="35000"/>
              </a:spcAft>
              <a:buFont typeface="Arial" panose="020B0604020202020204" pitchFamily="34" charset="0"/>
              <a:buChar char="•"/>
            </a:pPr>
            <a:r>
              <a:rPr lang="en-US" sz="1200" b="1" kern="1200" dirty="0"/>
              <a:t>Create service opportunity listings</a:t>
            </a:r>
          </a:p>
          <a:p>
            <a:endParaRPr lang="en-US" dirty="0"/>
          </a:p>
          <a:p>
            <a:r>
              <a:rPr lang="en-US" dirty="0"/>
              <a:t>The National Service Criminal History Check training course is required for AmeriCorps grantees and subgrantees annually. </a:t>
            </a:r>
            <a:r>
              <a:rPr lang="en-US" sz="1200" b="0" i="0" kern="1200" dirty="0">
                <a:solidFill>
                  <a:schemeClr val="tx1"/>
                </a:solidFill>
                <a:effectLst/>
                <a:latin typeface="+mn-lt"/>
                <a:ea typeface="+mn-ea"/>
                <a:cs typeface="+mn-cs"/>
              </a:rPr>
              <a:t>You must complete the course each year before the day your certificate from the previous year expires. Grantees and subgrantees must maintain copies of dated completion certificates for each grant year.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next three bullet points will be addressed in the following slides. </a:t>
            </a:r>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10</a:t>
            </a:fld>
            <a:endParaRPr lang="en-US"/>
          </a:p>
        </p:txBody>
      </p:sp>
    </p:spTree>
    <p:extLst>
      <p:ext uri="{BB962C8B-B14F-4D97-AF65-F5344CB8AC3E}">
        <p14:creationId xmlns:p14="http://schemas.microsoft.com/office/powerpoint/2010/main" val="2620985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12886"/>
            <a:ext cx="2016016" cy="457200"/>
          </a:xfrm>
          <a:prstGeom prst="rect">
            <a:avLst/>
          </a:prstGeom>
        </p:spPr>
      </p:pic>
      <p:sp>
        <p:nvSpPr>
          <p:cNvPr id="12" name="Text Placeholder 7">
            <a:extLst>
              <a:ext uri="{FF2B5EF4-FFF2-40B4-BE49-F238E27FC236}">
                <a16:creationId xmlns:a16="http://schemas.microsoft.com/office/drawing/2014/main" id="{C7AC773E-5533-3045-8111-F6EEC0E9A954}"/>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3" name="Text Placeholder 9">
            <a:extLst>
              <a:ext uri="{FF2B5EF4-FFF2-40B4-BE49-F238E27FC236}">
                <a16:creationId xmlns:a16="http://schemas.microsoft.com/office/drawing/2014/main" id="{6DB020FF-DEEC-E543-ABE4-27630FE69B39}"/>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4" name="Title 5">
            <a:extLst>
              <a:ext uri="{FF2B5EF4-FFF2-40B4-BE49-F238E27FC236}">
                <a16:creationId xmlns:a16="http://schemas.microsoft.com/office/drawing/2014/main" id="{FFB32629-7678-6B48-8618-8E34FD7BEE44}"/>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7DE6146-D8DA-8746-8A97-364D0904E460}"/>
              </a:ext>
            </a:extLst>
          </p:cNvPr>
          <p:cNvSpPr>
            <a:spLocks noGrp="1"/>
          </p:cNvSpPr>
          <p:nvPr>
            <p:ph type="dt" sz="half" idx="15"/>
          </p:nvPr>
        </p:nvSpPr>
        <p:spPr/>
        <p:txBody>
          <a:bodyPr/>
          <a:lstStyle/>
          <a:p>
            <a:fld id="{DC65C37E-58F4-7541-9725-1C83FFB88F7E}" type="datetime7">
              <a:rPr lang="en-US" smtClean="0"/>
              <a:t>Apr-21</a:t>
            </a:fld>
            <a:r>
              <a:rPr lang="en-US"/>
              <a:t>  |</a:t>
            </a:r>
          </a:p>
        </p:txBody>
      </p:sp>
      <p:sp>
        <p:nvSpPr>
          <p:cNvPr id="3" name="Footer Placeholder 2">
            <a:extLst>
              <a:ext uri="{FF2B5EF4-FFF2-40B4-BE49-F238E27FC236}">
                <a16:creationId xmlns:a16="http://schemas.microsoft.com/office/drawing/2014/main" id="{67D7F49C-B135-D746-929B-C3049289DD8F}"/>
              </a:ext>
            </a:extLst>
          </p:cNvPr>
          <p:cNvSpPr>
            <a:spLocks noGrp="1"/>
          </p:cNvSpPr>
          <p:nvPr>
            <p:ph type="ftr" sz="quarter" idx="16"/>
          </p:nvPr>
        </p:nvSpPr>
        <p:spPr/>
        <p:txBody>
          <a:bodyPr/>
          <a:lstStyle/>
          <a:p>
            <a:pPr algn="l"/>
            <a:r>
              <a:rPr lang="en-US"/>
              <a:t>© 2020 AmeriCorps.</a:t>
            </a:r>
          </a:p>
        </p:txBody>
      </p:sp>
      <p:sp>
        <p:nvSpPr>
          <p:cNvPr id="4" name="Slide Number Placeholder 3">
            <a:extLst>
              <a:ext uri="{FF2B5EF4-FFF2-40B4-BE49-F238E27FC236}">
                <a16:creationId xmlns:a16="http://schemas.microsoft.com/office/drawing/2014/main" id="{7FB960D7-F486-1A43-82E1-D92264DAB7FF}"/>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9940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6BF38-22A9-E34D-92FE-83CA5A004A69}"/>
              </a:ext>
            </a:extLst>
          </p:cNvPr>
          <p:cNvPicPr>
            <a:picLocks noChangeAspect="1"/>
          </p:cNvPicPr>
          <p:nvPr userDrawn="1"/>
        </p:nvPicPr>
        <p:blipFill>
          <a:blip r:embed="rId2"/>
          <a:stretch>
            <a:fillRect/>
          </a:stretch>
        </p:blipFill>
        <p:spPr>
          <a:xfrm>
            <a:off x="0" y="3650957"/>
            <a:ext cx="12192000" cy="2032000"/>
          </a:xfrm>
          <a:prstGeom prst="rect">
            <a:avLst/>
          </a:prstGeom>
        </p:spPr>
      </p:pic>
      <p:sp>
        <p:nvSpPr>
          <p:cNvPr id="13" name="Text Placeholder 7">
            <a:extLst>
              <a:ext uri="{FF2B5EF4-FFF2-40B4-BE49-F238E27FC236}">
                <a16:creationId xmlns:a16="http://schemas.microsoft.com/office/drawing/2014/main" id="{0E51D58E-C96F-2D46-8DAB-82BAAA05C877}"/>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72185CC3-6466-FC4F-8D5F-3C54492C3DCC}"/>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5" name="Title 5">
            <a:extLst>
              <a:ext uri="{FF2B5EF4-FFF2-40B4-BE49-F238E27FC236}">
                <a16:creationId xmlns:a16="http://schemas.microsoft.com/office/drawing/2014/main" id="{800A40F1-E949-1C4B-A764-1A3F3F47E8B6}"/>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5" name="Date Placeholder 4">
            <a:extLst>
              <a:ext uri="{FF2B5EF4-FFF2-40B4-BE49-F238E27FC236}">
                <a16:creationId xmlns:a16="http://schemas.microsoft.com/office/drawing/2014/main" id="{84D034EC-0E4D-9144-9B28-D1CFA7EAFD60}"/>
              </a:ext>
            </a:extLst>
          </p:cNvPr>
          <p:cNvSpPr>
            <a:spLocks noGrp="1"/>
          </p:cNvSpPr>
          <p:nvPr>
            <p:ph type="dt" sz="half" idx="15"/>
          </p:nvPr>
        </p:nvSpPr>
        <p:spPr/>
        <p:txBody>
          <a:bodyPr/>
          <a:lstStyle/>
          <a:p>
            <a:fld id="{3FBD5421-BEB3-3647-A903-78A3499237AF}" type="datetime7">
              <a:rPr lang="en-US" smtClean="0"/>
              <a:pPr/>
              <a:t>Apr-21</a:t>
            </a:fld>
            <a:r>
              <a:rPr lang="en-US"/>
              <a:t>  |</a:t>
            </a:r>
          </a:p>
        </p:txBody>
      </p:sp>
      <p:sp>
        <p:nvSpPr>
          <p:cNvPr id="7" name="Footer Placeholder 6">
            <a:extLst>
              <a:ext uri="{FF2B5EF4-FFF2-40B4-BE49-F238E27FC236}">
                <a16:creationId xmlns:a16="http://schemas.microsoft.com/office/drawing/2014/main" id="{5D49D710-EA5D-514D-9033-64D13AB18FF6}"/>
              </a:ext>
            </a:extLst>
          </p:cNvPr>
          <p:cNvSpPr>
            <a:spLocks noGrp="1"/>
          </p:cNvSpPr>
          <p:nvPr>
            <p:ph type="ftr" sz="quarter" idx="16"/>
          </p:nvPr>
        </p:nvSpPr>
        <p:spPr/>
        <p:txBody>
          <a:bodyPr/>
          <a:lstStyle/>
          <a:p>
            <a:pPr algn="l"/>
            <a:r>
              <a:rPr lang="en-US"/>
              <a:t>© 2020 AmeriCorps.</a:t>
            </a:r>
          </a:p>
        </p:txBody>
      </p:sp>
      <p:sp>
        <p:nvSpPr>
          <p:cNvPr id="8" name="Slide Number Placeholder 7">
            <a:extLst>
              <a:ext uri="{FF2B5EF4-FFF2-40B4-BE49-F238E27FC236}">
                <a16:creationId xmlns:a16="http://schemas.microsoft.com/office/drawing/2014/main" id="{7D52E315-225E-9C4D-889B-A5337F698ED7}"/>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85225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ALT 2">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F5EE7A-712D-9043-B555-1EB85A87196E}"/>
              </a:ext>
            </a:extLst>
          </p:cNvPr>
          <p:cNvPicPr>
            <a:picLocks noChangeAspect="1"/>
          </p:cNvPicPr>
          <p:nvPr userDrawn="1"/>
        </p:nvPicPr>
        <p:blipFill>
          <a:blip r:embed="rId2"/>
          <a:stretch>
            <a:fillRect/>
          </a:stretch>
        </p:blipFill>
        <p:spPr>
          <a:xfrm>
            <a:off x="0" y="3650956"/>
            <a:ext cx="12192000" cy="2032000"/>
          </a:xfrm>
          <a:prstGeom prst="rect">
            <a:avLst/>
          </a:prstGeom>
        </p:spPr>
      </p:pic>
      <p:sp>
        <p:nvSpPr>
          <p:cNvPr id="11" name="Text Placeholder 7">
            <a:extLst>
              <a:ext uri="{FF2B5EF4-FFF2-40B4-BE49-F238E27FC236}">
                <a16:creationId xmlns:a16="http://schemas.microsoft.com/office/drawing/2014/main" id="{9D0A2667-E730-9442-A449-D09125397743}"/>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2" name="Text Placeholder 9">
            <a:extLst>
              <a:ext uri="{FF2B5EF4-FFF2-40B4-BE49-F238E27FC236}">
                <a16:creationId xmlns:a16="http://schemas.microsoft.com/office/drawing/2014/main" id="{7BE96C16-8D01-2D4A-BD94-2F4C650FD21F}"/>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B838814-AEB3-7A44-9A97-F3C6DB50D474}"/>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9505BDA8-2A29-8942-95CE-A13219243C50}"/>
              </a:ext>
            </a:extLst>
          </p:cNvPr>
          <p:cNvSpPr>
            <a:spLocks noGrp="1"/>
          </p:cNvSpPr>
          <p:nvPr>
            <p:ph type="dt" sz="half" idx="15"/>
          </p:nvPr>
        </p:nvSpPr>
        <p:spPr/>
        <p:txBody>
          <a:bodyPr/>
          <a:lstStyle/>
          <a:p>
            <a:fld id="{3FBD5421-BEB3-3647-A903-78A3499237AF}" type="datetime7">
              <a:rPr lang="en-US" smtClean="0"/>
              <a:pPr/>
              <a:t>Apr-21</a:t>
            </a:fld>
            <a:r>
              <a:rPr lang="en-US"/>
              <a:t>  |</a:t>
            </a:r>
          </a:p>
        </p:txBody>
      </p:sp>
      <p:sp>
        <p:nvSpPr>
          <p:cNvPr id="4" name="Footer Placeholder 3">
            <a:extLst>
              <a:ext uri="{FF2B5EF4-FFF2-40B4-BE49-F238E27FC236}">
                <a16:creationId xmlns:a16="http://schemas.microsoft.com/office/drawing/2014/main" id="{96E53396-8A6A-1644-82A3-DE8DDDC55F1B}"/>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F5178D29-2AC6-B642-A008-52DC06043073}"/>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780993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ALT 3">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42E3C43B-B18D-494B-907B-A3C7D9645018}"/>
              </a:ext>
            </a:extLst>
          </p:cNvPr>
          <p:cNvPicPr>
            <a:picLocks noChangeAspect="1"/>
          </p:cNvPicPr>
          <p:nvPr userDrawn="1"/>
        </p:nvPicPr>
        <p:blipFill>
          <a:blip r:embed="rId2"/>
          <a:stretch>
            <a:fillRect/>
          </a:stretch>
        </p:blipFill>
        <p:spPr>
          <a:xfrm>
            <a:off x="0" y="3679092"/>
            <a:ext cx="12192000" cy="2032000"/>
          </a:xfrm>
          <a:prstGeom prst="rect">
            <a:avLst/>
          </a:prstGeom>
        </p:spPr>
      </p:pic>
      <p:sp>
        <p:nvSpPr>
          <p:cNvPr id="6" name="Title 5">
            <a:extLst>
              <a:ext uri="{FF2B5EF4-FFF2-40B4-BE49-F238E27FC236}">
                <a16:creationId xmlns:a16="http://schemas.microsoft.com/office/drawing/2014/main" id="{5274860E-B2E2-8643-A644-B15B8A1A0BD1}"/>
              </a:ext>
            </a:extLst>
          </p:cNvPr>
          <p:cNvSpPr>
            <a:spLocks noGrp="1"/>
          </p:cNvSpPr>
          <p:nvPr>
            <p:ph type="title" hasCustomPrompt="1"/>
          </p:nvPr>
        </p:nvSpPr>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6D7F5E8A-B24D-134F-8DF7-BD045CC1D602}"/>
              </a:ext>
            </a:extLst>
          </p:cNvPr>
          <p:cNvSpPr>
            <a:spLocks noGrp="1"/>
          </p:cNvSpPr>
          <p:nvPr>
            <p:ph type="dt" sz="half" idx="15"/>
          </p:nvPr>
        </p:nvSpPr>
        <p:spPr/>
        <p:txBody>
          <a:bodyPr/>
          <a:lstStyle/>
          <a:p>
            <a:fld id="{3FBD5421-BEB3-3647-A903-78A3499237AF}" type="datetime7">
              <a:rPr lang="en-US" smtClean="0"/>
              <a:pPr/>
              <a:t>Apr-21</a:t>
            </a:fld>
            <a:r>
              <a:rPr lang="en-US"/>
              <a:t>  |</a:t>
            </a:r>
          </a:p>
        </p:txBody>
      </p:sp>
      <p:sp>
        <p:nvSpPr>
          <p:cNvPr id="4" name="Footer Placeholder 3">
            <a:extLst>
              <a:ext uri="{FF2B5EF4-FFF2-40B4-BE49-F238E27FC236}">
                <a16:creationId xmlns:a16="http://schemas.microsoft.com/office/drawing/2014/main" id="{9E06D259-EFB3-DC44-922E-0AA41286A59A}"/>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2E8CE8E2-6348-FA4B-9D8D-679D1E37E454}"/>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035319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LT 4">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22B15-63B7-174A-BDCC-E5F334C02AB9}"/>
              </a:ext>
            </a:extLst>
          </p:cNvPr>
          <p:cNvPicPr>
            <a:picLocks noChangeAspect="1"/>
          </p:cNvPicPr>
          <p:nvPr userDrawn="1"/>
        </p:nvPicPr>
        <p:blipFill>
          <a:blip r:embed="rId2"/>
          <a:stretch>
            <a:fillRect/>
          </a:stretch>
        </p:blipFill>
        <p:spPr>
          <a:xfrm>
            <a:off x="9756140" y="6118860"/>
            <a:ext cx="2016016" cy="457200"/>
          </a:xfrm>
          <a:prstGeom prst="rect">
            <a:avLst/>
          </a:prstGeom>
        </p:spPr>
      </p:pic>
      <p:pic>
        <p:nvPicPr>
          <p:cNvPr id="7" name="Picture 6">
            <a:extLst>
              <a:ext uri="{FF2B5EF4-FFF2-40B4-BE49-F238E27FC236}">
                <a16:creationId xmlns:a16="http://schemas.microsoft.com/office/drawing/2014/main" id="{D0B8463A-7159-E04A-B659-E25C3208AEF0}"/>
              </a:ext>
            </a:extLst>
          </p:cNvPr>
          <p:cNvPicPr>
            <a:picLocks noChangeAspect="1"/>
          </p:cNvPicPr>
          <p:nvPr userDrawn="1"/>
        </p:nvPicPr>
        <p:blipFill>
          <a:blip r:embed="rId3"/>
          <a:stretch>
            <a:fillRect/>
          </a:stretch>
        </p:blipFill>
        <p:spPr>
          <a:xfrm>
            <a:off x="0" y="3700099"/>
            <a:ext cx="12192000" cy="2032000"/>
          </a:xfrm>
          <a:prstGeom prst="rect">
            <a:avLst/>
          </a:prstGeom>
        </p:spPr>
      </p:pic>
      <p:sp>
        <p:nvSpPr>
          <p:cNvPr id="10" name="Text Placeholder 7">
            <a:extLst>
              <a:ext uri="{FF2B5EF4-FFF2-40B4-BE49-F238E27FC236}">
                <a16:creationId xmlns:a16="http://schemas.microsoft.com/office/drawing/2014/main" id="{90BF1EC5-D682-F34F-AB41-5E7589F41FEF}"/>
              </a:ext>
            </a:extLst>
          </p:cNvPr>
          <p:cNvSpPr>
            <a:spLocks noGrp="1"/>
          </p:cNvSpPr>
          <p:nvPr>
            <p:ph type="body" sz="quarter" idx="15" hasCustomPrompt="1"/>
          </p:nvPr>
        </p:nvSpPr>
        <p:spPr>
          <a:xfrm>
            <a:off x="1295400" y="1760699"/>
            <a:ext cx="3484563" cy="273050"/>
          </a:xfrm>
          <a:prstGeom prst="rect">
            <a:avLst/>
          </a:prstGeom>
        </p:spPr>
        <p:txBody>
          <a:bodyPr lIns="0" rIns="0"/>
          <a:lstStyle>
            <a:lvl1pPr>
              <a:defRPr kern="0" spc="150" baseline="0">
                <a:solidFill>
                  <a:srgbClr val="102341"/>
                </a:solidFill>
              </a:defRPr>
            </a:lvl1pPr>
          </a:lstStyle>
          <a:p>
            <a:pPr lvl="0"/>
            <a:r>
              <a:rPr lang="en-US"/>
              <a:t>SHORT LEADING HEADER</a:t>
            </a:r>
          </a:p>
        </p:txBody>
      </p:sp>
      <p:sp>
        <p:nvSpPr>
          <p:cNvPr id="12" name="Text Placeholder 9">
            <a:extLst>
              <a:ext uri="{FF2B5EF4-FFF2-40B4-BE49-F238E27FC236}">
                <a16:creationId xmlns:a16="http://schemas.microsoft.com/office/drawing/2014/main" id="{60237571-E7AD-574E-93A4-61DF30F57097}"/>
              </a:ext>
            </a:extLst>
          </p:cNvPr>
          <p:cNvSpPr>
            <a:spLocks noGrp="1"/>
          </p:cNvSpPr>
          <p:nvPr>
            <p:ph type="body" sz="quarter" idx="16" hasCustomPrompt="1"/>
          </p:nvPr>
        </p:nvSpPr>
        <p:spPr>
          <a:xfrm>
            <a:off x="1295400" y="3190422"/>
            <a:ext cx="3635375" cy="266700"/>
          </a:xfrm>
          <a:prstGeom prst="rect">
            <a:avLst/>
          </a:prstGeom>
        </p:spPr>
        <p:txBody>
          <a:bodyPr lIns="0" rIns="0"/>
          <a:lstStyle>
            <a:lvl1pPr>
              <a:defRPr spc="0">
                <a:solidFill>
                  <a:srgbClr val="102341"/>
                </a:solidFill>
              </a:defRPr>
            </a:lvl1pPr>
          </a:lstStyle>
          <a:p>
            <a:pPr lvl="0"/>
            <a:r>
              <a:rPr lang="en-US"/>
              <a:t>MM, DD, YYYY</a:t>
            </a:r>
          </a:p>
        </p:txBody>
      </p:sp>
      <p:sp>
        <p:nvSpPr>
          <p:cNvPr id="13" name="Title 5">
            <a:extLst>
              <a:ext uri="{FF2B5EF4-FFF2-40B4-BE49-F238E27FC236}">
                <a16:creationId xmlns:a16="http://schemas.microsoft.com/office/drawing/2014/main" id="{4C3BEE17-C5F8-4646-8607-F0D40147CD7A}"/>
              </a:ext>
            </a:extLst>
          </p:cNvPr>
          <p:cNvSpPr txBox="1">
            <a:spLocks/>
          </p:cNvSpPr>
          <p:nvPr userDrawn="1"/>
        </p:nvSpPr>
        <p:spPr>
          <a:xfrm>
            <a:off x="1295400" y="2057400"/>
            <a:ext cx="6400800" cy="11156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a:lstStyle>
          <a:p>
            <a:r>
              <a:rPr lang="en-US">
                <a:solidFill>
                  <a:srgbClr val="102341"/>
                </a:solidFill>
              </a:rPr>
              <a:t>The Title for the presentation goes here</a:t>
            </a:r>
          </a:p>
        </p:txBody>
      </p:sp>
      <p:sp>
        <p:nvSpPr>
          <p:cNvPr id="3" name="Date Placeholder 2">
            <a:extLst>
              <a:ext uri="{FF2B5EF4-FFF2-40B4-BE49-F238E27FC236}">
                <a16:creationId xmlns:a16="http://schemas.microsoft.com/office/drawing/2014/main" id="{9D53A216-A532-BE42-B0F2-A98D0CFABEB9}"/>
              </a:ext>
            </a:extLst>
          </p:cNvPr>
          <p:cNvSpPr>
            <a:spLocks noGrp="1"/>
          </p:cNvSpPr>
          <p:nvPr>
            <p:ph type="dt" sz="half" idx="17"/>
          </p:nvPr>
        </p:nvSpPr>
        <p:spPr/>
        <p:txBody>
          <a:bodyPr/>
          <a:lstStyle>
            <a:lvl1pPr>
              <a:defRPr>
                <a:solidFill>
                  <a:schemeClr val="bg1">
                    <a:alpha val="50000"/>
                  </a:schemeClr>
                </a:solidFill>
              </a:defRPr>
            </a:lvl1pPr>
          </a:lstStyle>
          <a:p>
            <a:fld id="{3FBD5421-BEB3-3647-A903-78A3499237AF}" type="datetime7">
              <a:rPr lang="en-US" smtClean="0"/>
              <a:pPr/>
              <a:t>Apr-21</a:t>
            </a:fld>
            <a:r>
              <a:rPr lang="en-US"/>
              <a:t>  |</a:t>
            </a:r>
          </a:p>
        </p:txBody>
      </p:sp>
      <p:sp>
        <p:nvSpPr>
          <p:cNvPr id="4" name="Footer Placeholder 3">
            <a:extLst>
              <a:ext uri="{FF2B5EF4-FFF2-40B4-BE49-F238E27FC236}">
                <a16:creationId xmlns:a16="http://schemas.microsoft.com/office/drawing/2014/main" id="{83D8A7CD-DB72-0940-88F5-84D0EBFF4794}"/>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F2C1FC15-8129-F444-8502-9D25C63EBBB9}"/>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166015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C88ADC-F886-664D-86B0-F6E3F3032011}"/>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9" name="Text Placeholder 6">
            <a:extLst>
              <a:ext uri="{FF2B5EF4-FFF2-40B4-BE49-F238E27FC236}">
                <a16:creationId xmlns:a16="http://schemas.microsoft.com/office/drawing/2014/main" id="{B9FA5630-5312-3C41-AAA5-C4A5A6C68740}"/>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244F0924-B970-2545-B536-478A33C002EC}"/>
              </a:ext>
            </a:extLst>
          </p:cNvPr>
          <p:cNvSpPr>
            <a:spLocks noGrp="1"/>
          </p:cNvSpPr>
          <p:nvPr>
            <p:ph type="dt" sz="half" idx="14"/>
          </p:nvPr>
        </p:nvSpPr>
        <p:spPr/>
        <p:txBody>
          <a:bodyPr/>
          <a:lstStyle/>
          <a:p>
            <a:fld id="{BF9D982C-354D-AF4B-A81A-0E0215FBD9B4}" type="datetime7">
              <a:rPr lang="en-US" smtClean="0"/>
              <a:t>Apr-21</a:t>
            </a:fld>
            <a:r>
              <a:rPr lang="en-US"/>
              <a:t>  |</a:t>
            </a:r>
          </a:p>
        </p:txBody>
      </p:sp>
      <p:sp>
        <p:nvSpPr>
          <p:cNvPr id="6" name="Footer Placeholder 5">
            <a:extLst>
              <a:ext uri="{FF2B5EF4-FFF2-40B4-BE49-F238E27FC236}">
                <a16:creationId xmlns:a16="http://schemas.microsoft.com/office/drawing/2014/main" id="{0B3CC51F-BA0A-014E-B8E6-1496A875298A}"/>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5782AAA8-F47B-D345-8A4A-F7C6FC99E7C9}"/>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777A6A23-473B-244E-B87A-5EA145D129EF}"/>
              </a:ext>
            </a:extLst>
          </p:cNvPr>
          <p:cNvPicPr>
            <a:picLocks noChangeAspect="1"/>
          </p:cNvPicPr>
          <p:nvPr userDrawn="1"/>
        </p:nvPicPr>
        <p:blipFill>
          <a:blip r:embed="rId2"/>
          <a:stretch>
            <a:fillRect/>
          </a:stretch>
        </p:blipFill>
        <p:spPr>
          <a:xfrm>
            <a:off x="0" y="6204428"/>
            <a:ext cx="12192000" cy="419100"/>
          </a:xfrm>
          <a:prstGeom prst="rect">
            <a:avLst/>
          </a:prstGeom>
        </p:spPr>
      </p:pic>
    </p:spTree>
    <p:extLst>
      <p:ext uri="{BB962C8B-B14F-4D97-AF65-F5344CB8AC3E}">
        <p14:creationId xmlns:p14="http://schemas.microsoft.com/office/powerpoint/2010/main" val="46208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64824" y="501396"/>
            <a:ext cx="603504" cy="603504"/>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5F39AD76-BD79-994B-989C-EDD0680515BF}"/>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Apr-21</a:t>
            </a:fld>
            <a:r>
              <a:rPr lang="en-US"/>
              <a:t>  |</a:t>
            </a:r>
          </a:p>
        </p:txBody>
      </p:sp>
      <p:sp>
        <p:nvSpPr>
          <p:cNvPr id="6" name="Footer Placeholder 5">
            <a:extLst>
              <a:ext uri="{FF2B5EF4-FFF2-40B4-BE49-F238E27FC236}">
                <a16:creationId xmlns:a16="http://schemas.microsoft.com/office/drawing/2014/main" id="{313F9AF7-D0B0-124B-AB0F-D87930401BEF}"/>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58497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EBBD82-38C5-994B-8BFF-D81F555F351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1" name="Text Placeholder 6">
            <a:extLst>
              <a:ext uri="{FF2B5EF4-FFF2-40B4-BE49-F238E27FC236}">
                <a16:creationId xmlns:a16="http://schemas.microsoft.com/office/drawing/2014/main" id="{B3809667-8586-4244-A024-9A1A14B551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76390676-7287-3A45-9A8A-C533BD6A6B61}"/>
              </a:ext>
            </a:extLst>
          </p:cNvPr>
          <p:cNvSpPr>
            <a:spLocks noGrp="1"/>
          </p:cNvSpPr>
          <p:nvPr>
            <p:ph type="dt" sz="half" idx="14"/>
          </p:nvPr>
        </p:nvSpPr>
        <p:spPr/>
        <p:txBody>
          <a:bodyPr/>
          <a:lstStyle>
            <a:lvl1pPr>
              <a:defRPr>
                <a:solidFill>
                  <a:schemeClr val="bg2">
                    <a:alpha val="50000"/>
                  </a:schemeClr>
                </a:solidFill>
              </a:defRPr>
            </a:lvl1pPr>
          </a:lstStyle>
          <a:p>
            <a:fld id="{BF9D982C-354D-AF4B-A81A-0E0215FBD9B4}" type="datetime7">
              <a:rPr lang="en-US" smtClean="0"/>
              <a:pPr/>
              <a:t>Apr-21</a:t>
            </a:fld>
            <a:r>
              <a:rPr lang="en-US"/>
              <a:t>  |</a:t>
            </a:r>
          </a:p>
        </p:txBody>
      </p:sp>
      <p:sp>
        <p:nvSpPr>
          <p:cNvPr id="6" name="Footer Placeholder 5">
            <a:extLst>
              <a:ext uri="{FF2B5EF4-FFF2-40B4-BE49-F238E27FC236}">
                <a16:creationId xmlns:a16="http://schemas.microsoft.com/office/drawing/2014/main" id="{00A050DF-EFDB-1840-A8C2-AEEC24190B5F}"/>
              </a:ext>
            </a:extLst>
          </p:cNvPr>
          <p:cNvSpPr>
            <a:spLocks noGrp="1"/>
          </p:cNvSpPr>
          <p:nvPr>
            <p:ph type="ftr" sz="quarter" idx="15"/>
          </p:nvPr>
        </p:nvSpPr>
        <p:spPr/>
        <p:txBody>
          <a:bodyPr/>
          <a:lstStyle>
            <a:lvl1pPr>
              <a:defRPr>
                <a:solidFill>
                  <a:schemeClr val="bg2">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4916A933-1047-1E4A-B4CE-5A052986053C}"/>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51A249B4-7446-2C40-867B-748249E349AC}"/>
              </a:ext>
            </a:extLst>
          </p:cNvPr>
          <p:cNvPicPr>
            <a:picLocks noChangeAspect="1"/>
          </p:cNvPicPr>
          <p:nvPr userDrawn="1"/>
        </p:nvPicPr>
        <p:blipFill>
          <a:blip r:embed="rId2"/>
          <a:stretch>
            <a:fillRect/>
          </a:stretch>
        </p:blipFill>
        <p:spPr>
          <a:xfrm>
            <a:off x="0" y="6220744"/>
            <a:ext cx="12192000" cy="419100"/>
          </a:xfrm>
          <a:prstGeom prst="rect">
            <a:avLst/>
          </a:prstGeom>
        </p:spPr>
      </p:pic>
    </p:spTree>
    <p:extLst>
      <p:ext uri="{BB962C8B-B14F-4D97-AF65-F5344CB8AC3E}">
        <p14:creationId xmlns:p14="http://schemas.microsoft.com/office/powerpoint/2010/main" val="238427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4" name="Title 1">
            <a:extLst>
              <a:ext uri="{FF2B5EF4-FFF2-40B4-BE49-F238E27FC236}">
                <a16:creationId xmlns:a16="http://schemas.microsoft.com/office/drawing/2014/main" id="{127EC11F-49B9-EE4B-8A04-FCF4BCB0F909}"/>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5" name="Text Placeholder 6">
            <a:extLst>
              <a:ext uri="{FF2B5EF4-FFF2-40B4-BE49-F238E27FC236}">
                <a16:creationId xmlns:a16="http://schemas.microsoft.com/office/drawing/2014/main" id="{6D5D10EC-5F3E-E843-BA88-20F649E76395}"/>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A5ADFD57-EDDF-1447-A62D-5970E7E9E188}"/>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Apr-21</a:t>
            </a:fld>
            <a:r>
              <a:rPr lang="en-US"/>
              <a:t>  |</a:t>
            </a:r>
          </a:p>
        </p:txBody>
      </p:sp>
      <p:sp>
        <p:nvSpPr>
          <p:cNvPr id="6" name="Footer Placeholder 5">
            <a:extLst>
              <a:ext uri="{FF2B5EF4-FFF2-40B4-BE49-F238E27FC236}">
                <a16:creationId xmlns:a16="http://schemas.microsoft.com/office/drawing/2014/main" id="{3BEEB9AB-75CA-C349-8A97-0821EAFFCA8D}"/>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9F8F7300-DD19-FB4E-92AF-84C79263EA14}"/>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CF5AC605-6029-FA4D-85CF-A932A654327E}"/>
              </a:ext>
            </a:extLst>
          </p:cNvPr>
          <p:cNvPicPr>
            <a:picLocks noChangeAspect="1"/>
          </p:cNvPicPr>
          <p:nvPr userDrawn="1"/>
        </p:nvPicPr>
        <p:blipFill>
          <a:blip r:embed="rId3"/>
          <a:stretch>
            <a:fillRect/>
          </a:stretch>
        </p:blipFill>
        <p:spPr>
          <a:xfrm>
            <a:off x="0" y="6220744"/>
            <a:ext cx="12192000" cy="419100"/>
          </a:xfrm>
          <a:prstGeom prst="rect">
            <a:avLst/>
          </a:prstGeom>
        </p:spPr>
      </p:pic>
    </p:spTree>
    <p:extLst>
      <p:ext uri="{BB962C8B-B14F-4D97-AF65-F5344CB8AC3E}">
        <p14:creationId xmlns:p14="http://schemas.microsoft.com/office/powerpoint/2010/main" val="298427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pPr/>
              <a:t>‹#›</a:t>
            </a:fld>
            <a:endParaRPr lang="en-US"/>
          </a:p>
        </p:txBody>
      </p:sp>
    </p:spTree>
    <p:extLst>
      <p:ext uri="{BB962C8B-B14F-4D97-AF65-F5344CB8AC3E}">
        <p14:creationId xmlns:p14="http://schemas.microsoft.com/office/powerpoint/2010/main" val="1051035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3">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1258824" y="2546603"/>
            <a:ext cx="9674352" cy="3200400"/>
          </a:xfr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lvl="0"/>
            <a:endParaRPr lang="en-US">
              <a:solidFill>
                <a:srgbClr val="FFFFFF"/>
              </a:solidFill>
              <a:effectLst/>
              <a:latin typeface="Century Gothic" panose="020B0502020202020204" pitchFamily="34" charset="0"/>
            </a:endParaRPr>
          </a:p>
        </p:txBody>
      </p:sp>
      <p:pic>
        <p:nvPicPr>
          <p:cNvPr id="17" name="Picture 16">
            <a:extLst>
              <a:ext uri="{FF2B5EF4-FFF2-40B4-BE49-F238E27FC236}">
                <a16:creationId xmlns:a16="http://schemas.microsoft.com/office/drawing/2014/main" id="{67805E09-5AD5-A848-9740-AEB4C0EDE4F4}"/>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C1F2F46A-5B4A-8646-94C6-A499895AA947}"/>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9DAE8C58-60AD-8343-9FC6-755BCA5DD582}"/>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74E43E8D-EC32-6D4A-93B7-75C16B9ECBC7}"/>
              </a:ext>
            </a:extLst>
          </p:cNvPr>
          <p:cNvSpPr>
            <a:spLocks noGrp="1"/>
          </p:cNvSpPr>
          <p:nvPr>
            <p:ph type="dt" sz="half" idx="25"/>
          </p:nvPr>
        </p:nvSpPr>
        <p:spPr/>
        <p:txBody>
          <a:bodyPr/>
          <a:lstStyle>
            <a:lvl1pPr>
              <a:defRPr>
                <a:solidFill>
                  <a:schemeClr val="bg2">
                    <a:alpha val="50000"/>
                  </a:schemeClr>
                </a:solidFill>
              </a:defRPr>
            </a:lvl1pPr>
          </a:lstStyle>
          <a:p>
            <a:fld id="{AC30439D-71C4-BA4D-96A8-5CC35AC14C60}" type="datetime7">
              <a:rPr lang="en-US" smtClean="0"/>
              <a:pPr/>
              <a:t>Apr-21</a:t>
            </a:fld>
            <a:r>
              <a:rPr lang="en-US"/>
              <a:t>  |</a:t>
            </a:r>
          </a:p>
        </p:txBody>
      </p:sp>
      <p:sp>
        <p:nvSpPr>
          <p:cNvPr id="3" name="Footer Placeholder 2">
            <a:extLst>
              <a:ext uri="{FF2B5EF4-FFF2-40B4-BE49-F238E27FC236}">
                <a16:creationId xmlns:a16="http://schemas.microsoft.com/office/drawing/2014/main" id="{38784774-489A-D745-A5ED-4C13FE0F78F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5177F063-D700-0041-8252-2FDEEE7E674E}"/>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66B99FAF-B66B-8441-8965-3A97BFF03074}"/>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318016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6" name="Title 5">
            <a:extLst>
              <a:ext uri="{FF2B5EF4-FFF2-40B4-BE49-F238E27FC236}">
                <a16:creationId xmlns:a16="http://schemas.microsoft.com/office/drawing/2014/main" id="{55BA96AF-D394-7F43-A793-1B894AF3F4EF}"/>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B7BF53CD-47D1-3C4E-9524-FE098CA1A940}"/>
              </a:ext>
            </a:extLst>
          </p:cNvPr>
          <p:cNvSpPr>
            <a:spLocks noGrp="1"/>
          </p:cNvSpPr>
          <p:nvPr>
            <p:ph type="dt" sz="half" idx="15"/>
          </p:nvPr>
        </p:nvSpPr>
        <p:spPr/>
        <p:txBody>
          <a:bodyPr/>
          <a:lstStyle/>
          <a:p>
            <a:fld id="{DC65C37E-58F4-7541-9725-1C83FFB88F7E}" type="datetime7">
              <a:rPr lang="en-US" smtClean="0"/>
              <a:t>Apr-21</a:t>
            </a:fld>
            <a:r>
              <a:rPr lang="en-US"/>
              <a:t>  |</a:t>
            </a:r>
          </a:p>
        </p:txBody>
      </p:sp>
      <p:sp>
        <p:nvSpPr>
          <p:cNvPr id="7" name="Footer Placeholder 6">
            <a:extLst>
              <a:ext uri="{FF2B5EF4-FFF2-40B4-BE49-F238E27FC236}">
                <a16:creationId xmlns:a16="http://schemas.microsoft.com/office/drawing/2014/main" id="{61BE7B91-78DE-3C48-98A8-19287931E40C}"/>
              </a:ext>
            </a:extLst>
          </p:cNvPr>
          <p:cNvSpPr>
            <a:spLocks noGrp="1"/>
          </p:cNvSpPr>
          <p:nvPr>
            <p:ph type="ftr" sz="quarter" idx="16"/>
          </p:nvPr>
        </p:nvSpPr>
        <p:spPr/>
        <p:txBody>
          <a:bodyPr/>
          <a:lstStyle/>
          <a:p>
            <a:pPr algn="l"/>
            <a:r>
              <a:rPr lang="en-US"/>
              <a:t>© 2020 AmeriCorps.</a:t>
            </a:r>
          </a:p>
        </p:txBody>
      </p:sp>
      <p:sp>
        <p:nvSpPr>
          <p:cNvPr id="9" name="Slide Number Placeholder 8">
            <a:extLst>
              <a:ext uri="{FF2B5EF4-FFF2-40B4-BE49-F238E27FC236}">
                <a16:creationId xmlns:a16="http://schemas.microsoft.com/office/drawing/2014/main" id="{850E16CF-41C8-0247-9527-08CF4428E396}"/>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6256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Interior slide 1">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0" name="Title 1">
            <a:extLst>
              <a:ext uri="{FF2B5EF4-FFF2-40B4-BE49-F238E27FC236}">
                <a16:creationId xmlns:a16="http://schemas.microsoft.com/office/drawing/2014/main" id="{FCA79B21-8295-FA42-A4B4-C57FC659AC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DA8175A1-D07E-D240-AB85-0D2302A46E8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3E4ED258-E14F-BF47-9F28-5BB39895ACC4}"/>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3" name="Footer Placeholder 2">
            <a:extLst>
              <a:ext uri="{FF2B5EF4-FFF2-40B4-BE49-F238E27FC236}">
                <a16:creationId xmlns:a16="http://schemas.microsoft.com/office/drawing/2014/main" id="{3CCEC545-693B-B043-A55B-429CB0F7AB83}"/>
              </a:ext>
            </a:extLst>
          </p:cNvPr>
          <p:cNvSpPr>
            <a:spLocks noGrp="1"/>
          </p:cNvSpPr>
          <p:nvPr>
            <p:ph type="ftr" sz="quarter" idx="20"/>
          </p:nvPr>
        </p:nvSpPr>
        <p:spPr/>
        <p:txBody>
          <a:bodyPr/>
          <a:lstStyle>
            <a:lvl1pPr>
              <a:defRPr>
                <a:solidFill>
                  <a:schemeClr val="bg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836D88C1-0C98-C843-A554-CFCC6D3A801E}"/>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182E3ACC-3EED-594E-A230-D358DA4FC482}"/>
              </a:ext>
            </a:extLst>
          </p:cNvPr>
          <p:cNvPicPr>
            <a:picLocks noChangeAspect="1"/>
          </p:cNvPicPr>
          <p:nvPr userDrawn="1"/>
        </p:nvPicPr>
        <p:blipFill>
          <a:blip r:embed="rId2"/>
          <a:stretch>
            <a:fillRect/>
          </a:stretch>
        </p:blipFill>
        <p:spPr>
          <a:xfrm>
            <a:off x="0" y="6210300"/>
            <a:ext cx="12192000" cy="419100"/>
          </a:xfrm>
          <a:prstGeom prst="rect">
            <a:avLst/>
          </a:prstGeom>
        </p:spPr>
      </p:pic>
    </p:spTree>
    <p:extLst>
      <p:ext uri="{BB962C8B-B14F-4D97-AF65-F5344CB8AC3E}">
        <p14:creationId xmlns:p14="http://schemas.microsoft.com/office/powerpoint/2010/main" val="216657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2">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endParaRPr lang="en-US">
              <a:solidFill>
                <a:srgbClr val="091E38"/>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3" name="Picture 12">
            <a:extLst>
              <a:ext uri="{FF2B5EF4-FFF2-40B4-BE49-F238E27FC236}">
                <a16:creationId xmlns:a16="http://schemas.microsoft.com/office/drawing/2014/main" id="{B1C2CAB1-5354-D643-8A1C-2E66FFFC7925}"/>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0E605998-5EE5-B44E-A816-A1524D873CA0}"/>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804D9339-066A-BB48-AD30-08A73AC66B5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E47930BE-E799-4B43-A52E-C908BA5C5B5D}"/>
              </a:ext>
            </a:extLst>
          </p:cNvPr>
          <p:cNvSpPr>
            <a:spLocks noGrp="1"/>
          </p:cNvSpPr>
          <p:nvPr>
            <p:ph type="dt" sz="half" idx="15"/>
          </p:nvPr>
        </p:nvSpPr>
        <p:spPr/>
        <p:txBody>
          <a:bodyPr/>
          <a:lstStyle>
            <a:lvl1pPr>
              <a:defRPr>
                <a:solidFill>
                  <a:schemeClr val="bg2">
                    <a:alpha val="50000"/>
                  </a:schemeClr>
                </a:solidFill>
              </a:defRPr>
            </a:lvl1pPr>
          </a:lstStyle>
          <a:p>
            <a:fld id="{AC30439D-71C4-BA4D-96A8-5CC35AC14C60}" type="datetime7">
              <a:rPr lang="en-US" smtClean="0"/>
              <a:pPr/>
              <a:t>Apr-21</a:t>
            </a:fld>
            <a:r>
              <a:rPr lang="en-US"/>
              <a:t>  |</a:t>
            </a:r>
          </a:p>
        </p:txBody>
      </p:sp>
      <p:sp>
        <p:nvSpPr>
          <p:cNvPr id="3" name="Footer Placeholder 2">
            <a:extLst>
              <a:ext uri="{FF2B5EF4-FFF2-40B4-BE49-F238E27FC236}">
                <a16:creationId xmlns:a16="http://schemas.microsoft.com/office/drawing/2014/main" id="{3B289AD8-E678-F043-8D4F-9F3F82AF192A}"/>
              </a:ext>
            </a:extLst>
          </p:cNvPr>
          <p:cNvSpPr>
            <a:spLocks noGrp="1"/>
          </p:cNvSpPr>
          <p:nvPr>
            <p:ph type="ftr" sz="quarter" idx="1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7A68F63-D74B-5F4D-BF83-8A81EC6FABB6}"/>
              </a:ext>
            </a:extLst>
          </p:cNvPr>
          <p:cNvSpPr>
            <a:spLocks noGrp="1"/>
          </p:cNvSpPr>
          <p:nvPr>
            <p:ph type="sldNum" sz="quarter" idx="1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5" name="Picture 14">
            <a:extLst>
              <a:ext uri="{FF2B5EF4-FFF2-40B4-BE49-F238E27FC236}">
                <a16:creationId xmlns:a16="http://schemas.microsoft.com/office/drawing/2014/main" id="{4D2332D9-8D6A-E840-BE0A-2E4005ACFA65}"/>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4070411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5">
    <p:bg>
      <p:bgPr>
        <a:solidFill>
          <a:schemeClr val="bg2"/>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1258635" y="2548003"/>
            <a:ext cx="9674731" cy="3200400"/>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endParaRPr lang="en-US">
              <a:solidFill>
                <a:srgbClr val="091D36"/>
              </a:solidFill>
              <a:effectLst/>
              <a:latin typeface="Century Gothic" panose="020B0502020202020204" pitchFamily="34" charset="0"/>
            </a:endParaRPr>
          </a:p>
        </p:txBody>
      </p:sp>
      <p:pic>
        <p:nvPicPr>
          <p:cNvPr id="16" name="Picture 15" descr="A close up of a sign&#10;&#10;Description automatically generated">
            <a:extLst>
              <a:ext uri="{FF2B5EF4-FFF2-40B4-BE49-F238E27FC236}">
                <a16:creationId xmlns:a16="http://schemas.microsoft.com/office/drawing/2014/main" id="{F3467418-9BBB-F245-B584-6F909FBD31C2}"/>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1" name="Title 1">
            <a:extLst>
              <a:ext uri="{FF2B5EF4-FFF2-40B4-BE49-F238E27FC236}">
                <a16:creationId xmlns:a16="http://schemas.microsoft.com/office/drawing/2014/main" id="{B0859CCC-01DB-7F44-8665-F41DD284B5F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386A6D4C-2498-A445-8C50-704696DA44D4}"/>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E63E4C71-8E6E-0B4C-9ACD-04F57AF52180}"/>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3" name="Footer Placeholder 2">
            <a:extLst>
              <a:ext uri="{FF2B5EF4-FFF2-40B4-BE49-F238E27FC236}">
                <a16:creationId xmlns:a16="http://schemas.microsoft.com/office/drawing/2014/main" id="{25BC7C17-682C-B649-AA43-658125891A3D}"/>
              </a:ext>
            </a:extLst>
          </p:cNvPr>
          <p:cNvSpPr>
            <a:spLocks noGrp="1"/>
          </p:cNvSpPr>
          <p:nvPr>
            <p:ph type="ftr" sz="quarter" idx="20"/>
          </p:nvPr>
        </p:nvSpPr>
        <p:spPr/>
        <p:txBody>
          <a:bodyPr/>
          <a:lstStyle>
            <a:lvl1pPr>
              <a:defRPr>
                <a:solidFill>
                  <a:schemeClr val="tx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C8A938A8-A3E2-1E46-BE13-D78ADDC5A81D}"/>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C7F187E9-99E5-754C-85E0-106ABF636F71}"/>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40507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pPr/>
              <a:t>‹#›</a:t>
            </a:fld>
            <a:endParaRPr lang="en-US"/>
          </a:p>
        </p:txBody>
      </p:sp>
    </p:spTree>
    <p:extLst>
      <p:ext uri="{BB962C8B-B14F-4D97-AF65-F5344CB8AC3E}">
        <p14:creationId xmlns:p14="http://schemas.microsoft.com/office/powerpoint/2010/main" val="113284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222146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BD89E-B6B1-BA4F-8EB9-29409F40C1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5607E583-D15E-AE41-A37D-9160E104D161}"/>
              </a:ext>
            </a:extLst>
          </p:cNvPr>
          <p:cNvSpPr>
            <a:spLocks noGrp="1"/>
          </p:cNvSpPr>
          <p:nvPr>
            <p:ph type="body" sz="quarter" idx="10"/>
          </p:nvPr>
        </p:nvSpPr>
        <p:spPr>
          <a:xfrm>
            <a:off x="577849" y="1383324"/>
            <a:ext cx="11332308" cy="4021014"/>
          </a:xfrm>
        </p:spPr>
        <p:txBody>
          <a:bodyPr/>
          <a:lstStyle>
            <a:lvl1pPr>
              <a:defRPr sz="2400">
                <a:solidFill>
                  <a:srgbClr val="09446A"/>
                </a:solidFill>
                <a:latin typeface="Arial" panose="020B0604020202020204" pitchFamily="34" charset="0"/>
                <a:cs typeface="Arial" panose="020B0604020202020204" pitchFamily="34" charset="0"/>
              </a:defRPr>
            </a:lvl1pPr>
            <a:lvl2pPr marL="523875" indent="-174625">
              <a:buFont typeface="Courier New" panose="02070309020205020404" pitchFamily="49" charset="0"/>
              <a:buChar char="o"/>
              <a:tabLst/>
              <a:defRPr sz="1800">
                <a:solidFill>
                  <a:srgbClr val="09446A"/>
                </a:solidFill>
                <a:latin typeface="Arial" panose="020B0604020202020204" pitchFamily="34" charset="0"/>
                <a:cs typeface="Arial" panose="020B0604020202020204" pitchFamily="34" charset="0"/>
              </a:defRPr>
            </a:lvl2pPr>
            <a:lvl3pPr>
              <a:defRPr sz="1400">
                <a:solidFill>
                  <a:srgbClr val="09446A"/>
                </a:solidFill>
                <a:latin typeface="Arial" panose="020B0604020202020204" pitchFamily="34" charset="0"/>
                <a:cs typeface="Arial" panose="020B0604020202020204" pitchFamily="34" charset="0"/>
              </a:defRPr>
            </a:lvl3pPr>
            <a:lvl4pPr>
              <a:defRPr sz="1400">
                <a:solidFill>
                  <a:srgbClr val="09446A"/>
                </a:solidFill>
                <a:latin typeface="Arial" panose="020B0604020202020204" pitchFamily="34" charset="0"/>
                <a:cs typeface="Arial" panose="020B0604020202020204" pitchFamily="34" charset="0"/>
              </a:defRPr>
            </a:lvl4pPr>
            <a:lvl5pPr>
              <a:defRPr sz="1400">
                <a:solidFill>
                  <a:srgbClr val="09446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9163464A-FF96-114D-A8AC-D8AD3FB250C9}"/>
              </a:ext>
            </a:extLst>
          </p:cNvPr>
          <p:cNvSpPr>
            <a:spLocks noGrp="1"/>
          </p:cNvSpPr>
          <p:nvPr>
            <p:ph type="body" sz="quarter" idx="11" hasCustomPrompt="1"/>
          </p:nvPr>
        </p:nvSpPr>
        <p:spPr>
          <a:xfrm>
            <a:off x="577850" y="492126"/>
            <a:ext cx="11332308" cy="703629"/>
          </a:xfrm>
        </p:spPr>
        <p:txBody>
          <a:bodyPr>
            <a:normAutofit/>
          </a:bodyPr>
          <a:lstStyle>
            <a:lvl1pPr marL="0" indent="0">
              <a:buNone/>
              <a:defRPr sz="3600" b="1">
                <a:solidFill>
                  <a:srgbClr val="09446A"/>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15771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i="0" spc="0">
                <a:solidFill>
                  <a:schemeClr val="bg2"/>
                </a:solidFill>
              </a:defRPr>
            </a:lvl1pPr>
          </a:lstStyle>
          <a:p>
            <a:r>
              <a:rPr lang="en-US" b="1" i="0">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a:solidFill>
                  <a:schemeClr val="bg2"/>
                </a:solidFill>
              </a:rPr>
              <a:t>Title goes in here</a:t>
            </a: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76EC476E-F878-A043-B652-50B2C604484A}"/>
              </a:ext>
            </a:extLst>
          </p:cNvPr>
          <p:cNvPicPr>
            <a:picLocks noChangeAspect="1"/>
          </p:cNvPicPr>
          <p:nvPr userDrawn="1"/>
        </p:nvPicPr>
        <p:blipFill>
          <a:blip r:embed="rId2"/>
          <a:stretch>
            <a:fillRect/>
          </a:stretch>
        </p:blipFill>
        <p:spPr>
          <a:xfrm>
            <a:off x="0" y="6204825"/>
            <a:ext cx="12192000" cy="419100"/>
          </a:xfrm>
          <a:prstGeom prst="rect">
            <a:avLst/>
          </a:prstGeom>
        </p:spPr>
      </p:pic>
      <p:sp>
        <p:nvSpPr>
          <p:cNvPr id="18" name="Title 1">
            <a:extLst>
              <a:ext uri="{FF2B5EF4-FFF2-40B4-BE49-F238E27FC236}">
                <a16:creationId xmlns:a16="http://schemas.microsoft.com/office/drawing/2014/main" id="{9A06B0E5-053A-CD42-B3DE-30BF7F036F6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E2583194-E1DE-7846-B12C-88A4C6CC3B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158BA17-D0F8-2147-BC48-0A2D097E75B2}"/>
              </a:ext>
            </a:extLst>
          </p:cNvPr>
          <p:cNvSpPr>
            <a:spLocks noGrp="1"/>
          </p:cNvSpPr>
          <p:nvPr>
            <p:ph type="dt" sz="half" idx="25"/>
          </p:nvPr>
        </p:nvSpPr>
        <p:spPr/>
        <p:txBody>
          <a:bodyPr/>
          <a:lstStyle/>
          <a:p>
            <a:fld id="{F47627F4-214B-454C-9205-24A7FCD1FB29}" type="datetime7">
              <a:rPr lang="en-US" smtClean="0"/>
              <a:t>Apr-21</a:t>
            </a:fld>
            <a:r>
              <a:rPr lang="en-US"/>
              <a:t>  |</a:t>
            </a:r>
          </a:p>
        </p:txBody>
      </p:sp>
      <p:sp>
        <p:nvSpPr>
          <p:cNvPr id="4" name="Footer Placeholder 3">
            <a:extLst>
              <a:ext uri="{FF2B5EF4-FFF2-40B4-BE49-F238E27FC236}">
                <a16:creationId xmlns:a16="http://schemas.microsoft.com/office/drawing/2014/main" id="{94AC2384-3361-6D40-BF9C-2C1C2F662C47}"/>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1FC712EA-B5C5-0043-B01E-F08BA88F2C0B}"/>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938385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3F723B-9D4F-314A-A525-34340B7751C9}"/>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17" name="Title 1">
            <a:extLst>
              <a:ext uri="{FF2B5EF4-FFF2-40B4-BE49-F238E27FC236}">
                <a16:creationId xmlns:a16="http://schemas.microsoft.com/office/drawing/2014/main" id="{9E43A8E1-75E8-5048-A111-1E0EEB4B137A}"/>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9DE98943-52FB-D042-8FA2-8D67C93A616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2B50A81B-C7FA-9449-8B14-C677A1746C3E}"/>
              </a:ext>
            </a:extLst>
          </p:cNvPr>
          <p:cNvSpPr>
            <a:spLocks noGrp="1"/>
          </p:cNvSpPr>
          <p:nvPr>
            <p:ph type="dt" sz="half" idx="25"/>
          </p:nvPr>
        </p:nvSpPr>
        <p:spPr/>
        <p:txBody>
          <a:bodyPr/>
          <a:lstStyle/>
          <a:p>
            <a:fld id="{F47627F4-214B-454C-9205-24A7FCD1FB29}" type="datetime7">
              <a:rPr lang="en-US" smtClean="0"/>
              <a:t>Apr-21</a:t>
            </a:fld>
            <a:r>
              <a:rPr lang="en-US"/>
              <a:t>  |</a:t>
            </a:r>
          </a:p>
        </p:txBody>
      </p:sp>
      <p:sp>
        <p:nvSpPr>
          <p:cNvPr id="4" name="Footer Placeholder 3">
            <a:extLst>
              <a:ext uri="{FF2B5EF4-FFF2-40B4-BE49-F238E27FC236}">
                <a16:creationId xmlns:a16="http://schemas.microsoft.com/office/drawing/2014/main" id="{1B2D21C2-A036-0841-9A31-1123A3226BB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C8DC2C7B-C5EC-3944-AACD-1B15715E7D54}"/>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248419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173F3DB4-D78B-3D4F-A2CA-DF78042FCCE5}"/>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18" name="Title 1">
            <a:extLst>
              <a:ext uri="{FF2B5EF4-FFF2-40B4-BE49-F238E27FC236}">
                <a16:creationId xmlns:a16="http://schemas.microsoft.com/office/drawing/2014/main" id="{F5398FFF-818C-6B46-AC19-9D421BD4ADD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1F15F5A1-2680-EA4A-AB2B-522B2443055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43162155-44E3-C44D-B2EA-47C03EE98BE7}"/>
              </a:ext>
            </a:extLst>
          </p:cNvPr>
          <p:cNvSpPr>
            <a:spLocks noGrp="1"/>
          </p:cNvSpPr>
          <p:nvPr>
            <p:ph type="dt" sz="half" idx="25"/>
          </p:nvPr>
        </p:nvSpPr>
        <p:spPr/>
        <p:txBody>
          <a:bodyPr/>
          <a:lstStyle/>
          <a:p>
            <a:fld id="{F47627F4-214B-454C-9205-24A7FCD1FB29}" type="datetime7">
              <a:rPr lang="en-US" smtClean="0"/>
              <a:t>Apr-21</a:t>
            </a:fld>
            <a:r>
              <a:rPr lang="en-US"/>
              <a:t>  |</a:t>
            </a:r>
          </a:p>
        </p:txBody>
      </p:sp>
      <p:sp>
        <p:nvSpPr>
          <p:cNvPr id="4" name="Footer Placeholder 3">
            <a:extLst>
              <a:ext uri="{FF2B5EF4-FFF2-40B4-BE49-F238E27FC236}">
                <a16:creationId xmlns:a16="http://schemas.microsoft.com/office/drawing/2014/main" id="{78C9B04C-C883-0347-82AA-DE6314CA9319}"/>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D7400204-E61F-2747-AB71-FCFFF9579A06}"/>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1355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A717DE1-420A-BA48-A8CF-63D843A08B6C}"/>
              </a:ext>
            </a:extLst>
          </p:cNvPr>
          <p:cNvSpPr/>
          <p:nvPr userDrawn="1"/>
        </p:nvSpPr>
        <p:spPr>
          <a:xfrm>
            <a:off x="150031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174E1615-5DBF-AD46-9C0A-BD655B685DC4}"/>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26" name="Text Placeholder 7">
            <a:extLst>
              <a:ext uri="{FF2B5EF4-FFF2-40B4-BE49-F238E27FC236}">
                <a16:creationId xmlns:a16="http://schemas.microsoft.com/office/drawing/2014/main" id="{319D69EF-2FEE-014A-ABAF-9FCFBAD9564B}"/>
              </a:ext>
            </a:extLst>
          </p:cNvPr>
          <p:cNvSpPr>
            <a:spLocks noGrp="1"/>
          </p:cNvSpPr>
          <p:nvPr>
            <p:ph type="body" sz="quarter" idx="21" hasCustomPrompt="1"/>
          </p:nvPr>
        </p:nvSpPr>
        <p:spPr>
          <a:xfrm>
            <a:off x="182876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0" name="Text Placeholder 10">
            <a:extLst>
              <a:ext uri="{FF2B5EF4-FFF2-40B4-BE49-F238E27FC236}">
                <a16:creationId xmlns:a16="http://schemas.microsoft.com/office/drawing/2014/main" id="{53F9A88D-E794-EB42-BCC7-51BC438ED42F}"/>
              </a:ext>
            </a:extLst>
          </p:cNvPr>
          <p:cNvSpPr>
            <a:spLocks noGrp="1"/>
          </p:cNvSpPr>
          <p:nvPr>
            <p:ph type="body" sz="quarter" idx="22" hasCustomPrompt="1"/>
          </p:nvPr>
        </p:nvSpPr>
        <p:spPr>
          <a:xfrm>
            <a:off x="182869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0" name="Rounded Rectangle 6">
            <a:extLst>
              <a:ext uri="{FF2B5EF4-FFF2-40B4-BE49-F238E27FC236}">
                <a16:creationId xmlns:a16="http://schemas.microsoft.com/office/drawing/2014/main" id="{F47343E5-6F5F-5648-8DD9-7EDE367B05FF}"/>
              </a:ext>
            </a:extLst>
          </p:cNvPr>
          <p:cNvSpPr/>
          <p:nvPr userDrawn="1"/>
        </p:nvSpPr>
        <p:spPr>
          <a:xfrm>
            <a:off x="4599981"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Text Placeholder 7">
            <a:extLst>
              <a:ext uri="{FF2B5EF4-FFF2-40B4-BE49-F238E27FC236}">
                <a16:creationId xmlns:a16="http://schemas.microsoft.com/office/drawing/2014/main" id="{C30F0172-CA7D-8546-B809-B5260D9A09B6}"/>
              </a:ext>
            </a:extLst>
          </p:cNvPr>
          <p:cNvSpPr>
            <a:spLocks noGrp="1"/>
          </p:cNvSpPr>
          <p:nvPr>
            <p:ph type="body" sz="quarter" idx="23" hasCustomPrompt="1"/>
          </p:nvPr>
        </p:nvSpPr>
        <p:spPr>
          <a:xfrm>
            <a:off x="4928434"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2" name="Text Placeholder 10">
            <a:extLst>
              <a:ext uri="{FF2B5EF4-FFF2-40B4-BE49-F238E27FC236}">
                <a16:creationId xmlns:a16="http://schemas.microsoft.com/office/drawing/2014/main" id="{C78B0727-F5BA-F840-B884-3F352CA41E62}"/>
              </a:ext>
            </a:extLst>
          </p:cNvPr>
          <p:cNvSpPr>
            <a:spLocks noGrp="1"/>
          </p:cNvSpPr>
          <p:nvPr>
            <p:ph type="body" sz="quarter" idx="24" hasCustomPrompt="1"/>
          </p:nvPr>
        </p:nvSpPr>
        <p:spPr>
          <a:xfrm>
            <a:off x="4928360"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3" name="Rounded Rectangle 6">
            <a:extLst>
              <a:ext uri="{FF2B5EF4-FFF2-40B4-BE49-F238E27FC236}">
                <a16:creationId xmlns:a16="http://schemas.microsoft.com/office/drawing/2014/main" id="{481F937C-A29C-EA46-A725-E4C57C9312B5}"/>
              </a:ext>
            </a:extLst>
          </p:cNvPr>
          <p:cNvSpPr/>
          <p:nvPr userDrawn="1"/>
        </p:nvSpPr>
        <p:spPr>
          <a:xfrm>
            <a:off x="772222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Text Placeholder 7">
            <a:extLst>
              <a:ext uri="{FF2B5EF4-FFF2-40B4-BE49-F238E27FC236}">
                <a16:creationId xmlns:a16="http://schemas.microsoft.com/office/drawing/2014/main" id="{E5B0E9DF-6781-2948-A51F-4C3FB3CFBCD8}"/>
              </a:ext>
            </a:extLst>
          </p:cNvPr>
          <p:cNvSpPr>
            <a:spLocks noGrp="1"/>
          </p:cNvSpPr>
          <p:nvPr>
            <p:ph type="body" sz="quarter" idx="25" hasCustomPrompt="1"/>
          </p:nvPr>
        </p:nvSpPr>
        <p:spPr>
          <a:xfrm>
            <a:off x="805067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5" name="Text Placeholder 10">
            <a:extLst>
              <a:ext uri="{FF2B5EF4-FFF2-40B4-BE49-F238E27FC236}">
                <a16:creationId xmlns:a16="http://schemas.microsoft.com/office/drawing/2014/main" id="{BC194B69-C9B0-A24A-84FC-2988CB779912}"/>
              </a:ext>
            </a:extLst>
          </p:cNvPr>
          <p:cNvSpPr>
            <a:spLocks noGrp="1"/>
          </p:cNvSpPr>
          <p:nvPr>
            <p:ph type="body" sz="quarter" idx="26" hasCustomPrompt="1"/>
          </p:nvPr>
        </p:nvSpPr>
        <p:spPr>
          <a:xfrm>
            <a:off x="805060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6" name="Rounded Rectangle 6">
            <a:extLst>
              <a:ext uri="{FF2B5EF4-FFF2-40B4-BE49-F238E27FC236}">
                <a16:creationId xmlns:a16="http://schemas.microsoft.com/office/drawing/2014/main" id="{C69D14F1-616E-364D-B5E4-10B8F4CA39C5}"/>
              </a:ext>
            </a:extLst>
          </p:cNvPr>
          <p:cNvSpPr/>
          <p:nvPr userDrawn="1"/>
        </p:nvSpPr>
        <p:spPr>
          <a:xfrm>
            <a:off x="1500315"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Text Placeholder 7">
            <a:extLst>
              <a:ext uri="{FF2B5EF4-FFF2-40B4-BE49-F238E27FC236}">
                <a16:creationId xmlns:a16="http://schemas.microsoft.com/office/drawing/2014/main" id="{635CF377-6050-314E-A74F-CBF23804629F}"/>
              </a:ext>
            </a:extLst>
          </p:cNvPr>
          <p:cNvSpPr>
            <a:spLocks noGrp="1"/>
          </p:cNvSpPr>
          <p:nvPr>
            <p:ph type="body" sz="quarter" idx="27" hasCustomPrompt="1"/>
          </p:nvPr>
        </p:nvSpPr>
        <p:spPr>
          <a:xfrm>
            <a:off x="1828768"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8" name="Text Placeholder 10">
            <a:extLst>
              <a:ext uri="{FF2B5EF4-FFF2-40B4-BE49-F238E27FC236}">
                <a16:creationId xmlns:a16="http://schemas.microsoft.com/office/drawing/2014/main" id="{FEDDD435-817A-BB47-ADEB-2969AFFC7BAF}"/>
              </a:ext>
            </a:extLst>
          </p:cNvPr>
          <p:cNvSpPr>
            <a:spLocks noGrp="1"/>
          </p:cNvSpPr>
          <p:nvPr>
            <p:ph type="body" sz="quarter" idx="28" hasCustomPrompt="1"/>
          </p:nvPr>
        </p:nvSpPr>
        <p:spPr>
          <a:xfrm>
            <a:off x="1828694"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9" name="Rounded Rectangle 6">
            <a:extLst>
              <a:ext uri="{FF2B5EF4-FFF2-40B4-BE49-F238E27FC236}">
                <a16:creationId xmlns:a16="http://schemas.microsoft.com/office/drawing/2014/main" id="{30C49CCF-8A8F-EA4F-9DB0-E143AB901D71}"/>
              </a:ext>
            </a:extLst>
          </p:cNvPr>
          <p:cNvSpPr/>
          <p:nvPr userDrawn="1"/>
        </p:nvSpPr>
        <p:spPr>
          <a:xfrm>
            <a:off x="4604882"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Text Placeholder 7">
            <a:extLst>
              <a:ext uri="{FF2B5EF4-FFF2-40B4-BE49-F238E27FC236}">
                <a16:creationId xmlns:a16="http://schemas.microsoft.com/office/drawing/2014/main" id="{80A5CA8F-BB13-464D-91AE-472CE8BD92FE}"/>
              </a:ext>
            </a:extLst>
          </p:cNvPr>
          <p:cNvSpPr>
            <a:spLocks noGrp="1"/>
          </p:cNvSpPr>
          <p:nvPr>
            <p:ph type="body" sz="quarter" idx="29" hasCustomPrompt="1"/>
          </p:nvPr>
        </p:nvSpPr>
        <p:spPr>
          <a:xfrm>
            <a:off x="4933335"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1" name="Text Placeholder 10">
            <a:extLst>
              <a:ext uri="{FF2B5EF4-FFF2-40B4-BE49-F238E27FC236}">
                <a16:creationId xmlns:a16="http://schemas.microsoft.com/office/drawing/2014/main" id="{9142EF0C-2DD5-6C4D-97CC-7F5D25CCCCA8}"/>
              </a:ext>
            </a:extLst>
          </p:cNvPr>
          <p:cNvSpPr>
            <a:spLocks noGrp="1"/>
          </p:cNvSpPr>
          <p:nvPr>
            <p:ph type="body" sz="quarter" idx="30" hasCustomPrompt="1"/>
          </p:nvPr>
        </p:nvSpPr>
        <p:spPr>
          <a:xfrm>
            <a:off x="4933261"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82" name="Rounded Rectangle 6">
            <a:extLst>
              <a:ext uri="{FF2B5EF4-FFF2-40B4-BE49-F238E27FC236}">
                <a16:creationId xmlns:a16="http://schemas.microsoft.com/office/drawing/2014/main" id="{806FF649-1EE0-6140-9A25-7947A7C77DF2}"/>
              </a:ext>
            </a:extLst>
          </p:cNvPr>
          <p:cNvSpPr/>
          <p:nvPr userDrawn="1"/>
        </p:nvSpPr>
        <p:spPr>
          <a:xfrm>
            <a:off x="7727126"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Text Placeholder 7">
            <a:extLst>
              <a:ext uri="{FF2B5EF4-FFF2-40B4-BE49-F238E27FC236}">
                <a16:creationId xmlns:a16="http://schemas.microsoft.com/office/drawing/2014/main" id="{89797BCD-F3AA-E149-98C0-D10335C245BB}"/>
              </a:ext>
            </a:extLst>
          </p:cNvPr>
          <p:cNvSpPr>
            <a:spLocks noGrp="1"/>
          </p:cNvSpPr>
          <p:nvPr>
            <p:ph type="body" sz="quarter" idx="31" hasCustomPrompt="1"/>
          </p:nvPr>
        </p:nvSpPr>
        <p:spPr>
          <a:xfrm>
            <a:off x="8055579"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4" name="Text Placeholder 10">
            <a:extLst>
              <a:ext uri="{FF2B5EF4-FFF2-40B4-BE49-F238E27FC236}">
                <a16:creationId xmlns:a16="http://schemas.microsoft.com/office/drawing/2014/main" id="{65D12D66-6BBF-E94B-A3AA-30F762692458}"/>
              </a:ext>
            </a:extLst>
          </p:cNvPr>
          <p:cNvSpPr>
            <a:spLocks noGrp="1"/>
          </p:cNvSpPr>
          <p:nvPr>
            <p:ph type="body" sz="quarter" idx="32" hasCustomPrompt="1"/>
          </p:nvPr>
        </p:nvSpPr>
        <p:spPr>
          <a:xfrm>
            <a:off x="8055505"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27" name="Title 1">
            <a:extLst>
              <a:ext uri="{FF2B5EF4-FFF2-40B4-BE49-F238E27FC236}">
                <a16:creationId xmlns:a16="http://schemas.microsoft.com/office/drawing/2014/main" id="{3F314A35-596A-AD40-957C-1B5FC7F2FC0F}"/>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8" name="Text Placeholder 6">
            <a:extLst>
              <a:ext uri="{FF2B5EF4-FFF2-40B4-BE49-F238E27FC236}">
                <a16:creationId xmlns:a16="http://schemas.microsoft.com/office/drawing/2014/main" id="{EA30CA9E-F9F8-C244-AC8E-D7D4ECB237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D571DFC0-AB32-6846-B8D2-A92F18E75B75}"/>
              </a:ext>
            </a:extLst>
          </p:cNvPr>
          <p:cNvSpPr>
            <a:spLocks noGrp="1"/>
          </p:cNvSpPr>
          <p:nvPr>
            <p:ph type="dt" sz="half" idx="33"/>
          </p:nvPr>
        </p:nvSpPr>
        <p:spPr/>
        <p:txBody>
          <a:bodyPr/>
          <a:lstStyle/>
          <a:p>
            <a:fld id="{F47627F4-214B-454C-9205-24A7FCD1FB29}" type="datetime7">
              <a:rPr lang="en-US" smtClean="0"/>
              <a:t>Apr-21</a:t>
            </a:fld>
            <a:r>
              <a:rPr lang="en-US"/>
              <a:t>  |</a:t>
            </a:r>
          </a:p>
        </p:txBody>
      </p:sp>
      <p:sp>
        <p:nvSpPr>
          <p:cNvPr id="4" name="Footer Placeholder 3">
            <a:extLst>
              <a:ext uri="{FF2B5EF4-FFF2-40B4-BE49-F238E27FC236}">
                <a16:creationId xmlns:a16="http://schemas.microsoft.com/office/drawing/2014/main" id="{39D655A0-0DCC-974E-A0BD-72DDBAF039AB}"/>
              </a:ext>
            </a:extLst>
          </p:cNvPr>
          <p:cNvSpPr>
            <a:spLocks noGrp="1"/>
          </p:cNvSpPr>
          <p:nvPr>
            <p:ph type="ftr" sz="quarter" idx="34"/>
          </p:nvPr>
        </p:nvSpPr>
        <p:spPr/>
        <p:txBody>
          <a:bodyPr/>
          <a:lstStyle/>
          <a:p>
            <a:r>
              <a:rPr lang="en-US"/>
              <a:t>© 2020 AmeriCorps.</a:t>
            </a:r>
          </a:p>
        </p:txBody>
      </p:sp>
      <p:sp>
        <p:nvSpPr>
          <p:cNvPr id="5" name="Slide Number Placeholder 4">
            <a:extLst>
              <a:ext uri="{FF2B5EF4-FFF2-40B4-BE49-F238E27FC236}">
                <a16:creationId xmlns:a16="http://schemas.microsoft.com/office/drawing/2014/main" id="{DBC063CE-7FE9-E944-8FBF-8176361D3E58}"/>
              </a:ext>
            </a:extLst>
          </p:cNvPr>
          <p:cNvSpPr>
            <a:spLocks noGrp="1"/>
          </p:cNvSpPr>
          <p:nvPr>
            <p:ph type="sldNum" sz="quarter" idx="35"/>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88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AL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B905BD69-AF37-114E-8527-A5A6276198FE}"/>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91DB27CE-7B68-6A4A-9344-C878E0C0C86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02DCCA5-A6A8-D64A-A2A5-EC2FFEA78C53}"/>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4013F8D-8298-6F4F-86FD-BA406EF4D9BE}"/>
              </a:ext>
            </a:extLst>
          </p:cNvPr>
          <p:cNvSpPr>
            <a:spLocks noGrp="1"/>
          </p:cNvSpPr>
          <p:nvPr>
            <p:ph type="dt" sz="half" idx="15"/>
          </p:nvPr>
        </p:nvSpPr>
        <p:spPr/>
        <p:txBody>
          <a:bodyPr/>
          <a:lstStyle/>
          <a:p>
            <a:fld id="{DC65C37E-58F4-7541-9725-1C83FFB88F7E}" type="datetime7">
              <a:rPr lang="en-US" smtClean="0"/>
              <a:t>Apr-21</a:t>
            </a:fld>
            <a:r>
              <a:rPr lang="en-US"/>
              <a:t>  |</a:t>
            </a:r>
          </a:p>
        </p:txBody>
      </p:sp>
      <p:sp>
        <p:nvSpPr>
          <p:cNvPr id="6" name="Footer Placeholder 5">
            <a:extLst>
              <a:ext uri="{FF2B5EF4-FFF2-40B4-BE49-F238E27FC236}">
                <a16:creationId xmlns:a16="http://schemas.microsoft.com/office/drawing/2014/main" id="{11533AB7-C2B9-5E43-A780-63F9A994D717}"/>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49D5DA3D-F16A-EE4E-835D-BDE0641FCA91}"/>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977407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pic>
        <p:nvPicPr>
          <p:cNvPr id="17" name="Picture 16">
            <a:extLst>
              <a:ext uri="{FF2B5EF4-FFF2-40B4-BE49-F238E27FC236}">
                <a16:creationId xmlns:a16="http://schemas.microsoft.com/office/drawing/2014/main" id="{1F91AEDE-E26C-FD40-88C0-2EEA34459AF1}"/>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18" name="Title 1">
            <a:extLst>
              <a:ext uri="{FF2B5EF4-FFF2-40B4-BE49-F238E27FC236}">
                <a16:creationId xmlns:a16="http://schemas.microsoft.com/office/drawing/2014/main" id="{148EDD2F-E920-A741-AED0-23F87234AB18}"/>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F0758087-3864-F44A-A76A-5DCE964CAE5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583881AE-904B-A148-9549-EDD262BF2B46}"/>
              </a:ext>
            </a:extLst>
          </p:cNvPr>
          <p:cNvSpPr>
            <a:spLocks noGrp="1"/>
          </p:cNvSpPr>
          <p:nvPr>
            <p:ph type="dt" sz="half" idx="25"/>
          </p:nvPr>
        </p:nvSpPr>
        <p:spPr/>
        <p:txBody>
          <a:bodyPr/>
          <a:lstStyle/>
          <a:p>
            <a:fld id="{F47627F4-214B-454C-9205-24A7FCD1FB29}" type="datetime7">
              <a:rPr lang="en-US" smtClean="0"/>
              <a:t>Apr-21</a:t>
            </a:fld>
            <a:r>
              <a:rPr lang="en-US"/>
              <a:t>  |</a:t>
            </a:r>
          </a:p>
        </p:txBody>
      </p:sp>
      <p:sp>
        <p:nvSpPr>
          <p:cNvPr id="4" name="Footer Placeholder 3">
            <a:extLst>
              <a:ext uri="{FF2B5EF4-FFF2-40B4-BE49-F238E27FC236}">
                <a16:creationId xmlns:a16="http://schemas.microsoft.com/office/drawing/2014/main" id="{BDD0DF65-6C43-7842-BAC4-B3E370E6BE4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164D1E-6DBD-6340-865B-D5627B26A75E}"/>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36262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659382"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983564"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983564"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3779024"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103206"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103206"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19" name="Picture Placeholder 5">
            <a:extLst>
              <a:ext uri="{FF2B5EF4-FFF2-40B4-BE49-F238E27FC236}">
                <a16:creationId xmlns:a16="http://schemas.microsoft.com/office/drawing/2014/main" id="{94532192-F85E-6D4F-8039-DA5EDD538CFB}"/>
              </a:ext>
            </a:extLst>
          </p:cNvPr>
          <p:cNvSpPr>
            <a:spLocks noGrp="1"/>
          </p:cNvSpPr>
          <p:nvPr>
            <p:ph type="pic" sz="quarter" idx="23"/>
          </p:nvPr>
        </p:nvSpPr>
        <p:spPr>
          <a:xfrm>
            <a:off x="11164824" y="502920"/>
            <a:ext cx="604309" cy="604309"/>
          </a:xfrm>
          <a:blipFill>
            <a:blip r:embed="rId3"/>
            <a:srcRect/>
            <a:stretch>
              <a:fillRect/>
            </a:stretch>
          </a:blipFill>
        </p:spPr>
        <p:txBody>
          <a:bodyPr/>
          <a:lstStyle>
            <a:lvl1pPr>
              <a:defRPr>
                <a:noFill/>
              </a:defRPr>
            </a:lvl1pPr>
          </a:lstStyle>
          <a:p>
            <a:endParaRPr lang="en-US"/>
          </a:p>
        </p:txBody>
      </p:sp>
      <p:sp>
        <p:nvSpPr>
          <p:cNvPr id="14" name="Title 1">
            <a:extLst>
              <a:ext uri="{FF2B5EF4-FFF2-40B4-BE49-F238E27FC236}">
                <a16:creationId xmlns:a16="http://schemas.microsoft.com/office/drawing/2014/main" id="{B6A0BB8D-A72F-9645-B33E-B23D77EC78EB}"/>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5" name="Text Placeholder 6">
            <a:extLst>
              <a:ext uri="{FF2B5EF4-FFF2-40B4-BE49-F238E27FC236}">
                <a16:creationId xmlns:a16="http://schemas.microsoft.com/office/drawing/2014/main" id="{0E8EF5BA-7B24-1E47-9268-C9A2AE66E23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3" name="Date Placeholder 2">
            <a:extLst>
              <a:ext uri="{FF2B5EF4-FFF2-40B4-BE49-F238E27FC236}">
                <a16:creationId xmlns:a16="http://schemas.microsoft.com/office/drawing/2014/main" id="{4A09DCB3-D15F-7542-BC22-435DEC23B90D}"/>
              </a:ext>
            </a:extLst>
          </p:cNvPr>
          <p:cNvSpPr>
            <a:spLocks noGrp="1"/>
          </p:cNvSpPr>
          <p:nvPr>
            <p:ph type="dt" sz="half" idx="24"/>
          </p:nvPr>
        </p:nvSpPr>
        <p:spPr/>
        <p:txBody>
          <a:bodyPr/>
          <a:lstStyle>
            <a:lvl1pPr>
              <a:defRPr>
                <a:solidFill>
                  <a:schemeClr val="bg2">
                    <a:alpha val="50000"/>
                  </a:schemeClr>
                </a:solidFill>
              </a:defRPr>
            </a:lvl1pPr>
          </a:lstStyle>
          <a:p>
            <a:fld id="{F47627F4-214B-454C-9205-24A7FCD1FB29}" type="datetime7">
              <a:rPr lang="en-US" smtClean="0"/>
              <a:pPr/>
              <a:t>Apr-21</a:t>
            </a:fld>
            <a:r>
              <a:rPr lang="en-US"/>
              <a:t>  |</a:t>
            </a:r>
          </a:p>
        </p:txBody>
      </p:sp>
      <p:sp>
        <p:nvSpPr>
          <p:cNvPr id="4" name="Footer Placeholder 3">
            <a:extLst>
              <a:ext uri="{FF2B5EF4-FFF2-40B4-BE49-F238E27FC236}">
                <a16:creationId xmlns:a16="http://schemas.microsoft.com/office/drawing/2014/main" id="{4A8AD59E-85C2-A74A-96B8-8906D9061C65}"/>
              </a:ext>
            </a:extLst>
          </p:cNvPr>
          <p:cNvSpPr>
            <a:spLocks noGrp="1"/>
          </p:cNvSpPr>
          <p:nvPr>
            <p:ph type="ftr" sz="quarter" idx="25"/>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4AD8C24A-5209-F742-92A8-03641CEA2065}"/>
              </a:ext>
            </a:extLst>
          </p:cNvPr>
          <p:cNvSpPr>
            <a:spLocks noGrp="1"/>
          </p:cNvSpPr>
          <p:nvPr>
            <p:ph type="sldNum" sz="quarter" idx="26"/>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173095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EDFF27-2203-9C47-B505-7EDE0371ECEE}"/>
              </a:ext>
            </a:extLst>
          </p:cNvPr>
          <p:cNvPicPr>
            <a:picLocks noChangeAspect="1"/>
          </p:cNvPicPr>
          <p:nvPr userDrawn="1"/>
        </p:nvPicPr>
        <p:blipFill>
          <a:blip r:embed="rId2"/>
          <a:stretch>
            <a:fillRect/>
          </a:stretch>
        </p:blipFill>
        <p:spPr>
          <a:xfrm>
            <a:off x="0" y="6200424"/>
            <a:ext cx="12192000" cy="419100"/>
          </a:xfrm>
          <a:prstGeom prst="rect">
            <a:avLst/>
          </a:prstGeom>
        </p:spPr>
      </p:pic>
      <p:sp>
        <p:nvSpPr>
          <p:cNvPr id="3" name="Date Placeholder 2">
            <a:extLst>
              <a:ext uri="{FF2B5EF4-FFF2-40B4-BE49-F238E27FC236}">
                <a16:creationId xmlns:a16="http://schemas.microsoft.com/office/drawing/2014/main" id="{A012A3F9-AA38-3748-81F0-29CF30EF539C}"/>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1AE9CEAA-0B26-D84F-8C11-65B0CF2ED73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A398813-0E91-9745-8B46-32FB8F2523E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75062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marL="0" marR="0" indent="0" algn="ctr"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54690" y="501396"/>
            <a:ext cx="603504" cy="603504"/>
          </a:xfrm>
          <a:prstGeom prst="rect">
            <a:avLst/>
          </a:prstGeom>
        </p:spPr>
      </p:pic>
      <p:sp>
        <p:nvSpPr>
          <p:cNvPr id="3" name="Date Placeholder 2">
            <a:extLst>
              <a:ext uri="{FF2B5EF4-FFF2-40B4-BE49-F238E27FC236}">
                <a16:creationId xmlns:a16="http://schemas.microsoft.com/office/drawing/2014/main" id="{432048C0-218E-0B46-B690-11D9BC08ACF1}"/>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Apr-21</a:t>
            </a:fld>
            <a:r>
              <a:rPr lang="en-US"/>
              <a:t>  |</a:t>
            </a:r>
          </a:p>
        </p:txBody>
      </p:sp>
      <p:sp>
        <p:nvSpPr>
          <p:cNvPr id="4" name="Footer Placeholder 3">
            <a:extLst>
              <a:ext uri="{FF2B5EF4-FFF2-40B4-BE49-F238E27FC236}">
                <a16:creationId xmlns:a16="http://schemas.microsoft.com/office/drawing/2014/main" id="{440BC28C-5173-5D4F-B757-750558238989}"/>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C6986AF2-BB5C-1540-9473-6C396D6C567B}"/>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A1F4758-1EE2-124D-9545-C4A4F68291EB}"/>
              </a:ext>
            </a:extLst>
          </p:cNvPr>
          <p:cNvPicPr>
            <a:picLocks noChangeAspect="1"/>
          </p:cNvPicPr>
          <p:nvPr userDrawn="1"/>
        </p:nvPicPr>
        <p:blipFill>
          <a:blip r:embed="rId3"/>
          <a:stretch>
            <a:fillRect/>
          </a:stretch>
        </p:blipFill>
        <p:spPr>
          <a:xfrm>
            <a:off x="0" y="6205899"/>
            <a:ext cx="12192000" cy="419100"/>
          </a:xfrm>
          <a:prstGeom prst="rect">
            <a:avLst/>
          </a:prstGeom>
        </p:spPr>
      </p:pic>
    </p:spTree>
    <p:extLst>
      <p:ext uri="{BB962C8B-B14F-4D97-AF65-F5344CB8AC3E}">
        <p14:creationId xmlns:p14="http://schemas.microsoft.com/office/powerpoint/2010/main" val="191849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1F9C77A1-4BA9-4142-9937-050CD3919561}"/>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6781AB8F-4417-814F-99FD-DE68A7208506}"/>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5F036EE2-BEED-0743-B213-2D0CFC47F9AC}"/>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995987F-954A-C64F-A529-28DE0DFD0A7D}"/>
              </a:ext>
            </a:extLst>
          </p:cNvPr>
          <p:cNvPicPr>
            <a:picLocks noChangeAspect="1"/>
          </p:cNvPicPr>
          <p:nvPr userDrawn="1"/>
        </p:nvPicPr>
        <p:blipFill>
          <a:blip r:embed="rId2"/>
          <a:stretch>
            <a:fillRect/>
          </a:stretch>
        </p:blipFill>
        <p:spPr>
          <a:xfrm>
            <a:off x="0" y="6196333"/>
            <a:ext cx="12192000" cy="419100"/>
          </a:xfrm>
          <a:prstGeom prst="rect">
            <a:avLst/>
          </a:prstGeom>
        </p:spPr>
      </p:pic>
    </p:spTree>
    <p:extLst>
      <p:ext uri="{BB962C8B-B14F-4D97-AF65-F5344CB8AC3E}">
        <p14:creationId xmlns:p14="http://schemas.microsoft.com/office/powerpoint/2010/main" val="3763340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defRPr>
                <a:solidFill>
                  <a:schemeClr val="bg1"/>
                </a:solidFill>
              </a:defRPr>
            </a:lvl1pPr>
          </a:lstStyle>
          <a:p>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3" name="Date Placeholder 2">
            <a:extLst>
              <a:ext uri="{FF2B5EF4-FFF2-40B4-BE49-F238E27FC236}">
                <a16:creationId xmlns:a16="http://schemas.microsoft.com/office/drawing/2014/main" id="{67C62D28-5918-9140-A20B-88BC334F3D68}"/>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Apr-21</a:t>
            </a:fld>
            <a:r>
              <a:rPr lang="en-US"/>
              <a:t>  |</a:t>
            </a:r>
          </a:p>
        </p:txBody>
      </p:sp>
      <p:sp>
        <p:nvSpPr>
          <p:cNvPr id="4" name="Footer Placeholder 3">
            <a:extLst>
              <a:ext uri="{FF2B5EF4-FFF2-40B4-BE49-F238E27FC236}">
                <a16:creationId xmlns:a16="http://schemas.microsoft.com/office/drawing/2014/main" id="{409822EF-3E6E-4E46-806D-5CE6F96B095B}"/>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2940BD57-69BA-1E41-95DB-256EFD5F6416}"/>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11577478-C42C-9E46-8FE9-256EA0958608}"/>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4180198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636423C9-75E4-1446-8F86-7B2DF8A9C456}"/>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5A69BE1C-CB88-754D-B55E-649E04F79ED7}"/>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171514C9-4B5B-8747-A517-CE0D0B1FB59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FFD6EB6D-DDCE-9F40-9D5D-6C5EBE5EB917}"/>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357794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3F064A5D-59EB-234E-A4ED-999309658136}"/>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2DFF3E01-BCB5-A84C-A896-02694ED044FE}"/>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16F1DFC3-E7F8-DD45-BA6C-527E155937BD}"/>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0" name="Picture 9">
            <a:extLst>
              <a:ext uri="{FF2B5EF4-FFF2-40B4-BE49-F238E27FC236}">
                <a16:creationId xmlns:a16="http://schemas.microsoft.com/office/drawing/2014/main" id="{F765D345-56C1-D744-95E7-EE54C61C9E6D}"/>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287329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a:blip r:embed="rId2"/>
          <a:stretch>
            <a:fillRect l="-13409" t="-554" b="-1471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8" name="Picture Placeholder 5">
            <a:extLst>
              <a:ext uri="{FF2B5EF4-FFF2-40B4-BE49-F238E27FC236}">
                <a16:creationId xmlns:a16="http://schemas.microsoft.com/office/drawing/2014/main" id="{7E33ED4D-5A01-8748-94B6-6BDAFCE95ED1}"/>
              </a:ext>
            </a:extLst>
          </p:cNvPr>
          <p:cNvSpPr>
            <a:spLocks noGrp="1"/>
          </p:cNvSpPr>
          <p:nvPr>
            <p:ph type="pic" sz="quarter" idx="20"/>
          </p:nvPr>
        </p:nvSpPr>
        <p:spPr>
          <a:xfrm>
            <a:off x="11164824" y="502920"/>
            <a:ext cx="604309" cy="604309"/>
          </a:xfrm>
          <a:prstGeom prst="rect">
            <a:avLst/>
          </a:prstGeom>
          <a:blipFill>
            <a:blip r:embed="rId3"/>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2DB1B844-BFF2-A74E-B429-FA9AABF9B9B0}"/>
              </a:ext>
            </a:extLst>
          </p:cNvPr>
          <p:cNvSpPr>
            <a:spLocks noGrp="1"/>
          </p:cNvSpPr>
          <p:nvPr>
            <p:ph type="dt" sz="half" idx="21"/>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47D3DD26-6650-904C-94B2-18A2AF4AF489}"/>
              </a:ext>
            </a:extLst>
          </p:cNvPr>
          <p:cNvSpPr>
            <a:spLocks noGrp="1"/>
          </p:cNvSpPr>
          <p:nvPr>
            <p:ph type="ftr" sz="quarter" idx="22"/>
          </p:nvPr>
        </p:nvSpPr>
        <p:spPr/>
        <p:txBody>
          <a:bodyPr/>
          <a:lstStyle/>
          <a:p>
            <a:r>
              <a:rPr lang="en-US"/>
              <a:t>© 2020 AmeriCorps.</a:t>
            </a:r>
          </a:p>
        </p:txBody>
      </p:sp>
      <p:sp>
        <p:nvSpPr>
          <p:cNvPr id="5" name="Slide Number Placeholder 4">
            <a:extLst>
              <a:ext uri="{FF2B5EF4-FFF2-40B4-BE49-F238E27FC236}">
                <a16:creationId xmlns:a16="http://schemas.microsoft.com/office/drawing/2014/main" id="{2EC8D54A-9873-EC48-8CE0-90F796422124}"/>
              </a:ext>
            </a:extLst>
          </p:cNvPr>
          <p:cNvSpPr>
            <a:spLocks noGrp="1"/>
          </p:cNvSpPr>
          <p:nvPr>
            <p:ph type="sldNum" sz="quarter" idx="23"/>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C99D51F0-7507-6248-BD43-AD3F900C5869}"/>
              </a:ext>
            </a:extLst>
          </p:cNvPr>
          <p:cNvPicPr>
            <a:picLocks noChangeAspect="1"/>
          </p:cNvPicPr>
          <p:nvPr userDrawn="1"/>
        </p:nvPicPr>
        <p:blipFill>
          <a:blip r:embed="rId4"/>
          <a:stretch>
            <a:fillRect/>
          </a:stretch>
        </p:blipFill>
        <p:spPr>
          <a:xfrm>
            <a:off x="-1" y="6210300"/>
            <a:ext cx="12192000" cy="419100"/>
          </a:xfrm>
          <a:prstGeom prst="rect">
            <a:avLst/>
          </a:prstGeom>
        </p:spPr>
      </p:pic>
    </p:spTree>
    <p:extLst>
      <p:ext uri="{BB962C8B-B14F-4D97-AF65-F5344CB8AC3E}">
        <p14:creationId xmlns:p14="http://schemas.microsoft.com/office/powerpoint/2010/main" val="3011323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9" name="Picture 8">
            <a:extLst>
              <a:ext uri="{FF2B5EF4-FFF2-40B4-BE49-F238E27FC236}">
                <a16:creationId xmlns:a16="http://schemas.microsoft.com/office/drawing/2014/main" id="{99B75E93-1DC5-2743-B45C-422B09E42789}"/>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B4582CC5-2766-0D47-AA91-C301FD8C6C7F}"/>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2867084C-8C88-2D41-A4B1-240B3E92EC91}"/>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69376F0-901C-FB44-93FC-E6FC9A60391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0410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EC0D4300-C7B7-1145-9F65-57A1DA3A595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FC123E63-5521-FE48-AE85-914300E5528D}"/>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6FAC3744-F26B-1B49-8B55-AC1AF414E0C7}"/>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F5FD9194-B6BA-0F4F-AAA8-E337B19786F7}"/>
              </a:ext>
            </a:extLst>
          </p:cNvPr>
          <p:cNvSpPr>
            <a:spLocks noGrp="1"/>
          </p:cNvSpPr>
          <p:nvPr>
            <p:ph type="dt" sz="half" idx="15"/>
          </p:nvPr>
        </p:nvSpPr>
        <p:spPr/>
        <p:txBody>
          <a:bodyPr/>
          <a:lstStyle/>
          <a:p>
            <a:fld id="{DC65C37E-58F4-7541-9725-1C83FFB88F7E}" type="datetime7">
              <a:rPr lang="en-US" smtClean="0"/>
              <a:t>Apr-21</a:t>
            </a:fld>
            <a:r>
              <a:rPr lang="en-US"/>
              <a:t>  |</a:t>
            </a:r>
          </a:p>
        </p:txBody>
      </p:sp>
      <p:sp>
        <p:nvSpPr>
          <p:cNvPr id="6" name="Footer Placeholder 5">
            <a:extLst>
              <a:ext uri="{FF2B5EF4-FFF2-40B4-BE49-F238E27FC236}">
                <a16:creationId xmlns:a16="http://schemas.microsoft.com/office/drawing/2014/main" id="{22C638DA-5D2A-834B-9CF2-7AD09131BF23}"/>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925411E-A726-DD43-A1CD-941682CFA295}"/>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252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1CEA22-ECCD-9E4B-94FF-279061161000}"/>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D919B0FD-3767-4F4C-9374-6D7080EB0846}"/>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EE446B04-96F1-F345-8E20-CCD4D89ECA33}"/>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CD510FEA-5495-4141-938D-07387C1F029A}"/>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29172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A2AE6ED3-4B0B-524E-9DDC-DD5020126A41}"/>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7F2AA4A1-30FB-C741-85A4-D477809F79E1}"/>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AB938437-D2C4-D94D-9168-4F1F1DC97CB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626A4BC8-2B83-2742-B852-BFBE68101DC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35348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7" name="Picture 6">
            <a:extLst>
              <a:ext uri="{FF2B5EF4-FFF2-40B4-BE49-F238E27FC236}">
                <a16:creationId xmlns:a16="http://schemas.microsoft.com/office/drawing/2014/main" id="{79D071FD-70E3-DB42-B5DC-93613A156C7F}"/>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CAFB2205-CA3E-774A-8EE2-49958EA91B25}"/>
              </a:ext>
            </a:extLst>
          </p:cNvPr>
          <p:cNvSpPr>
            <a:spLocks noGrp="1"/>
          </p:cNvSpPr>
          <p:nvPr>
            <p:ph type="dt" sz="half" idx="10"/>
          </p:nvPr>
        </p:nvSpPr>
        <p:spPr/>
        <p:txBody>
          <a:bodyPr/>
          <a:lstStyle/>
          <a:p>
            <a:fld id="{399CE98B-07A7-554D-BD02-F2A78CD39E78}" type="datetime7">
              <a:rPr lang="en-US" smtClean="0"/>
              <a:t>Apr-21</a:t>
            </a:fld>
            <a:r>
              <a:rPr lang="en-US"/>
              <a:t>  |</a:t>
            </a:r>
          </a:p>
        </p:txBody>
      </p:sp>
      <p:sp>
        <p:nvSpPr>
          <p:cNvPr id="4" name="Footer Placeholder 3">
            <a:extLst>
              <a:ext uri="{FF2B5EF4-FFF2-40B4-BE49-F238E27FC236}">
                <a16:creationId xmlns:a16="http://schemas.microsoft.com/office/drawing/2014/main" id="{68FDB7AC-9018-5545-AD95-6522C065A7D0}"/>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F9FE1BD7-3806-7E4C-B657-84004F7761A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114074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p>
            <a:r>
              <a:rPr lang="en-US"/>
              <a:t>Header for slide goes here</a:t>
            </a:r>
          </a:p>
        </p:txBody>
      </p:sp>
      <p:sp>
        <p:nvSpPr>
          <p:cNvPr id="7" name="Text Placeholder 6">
            <a:extLst>
              <a:ext uri="{FF2B5EF4-FFF2-40B4-BE49-F238E27FC236}">
                <a16:creationId xmlns:a16="http://schemas.microsoft.com/office/drawing/2014/main" id="{4871A63C-DF49-724F-8250-5E65BCD69DE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tx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a:extLst>
              <a:ext uri="{FF2B5EF4-FFF2-40B4-BE49-F238E27FC236}">
                <a16:creationId xmlns:a16="http://schemas.microsoft.com/office/drawing/2014/main" id="{4522A8EA-3E30-FB41-9AAE-D83FDB4AC20D}"/>
              </a:ext>
            </a:extLst>
          </p:cNvPr>
          <p:cNvPicPr>
            <a:picLocks noChangeAspect="1"/>
          </p:cNvPicPr>
          <p:nvPr userDrawn="1"/>
        </p:nvPicPr>
        <p:blipFill>
          <a:blip r:embed="rId3"/>
          <a:stretch>
            <a:fillRect/>
          </a:stretch>
        </p:blipFill>
        <p:spPr>
          <a:xfrm>
            <a:off x="0" y="6210300"/>
            <a:ext cx="12192000" cy="419100"/>
          </a:xfrm>
          <a:prstGeom prst="rect">
            <a:avLst/>
          </a:prstGeom>
        </p:spPr>
      </p:pic>
      <p:sp>
        <p:nvSpPr>
          <p:cNvPr id="3" name="Date Placeholder 2">
            <a:extLst>
              <a:ext uri="{FF2B5EF4-FFF2-40B4-BE49-F238E27FC236}">
                <a16:creationId xmlns:a16="http://schemas.microsoft.com/office/drawing/2014/main" id="{9A7993E2-015D-DC42-8560-FD9E555E06DB}"/>
              </a:ext>
            </a:extLst>
          </p:cNvPr>
          <p:cNvSpPr>
            <a:spLocks noGrp="1"/>
          </p:cNvSpPr>
          <p:nvPr>
            <p:ph type="dt" sz="half" idx="18"/>
          </p:nvPr>
        </p:nvSpPr>
        <p:spPr/>
        <p:txBody>
          <a:bodyPr/>
          <a:lstStyle/>
          <a:p>
            <a:fld id="{67EF6724-4917-8648-BD01-FA27F6F6D7DE}" type="datetime7">
              <a:rPr lang="en-US" smtClean="0"/>
              <a:pPr/>
              <a:t>Apr-21</a:t>
            </a:fld>
            <a:r>
              <a:rPr lang="en-US"/>
              <a:t>  |</a:t>
            </a:r>
          </a:p>
        </p:txBody>
      </p:sp>
      <p:sp>
        <p:nvSpPr>
          <p:cNvPr id="4" name="Footer Placeholder 3">
            <a:extLst>
              <a:ext uri="{FF2B5EF4-FFF2-40B4-BE49-F238E27FC236}">
                <a16:creationId xmlns:a16="http://schemas.microsoft.com/office/drawing/2014/main" id="{76BC4574-D75D-0E4A-9312-454A90BB05CF}"/>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92468E0D-C09A-D74E-BE30-7DC1B84EF9E6}"/>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909563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bg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descr="A close up of a sign&#10;&#10;Description automatically generated">
            <a:extLst>
              <a:ext uri="{FF2B5EF4-FFF2-40B4-BE49-F238E27FC236}">
                <a16:creationId xmlns:a16="http://schemas.microsoft.com/office/drawing/2014/main" id="{C487B705-A18F-BC42-BE49-CE379381CA7A}"/>
              </a:ext>
            </a:extLst>
          </p:cNvPr>
          <p:cNvPicPr>
            <a:picLocks noChangeAspect="1"/>
          </p:cNvPicPr>
          <p:nvPr userDrawn="1"/>
        </p:nvPicPr>
        <p:blipFill>
          <a:blip r:embed="rId3"/>
          <a:stretch>
            <a:fillRect/>
          </a:stretch>
        </p:blipFill>
        <p:spPr>
          <a:xfrm>
            <a:off x="11164824" y="501396"/>
            <a:ext cx="602399" cy="603504"/>
          </a:xfrm>
          <a:prstGeom prst="rect">
            <a:avLst/>
          </a:prstGeom>
        </p:spPr>
      </p:pic>
      <p:pic>
        <p:nvPicPr>
          <p:cNvPr id="14" name="Picture 13">
            <a:extLst>
              <a:ext uri="{FF2B5EF4-FFF2-40B4-BE49-F238E27FC236}">
                <a16:creationId xmlns:a16="http://schemas.microsoft.com/office/drawing/2014/main" id="{48D131EF-98CF-F94F-94A3-6A0CC3997194}"/>
              </a:ext>
            </a:extLst>
          </p:cNvPr>
          <p:cNvPicPr>
            <a:picLocks noChangeAspect="1"/>
          </p:cNvPicPr>
          <p:nvPr userDrawn="1"/>
        </p:nvPicPr>
        <p:blipFill>
          <a:blip r:embed="rId4"/>
          <a:stretch>
            <a:fillRect/>
          </a:stretch>
        </p:blipFill>
        <p:spPr>
          <a:xfrm>
            <a:off x="0" y="6206748"/>
            <a:ext cx="12192000" cy="419100"/>
          </a:xfrm>
          <a:prstGeom prst="rect">
            <a:avLst/>
          </a:prstGeom>
        </p:spPr>
      </p:pic>
      <p:sp>
        <p:nvSpPr>
          <p:cNvPr id="17" name="Title 1">
            <a:extLst>
              <a:ext uri="{FF2B5EF4-FFF2-40B4-BE49-F238E27FC236}">
                <a16:creationId xmlns:a16="http://schemas.microsoft.com/office/drawing/2014/main" id="{7AE49A57-57D0-A14A-81CD-6957C5F0FE07}"/>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4222883F-8224-7741-8B04-8F07A237482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CFA12EF8-ABD9-7C46-89B9-7C4CFEB11E35}"/>
              </a:ext>
            </a:extLst>
          </p:cNvPr>
          <p:cNvSpPr>
            <a:spLocks noGrp="1"/>
          </p:cNvSpPr>
          <p:nvPr>
            <p:ph type="dt" sz="half" idx="18"/>
          </p:nvPr>
        </p:nvSpPr>
        <p:spPr/>
        <p:txBody>
          <a:bodyPr/>
          <a:lstStyle/>
          <a:p>
            <a:fld id="{67EF6724-4917-8648-BD01-FA27F6F6D7DE}" type="datetime7">
              <a:rPr lang="en-US" smtClean="0"/>
              <a:pPr/>
              <a:t>Apr-21</a:t>
            </a:fld>
            <a:r>
              <a:rPr lang="en-US"/>
              <a:t>  |</a:t>
            </a:r>
          </a:p>
        </p:txBody>
      </p:sp>
      <p:sp>
        <p:nvSpPr>
          <p:cNvPr id="4" name="Footer Placeholder 3">
            <a:extLst>
              <a:ext uri="{FF2B5EF4-FFF2-40B4-BE49-F238E27FC236}">
                <a16:creationId xmlns:a16="http://schemas.microsoft.com/office/drawing/2014/main" id="{1426D27E-C3A6-A24D-AF8A-F4C3DC11A030}"/>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A48986C9-0B8E-D04F-A357-5DCD445D0F71}"/>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879459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1600200" y="4609312"/>
            <a:ext cx="2671763" cy="232908"/>
          </a:xfrm>
        </p:spPr>
        <p:txBody>
          <a:bodyPr>
            <a:normAutofit/>
          </a:bodyPr>
          <a:lstStyle>
            <a:lvl1pP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1600200" y="4939038"/>
            <a:ext cx="2671762" cy="246063"/>
          </a:xfrm>
        </p:spPr>
        <p:txBody>
          <a:bodyPr>
            <a:noAutofit/>
          </a:bodyPr>
          <a:lstStyle>
            <a:lvl1pP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1600200" y="4054501"/>
            <a:ext cx="420624" cy="420624"/>
          </a:xfrm>
          <a:prstGeom prst="rect">
            <a:avLst/>
          </a:prstGeom>
        </p:spPr>
      </p:pic>
      <p:sp>
        <p:nvSpPr>
          <p:cNvPr id="12" name="Picture Placeholder 5">
            <a:extLst>
              <a:ext uri="{FF2B5EF4-FFF2-40B4-BE49-F238E27FC236}">
                <a16:creationId xmlns:a16="http://schemas.microsoft.com/office/drawing/2014/main" id="{32F2CBFD-E45C-EA4C-A1F5-C2E4DEE7D333}"/>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9" name="Date Placeholder 8">
            <a:extLst>
              <a:ext uri="{FF2B5EF4-FFF2-40B4-BE49-F238E27FC236}">
                <a16:creationId xmlns:a16="http://schemas.microsoft.com/office/drawing/2014/main" id="{33A8A99C-88EF-904D-818A-436B268E75C8}"/>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Apr-21</a:t>
            </a:fld>
            <a:r>
              <a:rPr lang="en-US"/>
              <a:t>  |</a:t>
            </a:r>
          </a:p>
        </p:txBody>
      </p:sp>
      <p:sp>
        <p:nvSpPr>
          <p:cNvPr id="10" name="Footer Placeholder 9">
            <a:extLst>
              <a:ext uri="{FF2B5EF4-FFF2-40B4-BE49-F238E27FC236}">
                <a16:creationId xmlns:a16="http://schemas.microsoft.com/office/drawing/2014/main" id="{577722B5-A81B-6D47-BFB9-B2A770C8B876}"/>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11" name="Slide Number Placeholder 10">
            <a:extLst>
              <a:ext uri="{FF2B5EF4-FFF2-40B4-BE49-F238E27FC236}">
                <a16:creationId xmlns:a16="http://schemas.microsoft.com/office/drawing/2014/main" id="{BBF2D2E3-459D-A246-B271-C51E3B9F2937}"/>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7" name="Picture 16">
            <a:extLst>
              <a:ext uri="{FF2B5EF4-FFF2-40B4-BE49-F238E27FC236}">
                <a16:creationId xmlns:a16="http://schemas.microsoft.com/office/drawing/2014/main" id="{B85A181B-CADB-AC49-9B9F-1DD9DB670A80}"/>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214585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760118" y="4609312"/>
            <a:ext cx="2671763" cy="232908"/>
          </a:xfrm>
        </p:spPr>
        <p:txBody>
          <a:bodyPr>
            <a:normAutofit/>
          </a:bodyPr>
          <a:lstStyle>
            <a:lvl1pPr algn="ct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760118" y="4939038"/>
            <a:ext cx="2671762" cy="246063"/>
          </a:xfrm>
        </p:spPr>
        <p:txBody>
          <a:bodyPr>
            <a:noAutofit/>
          </a:bodyPr>
          <a:lstStyle>
            <a:lvl1pPr algn="ct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lgn="ct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5910275" y="4054501"/>
            <a:ext cx="420624" cy="420624"/>
          </a:xfrm>
          <a:prstGeom prst="rect">
            <a:avLst/>
          </a:prstGeom>
        </p:spPr>
      </p:pic>
      <p:sp>
        <p:nvSpPr>
          <p:cNvPr id="13" name="Picture Placeholder 5">
            <a:extLst>
              <a:ext uri="{FF2B5EF4-FFF2-40B4-BE49-F238E27FC236}">
                <a16:creationId xmlns:a16="http://schemas.microsoft.com/office/drawing/2014/main" id="{5A17A8FF-0072-DC47-B73A-954DE334BFD0}"/>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5E12EA5D-2B6E-DD48-826B-3826492D9554}"/>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Apr-21</a:t>
            </a:fld>
            <a:r>
              <a:rPr lang="en-US"/>
              <a:t>  |</a:t>
            </a:r>
          </a:p>
        </p:txBody>
      </p:sp>
      <p:sp>
        <p:nvSpPr>
          <p:cNvPr id="4" name="Footer Placeholder 3">
            <a:extLst>
              <a:ext uri="{FF2B5EF4-FFF2-40B4-BE49-F238E27FC236}">
                <a16:creationId xmlns:a16="http://schemas.microsoft.com/office/drawing/2014/main" id="{2824E437-0FD7-A149-BC74-4AA91B7A7FF1}"/>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F95688B5-500F-0942-924A-6E547830C783}"/>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4" name="Picture 13">
            <a:extLst>
              <a:ext uri="{FF2B5EF4-FFF2-40B4-BE49-F238E27FC236}">
                <a16:creationId xmlns:a16="http://schemas.microsoft.com/office/drawing/2014/main" id="{18E2D6C1-1CF5-D943-9E40-FA80866E76C3}"/>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4134793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Imagery 1">
    <p:spTree>
      <p:nvGrpSpPr>
        <p:cNvPr id="1" name=""/>
        <p:cNvGrpSpPr/>
        <p:nvPr/>
      </p:nvGrpSpPr>
      <p:grpSpPr>
        <a:xfrm>
          <a:off x="0" y="0"/>
          <a:ext cx="0" cy="0"/>
          <a:chOff x="0" y="0"/>
          <a:chExt cx="0" cy="0"/>
        </a:xfrm>
      </p:grpSpPr>
      <p:sp>
        <p:nvSpPr>
          <p:cNvPr id="22" name="Picture Placeholder 20">
            <a:extLst>
              <a:ext uri="{FF2B5EF4-FFF2-40B4-BE49-F238E27FC236}">
                <a16:creationId xmlns:a16="http://schemas.microsoft.com/office/drawing/2014/main" id="{C366C760-040E-3C4E-86FE-9F83680DC730}"/>
              </a:ext>
              <a:ext uri="{C183D7F6-B498-43B3-948B-1728B52AA6E4}">
                <adec:decorative xmlns:adec="http://schemas.microsoft.com/office/drawing/2017/decorative" val="0"/>
              </a:ext>
            </a:extLst>
          </p:cNvPr>
          <p:cNvSpPr>
            <a:spLocks noGrp="1"/>
          </p:cNvSpPr>
          <p:nvPr>
            <p:ph type="pic" sz="quarter" idx="12"/>
          </p:nvPr>
        </p:nvSpPr>
        <p:spPr>
          <a:xfrm>
            <a:off x="695392" y="1104900"/>
            <a:ext cx="4138546" cy="4008199"/>
          </a:xfrm>
          <a:prstGeom prst="ellipse">
            <a:avLst/>
          </a:prstGeom>
          <a:noFill/>
        </p:spPr>
        <p:txBody>
          <a:bodyPr/>
          <a:lstStyle>
            <a:lvl1pPr>
              <a:defRPr>
                <a:noFill/>
              </a:defRPr>
            </a:lvl1pPr>
          </a:lstStyle>
          <a:p>
            <a:endParaRPr lang="en-US"/>
          </a:p>
        </p:txBody>
      </p:sp>
      <p:sp>
        <p:nvSpPr>
          <p:cNvPr id="24" name="Text Placeholder 23">
            <a:extLst>
              <a:ext uri="{FF2B5EF4-FFF2-40B4-BE49-F238E27FC236}">
                <a16:creationId xmlns:a16="http://schemas.microsoft.com/office/drawing/2014/main" id="{62BEAF8F-1B0B-FE48-A1FB-1B9C9579FBB0}"/>
              </a:ext>
            </a:extLst>
          </p:cNvPr>
          <p:cNvSpPr>
            <a:spLocks noGrp="1"/>
          </p:cNvSpPr>
          <p:nvPr>
            <p:ph type="body" sz="quarter" idx="13" hasCustomPrompt="1"/>
          </p:nvPr>
        </p:nvSpPr>
        <p:spPr>
          <a:xfrm>
            <a:off x="5424951"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5424951" y="2811535"/>
            <a:ext cx="5486173" cy="2286000"/>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lang="en-US" sz="1600" b="0" spc="0" smtClean="0">
                <a:solidFill>
                  <a:schemeClr val="bg1"/>
                </a:solidFill>
                <a:effectLst/>
              </a:defRPr>
            </a:lvl1pPr>
          </a:lstStyle>
          <a:p>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elit</a:t>
            </a:r>
            <a:r>
              <a:rPr lang="en-US">
                <a:solidFill>
                  <a:srgbClr val="092141"/>
                </a:solidFill>
                <a:effectLst/>
                <a:latin typeface="Century Gothic" panose="020B0502020202020204" pitchFamily="34" charset="0"/>
              </a:rPr>
              <a:t>, sed do </a:t>
            </a:r>
            <a:r>
              <a:rPr lang="en-US" err="1">
                <a:solidFill>
                  <a:srgbClr val="092141"/>
                </a:solidFill>
                <a:effectLst/>
                <a:latin typeface="Century Gothic" panose="020B0502020202020204" pitchFamily="34" charset="0"/>
              </a:rPr>
              <a:t>eiusmod</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tempor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incididunt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labore</a:t>
            </a:r>
            <a:r>
              <a:rPr lang="en-US">
                <a:solidFill>
                  <a:srgbClr val="092141"/>
                </a:solidFill>
                <a:effectLst/>
                <a:latin typeface="Century Gothic" panose="020B0502020202020204" pitchFamily="34" charset="0"/>
              </a:rPr>
              <a:t> et dolore magna </a:t>
            </a:r>
            <a:r>
              <a:rPr lang="en-US" err="1">
                <a:solidFill>
                  <a:srgbClr val="092141"/>
                </a:solidFill>
                <a:effectLst/>
                <a:latin typeface="Century Gothic" panose="020B0502020202020204" pitchFamily="34" charset="0"/>
              </a:rPr>
              <a:t>aliqua</a:t>
            </a:r>
            <a:r>
              <a:rPr lang="en-US">
                <a:solidFill>
                  <a:srgbClr val="092141"/>
                </a:solidFill>
                <a:effectLst/>
                <a:latin typeface="Century Gothic" panose="020B0502020202020204" pitchFamily="34" charset="0"/>
              </a:rPr>
              <a:t>. Ut </a:t>
            </a:r>
            <a:r>
              <a:rPr lang="en-US" err="1">
                <a:solidFill>
                  <a:srgbClr val="092141"/>
                </a:solidFill>
                <a:effectLst/>
                <a:latin typeface="Century Gothic" panose="020B0502020202020204" pitchFamily="34" charset="0"/>
              </a:rPr>
              <a:t>enim</a:t>
            </a:r>
            <a:r>
              <a:rPr lang="en-US">
                <a:solidFill>
                  <a:srgbClr val="092141"/>
                </a:solidFill>
                <a:effectLst/>
                <a:latin typeface="Century Gothic" panose="020B0502020202020204" pitchFamily="34" charset="0"/>
              </a:rPr>
              <a:t> ad minim </a:t>
            </a:r>
            <a:r>
              <a:rPr lang="en-US" err="1">
                <a:solidFill>
                  <a:srgbClr val="092141"/>
                </a:solidFill>
                <a:effectLst/>
                <a:latin typeface="Century Gothic" panose="020B0502020202020204" pitchFamily="34" charset="0"/>
              </a:rPr>
              <a:t>veniam</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quis</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nostrud</a:t>
            </a:r>
            <a:r>
              <a:rPr lang="en-US">
                <a:solidFill>
                  <a:srgbClr val="092141"/>
                </a:solidFill>
                <a:effectLst/>
                <a:latin typeface="Century Gothic" panose="020B0502020202020204" pitchFamily="34" charset="0"/>
              </a:rPr>
              <a:t> exercitation </a:t>
            </a:r>
            <a:r>
              <a:rPr lang="en-US" err="1">
                <a:solidFill>
                  <a:srgbClr val="092141"/>
                </a:solidFill>
                <a:effectLst/>
                <a:latin typeface="Century Gothic" panose="020B0502020202020204" pitchFamily="34" charset="0"/>
              </a:rPr>
              <a:t>ullamco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laboris</a:t>
            </a:r>
            <a:r>
              <a:rPr lang="en-US">
                <a:solidFill>
                  <a:srgbClr val="092141"/>
                </a:solidFill>
                <a:effectLst/>
                <a:latin typeface="Century Gothic" panose="020B0502020202020204" pitchFamily="34" charset="0"/>
              </a:rPr>
              <a:t> nisi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aliquip</a:t>
            </a:r>
            <a:r>
              <a:rPr lang="en-US">
                <a:solidFill>
                  <a:srgbClr val="092141"/>
                </a:solidFill>
                <a:effectLst/>
                <a:latin typeface="Century Gothic" panose="020B0502020202020204" pitchFamily="34" charset="0"/>
              </a:rPr>
              <a:t> ex </a:t>
            </a:r>
            <a:r>
              <a:rPr lang="en-US" err="1">
                <a:solidFill>
                  <a:srgbClr val="092141"/>
                </a:solidFill>
                <a:effectLst/>
                <a:latin typeface="Century Gothic" panose="020B0502020202020204" pitchFamily="34" charset="0"/>
              </a:rPr>
              <a:t>ea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commodo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consequat</a:t>
            </a:r>
            <a:r>
              <a:rPr lang="en-US">
                <a:solidFill>
                  <a:srgbClr val="092141"/>
                </a:solidFill>
                <a:effectLst/>
                <a:latin typeface="Century Gothic" panose="020B0502020202020204" pitchFamily="34" charset="0"/>
              </a:rPr>
              <a:t>. Duis </a:t>
            </a:r>
            <a:r>
              <a:rPr lang="en-US" err="1">
                <a:solidFill>
                  <a:srgbClr val="092141"/>
                </a:solidFill>
                <a:effectLst/>
                <a:latin typeface="Century Gothic" panose="020B0502020202020204" pitchFamily="34" charset="0"/>
              </a:rPr>
              <a:t>aute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irure</a:t>
            </a:r>
            <a:r>
              <a:rPr lang="en-US">
                <a:solidFill>
                  <a:srgbClr val="092141"/>
                </a:solidFill>
                <a:effectLst/>
                <a:latin typeface="Century Gothic" panose="020B0502020202020204" pitchFamily="34" charset="0"/>
              </a:rPr>
              <a:t> dolor in </a:t>
            </a:r>
            <a:r>
              <a:rPr lang="en-US" err="1">
                <a:solidFill>
                  <a:srgbClr val="092141"/>
                </a:solidFill>
                <a:effectLst/>
                <a:latin typeface="Century Gothic" panose="020B0502020202020204" pitchFamily="34" charset="0"/>
              </a:rPr>
              <a:t>reprehenderit</a:t>
            </a:r>
            <a:r>
              <a:rPr lang="en-US">
                <a:solidFill>
                  <a:srgbClr val="092141"/>
                </a:solidFill>
                <a:effectLst/>
                <a:latin typeface="Century Gothic" panose="020B0502020202020204" pitchFamily="34" charset="0"/>
              </a:rPr>
              <a:t> in </a:t>
            </a:r>
            <a:r>
              <a:rPr lang="en-US" err="1">
                <a:solidFill>
                  <a:srgbClr val="092141"/>
                </a:solidFill>
                <a:effectLst/>
                <a:latin typeface="Century Gothic" panose="020B0502020202020204" pitchFamily="34" charset="0"/>
              </a:rPr>
              <a:t>voluptate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velit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esse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cillum</a:t>
            </a:r>
            <a:r>
              <a:rPr lang="en-US">
                <a:solidFill>
                  <a:srgbClr val="092141"/>
                </a:solidFill>
                <a:effectLst/>
                <a:latin typeface="Century Gothic" panose="020B0502020202020204" pitchFamily="34" charset="0"/>
              </a:rPr>
              <a:t> dolore </a:t>
            </a:r>
            <a:r>
              <a:rPr lang="en-US" err="1">
                <a:solidFill>
                  <a:srgbClr val="092141"/>
                </a:solidFill>
                <a:effectLst/>
                <a:latin typeface="Century Gothic" panose="020B0502020202020204" pitchFamily="34" charset="0"/>
              </a:rPr>
              <a:t>eu</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fugiat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nulla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pariatur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Excepteur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sint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occaecat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cupidatat</a:t>
            </a:r>
            <a:r>
              <a:rPr lang="en-US">
                <a:solidFill>
                  <a:srgbClr val="092141"/>
                </a:solidFill>
                <a:effectLst/>
                <a:latin typeface="Century Gothic" panose="020B0502020202020204" pitchFamily="34" charset="0"/>
              </a:rPr>
              <a:t> non </a:t>
            </a:r>
            <a:r>
              <a:rPr lang="en-US" err="1">
                <a:solidFill>
                  <a:srgbClr val="092141"/>
                </a:solidFill>
                <a:effectLst/>
                <a:latin typeface="Century Gothic" panose="020B0502020202020204" pitchFamily="34" charset="0"/>
              </a:rPr>
              <a:t>proident</a:t>
            </a:r>
            <a:r>
              <a:rPr lang="en-US">
                <a:solidFill>
                  <a:srgbClr val="092141"/>
                </a:solidFill>
                <a:effectLst/>
                <a:latin typeface="Century Gothic" panose="020B0502020202020204" pitchFamily="34" charset="0"/>
              </a:rPr>
              <a:t>, sunt in culpa qui </a:t>
            </a:r>
            <a:r>
              <a:rPr lang="en-US" err="1">
                <a:solidFill>
                  <a:srgbClr val="092141"/>
                </a:solidFill>
                <a:effectLst/>
                <a:latin typeface="Century Gothic" panose="020B0502020202020204" pitchFamily="34" charset="0"/>
              </a:rPr>
              <a:t>officia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deserunt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mollit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anim</a:t>
            </a:r>
            <a:r>
              <a:rPr lang="en-US">
                <a:solidFill>
                  <a:srgbClr val="092141"/>
                </a:solidFill>
                <a:effectLst/>
                <a:latin typeface="Century Gothic" panose="020B0502020202020204" pitchFamily="34" charset="0"/>
              </a:rPr>
              <a:t> id </a:t>
            </a:r>
            <a:r>
              <a:rPr lang="en-US" err="1">
                <a:solidFill>
                  <a:srgbClr val="092141"/>
                </a:solidFill>
                <a:effectLst/>
                <a:latin typeface="Century Gothic" panose="020B0502020202020204" pitchFamily="34" charset="0"/>
              </a:rPr>
              <a:t>est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laborum</a:t>
            </a:r>
            <a:r>
              <a:rPr lang="en-US">
                <a:solidFill>
                  <a:srgbClr val="092141"/>
                </a:solidFill>
                <a:effectLst/>
                <a:latin typeface="Century Gothic" panose="020B0502020202020204" pitchFamily="34" charset="0"/>
              </a:rPr>
              <a:t>.</a:t>
            </a:r>
          </a:p>
          <a:p>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0" name="Picture 9">
            <a:extLst>
              <a:ext uri="{FF2B5EF4-FFF2-40B4-BE49-F238E27FC236}">
                <a16:creationId xmlns:a16="http://schemas.microsoft.com/office/drawing/2014/main" id="{F623CD2D-BDC3-8340-96A9-6C790EDD4B5B}"/>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2" name="Date Placeholder 1">
            <a:extLst>
              <a:ext uri="{FF2B5EF4-FFF2-40B4-BE49-F238E27FC236}">
                <a16:creationId xmlns:a16="http://schemas.microsoft.com/office/drawing/2014/main" id="{B4A4B5CD-BF8B-074C-BB72-5DE3B29912BA}"/>
              </a:ext>
            </a:extLst>
          </p:cNvPr>
          <p:cNvSpPr>
            <a:spLocks noGrp="1"/>
          </p:cNvSpPr>
          <p:nvPr>
            <p:ph type="dt" sz="half" idx="15"/>
          </p:nvPr>
        </p:nvSpPr>
        <p:spPr/>
        <p:txBody>
          <a:body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64A06F3F-5B83-4949-9022-9A4EABAA3BE2}"/>
              </a:ext>
            </a:extLst>
          </p:cNvPr>
          <p:cNvSpPr>
            <a:spLocks noGrp="1"/>
          </p:cNvSpPr>
          <p:nvPr>
            <p:ph type="ftr" sz="quarter" idx="16"/>
          </p:nvPr>
        </p:nvSpPr>
        <p:spPr/>
        <p:txBody>
          <a:bodyPr/>
          <a:lstStyle/>
          <a:p>
            <a:r>
              <a:rPr lang="en-US"/>
              <a:t>© 2020 AmeriCorps.</a:t>
            </a:r>
          </a:p>
        </p:txBody>
      </p:sp>
      <p:sp>
        <p:nvSpPr>
          <p:cNvPr id="4" name="Slide Number Placeholder 3">
            <a:extLst>
              <a:ext uri="{FF2B5EF4-FFF2-40B4-BE49-F238E27FC236}">
                <a16:creationId xmlns:a16="http://schemas.microsoft.com/office/drawing/2014/main" id="{511C4619-C551-6746-BE3D-CA959B9DFEEC}"/>
              </a:ext>
            </a:extLst>
          </p:cNvPr>
          <p:cNvSpPr>
            <a:spLocks noGrp="1"/>
          </p:cNvSpPr>
          <p:nvPr>
            <p:ph type="sldNum" sz="quarter" idx="1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02138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Image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D1CFDC-1D64-2B48-8F98-94A23EDD455D}"/>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10" name="Picture Placeholder 20">
            <a:extLst>
              <a:ext uri="{FF2B5EF4-FFF2-40B4-BE49-F238E27FC236}">
                <a16:creationId xmlns:a16="http://schemas.microsoft.com/office/drawing/2014/main" id="{B01EADFD-F3EA-BA40-BDE1-F801EA817DCE}"/>
              </a:ext>
              <a:ext uri="{C183D7F6-B498-43B3-948B-1728B52AA6E4}">
                <adec:decorative xmlns:adec="http://schemas.microsoft.com/office/drawing/2017/decorative" val="0"/>
              </a:ext>
            </a:extLst>
          </p:cNvPr>
          <p:cNvSpPr>
            <a:spLocks noGrp="1"/>
          </p:cNvSpPr>
          <p:nvPr>
            <p:ph type="pic" sz="quarter" idx="12"/>
          </p:nvPr>
        </p:nvSpPr>
        <p:spPr>
          <a:xfrm>
            <a:off x="6845721" y="1147703"/>
            <a:ext cx="4138546" cy="4008199"/>
          </a:xfrm>
          <a:prstGeom prst="ellipse">
            <a:avLst/>
          </a:prstGeom>
          <a:noFill/>
        </p:spPr>
        <p:txBody>
          <a:bodyPr/>
          <a:lstStyle>
            <a:lvl1pPr>
              <a:defRPr>
                <a:noFill/>
              </a:defRPr>
            </a:lvl1pPr>
          </a:lstStyle>
          <a:p>
            <a:endParaRPr lang="en-US"/>
          </a:p>
        </p:txBody>
      </p:sp>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602034" y="2879725"/>
            <a:ext cx="5493966" cy="1984105"/>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3" name="Text Placeholder 23">
            <a:extLst>
              <a:ext uri="{FF2B5EF4-FFF2-40B4-BE49-F238E27FC236}">
                <a16:creationId xmlns:a16="http://schemas.microsoft.com/office/drawing/2014/main" id="{52E5E253-B23A-5440-888A-F7067840475D}"/>
              </a:ext>
            </a:extLst>
          </p:cNvPr>
          <p:cNvSpPr>
            <a:spLocks noGrp="1"/>
          </p:cNvSpPr>
          <p:nvPr>
            <p:ph type="body" sz="quarter" idx="13" hasCustomPrompt="1"/>
          </p:nvPr>
        </p:nvSpPr>
        <p:spPr>
          <a:xfrm>
            <a:off x="602034"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F0658759-0520-B244-AF47-C7585559A022}"/>
              </a:ext>
            </a:extLst>
          </p:cNvPr>
          <p:cNvSpPr>
            <a:spLocks noGrp="1"/>
          </p:cNvSpPr>
          <p:nvPr>
            <p:ph type="dt" sz="half" idx="19"/>
          </p:nvPr>
        </p:nvSpPr>
        <p:spPr/>
        <p:txBody>
          <a:body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18FC96CD-4125-114A-BF37-F82715EAE7C1}"/>
              </a:ext>
            </a:extLst>
          </p:cNvPr>
          <p:cNvSpPr>
            <a:spLocks noGrp="1"/>
          </p:cNvSpPr>
          <p:nvPr>
            <p:ph type="ftr" sz="quarter" idx="20"/>
          </p:nvPr>
        </p:nvSpPr>
        <p:spPr/>
        <p:txBody>
          <a:bodyPr/>
          <a:lstStyle/>
          <a:p>
            <a:r>
              <a:rPr lang="en-US"/>
              <a:t>© 2020 AmeriCorps.</a:t>
            </a:r>
          </a:p>
        </p:txBody>
      </p:sp>
      <p:sp>
        <p:nvSpPr>
          <p:cNvPr id="4" name="Slide Number Placeholder 3">
            <a:extLst>
              <a:ext uri="{FF2B5EF4-FFF2-40B4-BE49-F238E27FC236}">
                <a16:creationId xmlns:a16="http://schemas.microsoft.com/office/drawing/2014/main" id="{2BFDADE1-F3E6-A842-AD73-5C832260BAAF}"/>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9680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 Imagery 3">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609827" y="2869902"/>
            <a:ext cx="558523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8" name="Picture 7">
            <a:extLst>
              <a:ext uri="{FF2B5EF4-FFF2-40B4-BE49-F238E27FC236}">
                <a16:creationId xmlns:a16="http://schemas.microsoft.com/office/drawing/2014/main" id="{DC649946-2F9B-694F-9916-A456F4BFA17D}"/>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2" name="Picture Placeholder 20">
            <a:extLst>
              <a:ext uri="{FF2B5EF4-FFF2-40B4-BE49-F238E27FC236}">
                <a16:creationId xmlns:a16="http://schemas.microsoft.com/office/drawing/2014/main" id="{A05496FC-353D-474C-924B-AB4A52582D62}"/>
              </a:ext>
              <a:ext uri="{C183D7F6-B498-43B3-948B-1728B52AA6E4}">
                <adec:decorative xmlns:adec="http://schemas.microsoft.com/office/drawing/2017/decorative" val="0"/>
              </a:ext>
            </a:extLst>
          </p:cNvPr>
          <p:cNvSpPr>
            <a:spLocks noGrp="1"/>
          </p:cNvSpPr>
          <p:nvPr>
            <p:ph type="pic" sz="quarter" idx="12"/>
          </p:nvPr>
        </p:nvSpPr>
        <p:spPr>
          <a:xfrm>
            <a:off x="7067638" y="1258732"/>
            <a:ext cx="4138546" cy="4008199"/>
          </a:xfrm>
          <a:prstGeom prst="ellipse">
            <a:avLst/>
          </a:prstGeom>
          <a:noFill/>
        </p:spPr>
        <p:txBody>
          <a:bodyPr/>
          <a:lstStyle>
            <a:lvl1pPr>
              <a:defRPr>
                <a:noFill/>
              </a:defRPr>
            </a:lvl1pPr>
          </a:lstStyle>
          <a:p>
            <a:endParaRPr lang="en-US"/>
          </a:p>
        </p:txBody>
      </p:sp>
      <p:sp>
        <p:nvSpPr>
          <p:cNvPr id="17" name="Text Placeholder 4">
            <a:extLst>
              <a:ext uri="{FF2B5EF4-FFF2-40B4-BE49-F238E27FC236}">
                <a16:creationId xmlns:a16="http://schemas.microsoft.com/office/drawing/2014/main" id="{1AAA0822-B0F1-BF44-A08F-669A802D5A53}"/>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891E49B7-3F3A-5B46-93DD-4062982131FF}"/>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E49CF861-552F-9445-805A-2A9D41348F57}"/>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79913048-A29B-524F-906F-6C59466F2386}"/>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9DFD4CE4-59F2-F249-8856-56545B4F4171}"/>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196757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ALT">
    <p:bg>
      <p:bgPr>
        <a:solidFill>
          <a:schemeClr val="bg2"/>
        </a:solidFill>
        <a:effectLst/>
      </p:bgPr>
    </p:bg>
    <p:spTree>
      <p:nvGrpSpPr>
        <p:cNvPr id="1" name=""/>
        <p:cNvGrpSpPr/>
        <p:nvPr/>
      </p:nvGrpSpPr>
      <p:grpSpPr>
        <a:xfrm>
          <a:off x="0" y="0"/>
          <a:ext cx="0" cy="0"/>
          <a:chOff x="0" y="0"/>
          <a:chExt cx="0" cy="0"/>
        </a:xfrm>
      </p:grpSpPr>
      <p:pic>
        <p:nvPicPr>
          <p:cNvPr id="9" name="Picture 8" descr="A sign in the dark&#10;&#10;Description automatically generated">
            <a:extLst>
              <a:ext uri="{FF2B5EF4-FFF2-40B4-BE49-F238E27FC236}">
                <a16:creationId xmlns:a16="http://schemas.microsoft.com/office/drawing/2014/main" id="{C405A78F-1F22-2445-8986-E79F8774EC6F}"/>
              </a:ext>
            </a:extLst>
          </p:cNvPr>
          <p:cNvPicPr>
            <a:picLocks noChangeAspect="1"/>
          </p:cNvPicPr>
          <p:nvPr userDrawn="1"/>
        </p:nvPicPr>
        <p:blipFill>
          <a:blip r:embed="rId2"/>
          <a:stretch>
            <a:fillRect/>
          </a:stretch>
        </p:blipFill>
        <p:spPr>
          <a:xfrm>
            <a:off x="9748978" y="6113502"/>
            <a:ext cx="2016015" cy="459678"/>
          </a:xfrm>
          <a:prstGeom prst="rect">
            <a:avLst/>
          </a:prstGeom>
        </p:spPr>
      </p:pic>
      <p:sp>
        <p:nvSpPr>
          <p:cNvPr id="11" name="Text Placeholder 7">
            <a:extLst>
              <a:ext uri="{FF2B5EF4-FFF2-40B4-BE49-F238E27FC236}">
                <a16:creationId xmlns:a16="http://schemas.microsoft.com/office/drawing/2014/main" id="{94C32754-3ACD-9344-B55C-4669778A454B}"/>
              </a:ext>
            </a:extLst>
          </p:cNvPr>
          <p:cNvSpPr>
            <a:spLocks noGrp="1"/>
          </p:cNvSpPr>
          <p:nvPr>
            <p:ph type="body" sz="quarter" idx="15" hasCustomPrompt="1"/>
          </p:nvPr>
        </p:nvSpPr>
        <p:spPr>
          <a:xfrm>
            <a:off x="838200" y="2464936"/>
            <a:ext cx="3484563" cy="266700"/>
          </a:xfrm>
          <a:prstGeom prst="rect">
            <a:avLst/>
          </a:prstGeom>
        </p:spPr>
        <p:txBody>
          <a:bodyPr lIns="0" rIns="0"/>
          <a:lstStyle>
            <a:lvl1pPr>
              <a:defRPr spc="150" baseline="0">
                <a:solidFill>
                  <a:srgbClr val="102440"/>
                </a:solidFill>
              </a:defRPr>
            </a:lvl1pPr>
          </a:lstStyle>
          <a:p>
            <a:pPr lvl="0"/>
            <a:r>
              <a:rPr lang="en-US"/>
              <a:t>SHORT LEADING HEADER</a:t>
            </a:r>
          </a:p>
        </p:txBody>
      </p:sp>
      <p:sp>
        <p:nvSpPr>
          <p:cNvPr id="12" name="Text Placeholder 9">
            <a:extLst>
              <a:ext uri="{FF2B5EF4-FFF2-40B4-BE49-F238E27FC236}">
                <a16:creationId xmlns:a16="http://schemas.microsoft.com/office/drawing/2014/main" id="{D07F7208-75BA-6E4C-9003-4F6D703FD2B5}"/>
              </a:ext>
            </a:extLst>
          </p:cNvPr>
          <p:cNvSpPr>
            <a:spLocks noGrp="1"/>
          </p:cNvSpPr>
          <p:nvPr>
            <p:ph type="body" sz="quarter" idx="16" hasCustomPrompt="1"/>
          </p:nvPr>
        </p:nvSpPr>
        <p:spPr>
          <a:xfrm>
            <a:off x="838200" y="3848100"/>
            <a:ext cx="3635375" cy="266700"/>
          </a:xfrm>
          <a:prstGeom prst="rect">
            <a:avLst/>
          </a:prstGeom>
        </p:spPr>
        <p:txBody>
          <a:bodyPr lIns="0" rIns="0"/>
          <a:lstStyle>
            <a:lvl1pPr>
              <a:defRPr spc="0">
                <a:solidFill>
                  <a:srgbClr val="102440"/>
                </a:solidFill>
              </a:defRPr>
            </a:lvl1pPr>
          </a:lstStyle>
          <a:p>
            <a:pPr lvl="0"/>
            <a:r>
              <a:rPr lang="en-US"/>
              <a:t>MM, DD, YYYY</a:t>
            </a:r>
          </a:p>
        </p:txBody>
      </p:sp>
      <p:sp>
        <p:nvSpPr>
          <p:cNvPr id="13" name="Title 5">
            <a:extLst>
              <a:ext uri="{FF2B5EF4-FFF2-40B4-BE49-F238E27FC236}">
                <a16:creationId xmlns:a16="http://schemas.microsoft.com/office/drawing/2014/main" id="{B34A712E-5208-804B-B172-E0F4407E6E7D}"/>
              </a:ext>
            </a:extLst>
          </p:cNvPr>
          <p:cNvSpPr txBox="1">
            <a:spLocks/>
          </p:cNvSpPr>
          <p:nvPr userDrawn="1"/>
        </p:nvSpPr>
        <p:spPr>
          <a:xfrm>
            <a:off x="838200" y="2746340"/>
            <a:ext cx="6380536" cy="11017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a:solidFill>
                  <a:srgbClr val="102440"/>
                </a:solidFill>
              </a:rPr>
              <a:t>Title for the presentation goes here</a:t>
            </a:r>
          </a:p>
        </p:txBody>
      </p:sp>
      <p:sp>
        <p:nvSpPr>
          <p:cNvPr id="2" name="Date Placeholder 1">
            <a:extLst>
              <a:ext uri="{FF2B5EF4-FFF2-40B4-BE49-F238E27FC236}">
                <a16:creationId xmlns:a16="http://schemas.microsoft.com/office/drawing/2014/main" id="{51CBDF44-DBBA-6B4A-8970-3A096ED18AB0}"/>
              </a:ext>
            </a:extLst>
          </p:cNvPr>
          <p:cNvSpPr>
            <a:spLocks noGrp="1"/>
          </p:cNvSpPr>
          <p:nvPr>
            <p:ph type="dt" sz="half" idx="17"/>
          </p:nvPr>
        </p:nvSpPr>
        <p:spPr/>
        <p:txBody>
          <a:bodyPr/>
          <a:lstStyle>
            <a:lvl1pPr>
              <a:defRPr>
                <a:solidFill>
                  <a:schemeClr val="bg1">
                    <a:alpha val="50000"/>
                  </a:schemeClr>
                </a:solidFill>
              </a:defRPr>
            </a:lvl1pPr>
          </a:lstStyle>
          <a:p>
            <a:fld id="{DC65C37E-58F4-7541-9725-1C83FFB88F7E}" type="datetime7">
              <a:rPr lang="en-US" smtClean="0"/>
              <a:pPr/>
              <a:t>Apr-21</a:t>
            </a:fld>
            <a:r>
              <a:rPr lang="en-US"/>
              <a:t>  |</a:t>
            </a:r>
          </a:p>
        </p:txBody>
      </p:sp>
      <p:sp>
        <p:nvSpPr>
          <p:cNvPr id="6" name="Footer Placeholder 5">
            <a:extLst>
              <a:ext uri="{FF2B5EF4-FFF2-40B4-BE49-F238E27FC236}">
                <a16:creationId xmlns:a16="http://schemas.microsoft.com/office/drawing/2014/main" id="{9F4F9F60-4556-CB49-86FA-CF109AF84EFF}"/>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7" name="Slide Number Placeholder 6">
            <a:extLst>
              <a:ext uri="{FF2B5EF4-FFF2-40B4-BE49-F238E27FC236}">
                <a16:creationId xmlns:a16="http://schemas.microsoft.com/office/drawing/2014/main" id="{D8164D93-DC60-E642-91DA-7DC50EB6030A}"/>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440143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Imagery 4">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014A19-6D5D-674D-A80F-1A6C1E5BE98B}"/>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pic>
        <p:nvPicPr>
          <p:cNvPr id="8" name="Picture 7">
            <a:extLst>
              <a:ext uri="{FF2B5EF4-FFF2-40B4-BE49-F238E27FC236}">
                <a16:creationId xmlns:a16="http://schemas.microsoft.com/office/drawing/2014/main" id="{BB20F3B4-691B-7F41-9115-42EAE66313E8}"/>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0" name="Picture Placeholder 20">
            <a:extLst>
              <a:ext uri="{FF2B5EF4-FFF2-40B4-BE49-F238E27FC236}">
                <a16:creationId xmlns:a16="http://schemas.microsoft.com/office/drawing/2014/main" id="{E42225C5-6D4F-CE43-8C6A-3CFC81562C40}"/>
              </a:ext>
              <a:ext uri="{C183D7F6-B498-43B3-948B-1728B52AA6E4}">
                <adec:decorative xmlns:adec="http://schemas.microsoft.com/office/drawing/2017/decorative" val="0"/>
              </a:ext>
            </a:extLst>
          </p:cNvPr>
          <p:cNvSpPr>
            <a:spLocks noGrp="1"/>
          </p:cNvSpPr>
          <p:nvPr>
            <p:ph type="pic" sz="quarter" idx="12"/>
          </p:nvPr>
        </p:nvSpPr>
        <p:spPr>
          <a:xfrm>
            <a:off x="7067638" y="1277782"/>
            <a:ext cx="4138546" cy="4008199"/>
          </a:xfrm>
          <a:prstGeom prst="ellipse">
            <a:avLst/>
          </a:prstGeom>
          <a:noFill/>
        </p:spPr>
        <p:txBody>
          <a:bodyPr/>
          <a:lstStyle>
            <a:lvl1pPr>
              <a:defRPr>
                <a:noFill/>
              </a:defRPr>
            </a:lvl1pPr>
          </a:lstStyle>
          <a:p>
            <a:endParaRPr lang="en-US"/>
          </a:p>
        </p:txBody>
      </p:sp>
      <p:sp>
        <p:nvSpPr>
          <p:cNvPr id="11" name="Text Placeholder 25">
            <a:extLst>
              <a:ext uri="{FF2B5EF4-FFF2-40B4-BE49-F238E27FC236}">
                <a16:creationId xmlns:a16="http://schemas.microsoft.com/office/drawing/2014/main" id="{BFC66FEA-AE4C-7F4A-8BD8-05B8101432A7}"/>
              </a:ext>
            </a:extLst>
          </p:cNvPr>
          <p:cNvSpPr>
            <a:spLocks noGrp="1"/>
          </p:cNvSpPr>
          <p:nvPr>
            <p:ph type="body" sz="quarter" idx="14" hasCustomPrompt="1"/>
          </p:nvPr>
        </p:nvSpPr>
        <p:spPr>
          <a:xfrm>
            <a:off x="609827" y="2869902"/>
            <a:ext cx="563095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sp>
        <p:nvSpPr>
          <p:cNvPr id="2" name="Date Placeholder 1">
            <a:extLst>
              <a:ext uri="{FF2B5EF4-FFF2-40B4-BE49-F238E27FC236}">
                <a16:creationId xmlns:a16="http://schemas.microsoft.com/office/drawing/2014/main" id="{0BF25FEC-BEF5-BA45-A682-64066D52CB49}"/>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EE0BF79C-BE38-9A4F-9F87-7EF25773D078}"/>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6E4B56B-52AA-3A49-A894-AE1310DEAEF0}"/>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E838CA15-E808-7943-B9D2-A662F80D2099}"/>
              </a:ext>
            </a:extLst>
          </p:cNvPr>
          <p:cNvPicPr>
            <a:picLocks noChangeAspect="1"/>
          </p:cNvPicPr>
          <p:nvPr userDrawn="1"/>
        </p:nvPicPr>
        <p:blipFill>
          <a:blip r:embed="rId3"/>
          <a:stretch>
            <a:fillRect/>
          </a:stretch>
        </p:blipFill>
        <p:spPr>
          <a:xfrm>
            <a:off x="0" y="6200989"/>
            <a:ext cx="12192000" cy="419100"/>
          </a:xfrm>
          <a:prstGeom prst="rect">
            <a:avLst/>
          </a:prstGeom>
        </p:spPr>
      </p:pic>
    </p:spTree>
    <p:extLst>
      <p:ext uri="{BB962C8B-B14F-4D97-AF65-F5344CB8AC3E}">
        <p14:creationId xmlns:p14="http://schemas.microsoft.com/office/powerpoint/2010/main" val="1546152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4916"/>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2"/>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9" name="Text Placeholder 4">
            <a:extLst>
              <a:ext uri="{FF2B5EF4-FFF2-40B4-BE49-F238E27FC236}">
                <a16:creationId xmlns:a16="http://schemas.microsoft.com/office/drawing/2014/main" id="{987B1AF0-F0C7-2B48-9803-40D82CF94819}"/>
              </a:ext>
            </a:extLst>
          </p:cNvPr>
          <p:cNvSpPr>
            <a:spLocks noGrp="1"/>
          </p:cNvSpPr>
          <p:nvPr>
            <p:ph type="body" sz="quarter" idx="15" hasCustomPrompt="1"/>
          </p:nvPr>
        </p:nvSpPr>
        <p:spPr>
          <a:xfrm>
            <a:off x="609599" y="1556426"/>
            <a:ext cx="4973639"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099B1F11-BC71-F047-8999-38F5712FA59D}"/>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8759D4F8-3285-DA4C-910D-E2E3833D5350}"/>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34A9630-F887-964F-8941-84775159FAC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377266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1"/>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11" name="Text Placeholder 4">
            <a:extLst>
              <a:ext uri="{FF2B5EF4-FFF2-40B4-BE49-F238E27FC236}">
                <a16:creationId xmlns:a16="http://schemas.microsoft.com/office/drawing/2014/main" id="{D6C36DEE-1EBA-7945-8B9B-5CBA73B6C0E9}"/>
              </a:ext>
            </a:extLst>
          </p:cNvPr>
          <p:cNvSpPr>
            <a:spLocks noGrp="1"/>
          </p:cNvSpPr>
          <p:nvPr>
            <p:ph type="body" sz="quarter" idx="15" hasCustomPrompt="1"/>
          </p:nvPr>
        </p:nvSpPr>
        <p:spPr>
          <a:xfrm>
            <a:off x="609600" y="1556426"/>
            <a:ext cx="4973638"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C663D140-549C-8A4B-9B54-AF9E069DBB60}"/>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8D7BBC16-051B-3547-B711-24A4681D8A7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EE3A91EE-9D68-1545-894B-6DB6554DF0D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75352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602034" y="2869786"/>
            <a:ext cx="4826000" cy="2430687"/>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endParaRPr lang="en-US">
              <a:solidFill>
                <a:srgbClr val="091D36"/>
              </a:solidFill>
              <a:effectLst/>
              <a:latin typeface="Century Gothic" panose="020B0502020202020204" pitchFamily="34" charset="0"/>
            </a:endParaRPr>
          </a:p>
        </p:txBody>
      </p:sp>
      <p:sp>
        <p:nvSpPr>
          <p:cNvPr id="12" name="Picture Placeholder 5">
            <a:extLst>
              <a:ext uri="{FF2B5EF4-FFF2-40B4-BE49-F238E27FC236}">
                <a16:creationId xmlns:a16="http://schemas.microsoft.com/office/drawing/2014/main" id="{3B70B671-4852-B74A-9ADE-7C452B10110B}"/>
              </a:ext>
            </a:extLst>
          </p:cNvPr>
          <p:cNvSpPr>
            <a:spLocks noGrp="1"/>
          </p:cNvSpPr>
          <p:nvPr>
            <p:ph type="pic" sz="quarter" idx="20"/>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18" name="Text Placeholder 23">
            <a:extLst>
              <a:ext uri="{FF2B5EF4-FFF2-40B4-BE49-F238E27FC236}">
                <a16:creationId xmlns:a16="http://schemas.microsoft.com/office/drawing/2014/main" id="{7AFE8AC1-42FE-7A44-ADDB-89DE4E7943AE}"/>
              </a:ext>
            </a:extLst>
          </p:cNvPr>
          <p:cNvSpPr>
            <a:spLocks noGrp="1"/>
          </p:cNvSpPr>
          <p:nvPr>
            <p:ph type="body" sz="quarter" idx="13" hasCustomPrompt="1"/>
          </p:nvPr>
        </p:nvSpPr>
        <p:spPr>
          <a:xfrm>
            <a:off x="602035" y="1400785"/>
            <a:ext cx="4826000"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CDBA2212-EA55-FF42-ABE6-31A3080F4247}"/>
              </a:ext>
            </a:extLst>
          </p:cNvPr>
          <p:cNvSpPr>
            <a:spLocks noGrp="1"/>
          </p:cNvSpPr>
          <p:nvPr>
            <p:ph type="dt" sz="half" idx="21"/>
          </p:nvPr>
        </p:nvSpPr>
        <p:spPr/>
        <p:txBody>
          <a:bodyPr/>
          <a:lstStyle>
            <a:lvl1pPr>
              <a:defRPr>
                <a:solidFill>
                  <a:schemeClr val="bg2">
                    <a:alpha val="50000"/>
                  </a:schemeClr>
                </a:solidFill>
              </a:defRPr>
            </a:lvl1pPr>
          </a:lstStyle>
          <a:p>
            <a:fld id="{50D80872-E5E6-274A-A67B-0DB5FB1CC3F5}" type="datetime7">
              <a:rPr lang="en-US" smtClean="0"/>
              <a:pPr/>
              <a:t>Apr-21</a:t>
            </a:fld>
            <a:r>
              <a:rPr lang="en-US"/>
              <a:t>  |</a:t>
            </a:r>
          </a:p>
        </p:txBody>
      </p:sp>
      <p:sp>
        <p:nvSpPr>
          <p:cNvPr id="3" name="Footer Placeholder 2">
            <a:extLst>
              <a:ext uri="{FF2B5EF4-FFF2-40B4-BE49-F238E27FC236}">
                <a16:creationId xmlns:a16="http://schemas.microsoft.com/office/drawing/2014/main" id="{EFF52C06-B578-1842-8292-EB70FED4693F}"/>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DA187AB0-DB8A-824A-9946-BCA97365D618}"/>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12261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AAAE86CC-BC89-FA41-B304-0F6F1699BE1A}"/>
              </a:ext>
            </a:extLst>
          </p:cNvPr>
          <p:cNvSpPr>
            <a:spLocks noGrp="1"/>
          </p:cNvSpPr>
          <p:nvPr>
            <p:ph type="body" sz="quarter" idx="19" hasCustomPrompt="1"/>
          </p:nvPr>
        </p:nvSpPr>
        <p:spPr>
          <a:xfrm>
            <a:off x="3161896" y="2225444"/>
            <a:ext cx="2606074" cy="52650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Help others make a difference </a:t>
            </a:r>
          </a:p>
        </p:txBody>
      </p:sp>
      <p:sp>
        <p:nvSpPr>
          <p:cNvPr id="22" name="Text Placeholder 21">
            <a:extLst>
              <a:ext uri="{FF2B5EF4-FFF2-40B4-BE49-F238E27FC236}">
                <a16:creationId xmlns:a16="http://schemas.microsoft.com/office/drawing/2014/main" id="{30CA623E-4735-C341-B9A5-1A235CC3438A}"/>
              </a:ext>
            </a:extLst>
          </p:cNvPr>
          <p:cNvSpPr>
            <a:spLocks noGrp="1"/>
          </p:cNvSpPr>
          <p:nvPr>
            <p:ph type="body" sz="quarter" idx="20" hasCustomPrompt="1"/>
          </p:nvPr>
        </p:nvSpPr>
        <p:spPr>
          <a:xfrm>
            <a:off x="3162196" y="3454809"/>
            <a:ext cx="2606074" cy="43815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money for college</a:t>
            </a:r>
          </a:p>
        </p:txBody>
      </p:sp>
      <p:sp>
        <p:nvSpPr>
          <p:cNvPr id="24" name="Text Placeholder 23">
            <a:extLst>
              <a:ext uri="{FF2B5EF4-FFF2-40B4-BE49-F238E27FC236}">
                <a16:creationId xmlns:a16="http://schemas.microsoft.com/office/drawing/2014/main" id="{7BCF7915-6DA0-E444-B598-29B5370BD957}"/>
              </a:ext>
            </a:extLst>
          </p:cNvPr>
          <p:cNvSpPr>
            <a:spLocks noGrp="1"/>
          </p:cNvSpPr>
          <p:nvPr>
            <p:ph type="body" sz="quarter" idx="21" hasCustomPrompt="1"/>
          </p:nvPr>
        </p:nvSpPr>
        <p:spPr>
          <a:xfrm>
            <a:off x="3161896" y="4617051"/>
            <a:ext cx="2606675" cy="5575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Pick a project you are passionate about</a:t>
            </a:r>
          </a:p>
        </p:txBody>
      </p:sp>
      <p:sp>
        <p:nvSpPr>
          <p:cNvPr id="26" name="Text Placeholder 25">
            <a:extLst>
              <a:ext uri="{FF2B5EF4-FFF2-40B4-BE49-F238E27FC236}">
                <a16:creationId xmlns:a16="http://schemas.microsoft.com/office/drawing/2014/main" id="{79E12A9E-3A5C-1741-A8DE-B692C979D291}"/>
              </a:ext>
            </a:extLst>
          </p:cNvPr>
          <p:cNvSpPr>
            <a:spLocks noGrp="1"/>
          </p:cNvSpPr>
          <p:nvPr>
            <p:ph type="body" sz="quarter" idx="22" hasCustomPrompt="1"/>
          </p:nvPr>
        </p:nvSpPr>
        <p:spPr>
          <a:xfrm>
            <a:off x="7693149" y="2225444"/>
            <a:ext cx="3402271"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Serve locally or anywhere in the United States</a:t>
            </a:r>
          </a:p>
        </p:txBody>
      </p:sp>
      <p:sp>
        <p:nvSpPr>
          <p:cNvPr id="28" name="Text Placeholder 27">
            <a:extLst>
              <a:ext uri="{FF2B5EF4-FFF2-40B4-BE49-F238E27FC236}">
                <a16:creationId xmlns:a16="http://schemas.microsoft.com/office/drawing/2014/main" id="{10BD7376-F1AD-CF49-BAF1-4053D1DA16EE}"/>
              </a:ext>
            </a:extLst>
          </p:cNvPr>
          <p:cNvSpPr>
            <a:spLocks noGrp="1"/>
          </p:cNvSpPr>
          <p:nvPr>
            <p:ph type="body" sz="quarter" idx="23" hasCustomPrompt="1"/>
          </p:nvPr>
        </p:nvSpPr>
        <p:spPr>
          <a:xfrm>
            <a:off x="7693149" y="3454809"/>
            <a:ext cx="3344223" cy="4712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a modest living allowance</a:t>
            </a:r>
          </a:p>
        </p:txBody>
      </p:sp>
      <p:sp>
        <p:nvSpPr>
          <p:cNvPr id="32" name="Text Placeholder 31">
            <a:extLst>
              <a:ext uri="{FF2B5EF4-FFF2-40B4-BE49-F238E27FC236}">
                <a16:creationId xmlns:a16="http://schemas.microsoft.com/office/drawing/2014/main" id="{5F816A38-EB59-994C-BF8A-F19B3E7FF550}"/>
              </a:ext>
            </a:extLst>
          </p:cNvPr>
          <p:cNvSpPr>
            <a:spLocks noGrp="1"/>
          </p:cNvSpPr>
          <p:nvPr>
            <p:ph type="body" sz="quarter" idx="24" hasCustomPrompt="1"/>
          </p:nvPr>
        </p:nvSpPr>
        <p:spPr>
          <a:xfrm>
            <a:off x="7701985" y="4600754"/>
            <a:ext cx="3335387"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Serve fulltime for a year or part time or a summer project</a:t>
            </a:r>
          </a:p>
        </p:txBody>
      </p:sp>
      <p:sp>
        <p:nvSpPr>
          <p:cNvPr id="30" name="Picture Placeholder 8">
            <a:extLst>
              <a:ext uri="{FF2B5EF4-FFF2-40B4-BE49-F238E27FC236}">
                <a16:creationId xmlns:a16="http://schemas.microsoft.com/office/drawing/2014/main" id="{A5696408-FCCC-2340-9F16-71886923E8EF}"/>
              </a:ext>
            </a:extLst>
          </p:cNvPr>
          <p:cNvSpPr>
            <a:spLocks noGrp="1"/>
          </p:cNvSpPr>
          <p:nvPr>
            <p:ph type="pic" sz="quarter" idx="35"/>
          </p:nvPr>
        </p:nvSpPr>
        <p:spPr>
          <a:xfrm>
            <a:off x="1897617" y="4371987"/>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1" name="Picture Placeholder 8">
            <a:extLst>
              <a:ext uri="{FF2B5EF4-FFF2-40B4-BE49-F238E27FC236}">
                <a16:creationId xmlns:a16="http://schemas.microsoft.com/office/drawing/2014/main" id="{9DC69A92-E2E0-0144-98F8-24847395CBBE}"/>
              </a:ext>
            </a:extLst>
          </p:cNvPr>
          <p:cNvSpPr>
            <a:spLocks noGrp="1"/>
          </p:cNvSpPr>
          <p:nvPr>
            <p:ph type="pic" sz="quarter" idx="36"/>
          </p:nvPr>
        </p:nvSpPr>
        <p:spPr>
          <a:xfrm>
            <a:off x="1897617" y="3109728"/>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3" name="Picture Placeholder 8">
            <a:extLst>
              <a:ext uri="{FF2B5EF4-FFF2-40B4-BE49-F238E27FC236}">
                <a16:creationId xmlns:a16="http://schemas.microsoft.com/office/drawing/2014/main" id="{2D665D67-1B35-BD42-9C56-CD1BEAEF07FB}"/>
              </a:ext>
            </a:extLst>
          </p:cNvPr>
          <p:cNvSpPr>
            <a:spLocks noGrp="1"/>
          </p:cNvSpPr>
          <p:nvPr>
            <p:ph type="pic" sz="quarter" idx="37"/>
          </p:nvPr>
        </p:nvSpPr>
        <p:spPr>
          <a:xfrm>
            <a:off x="1897617" y="1847469"/>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4" name="Picture Placeholder 8">
            <a:extLst>
              <a:ext uri="{FF2B5EF4-FFF2-40B4-BE49-F238E27FC236}">
                <a16:creationId xmlns:a16="http://schemas.microsoft.com/office/drawing/2014/main" id="{CA87BFA7-D7E2-2749-B477-138A844D4869}"/>
              </a:ext>
            </a:extLst>
          </p:cNvPr>
          <p:cNvSpPr>
            <a:spLocks noGrp="1"/>
          </p:cNvSpPr>
          <p:nvPr>
            <p:ph type="pic" sz="quarter" idx="38"/>
          </p:nvPr>
        </p:nvSpPr>
        <p:spPr>
          <a:xfrm>
            <a:off x="6404870" y="3109727"/>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7812A9E-C5E4-9846-9483-C7FD6367FF27}"/>
              </a:ext>
            </a:extLst>
          </p:cNvPr>
          <p:cNvSpPr>
            <a:spLocks noGrp="1"/>
          </p:cNvSpPr>
          <p:nvPr>
            <p:ph type="pic" sz="quarter" idx="39"/>
          </p:nvPr>
        </p:nvSpPr>
        <p:spPr>
          <a:xfrm>
            <a:off x="6404870" y="4371987"/>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128D359F-4B5B-714A-A30A-817CB5A0BB9A}"/>
              </a:ext>
            </a:extLst>
          </p:cNvPr>
          <p:cNvSpPr>
            <a:spLocks noGrp="1"/>
          </p:cNvSpPr>
          <p:nvPr>
            <p:ph type="pic" sz="quarter" idx="40"/>
          </p:nvPr>
        </p:nvSpPr>
        <p:spPr>
          <a:xfrm>
            <a:off x="6404870" y="1847469"/>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9" name="Title 1">
            <a:extLst>
              <a:ext uri="{FF2B5EF4-FFF2-40B4-BE49-F238E27FC236}">
                <a16:creationId xmlns:a16="http://schemas.microsoft.com/office/drawing/2014/main" id="{D98542DE-DB50-A04B-A00B-F36BA92601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1" name="Text Placeholder 6">
            <a:extLst>
              <a:ext uri="{FF2B5EF4-FFF2-40B4-BE49-F238E27FC236}">
                <a16:creationId xmlns:a16="http://schemas.microsoft.com/office/drawing/2014/main" id="{CABC3557-4C42-6741-97A8-A3437E8AE31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B97E2579-1F17-2744-968D-D33216DDF452}"/>
              </a:ext>
            </a:extLst>
          </p:cNvPr>
          <p:cNvSpPr>
            <a:spLocks noGrp="1"/>
          </p:cNvSpPr>
          <p:nvPr>
            <p:ph type="dt" sz="half" idx="41"/>
          </p:nvPr>
        </p:nvSpPr>
        <p:spPr/>
        <p:txBody>
          <a:bodyPr/>
          <a:lstStyle/>
          <a:p>
            <a:fld id="{DE939737-13A1-704C-9105-1B45D39743F2}" type="datetime7">
              <a:rPr lang="en-US" smtClean="0"/>
              <a:pPr/>
              <a:t>Apr-21</a:t>
            </a:fld>
            <a:r>
              <a:rPr lang="en-US"/>
              <a:t>  |</a:t>
            </a:r>
          </a:p>
        </p:txBody>
      </p:sp>
      <p:sp>
        <p:nvSpPr>
          <p:cNvPr id="4" name="Footer Placeholder 3">
            <a:extLst>
              <a:ext uri="{FF2B5EF4-FFF2-40B4-BE49-F238E27FC236}">
                <a16:creationId xmlns:a16="http://schemas.microsoft.com/office/drawing/2014/main" id="{19204014-0934-3F42-9D2E-59675A592C9F}"/>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459D4D97-2F60-CC4F-9290-072D55BF4B47}"/>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308150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C5B60F-6B84-4B44-B482-158274CD124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4" name="Text Placeholder 6">
            <a:extLst>
              <a:ext uri="{FF2B5EF4-FFF2-40B4-BE49-F238E27FC236}">
                <a16:creationId xmlns:a16="http://schemas.microsoft.com/office/drawing/2014/main" id="{8E625F26-9660-664B-A930-21133F181F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10" name="Text Placeholder 9">
            <a:extLst>
              <a:ext uri="{FF2B5EF4-FFF2-40B4-BE49-F238E27FC236}">
                <a16:creationId xmlns:a16="http://schemas.microsoft.com/office/drawing/2014/main" id="{694BA8A7-9218-FF47-B9EE-857D3F813305}"/>
              </a:ext>
            </a:extLst>
          </p:cNvPr>
          <p:cNvSpPr>
            <a:spLocks noGrp="1"/>
          </p:cNvSpPr>
          <p:nvPr>
            <p:ph type="body" sz="quarter" idx="26" hasCustomPrompt="1"/>
          </p:nvPr>
        </p:nvSpPr>
        <p:spPr>
          <a:xfrm>
            <a:off x="1985366" y="2211389"/>
            <a:ext cx="3477584" cy="627062"/>
          </a:xfrm>
        </p:spPr>
        <p:txBody>
          <a:bodyPr anchor="t" anchorCtr="0"/>
          <a:lstStyle>
            <a:lvl1pPr marL="285750" indent="-285750">
              <a:buFont typeface="Arial" panose="020B0604020202020204" pitchFamily="34" charset="0"/>
              <a:buChar char="•"/>
              <a:defRPr b="1"/>
            </a:lvl1pPr>
          </a:lstStyle>
          <a:p>
            <a:pPr lvl="0"/>
            <a:r>
              <a:rPr lang="en-US"/>
              <a:t>Help others make a difference</a:t>
            </a:r>
          </a:p>
        </p:txBody>
      </p:sp>
      <p:sp>
        <p:nvSpPr>
          <p:cNvPr id="19" name="Text Placeholder 9">
            <a:extLst>
              <a:ext uri="{FF2B5EF4-FFF2-40B4-BE49-F238E27FC236}">
                <a16:creationId xmlns:a16="http://schemas.microsoft.com/office/drawing/2014/main" id="{F33547DD-19DA-8B40-BD33-F7728C22409C}"/>
              </a:ext>
            </a:extLst>
          </p:cNvPr>
          <p:cNvSpPr>
            <a:spLocks noGrp="1"/>
          </p:cNvSpPr>
          <p:nvPr>
            <p:ph type="body" sz="quarter" idx="27" hasCustomPrompt="1"/>
          </p:nvPr>
        </p:nvSpPr>
        <p:spPr>
          <a:xfrm>
            <a:off x="1985366" y="3248064"/>
            <a:ext cx="3477584" cy="627062"/>
          </a:xfrm>
        </p:spPr>
        <p:txBody>
          <a:bodyPr anchor="t" anchorCtr="0"/>
          <a:lstStyle>
            <a:lvl1pPr marL="285750" indent="-285750">
              <a:buFont typeface="Arial" panose="020B0604020202020204" pitchFamily="34" charset="0"/>
              <a:buChar char="•"/>
              <a:defRPr b="1"/>
            </a:lvl1pPr>
          </a:lstStyle>
          <a:p>
            <a:pPr lvl="0"/>
            <a:r>
              <a:rPr lang="en-US"/>
              <a:t>Earn money for college</a:t>
            </a:r>
          </a:p>
        </p:txBody>
      </p:sp>
      <p:sp>
        <p:nvSpPr>
          <p:cNvPr id="20" name="Text Placeholder 9">
            <a:extLst>
              <a:ext uri="{FF2B5EF4-FFF2-40B4-BE49-F238E27FC236}">
                <a16:creationId xmlns:a16="http://schemas.microsoft.com/office/drawing/2014/main" id="{3FECE781-8845-6949-9861-8116C9758FD8}"/>
              </a:ext>
            </a:extLst>
          </p:cNvPr>
          <p:cNvSpPr>
            <a:spLocks noGrp="1"/>
          </p:cNvSpPr>
          <p:nvPr>
            <p:ph type="body" sz="quarter" idx="28" hasCustomPrompt="1"/>
          </p:nvPr>
        </p:nvSpPr>
        <p:spPr>
          <a:xfrm>
            <a:off x="1985365" y="4284739"/>
            <a:ext cx="3456319" cy="627062"/>
          </a:xfrm>
        </p:spPr>
        <p:txBody>
          <a:bodyPr anchor="t" anchorCtr="0"/>
          <a:lstStyle>
            <a:lvl1pPr marL="285750" indent="-285750">
              <a:buFont typeface="Arial" panose="020B0604020202020204" pitchFamily="34" charset="0"/>
              <a:buChar char="•"/>
              <a:defRPr b="1"/>
            </a:lvl1pPr>
          </a:lstStyle>
          <a:p>
            <a:pPr lvl="0"/>
            <a:r>
              <a:rPr lang="en-US"/>
              <a:t>Pick a project you are passionate about </a:t>
            </a:r>
          </a:p>
        </p:txBody>
      </p:sp>
      <p:sp>
        <p:nvSpPr>
          <p:cNvPr id="21" name="Text Placeholder 9">
            <a:extLst>
              <a:ext uri="{FF2B5EF4-FFF2-40B4-BE49-F238E27FC236}">
                <a16:creationId xmlns:a16="http://schemas.microsoft.com/office/drawing/2014/main" id="{56CE3D77-D00D-6944-B412-84FA0823A4DB}"/>
              </a:ext>
            </a:extLst>
          </p:cNvPr>
          <p:cNvSpPr>
            <a:spLocks noGrp="1"/>
          </p:cNvSpPr>
          <p:nvPr>
            <p:ph type="body" sz="quarter" idx="29" hasCustomPrompt="1"/>
          </p:nvPr>
        </p:nvSpPr>
        <p:spPr>
          <a:xfrm>
            <a:off x="6546510" y="4284739"/>
            <a:ext cx="3456320" cy="627062"/>
          </a:xfrm>
        </p:spPr>
        <p:txBody>
          <a:bodyPr anchor="t" anchorCtr="0"/>
          <a:lstStyle>
            <a:lvl1pPr marL="285750" indent="-285750">
              <a:buFont typeface="Arial" panose="020B0604020202020204" pitchFamily="34" charset="0"/>
              <a:buChar char="•"/>
              <a:defRPr b="1"/>
            </a:lvl1pPr>
          </a:lstStyle>
          <a:p>
            <a:pPr lvl="0"/>
            <a:r>
              <a:rPr lang="en-US"/>
              <a:t>Serve fulltime for a year or a part time or a summer project</a:t>
            </a:r>
          </a:p>
        </p:txBody>
      </p:sp>
      <p:sp>
        <p:nvSpPr>
          <p:cNvPr id="24" name="Text Placeholder 9">
            <a:extLst>
              <a:ext uri="{FF2B5EF4-FFF2-40B4-BE49-F238E27FC236}">
                <a16:creationId xmlns:a16="http://schemas.microsoft.com/office/drawing/2014/main" id="{1162C932-1E27-B74E-B898-FE1277DE1044}"/>
              </a:ext>
            </a:extLst>
          </p:cNvPr>
          <p:cNvSpPr>
            <a:spLocks noGrp="1"/>
          </p:cNvSpPr>
          <p:nvPr>
            <p:ph type="body" sz="quarter" idx="30" hasCustomPrompt="1"/>
          </p:nvPr>
        </p:nvSpPr>
        <p:spPr>
          <a:xfrm>
            <a:off x="6525244" y="3248064"/>
            <a:ext cx="3477585" cy="627062"/>
          </a:xfrm>
        </p:spPr>
        <p:txBody>
          <a:bodyPr anchor="t" anchorCtr="0"/>
          <a:lstStyle>
            <a:lvl1pPr marL="285750" indent="-285750">
              <a:buFont typeface="Arial" panose="020B0604020202020204" pitchFamily="34" charset="0"/>
              <a:buChar char="•"/>
              <a:defRPr b="1"/>
            </a:lvl1pPr>
          </a:lstStyle>
          <a:p>
            <a:pPr lvl="0"/>
            <a:r>
              <a:rPr lang="en-US"/>
              <a:t>Earn a modest living allowance</a:t>
            </a:r>
          </a:p>
        </p:txBody>
      </p:sp>
      <p:sp>
        <p:nvSpPr>
          <p:cNvPr id="26" name="Text Placeholder 9">
            <a:extLst>
              <a:ext uri="{FF2B5EF4-FFF2-40B4-BE49-F238E27FC236}">
                <a16:creationId xmlns:a16="http://schemas.microsoft.com/office/drawing/2014/main" id="{161B6538-4832-2D4E-A0B9-64B720BBDAEE}"/>
              </a:ext>
            </a:extLst>
          </p:cNvPr>
          <p:cNvSpPr>
            <a:spLocks noGrp="1"/>
          </p:cNvSpPr>
          <p:nvPr>
            <p:ph type="body" sz="quarter" idx="31" hasCustomPrompt="1"/>
          </p:nvPr>
        </p:nvSpPr>
        <p:spPr>
          <a:xfrm>
            <a:off x="6546510" y="2211389"/>
            <a:ext cx="3477584" cy="627062"/>
          </a:xfrm>
        </p:spPr>
        <p:txBody>
          <a:bodyPr anchor="t" anchorCtr="0"/>
          <a:lstStyle>
            <a:lvl1pPr marL="285750" indent="-285750">
              <a:buFont typeface="Arial" panose="020B0604020202020204" pitchFamily="34" charset="0"/>
              <a:buChar char="•"/>
              <a:defRPr b="1"/>
            </a:lvl1pPr>
          </a:lstStyle>
          <a:p>
            <a:pPr lvl="0"/>
            <a:r>
              <a:rPr lang="en-US"/>
              <a:t>Serve locally or anywhere in the United States</a:t>
            </a:r>
          </a:p>
        </p:txBody>
      </p:sp>
      <p:sp>
        <p:nvSpPr>
          <p:cNvPr id="2" name="Date Placeholder 1">
            <a:extLst>
              <a:ext uri="{FF2B5EF4-FFF2-40B4-BE49-F238E27FC236}">
                <a16:creationId xmlns:a16="http://schemas.microsoft.com/office/drawing/2014/main" id="{7CE0AC9E-1E2A-E640-A797-568FB903E76D}"/>
              </a:ext>
            </a:extLst>
          </p:cNvPr>
          <p:cNvSpPr>
            <a:spLocks noGrp="1"/>
          </p:cNvSpPr>
          <p:nvPr>
            <p:ph type="dt" sz="half" idx="32"/>
          </p:nvPr>
        </p:nvSpPr>
        <p:spPr/>
        <p:txBody>
          <a:bodyPr/>
          <a:lstStyle/>
          <a:p>
            <a:fld id="{DE939737-13A1-704C-9105-1B45D39743F2}" type="datetime7">
              <a:rPr lang="en-US" smtClean="0"/>
              <a:pPr/>
              <a:t>Apr-21</a:t>
            </a:fld>
            <a:r>
              <a:rPr lang="en-US"/>
              <a:t>  |</a:t>
            </a:r>
          </a:p>
        </p:txBody>
      </p:sp>
      <p:sp>
        <p:nvSpPr>
          <p:cNvPr id="3" name="Footer Placeholder 2">
            <a:extLst>
              <a:ext uri="{FF2B5EF4-FFF2-40B4-BE49-F238E27FC236}">
                <a16:creationId xmlns:a16="http://schemas.microsoft.com/office/drawing/2014/main" id="{C56D241F-31EA-3845-B01D-A1CA80D8291D}"/>
              </a:ext>
            </a:extLst>
          </p:cNvPr>
          <p:cNvSpPr>
            <a:spLocks noGrp="1"/>
          </p:cNvSpPr>
          <p:nvPr>
            <p:ph type="ftr" sz="quarter" idx="33"/>
          </p:nvPr>
        </p:nvSpPr>
        <p:spPr/>
        <p:txBody>
          <a:bodyPr/>
          <a:lstStyle/>
          <a:p>
            <a:r>
              <a:rPr lang="en-US"/>
              <a:t>© 2020 AmeriCorps.</a:t>
            </a:r>
          </a:p>
        </p:txBody>
      </p:sp>
      <p:sp>
        <p:nvSpPr>
          <p:cNvPr id="4" name="Slide Number Placeholder 3">
            <a:extLst>
              <a:ext uri="{FF2B5EF4-FFF2-40B4-BE49-F238E27FC236}">
                <a16:creationId xmlns:a16="http://schemas.microsoft.com/office/drawing/2014/main" id="{C57EEC8C-2E02-A242-9DA6-1EB6F4143999}"/>
              </a:ext>
            </a:extLst>
          </p:cNvPr>
          <p:cNvSpPr>
            <a:spLocks noGrp="1"/>
          </p:cNvSpPr>
          <p:nvPr>
            <p:ph type="sldNum" sz="quarter" idx="34"/>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603772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4" name="Picture Placeholder 8">
            <a:extLst>
              <a:ext uri="{FF2B5EF4-FFF2-40B4-BE49-F238E27FC236}">
                <a16:creationId xmlns:a16="http://schemas.microsoft.com/office/drawing/2014/main" id="{DE8E89CE-25F8-7047-87F9-0685403B94FE}"/>
              </a:ext>
            </a:extLst>
          </p:cNvPr>
          <p:cNvSpPr>
            <a:spLocks noGrp="1"/>
          </p:cNvSpPr>
          <p:nvPr>
            <p:ph type="pic" sz="quarter" idx="35"/>
          </p:nvPr>
        </p:nvSpPr>
        <p:spPr>
          <a:xfrm>
            <a:off x="3202161" y="4408563"/>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A7F9756-60D7-F44A-BFEA-6BDFE896D285}"/>
              </a:ext>
            </a:extLst>
          </p:cNvPr>
          <p:cNvSpPr>
            <a:spLocks noGrp="1"/>
          </p:cNvSpPr>
          <p:nvPr>
            <p:ph type="pic" sz="quarter" idx="36"/>
          </p:nvPr>
        </p:nvSpPr>
        <p:spPr>
          <a:xfrm>
            <a:off x="3202161" y="3146304"/>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A4BE7E15-233E-2F43-89B8-C36BB4D1544F}"/>
              </a:ext>
            </a:extLst>
          </p:cNvPr>
          <p:cNvSpPr>
            <a:spLocks noGrp="1"/>
          </p:cNvSpPr>
          <p:nvPr>
            <p:ph type="pic" sz="quarter" idx="37"/>
          </p:nvPr>
        </p:nvSpPr>
        <p:spPr>
          <a:xfrm>
            <a:off x="3202161" y="1884045"/>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7" name="Picture Placeholder 8">
            <a:extLst>
              <a:ext uri="{FF2B5EF4-FFF2-40B4-BE49-F238E27FC236}">
                <a16:creationId xmlns:a16="http://schemas.microsoft.com/office/drawing/2014/main" id="{B41F9DFC-666C-7246-AE03-80B015EB9485}"/>
              </a:ext>
            </a:extLst>
          </p:cNvPr>
          <p:cNvSpPr>
            <a:spLocks noGrp="1"/>
          </p:cNvSpPr>
          <p:nvPr>
            <p:ph type="pic" sz="quarter" idx="38"/>
          </p:nvPr>
        </p:nvSpPr>
        <p:spPr>
          <a:xfrm>
            <a:off x="7709414" y="3146303"/>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8" name="Picture Placeholder 8">
            <a:extLst>
              <a:ext uri="{FF2B5EF4-FFF2-40B4-BE49-F238E27FC236}">
                <a16:creationId xmlns:a16="http://schemas.microsoft.com/office/drawing/2014/main" id="{45471DF0-A5D7-844A-94E4-C62CC0387E1D}"/>
              </a:ext>
            </a:extLst>
          </p:cNvPr>
          <p:cNvSpPr>
            <a:spLocks noGrp="1"/>
          </p:cNvSpPr>
          <p:nvPr>
            <p:ph type="pic" sz="quarter" idx="39"/>
          </p:nvPr>
        </p:nvSpPr>
        <p:spPr>
          <a:xfrm>
            <a:off x="7709414" y="4408563"/>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9" name="Picture Placeholder 8">
            <a:extLst>
              <a:ext uri="{FF2B5EF4-FFF2-40B4-BE49-F238E27FC236}">
                <a16:creationId xmlns:a16="http://schemas.microsoft.com/office/drawing/2014/main" id="{35F388A5-5BCF-794D-ADF1-E9F3C5B64124}"/>
              </a:ext>
            </a:extLst>
          </p:cNvPr>
          <p:cNvSpPr>
            <a:spLocks noGrp="1"/>
          </p:cNvSpPr>
          <p:nvPr>
            <p:ph type="pic" sz="quarter" idx="40"/>
          </p:nvPr>
        </p:nvSpPr>
        <p:spPr>
          <a:xfrm>
            <a:off x="7709414" y="1884045"/>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5" name="Title 1">
            <a:extLst>
              <a:ext uri="{FF2B5EF4-FFF2-40B4-BE49-F238E27FC236}">
                <a16:creationId xmlns:a16="http://schemas.microsoft.com/office/drawing/2014/main" id="{D4E440A6-C259-BD43-AC5E-4C5BA7893665}"/>
              </a:ext>
            </a:extLst>
          </p:cNvPr>
          <p:cNvSpPr>
            <a:spLocks noGrp="1"/>
          </p:cNvSpPr>
          <p:nvPr>
            <p:ph type="title" hasCustomPrompt="1"/>
          </p:nvPr>
        </p:nvSpPr>
        <p:spPr>
          <a:xfrm>
            <a:off x="463648" y="567041"/>
            <a:ext cx="6082862" cy="419100"/>
          </a:xfrm>
        </p:spPr>
        <p:txBody>
          <a:bodyPr/>
          <a:lstStyle/>
          <a:p>
            <a:r>
              <a:rPr lang="en-US"/>
              <a:t>Icons</a:t>
            </a:r>
          </a:p>
        </p:txBody>
      </p:sp>
      <p:sp>
        <p:nvSpPr>
          <p:cNvPr id="16" name="Text Placeholder 6">
            <a:extLst>
              <a:ext uri="{FF2B5EF4-FFF2-40B4-BE49-F238E27FC236}">
                <a16:creationId xmlns:a16="http://schemas.microsoft.com/office/drawing/2014/main" id="{85EA2A8A-BCE6-9041-A460-17B0C8C7A166}"/>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8EF7059-9A87-5644-B2BD-6664AE283A3B}"/>
              </a:ext>
            </a:extLst>
          </p:cNvPr>
          <p:cNvSpPr>
            <a:spLocks noGrp="1"/>
          </p:cNvSpPr>
          <p:nvPr>
            <p:ph type="dt" sz="half" idx="41"/>
          </p:nvPr>
        </p:nvSpPr>
        <p:spPr/>
        <p:txBody>
          <a:bodyPr/>
          <a:lstStyle/>
          <a:p>
            <a:fld id="{DE939737-13A1-704C-9105-1B45D39743F2}" type="datetime7">
              <a:rPr lang="en-US" smtClean="0"/>
              <a:pPr/>
              <a:t>Apr-21</a:t>
            </a:fld>
            <a:r>
              <a:rPr lang="en-US"/>
              <a:t>  |</a:t>
            </a:r>
          </a:p>
        </p:txBody>
      </p:sp>
      <p:sp>
        <p:nvSpPr>
          <p:cNvPr id="4" name="Footer Placeholder 3">
            <a:extLst>
              <a:ext uri="{FF2B5EF4-FFF2-40B4-BE49-F238E27FC236}">
                <a16:creationId xmlns:a16="http://schemas.microsoft.com/office/drawing/2014/main" id="{9BF8EE15-C744-624B-B0B6-3A7CB683680D}"/>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0140E8-8430-2C45-85C0-8F1B46C1B4F3}"/>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556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6" name="Picture Placeholder 15">
            <a:extLst>
              <a:ext uri="{FF2B5EF4-FFF2-40B4-BE49-F238E27FC236}">
                <a16:creationId xmlns:a16="http://schemas.microsoft.com/office/drawing/2014/main" id="{DE1CB5B5-0C94-254F-B2FC-9C00D6CD1A1E}"/>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8B409CBC-C325-104E-B107-56F588CE4F46}"/>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3" name="Text Placeholder 7">
            <a:extLst>
              <a:ext uri="{FF2B5EF4-FFF2-40B4-BE49-F238E27FC236}">
                <a16:creationId xmlns:a16="http://schemas.microsoft.com/office/drawing/2014/main" id="{9507C21D-DFDE-4B47-ABA3-40B11DC49B40}"/>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A9983D4F-4EB2-B341-B2AF-EFFC25A8605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B848E85F-4168-ED4C-8A57-355B86D9EB3D}"/>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2" name="Date Placeholder 1">
            <a:extLst>
              <a:ext uri="{FF2B5EF4-FFF2-40B4-BE49-F238E27FC236}">
                <a16:creationId xmlns:a16="http://schemas.microsoft.com/office/drawing/2014/main" id="{580E2B2E-ED45-2440-B81C-7D7CE8CE4468}"/>
              </a:ext>
            </a:extLst>
          </p:cNvPr>
          <p:cNvSpPr>
            <a:spLocks noGrp="1"/>
          </p:cNvSpPr>
          <p:nvPr>
            <p:ph type="dt" sz="half" idx="18"/>
          </p:nvPr>
        </p:nvSpPr>
        <p:spPr/>
        <p:txBody>
          <a:bodyPr/>
          <a:lstStyle/>
          <a:p>
            <a:fld id="{4466D773-10F5-F44E-A275-4AD70984B82A}" type="datetime7">
              <a:rPr lang="en-US" smtClean="0"/>
              <a:pPr/>
              <a:t>Apr-21</a:t>
            </a:fld>
            <a:r>
              <a:rPr lang="en-US"/>
              <a:t>  |</a:t>
            </a:r>
          </a:p>
        </p:txBody>
      </p:sp>
      <p:sp>
        <p:nvSpPr>
          <p:cNvPr id="6" name="Footer Placeholder 5">
            <a:extLst>
              <a:ext uri="{FF2B5EF4-FFF2-40B4-BE49-F238E27FC236}">
                <a16:creationId xmlns:a16="http://schemas.microsoft.com/office/drawing/2014/main" id="{64A67506-8DE4-DB40-A1FB-9B7171CA68E8}"/>
              </a:ext>
            </a:extLst>
          </p:cNvPr>
          <p:cNvSpPr>
            <a:spLocks noGrp="1"/>
          </p:cNvSpPr>
          <p:nvPr>
            <p:ph type="ftr" sz="quarter" idx="19"/>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029CD707-494D-2342-A51D-BE4FE321C5F9}"/>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2767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3" name="Picture Placeholder 15">
            <a:extLst>
              <a:ext uri="{FF2B5EF4-FFF2-40B4-BE49-F238E27FC236}">
                <a16:creationId xmlns:a16="http://schemas.microsoft.com/office/drawing/2014/main" id="{6D715BEE-5F9B-A547-A9AA-76F3A9551B38}"/>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6295"/>
            <a:ext cx="2016016" cy="457200"/>
          </a:xfrm>
          <a:prstGeom prst="rect">
            <a:avLst/>
          </a:prstGeom>
        </p:spPr>
      </p:pic>
      <p:sp>
        <p:nvSpPr>
          <p:cNvPr id="12" name="Text Placeholder 7">
            <a:extLst>
              <a:ext uri="{FF2B5EF4-FFF2-40B4-BE49-F238E27FC236}">
                <a16:creationId xmlns:a16="http://schemas.microsoft.com/office/drawing/2014/main" id="{852A06EB-856E-B644-B557-C85D16BE6A79}"/>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E4543360-9DAB-FE49-8B8B-902669684A0F}"/>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A8672680-2D89-D040-BAC8-14BE4A82223F}"/>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5BEC6130-4F4F-7B45-A8FF-D781DE30D1D8}"/>
              </a:ext>
            </a:extLst>
          </p:cNvPr>
          <p:cNvSpPr>
            <a:spLocks noGrp="1"/>
          </p:cNvSpPr>
          <p:nvPr>
            <p:ph type="dt" sz="half" idx="18"/>
          </p:nvPr>
        </p:nvSpPr>
        <p:spPr/>
        <p:txBody>
          <a:bodyPr/>
          <a:lstStyle/>
          <a:p>
            <a:fld id="{4466D773-10F5-F44E-A275-4AD70984B82A}" type="datetime7">
              <a:rPr lang="en-US" smtClean="0"/>
              <a:pPr/>
              <a:t>Apr-21</a:t>
            </a:fld>
            <a:r>
              <a:rPr lang="en-US"/>
              <a:t>  |</a:t>
            </a:r>
          </a:p>
        </p:txBody>
      </p:sp>
      <p:sp>
        <p:nvSpPr>
          <p:cNvPr id="4" name="Footer Placeholder 3">
            <a:extLst>
              <a:ext uri="{FF2B5EF4-FFF2-40B4-BE49-F238E27FC236}">
                <a16:creationId xmlns:a16="http://schemas.microsoft.com/office/drawing/2014/main" id="{17A613D8-03D6-754D-B42A-E371ECF130BC}"/>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0195849-CA26-3045-BDB3-A9A23D98C6E2}"/>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5597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7" name="Title 6">
            <a:extLst>
              <a:ext uri="{FF2B5EF4-FFF2-40B4-BE49-F238E27FC236}">
                <a16:creationId xmlns:a16="http://schemas.microsoft.com/office/drawing/2014/main" id="{E24500F4-BF9C-7B4D-B93A-A31D4CD28405}"/>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A37D8731-3D26-EE44-8562-95B75A8E54F7}"/>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EEEE8A1F-94D4-AE47-AEEE-CF2070C6BDE5}"/>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9B7D8A91-2D4D-7B4F-A89A-07CA2DED358E}"/>
              </a:ext>
            </a:extLst>
          </p:cNvPr>
          <p:cNvSpPr>
            <a:spLocks noGrp="1"/>
          </p:cNvSpPr>
          <p:nvPr>
            <p:ph type="dt" sz="half" idx="18"/>
          </p:nvPr>
        </p:nvSpPr>
        <p:spPr/>
        <p:txBody>
          <a:bodyPr/>
          <a:lstStyle/>
          <a:p>
            <a:fld id="{4466D773-10F5-F44E-A275-4AD70984B82A}" type="datetime7">
              <a:rPr lang="en-US" smtClean="0"/>
              <a:pPr/>
              <a:t>Apr-21</a:t>
            </a:fld>
            <a:r>
              <a:rPr lang="en-US"/>
              <a:t>  |</a:t>
            </a:r>
          </a:p>
        </p:txBody>
      </p:sp>
      <p:sp>
        <p:nvSpPr>
          <p:cNvPr id="4" name="Footer Placeholder 3">
            <a:extLst>
              <a:ext uri="{FF2B5EF4-FFF2-40B4-BE49-F238E27FC236}">
                <a16:creationId xmlns:a16="http://schemas.microsoft.com/office/drawing/2014/main" id="{F025E302-719A-0546-9196-331949E8D85B}"/>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FE21FA8-94F3-8446-B4CB-C925AE65B0D1}"/>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978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ver ALT">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12300" y="2467922"/>
            <a:ext cx="3484563" cy="273050"/>
          </a:xfrm>
          <a:prstGeom prst="rect">
            <a:avLst/>
          </a:prstGeom>
        </p:spPr>
        <p:txBody>
          <a:bodyPr lIns="0" rIns="0"/>
          <a:lstStyle>
            <a:lvl1pPr>
              <a:defRPr kern="0" spc="150" baseline="0">
                <a:solidFill>
                  <a:schemeClr val="bg1"/>
                </a:solidFill>
              </a:defRPr>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48100"/>
            <a:ext cx="3635375" cy="266700"/>
          </a:xfrm>
          <a:prstGeom prst="rect">
            <a:avLst/>
          </a:prstGeom>
        </p:spPr>
        <p:txBody>
          <a:bodyPr lIns="0" rIns="0"/>
          <a:lstStyle>
            <a:lvl1pPr>
              <a:defRPr spc="0">
                <a:solidFill>
                  <a:schemeClr val="bg1"/>
                </a:solidFill>
              </a:defRPr>
            </a:lvl1pPr>
          </a:lstStyle>
          <a:p>
            <a:pPr lvl="0"/>
            <a:r>
              <a:rPr lang="en-US"/>
              <a:t>MM, DD, YYYY</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86CA7C4B-F8A6-CC4D-9CB8-5039122214C2}"/>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7" name="Picture Placeholder 13">
            <a:extLst>
              <a:ext uri="{FF2B5EF4-FFF2-40B4-BE49-F238E27FC236}">
                <a16:creationId xmlns:a16="http://schemas.microsoft.com/office/drawing/2014/main" id="{C3AF000E-5C56-DB4B-ACAD-AF2873A9A79C}"/>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8" name="Title 6">
            <a:extLst>
              <a:ext uri="{FF2B5EF4-FFF2-40B4-BE49-F238E27FC236}">
                <a16:creationId xmlns:a16="http://schemas.microsoft.com/office/drawing/2014/main" id="{A7FF144E-F150-E24F-A902-4FFD91A6BA70}"/>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tx1"/>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035EECB4-203F-C941-8CB3-B6284A679BF0}"/>
              </a:ext>
            </a:extLst>
          </p:cNvPr>
          <p:cNvSpPr>
            <a:spLocks noGrp="1"/>
          </p:cNvSpPr>
          <p:nvPr>
            <p:ph type="dt" sz="half" idx="18"/>
          </p:nvPr>
        </p:nvSpPr>
        <p:spPr/>
        <p:txBody>
          <a:bodyPr/>
          <a:lstStyle>
            <a:lvl1pPr>
              <a:defRPr>
                <a:solidFill>
                  <a:schemeClr val="bg1">
                    <a:alpha val="50000"/>
                  </a:schemeClr>
                </a:solidFill>
              </a:defRPr>
            </a:lvl1pPr>
          </a:lstStyle>
          <a:p>
            <a:fld id="{4466D773-10F5-F44E-A275-4AD70984B82A}" type="datetime7">
              <a:rPr lang="en-US" smtClean="0"/>
              <a:pPr/>
              <a:t>Apr-21</a:t>
            </a:fld>
            <a:r>
              <a:rPr lang="en-US"/>
              <a:t>  |</a:t>
            </a:r>
          </a:p>
        </p:txBody>
      </p:sp>
      <p:sp>
        <p:nvSpPr>
          <p:cNvPr id="4" name="Footer Placeholder 3">
            <a:extLst>
              <a:ext uri="{FF2B5EF4-FFF2-40B4-BE49-F238E27FC236}">
                <a16:creationId xmlns:a16="http://schemas.microsoft.com/office/drawing/2014/main" id="{6B282876-FC9E-C64F-910B-F7A883A3BC03}"/>
              </a:ext>
            </a:extLst>
          </p:cNvPr>
          <p:cNvSpPr>
            <a:spLocks noGrp="1"/>
          </p:cNvSpPr>
          <p:nvPr>
            <p:ph type="ftr" sz="quarter" idx="19"/>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2E04BE67-33D6-C448-9483-4310F41842D0}"/>
              </a:ext>
            </a:extLst>
          </p:cNvPr>
          <p:cNvSpPr>
            <a:spLocks noGrp="1"/>
          </p:cNvSpPr>
          <p:nvPr>
            <p:ph type="sldNum" sz="quarter" idx="20"/>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548277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8.xml"/><Relationship Id="rId7"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theme" Target="../theme/theme8.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D89CC7-F640-3A48-97CC-ACEB6EAD35C1}"/>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DC65C37E-58F4-7541-9725-1C83FFB88F7E}" type="datetime7">
              <a:rPr lang="en-US" smtClean="0"/>
              <a:t>Apr-21</a:t>
            </a:fld>
            <a:r>
              <a:rPr lang="en-US"/>
              <a:t>  |</a:t>
            </a:r>
          </a:p>
        </p:txBody>
      </p:sp>
      <p:sp>
        <p:nvSpPr>
          <p:cNvPr id="4" name="Footer Placeholder 3">
            <a:extLst>
              <a:ext uri="{FF2B5EF4-FFF2-40B4-BE49-F238E27FC236}">
                <a16:creationId xmlns:a16="http://schemas.microsoft.com/office/drawing/2014/main" id="{26649565-EEDF-7447-B54A-A595DBA6D903}"/>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A8DE2B88-663E-EB4A-9B89-0C5D5DE9DE3F}"/>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A065D120-E532-4C48-BDE8-B99981578953}"/>
              </a:ext>
            </a:extLst>
          </p:cNvPr>
          <p:cNvSpPr>
            <a:spLocks noGrp="1"/>
          </p:cNvSpPr>
          <p:nvPr>
            <p:ph type="title"/>
          </p:nvPr>
        </p:nvSpPr>
        <p:spPr>
          <a:xfrm>
            <a:off x="838200" y="2746341"/>
            <a:ext cx="6438900" cy="1101760"/>
          </a:xfrm>
          <a:prstGeom prst="rect">
            <a:avLst/>
          </a:prstGeom>
        </p:spPr>
        <p:txBody>
          <a:bodyPr vert="horz" lIns="0" tIns="0" rIns="0" bIns="0" rtlCol="0" anchor="t" anchorCtr="0">
            <a:normAutofit/>
          </a:bodyPr>
          <a:lstStyle/>
          <a:p>
            <a:r>
              <a:rPr lang="en-US"/>
              <a:t>The Title to the Presentation goes here</a:t>
            </a:r>
          </a:p>
        </p:txBody>
      </p:sp>
    </p:spTree>
    <p:extLst>
      <p:ext uri="{BB962C8B-B14F-4D97-AF65-F5344CB8AC3E}">
        <p14:creationId xmlns:p14="http://schemas.microsoft.com/office/powerpoint/2010/main" val="2327229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5" r:id="rId3"/>
    <p:sldLayoutId id="2147483733" r:id="rId4"/>
    <p:sldLayoutId id="2147483734" r:id="rId5"/>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0" userDrawn="1">
          <p15:clr>
            <a:srgbClr val="F26B43"/>
          </p15:clr>
        </p15:guide>
        <p15:guide id="2" pos="264">
          <p15:clr>
            <a:srgbClr val="F26B43"/>
          </p15:clr>
        </p15:guide>
        <p15:guide id="3" pos="7416">
          <p15:clr>
            <a:srgbClr val="F26B43"/>
          </p15:clr>
        </p15:guide>
        <p15:guide id="4" orient="horz" pos="4056" userDrawn="1">
          <p15:clr>
            <a:srgbClr val="F26B43"/>
          </p15:clr>
        </p15:guide>
        <p15:guide id="5" orient="horz" pos="2424">
          <p15:clr>
            <a:srgbClr val="F26B43"/>
          </p15:clr>
        </p15:guide>
        <p15:guide id="6" orient="horz" pos="1728">
          <p15:clr>
            <a:srgbClr val="F26B43"/>
          </p15:clr>
        </p15:guide>
        <p15:guide id="7" pos="528" userDrawn="1">
          <p15:clr>
            <a:srgbClr val="F26B43"/>
          </p15:clr>
        </p15:guide>
        <p15:guide id="8" pos="4584" userDrawn="1">
          <p15:clr>
            <a:srgbClr val="F26B43"/>
          </p15:clr>
        </p15:guide>
        <p15:guide id="9" pos="1104" userDrawn="1">
          <p15:clr>
            <a:srgbClr val="F26B43"/>
          </p15:clr>
        </p15:guide>
        <p15:guide id="10" pos="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5"/>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639090" y="2313907"/>
            <a:ext cx="10515600" cy="1650207"/>
          </a:xfrm>
          <a:prstGeom prst="rect">
            <a:avLst/>
          </a:prstGeom>
        </p:spPr>
        <p:txBody>
          <a:bodyPr vert="horz" lIns="91440" tIns="45720" rIns="91440" bIns="45720" rtlCol="0" anchor="b"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1EAE5FB1-D900-D149-8F8A-3F91B31636DB}"/>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7C382122-6254-4C40-8DA2-CC5BDF2085D2}"/>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DE939737-13A1-704C-9105-1B45D39743F2}" type="datetime7">
              <a:rPr lang="en-US" smtClean="0"/>
              <a:pPr/>
              <a:t>Apr-21</a:t>
            </a:fld>
            <a:r>
              <a:rPr lang="en-US"/>
              <a:t>  |</a:t>
            </a:r>
          </a:p>
        </p:txBody>
      </p:sp>
      <p:sp>
        <p:nvSpPr>
          <p:cNvPr id="12" name="Slide Number Placeholder 7">
            <a:extLst>
              <a:ext uri="{FF2B5EF4-FFF2-40B4-BE49-F238E27FC236}">
                <a16:creationId xmlns:a16="http://schemas.microsoft.com/office/drawing/2014/main" id="{046206F8-49AF-9744-9DBA-944076C03F1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61749728"/>
      </p:ext>
    </p:extLst>
  </p:cSld>
  <p:clrMap bg1="lt1" tx1="dk1" bg2="lt2" tx2="dk2" accent1="accent1" accent2="accent2" accent3="accent3" accent4="accent4" accent5="accent5" accent6="accent6" hlink="hlink" folHlink="folHlink"/>
  <p:sldLayoutIdLst>
    <p:sldLayoutId id="2147483775" r:id="rId1"/>
    <p:sldLayoutId id="2147483786" r:id="rId2"/>
    <p:sldLayoutId id="2147483718" r:id="rId3"/>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2pPr>
      <a:lvl3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3pPr>
      <a:lvl4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4pPr>
      <a:lvl5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816"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8598C55-C69C-CA46-9159-8EE5B738AFED}"/>
              </a:ext>
            </a:extLst>
          </p:cNvPr>
          <p:cNvSpPr txBox="1">
            <a:spLocks/>
          </p:cNvSpPr>
          <p:nvPr userDrawn="1"/>
        </p:nvSpPr>
        <p:spPr>
          <a:xfrm>
            <a:off x="800100" y="2752620"/>
            <a:ext cx="5251824" cy="1077313"/>
          </a:xfrm>
          <a:prstGeom prst="rect">
            <a:avLst/>
          </a:prstGeom>
        </p:spPr>
        <p:txBody>
          <a:bodyPr lIns="0" rIns="0" anchor="t" anchorCtr="0"/>
          <a:lst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a:lstStyle>
          <a:p>
            <a:r>
              <a:rPr lang="en-US"/>
              <a:t>The Title for the presentation goes here</a:t>
            </a:r>
          </a:p>
        </p:txBody>
      </p:sp>
      <p:sp>
        <p:nvSpPr>
          <p:cNvPr id="6" name="Date Placeholder 2">
            <a:extLst>
              <a:ext uri="{FF2B5EF4-FFF2-40B4-BE49-F238E27FC236}">
                <a16:creationId xmlns:a16="http://schemas.microsoft.com/office/drawing/2014/main" id="{24747FFD-DFC8-3649-AFE1-AD62E942ABBC}"/>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4466D773-10F5-F44E-A275-4AD70984B82A}" type="datetime7">
              <a:rPr lang="en-US" smtClean="0"/>
              <a:pPr/>
              <a:t>Apr-21</a:t>
            </a:fld>
            <a:r>
              <a:rPr lang="en-US"/>
              <a:t>  |</a:t>
            </a:r>
          </a:p>
        </p:txBody>
      </p:sp>
      <p:sp>
        <p:nvSpPr>
          <p:cNvPr id="7" name="Footer Placeholder 3">
            <a:extLst>
              <a:ext uri="{FF2B5EF4-FFF2-40B4-BE49-F238E27FC236}">
                <a16:creationId xmlns:a16="http://schemas.microsoft.com/office/drawing/2014/main" id="{92243276-2566-8D4F-8490-50E9C12F9371}"/>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8" name="Slide Number Placeholder 4">
            <a:extLst>
              <a:ext uri="{FF2B5EF4-FFF2-40B4-BE49-F238E27FC236}">
                <a16:creationId xmlns:a16="http://schemas.microsoft.com/office/drawing/2014/main" id="{976695F2-71F9-3A42-A3BA-E54F810EDED1}"/>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298289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p:txStyles>
    <p:title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264">
          <p15:clr>
            <a:srgbClr val="F26B43"/>
          </p15:clr>
        </p15:guide>
        <p15:guide id="3" pos="7416">
          <p15:clr>
            <a:srgbClr val="F26B43"/>
          </p15:clr>
        </p15:guide>
        <p15:guide id="4" orient="horz" pos="3960" userDrawn="1">
          <p15:clr>
            <a:srgbClr val="F26B43"/>
          </p15:clr>
        </p15:guide>
        <p15:guide id="5" orient="horz" pos="2424">
          <p15:clr>
            <a:srgbClr val="F26B43"/>
          </p15:clr>
        </p15:guide>
        <p15:guide id="6" orient="horz" pos="1728">
          <p15:clr>
            <a:srgbClr val="F26B43"/>
          </p15:clr>
        </p15:guide>
        <p15:guide id="7" pos="504">
          <p15:clr>
            <a:srgbClr val="F26B43"/>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21D273-2F5A-9846-833E-886CB2A68554}"/>
              </a:ext>
            </a:extLst>
          </p:cNvPr>
          <p:cNvPicPr>
            <a:picLocks noChangeAspect="1"/>
          </p:cNvPicPr>
          <p:nvPr/>
        </p:nvPicPr>
        <p:blipFill>
          <a:blip r:embed="rId6"/>
          <a:stretch>
            <a:fillRect/>
          </a:stretch>
        </p:blipFill>
        <p:spPr>
          <a:xfrm>
            <a:off x="9736620" y="6106295"/>
            <a:ext cx="2016016" cy="457200"/>
          </a:xfrm>
          <a:prstGeom prst="rect">
            <a:avLst/>
          </a:prstGeom>
        </p:spPr>
      </p:pic>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7FA55B95-B745-A54E-AC4F-4751FDE1AE18}"/>
              </a:ext>
            </a:extLst>
          </p:cNvPr>
          <p:cNvSpPr>
            <a:spLocks noGrp="1"/>
          </p:cNvSpPr>
          <p:nvPr>
            <p:ph type="title"/>
          </p:nvPr>
        </p:nvSpPr>
        <p:spPr>
          <a:xfrm>
            <a:off x="1295400" y="2057400"/>
            <a:ext cx="6400800" cy="1115641"/>
          </a:xfrm>
          <a:prstGeom prst="rect">
            <a:avLst/>
          </a:prstGeom>
        </p:spPr>
        <p:txBody>
          <a:bodyPr vert="horz" lIns="0" tIns="0" rIns="0" bIns="0" rtlCol="0" anchor="t" anchorCtr="0">
            <a:normAutofit/>
          </a:bodyPr>
          <a:lstStyle/>
          <a:p>
            <a:r>
              <a:rPr lang="en-US"/>
              <a:t>Click to edit Master title style</a:t>
            </a:r>
          </a:p>
        </p:txBody>
      </p:sp>
      <p:sp>
        <p:nvSpPr>
          <p:cNvPr id="9" name="Date Placeholder 2">
            <a:extLst>
              <a:ext uri="{FF2B5EF4-FFF2-40B4-BE49-F238E27FC236}">
                <a16:creationId xmlns:a16="http://schemas.microsoft.com/office/drawing/2014/main" id="{DBC4151B-A858-AF41-A42E-3284F8BD9710}"/>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3FBD5421-BEB3-3647-A903-78A3499237AF}" type="datetime7">
              <a:rPr lang="en-US" smtClean="0"/>
              <a:pPr/>
              <a:t>Apr-21</a:t>
            </a:fld>
            <a:r>
              <a:rPr lang="en-US"/>
              <a:t>  |</a:t>
            </a:r>
          </a:p>
        </p:txBody>
      </p:sp>
      <p:sp>
        <p:nvSpPr>
          <p:cNvPr id="10" name="Footer Placeholder 3">
            <a:extLst>
              <a:ext uri="{FF2B5EF4-FFF2-40B4-BE49-F238E27FC236}">
                <a16:creationId xmlns:a16="http://schemas.microsoft.com/office/drawing/2014/main" id="{36D9BC3E-5CBC-504A-8595-9CB54136CBDB}"/>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12" name="Slide Number Placeholder 4">
            <a:extLst>
              <a:ext uri="{FF2B5EF4-FFF2-40B4-BE49-F238E27FC236}">
                <a16:creationId xmlns:a16="http://schemas.microsoft.com/office/drawing/2014/main" id="{DB94CAE9-6F1E-B949-B110-0662869AC464}"/>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50076729"/>
      </p:ext>
    </p:extLst>
  </p:cSld>
  <p:clrMap bg1="lt1" tx1="dk1" bg2="lt2" tx2="dk2" accent1="accent1" accent2="accent2" accent3="accent3" accent4="accent4" accent5="accent5" accent6="accent6" hlink="hlink" folHlink="folHlink"/>
  <p:sldLayoutIdLst>
    <p:sldLayoutId id="2147483663" r:id="rId1"/>
    <p:sldLayoutId id="2147483723" r:id="rId2"/>
    <p:sldLayoutId id="2147483724" r:id="rId3"/>
    <p:sldLayoutId id="2147483722" r:id="rId4"/>
  </p:sldLayoutIdLst>
  <p:hf hdr="0"/>
  <p:txStyles>
    <p:title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416" userDrawn="1">
          <p15:clr>
            <a:srgbClr val="F26B43"/>
          </p15:clr>
        </p15:guide>
        <p15:guide id="4" orient="horz" pos="4056" userDrawn="1">
          <p15:clr>
            <a:srgbClr val="F26B43"/>
          </p15:clr>
        </p15:guide>
        <p15:guide id="5" orient="horz" pos="1992" userDrawn="1">
          <p15:clr>
            <a:srgbClr val="F26B43"/>
          </p15:clr>
        </p15:guide>
        <p15:guide id="6" orient="horz" pos="1296" userDrawn="1">
          <p15:clr>
            <a:srgbClr val="F26B43"/>
          </p15:clr>
        </p15:guide>
        <p15:guide id="7" pos="816" userDrawn="1">
          <p15:clr>
            <a:srgbClr val="F26B43"/>
          </p15:clr>
        </p15:guide>
        <p15:guide id="8" pos="48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12" name="Title 7">
            <a:extLst>
              <a:ext uri="{FF2B5EF4-FFF2-40B4-BE49-F238E27FC236}">
                <a16:creationId xmlns:a16="http://schemas.microsoft.com/office/drawing/2014/main" id="{39F80C0C-B9B0-E546-8C51-E6F4BF81A014}"/>
              </a:ext>
            </a:extLst>
          </p:cNvPr>
          <p:cNvSpPr txBox="1">
            <a:spLocks/>
          </p:cNvSpPr>
          <p:nvPr userDrawn="1"/>
        </p:nvSpPr>
        <p:spPr>
          <a:xfrm>
            <a:off x="935563" y="2937833"/>
            <a:ext cx="6562517" cy="982333"/>
          </a:xfrm>
          <a:prstGeom prst="rect">
            <a:avLst/>
          </a:prstGeom>
        </p:spPr>
        <p:txBody>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endParaRPr lang="en-US" b="1" i="0" spc="0" baseline="0">
              <a:latin typeface="Century Gothic" panose="020B0502020202020204" pitchFamily="34" charset="0"/>
            </a:endParaRPr>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7"/>
          <a:stretch>
            <a:fillRect/>
          </a:stretch>
        </p:blipFill>
        <p:spPr>
          <a:xfrm>
            <a:off x="11164824" y="500591"/>
            <a:ext cx="604309" cy="604309"/>
          </a:xfrm>
          <a:prstGeom prst="rect">
            <a:avLst/>
          </a:prstGeom>
        </p:spPr>
      </p:pic>
      <p:sp>
        <p:nvSpPr>
          <p:cNvPr id="2" name="Footer Placeholder 1">
            <a:extLst>
              <a:ext uri="{FF2B5EF4-FFF2-40B4-BE49-F238E27FC236}">
                <a16:creationId xmlns:a16="http://schemas.microsoft.com/office/drawing/2014/main" id="{E88E045C-3E4D-1043-97C5-090A6E15AA7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sp>
        <p:nvSpPr>
          <p:cNvPr id="5" name="Date Placeholder 4">
            <a:extLst>
              <a:ext uri="{FF2B5EF4-FFF2-40B4-BE49-F238E27FC236}">
                <a16:creationId xmlns:a16="http://schemas.microsoft.com/office/drawing/2014/main" id="{84F49781-6973-3841-B8A1-CB763C8D30B3}"/>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BF9D982C-354D-AF4B-A81A-0E0215FBD9B4}" type="datetime7">
              <a:rPr lang="en-US" smtClean="0"/>
              <a:t>Apr-21</a:t>
            </a:fld>
            <a:r>
              <a:rPr lang="en-US"/>
              <a:t>  |</a:t>
            </a:r>
          </a:p>
        </p:txBody>
      </p:sp>
      <p:sp>
        <p:nvSpPr>
          <p:cNvPr id="8" name="Slide Number Placeholder 7">
            <a:extLst>
              <a:ext uri="{FF2B5EF4-FFF2-40B4-BE49-F238E27FC236}">
                <a16:creationId xmlns:a16="http://schemas.microsoft.com/office/drawing/2014/main" id="{299BE51B-ED2C-9648-AAC2-E898AA32EA69}"/>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
        <p:nvSpPr>
          <p:cNvPr id="9" name="Text Placeholder 8">
            <a:extLst>
              <a:ext uri="{FF2B5EF4-FFF2-40B4-BE49-F238E27FC236}">
                <a16:creationId xmlns:a16="http://schemas.microsoft.com/office/drawing/2014/main" id="{8D4C849F-B8F3-5146-8A69-4D3715EC4297}"/>
              </a:ext>
            </a:extLst>
          </p:cNvPr>
          <p:cNvSpPr>
            <a:spLocks noGrp="1"/>
          </p:cNvSpPr>
          <p:nvPr>
            <p:ph type="body" idx="1"/>
          </p:nvPr>
        </p:nvSpPr>
        <p:spPr>
          <a:xfrm>
            <a:off x="573206" y="158690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7865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99" r:id="rId4"/>
    <p:sldLayoutId id="2147483809" r:id="rId5"/>
  </p:sldLayoutIdLst>
  <p:hf hdr="0"/>
  <p:txStyles>
    <p:titleStyle>
      <a:lvl1pPr algn="l" defTabSz="914400" rtl="0" eaLnBrk="1" latinLnBrk="0" hangingPunct="1">
        <a:lnSpc>
          <a:spcPct val="90000"/>
        </a:lnSpc>
        <a:spcBef>
          <a:spcPct val="0"/>
        </a:spcBef>
        <a:buNone/>
        <a:defRPr sz="3200" b="1" i="0" kern="1200">
          <a:solidFill>
            <a:schemeClr val="bg2"/>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tabLst/>
        <a:defRPr sz="1600" b="0" i="0" kern="0" spc="0" baseline="0">
          <a:solidFill>
            <a:schemeClr val="bg2"/>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guide id="2" pos="264" userDrawn="1">
          <p15:clr>
            <a:srgbClr val="F26B43"/>
          </p15:clr>
        </p15:guide>
        <p15:guide id="3" orient="horz" pos="360" userDrawn="1">
          <p15:clr>
            <a:srgbClr val="F26B43"/>
          </p15:clr>
        </p15:guide>
        <p15:guide id="5" orient="horz" pos="840" userDrawn="1">
          <p15:clr>
            <a:srgbClr val="F26B43"/>
          </p15:clr>
        </p15:guide>
        <p15:guide id="6" orient="horz" pos="624" userDrawn="1">
          <p15:clr>
            <a:srgbClr val="F26B43"/>
          </p15:clr>
        </p15:guide>
        <p15:guide id="7" orient="horz" pos="3912" userDrawn="1">
          <p15:clr>
            <a:srgbClr val="F26B43"/>
          </p15:clr>
        </p15:guide>
        <p15:guide id="8" orient="horz" pos="4200" userDrawn="1">
          <p15:clr>
            <a:srgbClr val="F26B43"/>
          </p15:clr>
        </p15:guide>
        <p15:guide id="9" orient="horz" pos="4128" userDrawn="1">
          <p15:clr>
            <a:srgbClr val="F26B43"/>
          </p15:clr>
        </p15:guide>
        <p15:guide id="10" orient="horz" pos="4032" userDrawn="1">
          <p15:clr>
            <a:srgbClr val="F26B43"/>
          </p15:clr>
        </p15:guide>
        <p15:guide id="11" pos="72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9"/>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1">
            <a:extLst>
              <a:ext uri="{FF2B5EF4-FFF2-40B4-BE49-F238E27FC236}">
                <a16:creationId xmlns:a16="http://schemas.microsoft.com/office/drawing/2014/main" id="{6AFF0E31-FB96-AC4E-851D-A9D8A9684717}"/>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solidFill>
                  <a:schemeClr val="tx1">
                    <a:alpha val="50000"/>
                  </a:schemeClr>
                </a:solidFill>
              </a:rPr>
              <a:t>© 2020 AmeriCorps.</a:t>
            </a:r>
            <a:endParaRPr lang="en-US"/>
          </a:p>
        </p:txBody>
      </p:sp>
      <p:sp>
        <p:nvSpPr>
          <p:cNvPr id="26" name="Date Placeholder 4">
            <a:extLst>
              <a:ext uri="{FF2B5EF4-FFF2-40B4-BE49-F238E27FC236}">
                <a16:creationId xmlns:a16="http://schemas.microsoft.com/office/drawing/2014/main" id="{0431B003-8D60-2F41-9919-5AB45CF422F4}"/>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tx1">
                    <a:alpha val="50000"/>
                  </a:schemeClr>
                </a:solidFill>
              </a:defRPr>
            </a:lvl1pPr>
          </a:lstStyle>
          <a:p>
            <a:fld id="{AC30439D-71C4-BA4D-96A8-5CC35AC14C60}" type="datetime7">
              <a:rPr lang="en-US" smtClean="0"/>
              <a:t>Apr-21</a:t>
            </a:fld>
            <a:r>
              <a:rPr lang="en-US"/>
              <a:t>  |</a:t>
            </a:r>
          </a:p>
        </p:txBody>
      </p:sp>
      <p:sp>
        <p:nvSpPr>
          <p:cNvPr id="27" name="Slide Number Placeholder 7">
            <a:extLst>
              <a:ext uri="{FF2B5EF4-FFF2-40B4-BE49-F238E27FC236}">
                <a16:creationId xmlns:a16="http://schemas.microsoft.com/office/drawing/2014/main" id="{7C83EC1E-10F8-714D-84C3-1120E5FD21D2}"/>
              </a:ext>
            </a:extLst>
          </p:cNvPr>
          <p:cNvSpPr>
            <a:spLocks noGrp="1"/>
          </p:cNvSpPr>
          <p:nvPr>
            <p:ph type="sldNum" sz="quarter" idx="4"/>
          </p:nvPr>
        </p:nvSpPr>
        <p:spPr>
          <a:xfrm>
            <a:off x="11517942" y="6415849"/>
            <a:ext cx="296277" cy="137352"/>
          </a:xfrm>
          <a:prstGeom prst="rect">
            <a:avLst/>
          </a:prstGeom>
        </p:spPr>
        <p:txBody>
          <a:bodyPr vert="horz" lIns="0" tIns="0" rIns="0" bIns="0" rtlCol="0" anchor="ctr"/>
          <a:lstStyle>
            <a:lvl1pPr algn="l">
              <a:defRPr sz="1050">
                <a:solidFill>
                  <a:schemeClr val="tx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42936411"/>
      </p:ext>
    </p:extLst>
  </p:cSld>
  <p:clrMap bg1="lt1" tx1="dk1" bg2="lt2" tx2="dk2" accent1="accent1" accent2="accent2" accent3="accent3" accent4="accent4" accent5="accent5" accent6="accent6" hlink="hlink" folHlink="folHlink"/>
  <p:sldLayoutIdLst>
    <p:sldLayoutId id="2147483806" r:id="rId1"/>
    <p:sldLayoutId id="2147483803" r:id="rId2"/>
    <p:sldLayoutId id="2147483804" r:id="rId3"/>
    <p:sldLayoutId id="2147483808" r:id="rId4"/>
    <p:sldLayoutId id="2147483810" r:id="rId5"/>
    <p:sldLayoutId id="2147483811" r:id="rId6"/>
    <p:sldLayoutId id="2147483812" r:id="rId7"/>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28" userDrawn="1">
          <p15:clr>
            <a:srgbClr val="F26B43"/>
          </p15:clr>
        </p15:guide>
        <p15:guide id="10"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8"/>
          <a:stretch>
            <a:fillRect/>
          </a:stretch>
        </p:blipFill>
        <p:spPr>
          <a:xfrm>
            <a:off x="11164850"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419100" y="1333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60BE787-4517-9F47-8C0A-89E0764E630E}"/>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tx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E8BFCA31-4EB9-CC41-A33A-193FD97465B6}"/>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F47627F4-214B-454C-9205-24A7FCD1FB29}" type="datetime7">
              <a:rPr lang="en-US" smtClean="0"/>
              <a:t>Apr-21</a:t>
            </a:fld>
            <a:r>
              <a:rPr lang="en-US"/>
              <a:t>  |</a:t>
            </a:r>
          </a:p>
        </p:txBody>
      </p:sp>
      <p:sp>
        <p:nvSpPr>
          <p:cNvPr id="12" name="Slide Number Placeholder 7">
            <a:extLst>
              <a:ext uri="{FF2B5EF4-FFF2-40B4-BE49-F238E27FC236}">
                <a16:creationId xmlns:a16="http://schemas.microsoft.com/office/drawing/2014/main" id="{484372DB-FA13-0549-9B49-79CF33FAAB2D}"/>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954890980"/>
      </p:ext>
    </p:extLst>
  </p:cSld>
  <p:clrMap bg1="lt1" tx1="dk1" bg2="lt2" tx2="dk2" accent1="accent1" accent2="accent2" accent3="accent3" accent4="accent4" accent5="accent5" accent6="accent6" hlink="hlink" folHlink="folHlink"/>
  <p:sldLayoutIdLst>
    <p:sldLayoutId id="2147483741" r:id="rId1"/>
    <p:sldLayoutId id="2147483770" r:id="rId2"/>
    <p:sldLayoutId id="2147483787" r:id="rId3"/>
    <p:sldLayoutId id="2147483766" r:id="rId4"/>
    <p:sldLayoutId id="2147483772" r:id="rId5"/>
    <p:sldLayoutId id="2147483773" r:id="rId6"/>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3088" indent="-1158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2pPr>
      <a:lvl3pPr marL="10318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3pPr>
      <a:lvl4pPr marL="14890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4pPr>
      <a:lvl5pPr marL="1947863" indent="-119063"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5" orient="horz" pos="840" userDrawn="1">
          <p15:clr>
            <a:srgbClr val="F26B43"/>
          </p15:clr>
        </p15:guide>
        <p15:guide id="6" orient="horz" pos="624"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13"/>
          <a:stretch>
            <a:fillRect/>
          </a:stretch>
        </p:blipFill>
        <p:spPr>
          <a:xfrm>
            <a:off x="11164824" y="502920"/>
            <a:ext cx="604309" cy="604309"/>
          </a:xfrm>
          <a:prstGeom prst="rect">
            <a:avLst/>
          </a:prstGeom>
        </p:spPr>
      </p:pic>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2411204" y="2305049"/>
            <a:ext cx="7369591" cy="2247901"/>
          </a:xfrm>
          <a:prstGeom prst="rect">
            <a:avLst/>
          </a:prstGeom>
        </p:spPr>
        <p:txBody>
          <a:bodyPr vert="horz" lIns="0" tIns="0" rIns="0" bIns="0" rtlCol="0" anchor="b" anchorCtr="0">
            <a:normAutofit/>
          </a:body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9" name="Footer Placeholder 1">
            <a:extLst>
              <a:ext uri="{FF2B5EF4-FFF2-40B4-BE49-F238E27FC236}">
                <a16:creationId xmlns:a16="http://schemas.microsoft.com/office/drawing/2014/main" id="{ED23B870-86D6-E144-AACB-B3BC3202AE94}"/>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CEF9F1B4-6261-3745-9FA5-55F23E38FD28}"/>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399CE98B-07A7-554D-BD02-F2A78CD39E78}" type="datetime7">
              <a:rPr lang="en-US" smtClean="0"/>
              <a:t>Apr-21</a:t>
            </a:fld>
            <a:r>
              <a:rPr lang="en-US"/>
              <a:t>  |</a:t>
            </a:r>
          </a:p>
        </p:txBody>
      </p:sp>
      <p:sp>
        <p:nvSpPr>
          <p:cNvPr id="12" name="Slide Number Placeholder 7">
            <a:extLst>
              <a:ext uri="{FF2B5EF4-FFF2-40B4-BE49-F238E27FC236}">
                <a16:creationId xmlns:a16="http://schemas.microsoft.com/office/drawing/2014/main" id="{F0A8A155-51DF-D545-8FF1-5C287AB85FC0}"/>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746990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7" r:id="rId7"/>
    <p:sldLayoutId id="2147483754" r:id="rId8"/>
    <p:sldLayoutId id="2147483755" r:id="rId9"/>
    <p:sldLayoutId id="2147483790" r:id="rId10"/>
    <p:sldLayoutId id="2147483756" r:id="rId11"/>
  </p:sldLayoutIdLst>
  <p:hf hdr="0"/>
  <p:txStyles>
    <p:titleStyle>
      <a:lvl1pPr algn="ctr" defTabSz="914400" rtl="0" eaLnBrk="1" latinLnBrk="0" hangingPunct="1">
        <a:lnSpc>
          <a:spcPct val="90000"/>
        </a:lnSpc>
        <a:spcBef>
          <a:spcPct val="0"/>
        </a:spcBef>
        <a:buNone/>
        <a:defRPr sz="4800" b="1" i="0" kern="1200" spc="0">
          <a:solidFill>
            <a:schemeClr val="bg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spc="220" baseline="0">
          <a:solidFill>
            <a:schemeClr val="bg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960">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6"/>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DA4CF9B3-79E2-044A-BA2D-CA475E158BA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BF85A545-244C-1A4A-BAB2-96EFC5A91E91}"/>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67EF6724-4917-8648-BD01-FA27F6F6D7DE}" type="datetime7">
              <a:rPr lang="en-US" smtClean="0"/>
              <a:pPr/>
              <a:t>Apr-21</a:t>
            </a:fld>
            <a:r>
              <a:rPr lang="en-US"/>
              <a:t>  |</a:t>
            </a:r>
          </a:p>
        </p:txBody>
      </p:sp>
      <p:sp>
        <p:nvSpPr>
          <p:cNvPr id="12" name="Slide Number Placeholder 7">
            <a:extLst>
              <a:ext uri="{FF2B5EF4-FFF2-40B4-BE49-F238E27FC236}">
                <a16:creationId xmlns:a16="http://schemas.microsoft.com/office/drawing/2014/main" id="{88FA2F0B-BB79-5148-BE17-E4BFF45B90B2}"/>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71056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i="0" kern="1200" spc="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816" userDrawn="1">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ctr"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9"/>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
            <a:extLst>
              <a:ext uri="{FF2B5EF4-FFF2-40B4-BE49-F238E27FC236}">
                <a16:creationId xmlns:a16="http://schemas.microsoft.com/office/drawing/2014/main" id="{6BA35F01-5308-5E46-8254-A2FDFAD57CC8}"/>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2" name="Date Placeholder 4">
            <a:extLst>
              <a:ext uri="{FF2B5EF4-FFF2-40B4-BE49-F238E27FC236}">
                <a16:creationId xmlns:a16="http://schemas.microsoft.com/office/drawing/2014/main" id="{31FA4CDF-A8E7-2649-B1A8-CAE00FEC3BEA}"/>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50D80872-E5E6-274A-A67B-0DB5FB1CC3F5}" type="datetime7">
              <a:rPr lang="en-US" smtClean="0"/>
              <a:pPr/>
              <a:t>Apr-21</a:t>
            </a:fld>
            <a:r>
              <a:rPr lang="en-US"/>
              <a:t>  |</a:t>
            </a:r>
          </a:p>
        </p:txBody>
      </p:sp>
      <p:sp>
        <p:nvSpPr>
          <p:cNvPr id="14" name="Slide Number Placeholder 7">
            <a:extLst>
              <a:ext uri="{FF2B5EF4-FFF2-40B4-BE49-F238E27FC236}">
                <a16:creationId xmlns:a16="http://schemas.microsoft.com/office/drawing/2014/main" id="{0F794D51-B0A6-0F4B-8D1A-91E7B883547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801496852"/>
      </p:ext>
    </p:extLst>
  </p:cSld>
  <p:clrMap bg1="lt1" tx1="dk1" bg2="lt2" tx2="dk2" accent1="accent1" accent2="accent2" accent3="accent3" accent4="accent4" accent5="accent5" accent6="accent6" hlink="hlink" folHlink="folHlink"/>
  <p:sldLayoutIdLst>
    <p:sldLayoutId id="2147483706" r:id="rId1"/>
    <p:sldLayoutId id="2147483716" r:id="rId2"/>
    <p:sldLayoutId id="2147483708" r:id="rId3"/>
    <p:sldLayoutId id="2147483714" r:id="rId4"/>
    <p:sldLayoutId id="2147483788" r:id="rId5"/>
    <p:sldLayoutId id="2147483711" r:id="rId6"/>
    <p:sldLayoutId id="2147483712" r:id="rId7"/>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hyperlink" Target="https://nationalservice.gov/reqCHCtrainin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hyperlink" Target="https://www.nationalservice.gov/sites/default/files/resource/program-management-national.pdf" TargetMode="Externa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hyperlink" Target="https://www.nationalservice.gov/sites/default/files/resource/program-management-national.pdf" TargetMode="Externa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hyperlink" Target="https://www.nationalservice.gov/resources/americorps/member-assignment-listings" TargetMode="External"/><Relationship Id="rId4" Type="http://schemas.openxmlformats.org/officeDocument/2006/relationships/hyperlink" Target="https://my.americorps.gov/mp/login.do"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20.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2.xml"/><Relationship Id="rId5" Type="http://schemas.openxmlformats.org/officeDocument/2006/relationships/hyperlink" Target="https://www.federalregister.gov/documents/2021/02/24/2021-03247/national-service-criminal-history-check#sectno-citation-2540.205" TargetMode="External"/><Relationship Id="rId4" Type="http://schemas.openxmlformats.org/officeDocument/2006/relationships/hyperlink" Target="nsopw.gov"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hyperlink" Target="https://www.ecfr.gov/cgi-bin/text-idx?SID=a895c1f3f803d865913b89173a0f59a4&amp;mc=true&amp;node=pt45.4.2522&amp;rgn=div5#se45.4.2522_1200"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2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6.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7.xml"/><Relationship Id="rId5" Type="http://schemas.openxmlformats.org/officeDocument/2006/relationships/image" Target="../media/image47.pn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29.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30.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hyperlink" Target="https://www.federalregister.gov/documents/2021/02/24/2021-03247/national-service-criminal-history-check#p-amd-10" TargetMode="External"/><Relationship Id="rId3" Type="http://schemas.openxmlformats.org/officeDocument/2006/relationships/notesSlide" Target="../notesSlides/notesSlide2.xml"/><Relationship Id="rId7" Type="http://schemas.openxmlformats.org/officeDocument/2006/relationships/hyperlink" Target="https://www.nationalservice.gov/resources/may-1-2021-nschc-rule" TargetMode="External"/><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hyperlink" Target="https://www.nationalservice.gov/resources/criminal-history-check" TargetMode="External"/><Relationship Id="rId11" Type="http://schemas.openxmlformats.org/officeDocument/2006/relationships/hyperlink" Target="https://www.nationalservice.gov/resources/americorps/myamericorps-support-americorps-national-programs-egrants" TargetMode="External"/><Relationship Id="rId5" Type="http://schemas.openxmlformats.org/officeDocument/2006/relationships/hyperlink" Target="https://www.nationalservice.gov/resources/member-enrollment" TargetMode="External"/><Relationship Id="rId10" Type="http://schemas.openxmlformats.org/officeDocument/2006/relationships/hyperlink" Target="https://my.americorps.gov/mp/login.do" TargetMode="External"/><Relationship Id="rId4" Type="http://schemas.openxmlformats.org/officeDocument/2006/relationships/hyperlink" Target="https://www.nationalservice.gov/resources/americorps" TargetMode="External"/><Relationship Id="rId9" Type="http://schemas.openxmlformats.org/officeDocument/2006/relationships/hyperlink" Target="https://www.nationalservice.gov/grants-funding/funding-resources/egrant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31.xml"/><Relationship Id="rId4" Type="http://schemas.openxmlformats.org/officeDocument/2006/relationships/hyperlink" Target="https://www.ecfr.gov/cgi-bin/text-idx?SID=1cdddd4ad4d72234ffaa8e34d95c1ddd&amp;mc=true&amp;node=se45.4.2522_1200&amp;rgn=div8"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ags" Target="../tags/tag32.xml"/><Relationship Id="rId5" Type="http://schemas.openxmlformats.org/officeDocument/2006/relationships/image" Target="../media/image52.png"/><Relationship Id="rId4" Type="http://schemas.openxmlformats.org/officeDocument/2006/relationships/hyperlink" Target="https://questions.americorps.gov/app/ask"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34.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35.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36.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3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xml"/><Relationship Id="rId1" Type="http://schemas.openxmlformats.org/officeDocument/2006/relationships/tags" Target="../tags/tag3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43.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45.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tags" Target="../tags/tag46.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tags" Target="../tags/tag47.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0.xml"/><Relationship Id="rId1" Type="http://schemas.openxmlformats.org/officeDocument/2006/relationships/tags" Target="../tags/tag4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0.xml"/><Relationship Id="rId1" Type="http://schemas.openxmlformats.org/officeDocument/2006/relationships/tags" Target="../tags/tag49.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xml"/><Relationship Id="rId1" Type="http://schemas.openxmlformats.org/officeDocument/2006/relationships/tags" Target="../tags/tag50.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0.xml"/><Relationship Id="rId1" Type="http://schemas.openxmlformats.org/officeDocument/2006/relationships/tags" Target="../tags/tag51.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5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53.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0.xml"/><Relationship Id="rId1" Type="http://schemas.openxmlformats.org/officeDocument/2006/relationships/tags" Target="../tags/tag5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55.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0.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tags" Target="../tags/tag57.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ags" Target="../tags/tag58.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0.xml"/><Relationship Id="rId1" Type="http://schemas.openxmlformats.org/officeDocument/2006/relationships/tags" Target="../tags/tag59.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xml"/><Relationship Id="rId1" Type="http://schemas.openxmlformats.org/officeDocument/2006/relationships/tags" Target="../tags/tag60.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xml"/><Relationship Id="rId1" Type="http://schemas.openxmlformats.org/officeDocument/2006/relationships/tags" Target="../tags/tag61.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ags" Target="../tags/tag6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5.png"/><Relationship Id="rId3" Type="http://schemas.openxmlformats.org/officeDocument/2006/relationships/notesSlide" Target="../notesSlides/notesSlide61.xml"/><Relationship Id="rId7" Type="http://schemas.openxmlformats.org/officeDocument/2006/relationships/image" Target="../media/image82.png"/><Relationship Id="rId12" Type="http://schemas.openxmlformats.org/officeDocument/2006/relationships/customXml" Target="../ink/ink5.xml"/><Relationship Id="rId2" Type="http://schemas.openxmlformats.org/officeDocument/2006/relationships/slideLayout" Target="../slideLayouts/slideLayout20.xml"/><Relationship Id="rId1" Type="http://schemas.openxmlformats.org/officeDocument/2006/relationships/tags" Target="../tags/tag63.xml"/><Relationship Id="rId6" Type="http://schemas.openxmlformats.org/officeDocument/2006/relationships/customXml" Target="../ink/ink2.xm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83.png"/><Relationship Id="rId14" Type="http://schemas.openxmlformats.org/officeDocument/2006/relationships/customXml" Target="../ink/ink6.xml"/></Relationships>
</file>

<file path=ppt/slides/_rels/slide63.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91.png"/><Relationship Id="rId3" Type="http://schemas.openxmlformats.org/officeDocument/2006/relationships/notesSlide" Target="../notesSlides/notesSlide62.xml"/><Relationship Id="rId7" Type="http://schemas.openxmlformats.org/officeDocument/2006/relationships/image" Target="../media/image88.png"/><Relationship Id="rId12" Type="http://schemas.openxmlformats.org/officeDocument/2006/relationships/customXml" Target="../ink/ink11.xml"/><Relationship Id="rId2" Type="http://schemas.openxmlformats.org/officeDocument/2006/relationships/slideLayout" Target="../slideLayouts/slideLayout45.xml"/><Relationship Id="rId16" Type="http://schemas.openxmlformats.org/officeDocument/2006/relationships/image" Target="../media/image93.png"/><Relationship Id="rId1" Type="http://schemas.openxmlformats.org/officeDocument/2006/relationships/tags" Target="../tags/tag64.xml"/><Relationship Id="rId6" Type="http://schemas.openxmlformats.org/officeDocument/2006/relationships/customXml" Target="../ink/ink8.xml"/><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89.png"/><Relationship Id="rId14" Type="http://schemas.openxmlformats.org/officeDocument/2006/relationships/customXml" Target="../ink/ink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FD4D4-54B4-4FE8-9DF6-93FB48E4D453}"/>
              </a:ext>
            </a:extLst>
          </p:cNvPr>
          <p:cNvSpPr>
            <a:spLocks noGrp="1"/>
          </p:cNvSpPr>
          <p:nvPr>
            <p:ph type="body" sz="quarter" idx="13"/>
          </p:nvPr>
        </p:nvSpPr>
        <p:spPr/>
        <p:txBody>
          <a:bodyPr/>
          <a:lstStyle/>
          <a:p>
            <a:r>
              <a:rPr lang="en-US"/>
              <a:t>AmeriCorps State and National</a:t>
            </a:r>
          </a:p>
        </p:txBody>
      </p:sp>
      <p:sp>
        <p:nvSpPr>
          <p:cNvPr id="3" name="Text Placeholder 2">
            <a:extLst>
              <a:ext uri="{FF2B5EF4-FFF2-40B4-BE49-F238E27FC236}">
                <a16:creationId xmlns:a16="http://schemas.microsoft.com/office/drawing/2014/main" id="{3A6A50DE-9B98-43C0-AF7E-8B4172DDB7DD}"/>
              </a:ext>
            </a:extLst>
          </p:cNvPr>
          <p:cNvSpPr>
            <a:spLocks noGrp="1"/>
          </p:cNvSpPr>
          <p:nvPr>
            <p:ph type="body" sz="quarter" idx="14"/>
          </p:nvPr>
        </p:nvSpPr>
        <p:spPr>
          <a:xfrm>
            <a:off x="1295400" y="2906341"/>
            <a:ext cx="3635375" cy="266700"/>
          </a:xfrm>
        </p:spPr>
        <p:txBody>
          <a:bodyPr/>
          <a:lstStyle/>
          <a:p>
            <a:r>
              <a:rPr lang="en-US"/>
              <a:t>April, 2021</a:t>
            </a:r>
          </a:p>
        </p:txBody>
      </p:sp>
      <p:sp>
        <p:nvSpPr>
          <p:cNvPr id="4" name="Title 3">
            <a:extLst>
              <a:ext uri="{FF2B5EF4-FFF2-40B4-BE49-F238E27FC236}">
                <a16:creationId xmlns:a16="http://schemas.microsoft.com/office/drawing/2014/main" id="{6AE4527C-0E34-4BB1-92EE-85E9CD51FA47}"/>
              </a:ext>
            </a:extLst>
          </p:cNvPr>
          <p:cNvSpPr>
            <a:spLocks noGrp="1"/>
          </p:cNvSpPr>
          <p:nvPr>
            <p:ph type="title"/>
          </p:nvPr>
        </p:nvSpPr>
        <p:spPr>
          <a:xfrm>
            <a:off x="1295399" y="2057400"/>
            <a:ext cx="10459454" cy="1115641"/>
          </a:xfrm>
        </p:spPr>
        <p:txBody>
          <a:bodyPr>
            <a:normAutofit fontScale="90000"/>
          </a:bodyPr>
          <a:lstStyle/>
          <a:p>
            <a:pPr>
              <a:lnSpc>
                <a:spcPct val="150000"/>
              </a:lnSpc>
            </a:pPr>
            <a:r>
              <a:rPr lang="en-US"/>
              <a:t>Member Enrollment Preparation and Implementation</a:t>
            </a:r>
          </a:p>
        </p:txBody>
      </p:sp>
      <p:sp>
        <p:nvSpPr>
          <p:cNvPr id="5" name="Date Placeholder 4">
            <a:extLst>
              <a:ext uri="{FF2B5EF4-FFF2-40B4-BE49-F238E27FC236}">
                <a16:creationId xmlns:a16="http://schemas.microsoft.com/office/drawing/2014/main" id="{5E602B7D-1727-4924-8266-331E0DD766AF}"/>
              </a:ext>
            </a:extLst>
          </p:cNvPr>
          <p:cNvSpPr>
            <a:spLocks noGrp="1"/>
          </p:cNvSpPr>
          <p:nvPr>
            <p:ph type="dt" sz="half" idx="15"/>
          </p:nvPr>
        </p:nvSpPr>
        <p:spPr/>
        <p:txBody>
          <a:bodyPr/>
          <a:lstStyle/>
          <a:p>
            <a:fld id="{3FBD5421-BEB3-3647-A903-78A3499237AF}" type="datetime7">
              <a:rPr lang="en-US" smtClean="0"/>
              <a:pPr/>
              <a:t>Apr-21</a:t>
            </a:fld>
            <a:r>
              <a:rPr lang="en-US"/>
              <a:t>  |</a:t>
            </a:r>
          </a:p>
        </p:txBody>
      </p:sp>
      <p:sp>
        <p:nvSpPr>
          <p:cNvPr id="6" name="Footer Placeholder 5">
            <a:extLst>
              <a:ext uri="{FF2B5EF4-FFF2-40B4-BE49-F238E27FC236}">
                <a16:creationId xmlns:a16="http://schemas.microsoft.com/office/drawing/2014/main" id="{E754B34C-9846-47F1-93E4-F2433B4463AD}"/>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E36A2AD1-7C51-4B49-899E-7401281371B5}"/>
              </a:ext>
            </a:extLst>
          </p:cNvPr>
          <p:cNvSpPr>
            <a:spLocks noGrp="1"/>
          </p:cNvSpPr>
          <p:nvPr>
            <p:ph type="sldNum" sz="quarter" idx="17"/>
          </p:nvPr>
        </p:nvSpPr>
        <p:spPr/>
        <p:txBody>
          <a:bodyPr/>
          <a:lstStyle/>
          <a:p>
            <a:fld id="{DF250469-B62C-0F44-897B-7C51B683C7AB}" type="slidenum">
              <a:rPr lang="en-US" smtClean="0"/>
              <a:pPr/>
              <a:t>1</a:t>
            </a:fld>
            <a:endParaRPr lang="en-US"/>
          </a:p>
        </p:txBody>
      </p:sp>
    </p:spTree>
    <p:custDataLst>
      <p:tags r:id="rId1"/>
    </p:custDataLst>
    <p:extLst>
      <p:ext uri="{BB962C8B-B14F-4D97-AF65-F5344CB8AC3E}">
        <p14:creationId xmlns:p14="http://schemas.microsoft.com/office/powerpoint/2010/main" val="3829496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00CFC1-C79F-4C07-882C-1EE4A99E0FED}"/>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FAB01945-2BE5-4CAA-8D68-F05B5EF345A5}"/>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C67D039-81DE-4975-916B-025AB702E5DE}"/>
              </a:ext>
            </a:extLst>
          </p:cNvPr>
          <p:cNvSpPr>
            <a:spLocks noGrp="1"/>
          </p:cNvSpPr>
          <p:nvPr>
            <p:ph type="sldNum" sz="quarter" idx="16"/>
          </p:nvPr>
        </p:nvSpPr>
        <p:spPr/>
        <p:txBody>
          <a:bodyPr/>
          <a:lstStyle/>
          <a:p>
            <a:r>
              <a:rPr lang="en-US"/>
              <a:t>  </a:t>
            </a:r>
            <a:fld id="{E0E21186-8CC3-194A-9753-0BBC1EC778BB}" type="slidenum">
              <a:rPr lang="en-US" smtClean="0"/>
              <a:pPr/>
              <a:t>10</a:t>
            </a:fld>
            <a:endParaRPr lang="en-US"/>
          </a:p>
        </p:txBody>
      </p:sp>
      <p:grpSp>
        <p:nvGrpSpPr>
          <p:cNvPr id="10" name="Group 9">
            <a:extLst>
              <a:ext uri="{FF2B5EF4-FFF2-40B4-BE49-F238E27FC236}">
                <a16:creationId xmlns:a16="http://schemas.microsoft.com/office/drawing/2014/main" id="{B1036634-EE7E-40F2-A755-413EDF211784}"/>
              </a:ext>
            </a:extLst>
          </p:cNvPr>
          <p:cNvGrpSpPr/>
          <p:nvPr/>
        </p:nvGrpSpPr>
        <p:grpSpPr>
          <a:xfrm>
            <a:off x="597636" y="500576"/>
            <a:ext cx="10074913" cy="5101791"/>
            <a:chOff x="513" y="606769"/>
            <a:chExt cx="2978140" cy="3448918"/>
          </a:xfrm>
        </p:grpSpPr>
        <p:sp>
          <p:nvSpPr>
            <p:cNvPr id="14" name="Rectangle: Rounded Corners 13">
              <a:extLst>
                <a:ext uri="{FF2B5EF4-FFF2-40B4-BE49-F238E27FC236}">
                  <a16:creationId xmlns:a16="http://schemas.microsoft.com/office/drawing/2014/main" id="{0CCCFF62-E5EA-41FF-BF2D-1D6170C2DEDE}"/>
                </a:ext>
              </a:extLst>
            </p:cNvPr>
            <p:cNvSpPr/>
            <p:nvPr/>
          </p:nvSpPr>
          <p:spPr>
            <a:xfrm>
              <a:off x="513" y="606770"/>
              <a:ext cx="2978140"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5" name="Rectangle: Rounded Corners 4">
              <a:extLst>
                <a:ext uri="{FF2B5EF4-FFF2-40B4-BE49-F238E27FC236}">
                  <a16:creationId xmlns:a16="http://schemas.microsoft.com/office/drawing/2014/main" id="{8CBAE6EB-8A30-4089-8189-DC6D642F2C5C}"/>
                </a:ext>
              </a:extLst>
            </p:cNvPr>
            <p:cNvSpPr txBox="1"/>
            <p:nvPr/>
          </p:nvSpPr>
          <p:spPr>
            <a:xfrm rot="16200000">
              <a:off x="-1426131" y="2033414"/>
              <a:ext cx="3448917" cy="59562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5400" b="1" kern="1200">
                  <a:solidFill>
                    <a:schemeClr val="accent3"/>
                  </a:solidFill>
                </a:rPr>
                <a:t>Preparation for Enrollment</a:t>
              </a:r>
            </a:p>
          </p:txBody>
        </p:sp>
      </p:grpSp>
      <p:grpSp>
        <p:nvGrpSpPr>
          <p:cNvPr id="11" name="Group 10">
            <a:extLst>
              <a:ext uri="{FF2B5EF4-FFF2-40B4-BE49-F238E27FC236}">
                <a16:creationId xmlns:a16="http://schemas.microsoft.com/office/drawing/2014/main" id="{BBBDF767-BBCD-4918-88C8-A24C27B1C3E5}"/>
              </a:ext>
            </a:extLst>
          </p:cNvPr>
          <p:cNvGrpSpPr/>
          <p:nvPr/>
        </p:nvGrpSpPr>
        <p:grpSpPr>
          <a:xfrm>
            <a:off x="1081823" y="500577"/>
            <a:ext cx="9117254" cy="4719706"/>
            <a:chOff x="588598" y="469704"/>
            <a:chExt cx="2218714" cy="3585983"/>
          </a:xfrm>
        </p:grpSpPr>
        <p:sp>
          <p:nvSpPr>
            <p:cNvPr id="12" name="Rectangle 11">
              <a:extLst>
                <a:ext uri="{FF2B5EF4-FFF2-40B4-BE49-F238E27FC236}">
                  <a16:creationId xmlns:a16="http://schemas.microsoft.com/office/drawing/2014/main" id="{FAA27D05-1478-446D-B8D9-5B9AD50D99A5}"/>
                </a:ext>
              </a:extLst>
            </p:cNvPr>
            <p:cNvSpPr/>
            <p:nvPr/>
          </p:nvSpPr>
          <p:spPr>
            <a:xfrm>
              <a:off x="588598" y="606770"/>
              <a:ext cx="2218714"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TextBox 12">
              <a:extLst>
                <a:ext uri="{FF2B5EF4-FFF2-40B4-BE49-F238E27FC236}">
                  <a16:creationId xmlns:a16="http://schemas.microsoft.com/office/drawing/2014/main" id="{D3B4F961-7B98-469C-B76B-C3D26D0EF267}"/>
                </a:ext>
              </a:extLst>
            </p:cNvPr>
            <p:cNvSpPr txBox="1"/>
            <p:nvPr/>
          </p:nvSpPr>
          <p:spPr>
            <a:xfrm>
              <a:off x="884491" y="469704"/>
              <a:ext cx="1818655" cy="3448917"/>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82880" tIns="65151" rIns="0" bIns="0" numCol="1" spcCol="1270" anchor="t" anchorCtr="0">
              <a:noAutofit/>
            </a:bodyPr>
            <a:lstStyle/>
            <a:p>
              <a:pPr marL="457200" lvl="0" indent="-457200" algn="l" defTabSz="844550">
                <a:spcBef>
                  <a:spcPct val="0"/>
                </a:spcBef>
                <a:spcAft>
                  <a:spcPct val="35000"/>
                </a:spcAft>
                <a:buFont typeface="Arial" panose="020B0604020202020204" pitchFamily="34" charset="0"/>
                <a:buChar char="•"/>
              </a:pPr>
              <a:r>
                <a:rPr lang="en-US" sz="3600" b="1" kern="1200">
                  <a:solidFill>
                    <a:schemeClr val="bg2">
                      <a:lumMod val="50000"/>
                    </a:schemeClr>
                  </a:solidFill>
                </a:rPr>
                <a:t>Staff have completed required NSCHC training</a:t>
              </a:r>
            </a:p>
            <a:p>
              <a:pPr marL="457200" lvl="0" indent="-457200" algn="l" defTabSz="844550">
                <a:spcBef>
                  <a:spcPct val="0"/>
                </a:spcBef>
                <a:spcAft>
                  <a:spcPct val="35000"/>
                </a:spcAft>
                <a:buFont typeface="Arial" panose="020B0604020202020204" pitchFamily="34" charset="0"/>
                <a:buChar char="•"/>
              </a:pPr>
              <a:r>
                <a:rPr lang="en-US" sz="3600" b="1" kern="1200">
                  <a:solidFill>
                    <a:schemeClr val="bg2">
                      <a:lumMod val="50000"/>
                    </a:schemeClr>
                  </a:solidFill>
                </a:rPr>
                <a:t>Set up operating sites (Direct)</a:t>
              </a:r>
            </a:p>
            <a:p>
              <a:pPr marL="457200" lvl="0" indent="-457200" algn="l" defTabSz="844550">
                <a:spcBef>
                  <a:spcPct val="0"/>
                </a:spcBef>
                <a:spcAft>
                  <a:spcPct val="35000"/>
                </a:spcAft>
                <a:buFont typeface="Arial" panose="020B0604020202020204" pitchFamily="34" charset="0"/>
                <a:buChar char="•"/>
              </a:pPr>
              <a:r>
                <a:rPr lang="en-US" sz="3600" b="1" kern="1200">
                  <a:solidFill>
                    <a:schemeClr val="bg2">
                      <a:lumMod val="50000"/>
                    </a:schemeClr>
                  </a:solidFill>
                </a:rPr>
                <a:t>Set up service locations</a:t>
              </a:r>
            </a:p>
            <a:p>
              <a:pPr marL="457200" lvl="0" indent="-457200" algn="l" defTabSz="844550">
                <a:spcBef>
                  <a:spcPct val="0"/>
                </a:spcBef>
                <a:spcAft>
                  <a:spcPct val="35000"/>
                </a:spcAft>
                <a:buFont typeface="Arial" panose="020B0604020202020204" pitchFamily="34" charset="0"/>
                <a:buChar char="•"/>
              </a:pPr>
              <a:r>
                <a:rPr lang="en-US" sz="3600" b="1" kern="1200">
                  <a:solidFill>
                    <a:schemeClr val="bg2">
                      <a:lumMod val="50000"/>
                    </a:schemeClr>
                  </a:solidFill>
                </a:rPr>
                <a:t>Create service opportunity listings</a:t>
              </a:r>
            </a:p>
          </p:txBody>
        </p:sp>
      </p:grpSp>
      <p:sp>
        <p:nvSpPr>
          <p:cNvPr id="16" name="TextBox 15">
            <a:extLst>
              <a:ext uri="{FF2B5EF4-FFF2-40B4-BE49-F238E27FC236}">
                <a16:creationId xmlns:a16="http://schemas.microsoft.com/office/drawing/2014/main" id="{47C4A1A3-AE58-4C1D-AFB9-D425C82C2970}"/>
              </a:ext>
            </a:extLst>
          </p:cNvPr>
          <p:cNvSpPr txBox="1"/>
          <p:nvPr/>
        </p:nvSpPr>
        <p:spPr>
          <a:xfrm>
            <a:off x="765301" y="5782767"/>
            <a:ext cx="9590726" cy="369332"/>
          </a:xfrm>
          <a:prstGeom prst="rect">
            <a:avLst/>
          </a:prstGeom>
          <a:noFill/>
        </p:spPr>
        <p:txBody>
          <a:bodyPr wrap="square" rtlCol="0">
            <a:spAutoFit/>
          </a:bodyPr>
          <a:lstStyle/>
          <a:p>
            <a:r>
              <a:rPr lang="en-US"/>
              <a:t>Link to NSCHC required annual training:  </a:t>
            </a:r>
            <a:r>
              <a:rPr lang="en-US">
                <a:hlinkClick r:id="rId4"/>
              </a:rPr>
              <a:t>https://nationalservice.gov/reqCHCtraining</a:t>
            </a:r>
            <a:r>
              <a:rPr lang="en-US"/>
              <a:t> </a:t>
            </a:r>
          </a:p>
        </p:txBody>
      </p:sp>
    </p:spTree>
    <p:custDataLst>
      <p:tags r:id="rId1"/>
    </p:custDataLst>
    <p:extLst>
      <p:ext uri="{BB962C8B-B14F-4D97-AF65-F5344CB8AC3E}">
        <p14:creationId xmlns:p14="http://schemas.microsoft.com/office/powerpoint/2010/main" val="41592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3B70-4C90-4148-BE8D-11CAF80FA47E}"/>
              </a:ext>
            </a:extLst>
          </p:cNvPr>
          <p:cNvSpPr>
            <a:spLocks noGrp="1"/>
          </p:cNvSpPr>
          <p:nvPr>
            <p:ph type="title"/>
          </p:nvPr>
        </p:nvSpPr>
        <p:spPr>
          <a:xfrm>
            <a:off x="463647" y="567041"/>
            <a:ext cx="8242471" cy="419100"/>
          </a:xfrm>
        </p:spPr>
        <p:txBody>
          <a:bodyPr>
            <a:normAutofit fontScale="90000"/>
          </a:bodyPr>
          <a:lstStyle/>
          <a:p>
            <a:r>
              <a:rPr lang="en-US"/>
              <a:t>Log into </a:t>
            </a:r>
            <a:r>
              <a:rPr lang="en-US" err="1"/>
              <a:t>eGrants</a:t>
            </a:r>
            <a:r>
              <a:rPr lang="en-US"/>
              <a:t> and My AmeriCorps Portal </a:t>
            </a:r>
          </a:p>
        </p:txBody>
      </p:sp>
      <p:sp>
        <p:nvSpPr>
          <p:cNvPr id="3" name="Text Placeholder 2">
            <a:extLst>
              <a:ext uri="{FF2B5EF4-FFF2-40B4-BE49-F238E27FC236}">
                <a16:creationId xmlns:a16="http://schemas.microsoft.com/office/drawing/2014/main" id="{F686541F-6C39-4396-98E1-6FCE19843388}"/>
              </a:ext>
            </a:extLst>
          </p:cNvPr>
          <p:cNvSpPr>
            <a:spLocks noGrp="1"/>
          </p:cNvSpPr>
          <p:nvPr>
            <p:ph type="body" sz="quarter" idx="13"/>
          </p:nvPr>
        </p:nvSpPr>
        <p:spPr/>
        <p:txBody>
          <a:bodyPr/>
          <a:lstStyle/>
          <a:p>
            <a:r>
              <a:rPr lang="en-US"/>
              <a:t>For Direct Grantees and Subgrantees</a:t>
            </a:r>
          </a:p>
        </p:txBody>
      </p:sp>
      <p:sp>
        <p:nvSpPr>
          <p:cNvPr id="4" name="Date Placeholder 3">
            <a:extLst>
              <a:ext uri="{FF2B5EF4-FFF2-40B4-BE49-F238E27FC236}">
                <a16:creationId xmlns:a16="http://schemas.microsoft.com/office/drawing/2014/main" id="{E8F5249B-F3FD-4A20-8CE4-D82D28FDD5A1}"/>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CAA52D97-CA00-4045-BBF4-D7756B4059FA}"/>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01D8BC39-FC07-4001-B561-F1682BC2E525}"/>
              </a:ext>
            </a:extLst>
          </p:cNvPr>
          <p:cNvSpPr>
            <a:spLocks noGrp="1"/>
          </p:cNvSpPr>
          <p:nvPr>
            <p:ph type="sldNum" sz="quarter" idx="16"/>
          </p:nvPr>
        </p:nvSpPr>
        <p:spPr/>
        <p:txBody>
          <a:bodyPr/>
          <a:lstStyle/>
          <a:p>
            <a:r>
              <a:rPr lang="en-US"/>
              <a:t>  </a:t>
            </a:r>
            <a:fld id="{E0E21186-8CC3-194A-9753-0BBC1EC778BB}" type="slidenum">
              <a:rPr lang="en-US" smtClean="0"/>
              <a:pPr/>
              <a:t>11</a:t>
            </a:fld>
            <a:endParaRPr lang="en-US"/>
          </a:p>
        </p:txBody>
      </p:sp>
      <p:pic>
        <p:nvPicPr>
          <p:cNvPr id="10" name="Picture 9">
            <a:extLst>
              <a:ext uri="{FF2B5EF4-FFF2-40B4-BE49-F238E27FC236}">
                <a16:creationId xmlns:a16="http://schemas.microsoft.com/office/drawing/2014/main" id="{20214F4B-1F70-4A97-8752-A10FFA36B151}"/>
              </a:ext>
            </a:extLst>
          </p:cNvPr>
          <p:cNvPicPr>
            <a:picLocks noChangeAspect="1"/>
          </p:cNvPicPr>
          <p:nvPr/>
        </p:nvPicPr>
        <p:blipFill>
          <a:blip r:embed="rId4"/>
          <a:stretch>
            <a:fillRect/>
          </a:stretch>
        </p:blipFill>
        <p:spPr>
          <a:xfrm>
            <a:off x="5925248" y="1922895"/>
            <a:ext cx="6083300" cy="3540763"/>
          </a:xfrm>
          <a:prstGeom prst="rect">
            <a:avLst/>
          </a:prstGeom>
        </p:spPr>
      </p:pic>
      <p:pic>
        <p:nvPicPr>
          <p:cNvPr id="11" name="Picture 10">
            <a:extLst>
              <a:ext uri="{FF2B5EF4-FFF2-40B4-BE49-F238E27FC236}">
                <a16:creationId xmlns:a16="http://schemas.microsoft.com/office/drawing/2014/main" id="{826964F2-A56D-4017-A385-F5B0940AE27D}"/>
              </a:ext>
            </a:extLst>
          </p:cNvPr>
          <p:cNvPicPr>
            <a:picLocks noChangeAspect="1"/>
          </p:cNvPicPr>
          <p:nvPr/>
        </p:nvPicPr>
        <p:blipFill>
          <a:blip r:embed="rId5"/>
          <a:stretch>
            <a:fillRect/>
          </a:stretch>
        </p:blipFill>
        <p:spPr>
          <a:xfrm>
            <a:off x="183452" y="1394342"/>
            <a:ext cx="5675360" cy="4616567"/>
          </a:xfrm>
          <a:prstGeom prst="rect">
            <a:avLst/>
          </a:prstGeom>
        </p:spPr>
      </p:pic>
      <p:sp>
        <p:nvSpPr>
          <p:cNvPr id="12" name="Rectangle 11">
            <a:extLst>
              <a:ext uri="{FF2B5EF4-FFF2-40B4-BE49-F238E27FC236}">
                <a16:creationId xmlns:a16="http://schemas.microsoft.com/office/drawing/2014/main" id="{C4279168-E9C6-4142-877C-12B8EF36FF55}"/>
              </a:ext>
            </a:extLst>
          </p:cNvPr>
          <p:cNvSpPr/>
          <p:nvPr/>
        </p:nvSpPr>
        <p:spPr>
          <a:xfrm>
            <a:off x="3986784" y="4108704"/>
            <a:ext cx="1872028" cy="37795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804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Set up Operating Sites </a:t>
            </a:r>
          </a:p>
        </p:txBody>
      </p:sp>
      <p:grpSp>
        <p:nvGrpSpPr>
          <p:cNvPr id="5" name="Group 4">
            <a:extLst>
              <a:ext uri="{FF2B5EF4-FFF2-40B4-BE49-F238E27FC236}">
                <a16:creationId xmlns:a16="http://schemas.microsoft.com/office/drawing/2014/main" id="{5D101D3E-2B29-442F-A1A6-9952C8A3961B}"/>
              </a:ext>
            </a:extLst>
          </p:cNvPr>
          <p:cNvGrpSpPr/>
          <p:nvPr/>
        </p:nvGrpSpPr>
        <p:grpSpPr>
          <a:xfrm>
            <a:off x="2778223" y="2083891"/>
            <a:ext cx="8621578" cy="3921943"/>
            <a:chOff x="2494183" y="3020301"/>
            <a:chExt cx="5971628" cy="2510267"/>
          </a:xfrm>
        </p:grpSpPr>
        <p:pic>
          <p:nvPicPr>
            <p:cNvPr id="7" name="Picture 6"/>
            <p:cNvPicPr>
              <a:picLocks noChangeAspect="1"/>
            </p:cNvPicPr>
            <p:nvPr/>
          </p:nvPicPr>
          <p:blipFill>
            <a:blip r:embed="rId4"/>
            <a:stretch>
              <a:fillRect/>
            </a:stretch>
          </p:blipFill>
          <p:spPr>
            <a:xfrm>
              <a:off x="2494183" y="3020301"/>
              <a:ext cx="5971628" cy="2510267"/>
            </a:xfrm>
            <a:prstGeom prst="rect">
              <a:avLst/>
            </a:prstGeom>
          </p:spPr>
        </p:pic>
        <p:sp>
          <p:nvSpPr>
            <p:cNvPr id="8" name="Rectangle 7"/>
            <p:cNvSpPr/>
            <p:nvPr/>
          </p:nvSpPr>
          <p:spPr>
            <a:xfrm>
              <a:off x="4063102" y="4045708"/>
              <a:ext cx="2630830" cy="73598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 name="Rectangle 9"/>
            <p:cNvSpPr/>
            <p:nvPr/>
          </p:nvSpPr>
          <p:spPr>
            <a:xfrm>
              <a:off x="7221155" y="5112889"/>
              <a:ext cx="1175849" cy="310131"/>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1" name="Straight Arrow Connector 10"/>
            <p:cNvCxnSpPr/>
            <p:nvPr/>
          </p:nvCxnSpPr>
          <p:spPr>
            <a:xfrm flipV="1">
              <a:off x="6736354" y="5300205"/>
              <a:ext cx="457200" cy="3272"/>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flipH="1">
            <a:off x="7163154" y="5272373"/>
            <a:ext cx="1891865" cy="646331"/>
          </a:xfrm>
          <a:prstGeom prst="rect">
            <a:avLst/>
          </a:prstGeom>
          <a:noFill/>
        </p:spPr>
        <p:txBody>
          <a:bodyPr wrap="square" rtlCol="0">
            <a:spAutoFit/>
          </a:bodyPr>
          <a:lstStyle/>
          <a:p>
            <a:r>
              <a:rPr lang="en-US"/>
              <a:t>Click to set up operating sites</a:t>
            </a:r>
          </a:p>
        </p:txBody>
      </p:sp>
      <p:sp>
        <p:nvSpPr>
          <p:cNvPr id="4" name="TextBox 3">
            <a:extLst>
              <a:ext uri="{FF2B5EF4-FFF2-40B4-BE49-F238E27FC236}">
                <a16:creationId xmlns:a16="http://schemas.microsoft.com/office/drawing/2014/main" id="{54EFDE69-9ABE-4DB5-8B12-639FAD779FC9}"/>
              </a:ext>
            </a:extLst>
          </p:cNvPr>
          <p:cNvSpPr txBox="1"/>
          <p:nvPr/>
        </p:nvSpPr>
        <p:spPr>
          <a:xfrm>
            <a:off x="463648" y="1445686"/>
            <a:ext cx="9129531" cy="923330"/>
          </a:xfrm>
          <a:prstGeom prst="rect">
            <a:avLst/>
          </a:prstGeom>
          <a:noFill/>
        </p:spPr>
        <p:txBody>
          <a:bodyPr wrap="square" rtlCol="0">
            <a:spAutoFit/>
          </a:bodyPr>
          <a:lstStyle/>
          <a:p>
            <a:pPr marL="285750" indent="-285750">
              <a:buFont typeface="Arial" panose="020B0604020202020204" pitchFamily="34" charset="0"/>
              <a:buChar char="•"/>
            </a:pPr>
            <a:r>
              <a:rPr lang="en-US"/>
              <a:t>Required in order to issue member invitations</a:t>
            </a:r>
          </a:p>
          <a:p>
            <a:pPr marL="285750" indent="-285750">
              <a:buFont typeface="Arial" panose="020B0604020202020204" pitchFamily="34" charset="0"/>
              <a:buChar char="•"/>
            </a:pPr>
            <a:r>
              <a:rPr lang="en-US"/>
              <a:t>See </a:t>
            </a:r>
            <a:r>
              <a:rPr lang="en-US">
                <a:hlinkClick r:id="rId5"/>
              </a:rPr>
              <a:t>Program Management tutorial</a:t>
            </a:r>
            <a:r>
              <a:rPr lang="en-US"/>
              <a:t> on the Knowledge Network</a:t>
            </a:r>
          </a:p>
          <a:p>
            <a:pPr marL="285750" indent="-285750">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3116D1BF-FC34-4FA8-B762-5DFB9F6C7162}"/>
              </a:ext>
            </a:extLst>
          </p:cNvPr>
          <p:cNvPicPr>
            <a:picLocks noChangeAspect="1"/>
          </p:cNvPicPr>
          <p:nvPr/>
        </p:nvPicPr>
        <p:blipFill>
          <a:blip r:embed="rId6"/>
          <a:stretch>
            <a:fillRect/>
          </a:stretch>
        </p:blipFill>
        <p:spPr>
          <a:xfrm>
            <a:off x="314453" y="2369016"/>
            <a:ext cx="2314575" cy="3857625"/>
          </a:xfrm>
          <a:prstGeom prst="rect">
            <a:avLst/>
          </a:prstGeom>
        </p:spPr>
      </p:pic>
      <p:cxnSp>
        <p:nvCxnSpPr>
          <p:cNvPr id="12" name="Straight Arrow Connector 11">
            <a:extLst>
              <a:ext uri="{FF2B5EF4-FFF2-40B4-BE49-F238E27FC236}">
                <a16:creationId xmlns:a16="http://schemas.microsoft.com/office/drawing/2014/main" id="{FF98E223-0CDB-4882-9BB7-439BA0E99307}"/>
              </a:ext>
            </a:extLst>
          </p:cNvPr>
          <p:cNvCxnSpPr/>
          <p:nvPr/>
        </p:nvCxnSpPr>
        <p:spPr>
          <a:xfrm flipV="1">
            <a:off x="80606" y="4405113"/>
            <a:ext cx="660086" cy="5112"/>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96DCC0C-96F3-42ED-B362-2183C86E1605}"/>
              </a:ext>
            </a:extLst>
          </p:cNvPr>
          <p:cNvSpPr/>
          <p:nvPr/>
        </p:nvSpPr>
        <p:spPr>
          <a:xfrm>
            <a:off x="740692" y="4242423"/>
            <a:ext cx="1291784" cy="293887"/>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 Placeholder 14">
            <a:extLst>
              <a:ext uri="{FF2B5EF4-FFF2-40B4-BE49-F238E27FC236}">
                <a16:creationId xmlns:a16="http://schemas.microsoft.com/office/drawing/2014/main" id="{F929CBA3-5E47-4553-954A-87813B8F3CD0}"/>
              </a:ext>
            </a:extLst>
          </p:cNvPr>
          <p:cNvSpPr>
            <a:spLocks noGrp="1"/>
          </p:cNvSpPr>
          <p:nvPr>
            <p:ph type="body" sz="quarter" idx="13"/>
          </p:nvPr>
        </p:nvSpPr>
        <p:spPr/>
        <p:txBody>
          <a:bodyPr/>
          <a:lstStyle/>
          <a:p>
            <a:r>
              <a:rPr lang="en-US"/>
              <a:t>For Direct Grantees Only</a:t>
            </a:r>
          </a:p>
        </p:txBody>
      </p:sp>
    </p:spTree>
    <p:custDataLst>
      <p:tags r:id="rId1"/>
    </p:custDataLst>
    <p:extLst>
      <p:ext uri="{BB962C8B-B14F-4D97-AF65-F5344CB8AC3E}">
        <p14:creationId xmlns:p14="http://schemas.microsoft.com/office/powerpoint/2010/main" val="70922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E0CD-772B-4E65-AEEB-84AC2D0FC696}"/>
              </a:ext>
            </a:extLst>
          </p:cNvPr>
          <p:cNvSpPr>
            <a:spLocks noGrp="1"/>
          </p:cNvSpPr>
          <p:nvPr>
            <p:ph type="title"/>
          </p:nvPr>
        </p:nvSpPr>
        <p:spPr/>
        <p:txBody>
          <a:bodyPr>
            <a:normAutofit fontScale="90000"/>
          </a:bodyPr>
          <a:lstStyle/>
          <a:p>
            <a:r>
              <a:rPr lang="en-US"/>
              <a:t>Set up Operating Sites </a:t>
            </a:r>
          </a:p>
        </p:txBody>
      </p:sp>
      <p:sp>
        <p:nvSpPr>
          <p:cNvPr id="3" name="Text Placeholder 2">
            <a:extLst>
              <a:ext uri="{FF2B5EF4-FFF2-40B4-BE49-F238E27FC236}">
                <a16:creationId xmlns:a16="http://schemas.microsoft.com/office/drawing/2014/main" id="{23A49996-9B31-4D3D-A69C-30D07BBD98B6}"/>
              </a:ext>
            </a:extLst>
          </p:cNvPr>
          <p:cNvSpPr>
            <a:spLocks noGrp="1"/>
          </p:cNvSpPr>
          <p:nvPr>
            <p:ph type="body" sz="quarter" idx="13"/>
          </p:nvPr>
        </p:nvSpPr>
        <p:spPr/>
        <p:txBody>
          <a:bodyPr/>
          <a:lstStyle/>
          <a:p>
            <a:r>
              <a:rPr lang="en-US"/>
              <a:t>Direct Grantees Only</a:t>
            </a:r>
          </a:p>
        </p:txBody>
      </p:sp>
      <p:sp>
        <p:nvSpPr>
          <p:cNvPr id="4" name="Date Placeholder 3">
            <a:extLst>
              <a:ext uri="{FF2B5EF4-FFF2-40B4-BE49-F238E27FC236}">
                <a16:creationId xmlns:a16="http://schemas.microsoft.com/office/drawing/2014/main" id="{ECCE293B-0595-411D-89A5-C715C95EADD1}"/>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F326975E-A4CC-4915-B9C4-799E5EA6056E}"/>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03A333D-9358-428E-93A7-568B7F6791C0}"/>
              </a:ext>
            </a:extLst>
          </p:cNvPr>
          <p:cNvSpPr>
            <a:spLocks noGrp="1"/>
          </p:cNvSpPr>
          <p:nvPr>
            <p:ph type="sldNum" sz="quarter" idx="16"/>
          </p:nvPr>
        </p:nvSpPr>
        <p:spPr/>
        <p:txBody>
          <a:bodyPr/>
          <a:lstStyle/>
          <a:p>
            <a:r>
              <a:rPr lang="en-US"/>
              <a:t>  </a:t>
            </a:r>
            <a:fld id="{E0E21186-8CC3-194A-9753-0BBC1EC778BB}" type="slidenum">
              <a:rPr lang="en-US" smtClean="0"/>
              <a:pPr/>
              <a:t>13</a:t>
            </a:fld>
            <a:endParaRPr lang="en-US"/>
          </a:p>
        </p:txBody>
      </p:sp>
      <p:pic>
        <p:nvPicPr>
          <p:cNvPr id="7" name="Picture 6">
            <a:extLst>
              <a:ext uri="{FF2B5EF4-FFF2-40B4-BE49-F238E27FC236}">
                <a16:creationId xmlns:a16="http://schemas.microsoft.com/office/drawing/2014/main" id="{A1FF11E4-4C32-4853-81C0-9F5A660BE152}"/>
              </a:ext>
            </a:extLst>
          </p:cNvPr>
          <p:cNvPicPr>
            <a:picLocks noChangeAspect="1"/>
          </p:cNvPicPr>
          <p:nvPr/>
        </p:nvPicPr>
        <p:blipFill>
          <a:blip r:embed="rId4"/>
          <a:stretch>
            <a:fillRect/>
          </a:stretch>
        </p:blipFill>
        <p:spPr>
          <a:xfrm>
            <a:off x="463648" y="1344013"/>
            <a:ext cx="7928825" cy="5055024"/>
          </a:xfrm>
          <a:prstGeom prst="rect">
            <a:avLst/>
          </a:prstGeom>
        </p:spPr>
      </p:pic>
      <p:sp>
        <p:nvSpPr>
          <p:cNvPr id="8" name="TextBox 7">
            <a:extLst>
              <a:ext uri="{FF2B5EF4-FFF2-40B4-BE49-F238E27FC236}">
                <a16:creationId xmlns:a16="http://schemas.microsoft.com/office/drawing/2014/main" id="{95C396B9-E737-408B-9BA2-3E357C9781D7}"/>
              </a:ext>
            </a:extLst>
          </p:cNvPr>
          <p:cNvSpPr txBox="1"/>
          <p:nvPr/>
        </p:nvSpPr>
        <p:spPr>
          <a:xfrm flipH="1">
            <a:off x="8574621" y="4915007"/>
            <a:ext cx="1891865" cy="923330"/>
          </a:xfrm>
          <a:prstGeom prst="rect">
            <a:avLst/>
          </a:prstGeom>
          <a:noFill/>
        </p:spPr>
        <p:txBody>
          <a:bodyPr wrap="square" rtlCol="0">
            <a:spAutoFit/>
          </a:bodyPr>
          <a:lstStyle/>
          <a:p>
            <a:r>
              <a:rPr lang="en-US"/>
              <a:t>Complete all fields and click “save”</a:t>
            </a:r>
          </a:p>
        </p:txBody>
      </p:sp>
      <p:sp>
        <p:nvSpPr>
          <p:cNvPr id="9" name="Rectangle 8">
            <a:extLst>
              <a:ext uri="{FF2B5EF4-FFF2-40B4-BE49-F238E27FC236}">
                <a16:creationId xmlns:a16="http://schemas.microsoft.com/office/drawing/2014/main" id="{0B862826-D1FD-46DC-B0C0-BBBF42F0DAEE}"/>
              </a:ext>
            </a:extLst>
          </p:cNvPr>
          <p:cNvSpPr/>
          <p:nvPr/>
        </p:nvSpPr>
        <p:spPr>
          <a:xfrm>
            <a:off x="7656576" y="5376672"/>
            <a:ext cx="548640" cy="341376"/>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5450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6C8D0-CB7C-47B5-A105-EB877140D956}"/>
              </a:ext>
            </a:extLst>
          </p:cNvPr>
          <p:cNvPicPr>
            <a:picLocks noChangeAspect="1"/>
          </p:cNvPicPr>
          <p:nvPr/>
        </p:nvPicPr>
        <p:blipFill>
          <a:blip r:embed="rId4"/>
          <a:stretch>
            <a:fillRect/>
          </a:stretch>
        </p:blipFill>
        <p:spPr>
          <a:xfrm>
            <a:off x="260165" y="986141"/>
            <a:ext cx="8542796" cy="5353657"/>
          </a:xfrm>
          <a:prstGeom prst="rect">
            <a:avLst/>
          </a:prstGeom>
        </p:spPr>
      </p:pic>
      <p:sp>
        <p:nvSpPr>
          <p:cNvPr id="2" name="Title 1"/>
          <p:cNvSpPr>
            <a:spLocks noGrp="1"/>
          </p:cNvSpPr>
          <p:nvPr>
            <p:ph type="title"/>
          </p:nvPr>
        </p:nvSpPr>
        <p:spPr>
          <a:xfrm>
            <a:off x="463648" y="567041"/>
            <a:ext cx="6800940" cy="419100"/>
          </a:xfrm>
        </p:spPr>
        <p:txBody>
          <a:bodyPr>
            <a:normAutofit fontScale="90000"/>
          </a:bodyPr>
          <a:lstStyle/>
          <a:p>
            <a:r>
              <a:rPr lang="en-US"/>
              <a:t>Set up Service Locations in eGrants </a:t>
            </a:r>
          </a:p>
        </p:txBody>
      </p:sp>
      <p:sp>
        <p:nvSpPr>
          <p:cNvPr id="13" name="TextBox 12"/>
          <p:cNvSpPr txBox="1"/>
          <p:nvPr/>
        </p:nvSpPr>
        <p:spPr>
          <a:xfrm flipH="1">
            <a:off x="8802961" y="5400010"/>
            <a:ext cx="2470453" cy="646331"/>
          </a:xfrm>
          <a:prstGeom prst="rect">
            <a:avLst/>
          </a:prstGeom>
          <a:noFill/>
        </p:spPr>
        <p:txBody>
          <a:bodyPr wrap="square" rtlCol="0">
            <a:spAutoFit/>
          </a:bodyPr>
          <a:lstStyle/>
          <a:p>
            <a:r>
              <a:rPr lang="en-US"/>
              <a:t>Click to create new service locations</a:t>
            </a:r>
          </a:p>
        </p:txBody>
      </p:sp>
      <p:sp>
        <p:nvSpPr>
          <p:cNvPr id="7" name="TextBox 6">
            <a:extLst>
              <a:ext uri="{FF2B5EF4-FFF2-40B4-BE49-F238E27FC236}">
                <a16:creationId xmlns:a16="http://schemas.microsoft.com/office/drawing/2014/main" id="{8C60541F-5BA5-4834-843C-0F1AB8725A01}"/>
              </a:ext>
            </a:extLst>
          </p:cNvPr>
          <p:cNvSpPr txBox="1"/>
          <p:nvPr/>
        </p:nvSpPr>
        <p:spPr>
          <a:xfrm>
            <a:off x="8249493" y="1330545"/>
            <a:ext cx="3577389"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All AmeriCorps </a:t>
            </a:r>
            <a:r>
              <a:rPr lang="en-US" sz="2400"/>
              <a:t>applicants</a:t>
            </a:r>
            <a:r>
              <a:rPr lang="en-US" sz="2400" dirty="0"/>
              <a:t> must be assigned to service locations</a:t>
            </a:r>
          </a:p>
          <a:p>
            <a:pPr marL="285750" indent="-285750">
              <a:buFont typeface="Arial" panose="020B0604020202020204" pitchFamily="34" charset="0"/>
              <a:buChar char="•"/>
            </a:pPr>
            <a:r>
              <a:rPr lang="en-US" sz="2400" dirty="0"/>
              <a:t>See </a:t>
            </a:r>
            <a:r>
              <a:rPr lang="en-US" sz="2400" dirty="0">
                <a:hlinkClick r:id="rId5"/>
              </a:rPr>
              <a:t>Program Management tutorial</a:t>
            </a:r>
            <a:r>
              <a:rPr lang="en-US" sz="2400" dirty="0"/>
              <a:t> on the Knowledge Network</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1197859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8656-F7EF-4497-86D2-E6C203E40DF9}"/>
              </a:ext>
            </a:extLst>
          </p:cNvPr>
          <p:cNvSpPr>
            <a:spLocks noGrp="1"/>
          </p:cNvSpPr>
          <p:nvPr>
            <p:ph type="title"/>
          </p:nvPr>
        </p:nvSpPr>
        <p:spPr>
          <a:xfrm>
            <a:off x="338388" y="361951"/>
            <a:ext cx="6082862" cy="419100"/>
          </a:xfrm>
        </p:spPr>
        <p:txBody>
          <a:bodyPr>
            <a:normAutofit fontScale="90000"/>
          </a:bodyPr>
          <a:lstStyle/>
          <a:p>
            <a:r>
              <a:rPr lang="en-US"/>
              <a:t>Set up Service Locations</a:t>
            </a:r>
          </a:p>
        </p:txBody>
      </p:sp>
      <p:sp>
        <p:nvSpPr>
          <p:cNvPr id="4" name="Date Placeholder 3">
            <a:extLst>
              <a:ext uri="{FF2B5EF4-FFF2-40B4-BE49-F238E27FC236}">
                <a16:creationId xmlns:a16="http://schemas.microsoft.com/office/drawing/2014/main" id="{BC26C53A-A638-43B0-BD66-86EF4A705E5E}"/>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2ECA77C3-6BF8-4BAD-877A-C60F9E13504A}"/>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ABD762C-F021-4056-A70F-7C54AD4E1469}"/>
              </a:ext>
            </a:extLst>
          </p:cNvPr>
          <p:cNvSpPr>
            <a:spLocks noGrp="1"/>
          </p:cNvSpPr>
          <p:nvPr>
            <p:ph type="sldNum" sz="quarter" idx="16"/>
          </p:nvPr>
        </p:nvSpPr>
        <p:spPr/>
        <p:txBody>
          <a:bodyPr/>
          <a:lstStyle/>
          <a:p>
            <a:r>
              <a:rPr lang="en-US"/>
              <a:t>  </a:t>
            </a:r>
            <a:fld id="{E0E21186-8CC3-194A-9753-0BBC1EC778BB}" type="slidenum">
              <a:rPr lang="en-US" smtClean="0"/>
              <a:pPr/>
              <a:t>15</a:t>
            </a:fld>
            <a:endParaRPr lang="en-US"/>
          </a:p>
        </p:txBody>
      </p:sp>
      <p:pic>
        <p:nvPicPr>
          <p:cNvPr id="7" name="Picture 6">
            <a:extLst>
              <a:ext uri="{FF2B5EF4-FFF2-40B4-BE49-F238E27FC236}">
                <a16:creationId xmlns:a16="http://schemas.microsoft.com/office/drawing/2014/main" id="{B064F4C5-305A-4BE3-A077-D5E8B565E279}"/>
              </a:ext>
            </a:extLst>
          </p:cNvPr>
          <p:cNvPicPr>
            <a:picLocks noChangeAspect="1"/>
          </p:cNvPicPr>
          <p:nvPr/>
        </p:nvPicPr>
        <p:blipFill>
          <a:blip r:embed="rId4"/>
          <a:stretch>
            <a:fillRect/>
          </a:stretch>
        </p:blipFill>
        <p:spPr>
          <a:xfrm>
            <a:off x="206868" y="986141"/>
            <a:ext cx="7703453" cy="5434100"/>
          </a:xfrm>
          <a:prstGeom prst="rect">
            <a:avLst/>
          </a:prstGeom>
        </p:spPr>
      </p:pic>
      <p:sp>
        <p:nvSpPr>
          <p:cNvPr id="8" name="TextBox 7">
            <a:extLst>
              <a:ext uri="{FF2B5EF4-FFF2-40B4-BE49-F238E27FC236}">
                <a16:creationId xmlns:a16="http://schemas.microsoft.com/office/drawing/2014/main" id="{FA7C6905-80DA-41C1-9A52-867AA52512CE}"/>
              </a:ext>
            </a:extLst>
          </p:cNvPr>
          <p:cNvSpPr txBox="1"/>
          <p:nvPr/>
        </p:nvSpPr>
        <p:spPr>
          <a:xfrm flipH="1">
            <a:off x="8017518" y="2608701"/>
            <a:ext cx="2382976" cy="646331"/>
          </a:xfrm>
          <a:prstGeom prst="rect">
            <a:avLst/>
          </a:prstGeom>
          <a:noFill/>
        </p:spPr>
        <p:txBody>
          <a:bodyPr wrap="square" rtlCol="0">
            <a:spAutoFit/>
          </a:bodyPr>
          <a:lstStyle/>
          <a:p>
            <a:r>
              <a:rPr lang="en-US"/>
              <a:t>Complete all fields and click ‘save’</a:t>
            </a:r>
          </a:p>
        </p:txBody>
      </p:sp>
    </p:spTree>
    <p:custDataLst>
      <p:tags r:id="rId1"/>
    </p:custDataLst>
    <p:extLst>
      <p:ext uri="{BB962C8B-B14F-4D97-AF65-F5344CB8AC3E}">
        <p14:creationId xmlns:p14="http://schemas.microsoft.com/office/powerpoint/2010/main" val="420996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8" y="411419"/>
            <a:ext cx="6082862" cy="419100"/>
          </a:xfrm>
        </p:spPr>
        <p:txBody>
          <a:bodyPr>
            <a:normAutofit fontScale="90000"/>
          </a:bodyPr>
          <a:lstStyle/>
          <a:p>
            <a:r>
              <a:rPr lang="en-US"/>
              <a:t>Service Opportunity Listings</a:t>
            </a:r>
          </a:p>
        </p:txBody>
      </p:sp>
      <p:sp>
        <p:nvSpPr>
          <p:cNvPr id="3" name="Content Placeholder 2"/>
          <p:cNvSpPr>
            <a:spLocks noGrp="1"/>
          </p:cNvSpPr>
          <p:nvPr>
            <p:ph type="body" sz="quarter" idx="13"/>
          </p:nvPr>
        </p:nvSpPr>
        <p:spPr>
          <a:xfrm>
            <a:off x="463648" y="1443789"/>
            <a:ext cx="3851678" cy="4555958"/>
          </a:xfrm>
        </p:spPr>
        <p:txBody>
          <a:bodyPr>
            <a:normAutofit/>
          </a:bodyPr>
          <a:lstStyle/>
          <a:p>
            <a:pPr marL="342900" indent="-342900">
              <a:buFont typeface="Arial" panose="020B0604020202020204" pitchFamily="34" charset="0"/>
              <a:buChar char="•"/>
            </a:pPr>
            <a:r>
              <a:rPr lang="en-US" sz="2000"/>
              <a:t>Grantees are required to post all available member service opportunities in the </a:t>
            </a:r>
            <a:r>
              <a:rPr lang="en-US" sz="2000">
                <a:hlinkClick r:id="rId4"/>
              </a:rPr>
              <a:t>My AmeriCorps Portal</a:t>
            </a:r>
            <a:endParaRPr lang="en-US" sz="2000"/>
          </a:p>
          <a:p>
            <a:pPr marL="342900" indent="-342900">
              <a:buFont typeface="Arial" panose="020B0604020202020204" pitchFamily="34" charset="0"/>
              <a:buChar char="•"/>
            </a:pPr>
            <a:r>
              <a:rPr lang="en-US" sz="2000">
                <a:hlinkClick r:id="rId5"/>
              </a:rPr>
              <a:t>Service Opportunity Listing Resources </a:t>
            </a:r>
            <a:r>
              <a:rPr lang="en-US" sz="2000"/>
              <a:t>include a PowerPoint step-by-step, outline requirements, and provide a template for programs </a:t>
            </a:r>
          </a:p>
          <a:p>
            <a:pPr marL="342900" indent="-342900">
              <a:buFont typeface="Arial" panose="020B0604020202020204" pitchFamily="34" charset="0"/>
              <a:buChar char="•"/>
            </a:pPr>
            <a:r>
              <a:rPr lang="en-US" sz="2000"/>
              <a:t>Grantees may also use other recruitment strategies in addition to the My AmeriCorps platform</a:t>
            </a:r>
          </a:p>
        </p:txBody>
      </p:sp>
      <p:sp>
        <p:nvSpPr>
          <p:cNvPr id="4" name="Slide Number Placeholder 3"/>
          <p:cNvSpPr>
            <a:spLocks noGrp="1"/>
          </p:cNvSpPr>
          <p:nvPr>
            <p:ph type="sldNum" sz="quarter" idx="16"/>
          </p:nvPr>
        </p:nvSpPr>
        <p:spPr/>
        <p:txBody>
          <a:bodyPr/>
          <a:lstStyle/>
          <a:p>
            <a:fld id="{0D3B86E4-7A01-4085-814F-FD0EC848E3F6}" type="slidenum">
              <a:rPr lang="en-US" smtClean="0"/>
              <a:pPr/>
              <a:t>16</a:t>
            </a:fld>
            <a:endParaRPr lang="en-US"/>
          </a:p>
        </p:txBody>
      </p:sp>
      <p:pic>
        <p:nvPicPr>
          <p:cNvPr id="5" name="Picture 4">
            <a:extLst>
              <a:ext uri="{FF2B5EF4-FFF2-40B4-BE49-F238E27FC236}">
                <a16:creationId xmlns:a16="http://schemas.microsoft.com/office/drawing/2014/main" id="{2A966692-33D9-4D3E-8811-513651A6BD6E}"/>
              </a:ext>
            </a:extLst>
          </p:cNvPr>
          <p:cNvPicPr>
            <a:picLocks noChangeAspect="1"/>
          </p:cNvPicPr>
          <p:nvPr/>
        </p:nvPicPr>
        <p:blipFill>
          <a:blip r:embed="rId6"/>
          <a:stretch>
            <a:fillRect/>
          </a:stretch>
        </p:blipFill>
        <p:spPr>
          <a:xfrm>
            <a:off x="4391247" y="1111742"/>
            <a:ext cx="7800753" cy="5125289"/>
          </a:xfrm>
          <a:prstGeom prst="rect">
            <a:avLst/>
          </a:prstGeom>
        </p:spPr>
      </p:pic>
    </p:spTree>
    <p:custDataLst>
      <p:tags r:id="rId1"/>
    </p:custDataLst>
    <p:extLst>
      <p:ext uri="{BB962C8B-B14F-4D97-AF65-F5344CB8AC3E}">
        <p14:creationId xmlns:p14="http://schemas.microsoft.com/office/powerpoint/2010/main" val="401159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C28019-743E-478E-B148-631DB761D21E}"/>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18FA46A2-8EBA-4037-977A-88FA4009AA24}"/>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280170C2-BE13-4660-A464-0F39BB335F22}"/>
              </a:ext>
            </a:extLst>
          </p:cNvPr>
          <p:cNvSpPr>
            <a:spLocks noGrp="1"/>
          </p:cNvSpPr>
          <p:nvPr>
            <p:ph type="sldNum" sz="quarter" idx="16"/>
          </p:nvPr>
        </p:nvSpPr>
        <p:spPr/>
        <p:txBody>
          <a:bodyPr/>
          <a:lstStyle/>
          <a:p>
            <a:r>
              <a:rPr lang="en-US"/>
              <a:t>  </a:t>
            </a:r>
            <a:fld id="{E0E21186-8CC3-194A-9753-0BBC1EC778BB}" type="slidenum">
              <a:rPr lang="en-US" smtClean="0"/>
              <a:pPr/>
              <a:t>17</a:t>
            </a:fld>
            <a:endParaRPr lang="en-US"/>
          </a:p>
        </p:txBody>
      </p:sp>
      <p:grpSp>
        <p:nvGrpSpPr>
          <p:cNvPr id="7" name="Group 6">
            <a:extLst>
              <a:ext uri="{FF2B5EF4-FFF2-40B4-BE49-F238E27FC236}">
                <a16:creationId xmlns:a16="http://schemas.microsoft.com/office/drawing/2014/main" id="{FBE095F3-F036-47F6-A0F2-34A25D64C144}"/>
              </a:ext>
            </a:extLst>
          </p:cNvPr>
          <p:cNvGrpSpPr/>
          <p:nvPr/>
        </p:nvGrpSpPr>
        <p:grpSpPr>
          <a:xfrm>
            <a:off x="417095" y="453257"/>
            <a:ext cx="10619873" cy="5241690"/>
            <a:chOff x="3079246" y="606770"/>
            <a:chExt cx="2874099" cy="3448917"/>
          </a:xfrm>
        </p:grpSpPr>
        <p:sp>
          <p:nvSpPr>
            <p:cNvPr id="11" name="Rectangle: Rounded Corners 10">
              <a:extLst>
                <a:ext uri="{FF2B5EF4-FFF2-40B4-BE49-F238E27FC236}">
                  <a16:creationId xmlns:a16="http://schemas.microsoft.com/office/drawing/2014/main" id="{C2A2D19A-5460-4138-A829-38BF36D715F6}"/>
                </a:ext>
              </a:extLst>
            </p:cNvPr>
            <p:cNvSpPr/>
            <p:nvPr/>
          </p:nvSpPr>
          <p:spPr>
            <a:xfrm>
              <a:off x="3079247"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2" name="Rectangle: Rounded Corners 4">
              <a:extLst>
                <a:ext uri="{FF2B5EF4-FFF2-40B4-BE49-F238E27FC236}">
                  <a16:creationId xmlns:a16="http://schemas.microsoft.com/office/drawing/2014/main" id="{4BE4B9CC-9BEA-44B5-A3FA-D3E31762B82B}"/>
                </a:ext>
              </a:extLst>
            </p:cNvPr>
            <p:cNvSpPr txBox="1"/>
            <p:nvPr/>
          </p:nvSpPr>
          <p:spPr>
            <a:xfrm rot="16200000">
              <a:off x="1714133" y="1971884"/>
              <a:ext cx="3305046"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5400" b="1" kern="1200">
                  <a:solidFill>
                    <a:schemeClr val="accent3"/>
                  </a:solidFill>
                </a:rPr>
                <a:t>Identify your member </a:t>
              </a:r>
            </a:p>
          </p:txBody>
        </p:sp>
      </p:grpSp>
      <p:grpSp>
        <p:nvGrpSpPr>
          <p:cNvPr id="8" name="Group 7">
            <a:extLst>
              <a:ext uri="{FF2B5EF4-FFF2-40B4-BE49-F238E27FC236}">
                <a16:creationId xmlns:a16="http://schemas.microsoft.com/office/drawing/2014/main" id="{0463BB0E-C011-4C32-9B08-6CCBDBB5AC97}"/>
              </a:ext>
            </a:extLst>
          </p:cNvPr>
          <p:cNvGrpSpPr/>
          <p:nvPr/>
        </p:nvGrpSpPr>
        <p:grpSpPr>
          <a:xfrm>
            <a:off x="1443790" y="721894"/>
            <a:ext cx="8887326" cy="4431564"/>
            <a:chOff x="3654066" y="477230"/>
            <a:chExt cx="3208393" cy="3578457"/>
          </a:xfrm>
        </p:grpSpPr>
        <p:sp>
          <p:nvSpPr>
            <p:cNvPr id="9" name="Rectangle 8">
              <a:extLst>
                <a:ext uri="{FF2B5EF4-FFF2-40B4-BE49-F238E27FC236}">
                  <a16:creationId xmlns:a16="http://schemas.microsoft.com/office/drawing/2014/main" id="{46F9B6D9-E3E8-4205-8436-98343B4172A0}"/>
                </a:ext>
              </a:extLst>
            </p:cNvPr>
            <p:cNvSpPr/>
            <p:nvPr/>
          </p:nvSpPr>
          <p:spPr>
            <a:xfrm>
              <a:off x="3654066"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0" name="TextBox 9">
              <a:extLst>
                <a:ext uri="{FF2B5EF4-FFF2-40B4-BE49-F238E27FC236}">
                  <a16:creationId xmlns:a16="http://schemas.microsoft.com/office/drawing/2014/main" id="{1C4F2B9B-6FC0-4D02-9405-C35941DF6145}"/>
                </a:ext>
              </a:extLst>
            </p:cNvPr>
            <p:cNvSpPr txBox="1"/>
            <p:nvPr/>
          </p:nvSpPr>
          <p:spPr>
            <a:xfrm>
              <a:off x="3903093" y="477230"/>
              <a:ext cx="2959366" cy="3578457"/>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571500" lvl="0" indent="-571500" algn="l" defTabSz="844550">
                <a:lnSpc>
                  <a:spcPct val="90000"/>
                </a:lnSpc>
                <a:spcBef>
                  <a:spcPct val="0"/>
                </a:spcBef>
                <a:spcAft>
                  <a:spcPct val="35000"/>
                </a:spcAft>
                <a:buFont typeface="Arial" panose="020B0604020202020204" pitchFamily="34" charset="0"/>
                <a:buChar char="•"/>
              </a:pPr>
              <a:r>
                <a:rPr lang="en-US" sz="4400" b="1" dirty="0">
                  <a:solidFill>
                    <a:schemeClr val="bg2">
                      <a:lumMod val="50000"/>
                    </a:schemeClr>
                  </a:solidFill>
                </a:rPr>
                <a:t>Individual</a:t>
              </a:r>
              <a:r>
                <a:rPr lang="en-US" sz="4400" b="1" kern="1200" dirty="0">
                  <a:solidFill>
                    <a:schemeClr val="bg2">
                      <a:lumMod val="50000"/>
                    </a:schemeClr>
                  </a:solidFill>
                </a:rPr>
                <a:t> applies</a:t>
              </a:r>
            </a:p>
            <a:p>
              <a:pPr marL="571500" lvl="0" indent="-571500" algn="l" defTabSz="844550">
                <a:lnSpc>
                  <a:spcPct val="90000"/>
                </a:lnSpc>
                <a:spcBef>
                  <a:spcPct val="0"/>
                </a:spcBef>
                <a:spcAft>
                  <a:spcPct val="35000"/>
                </a:spcAft>
                <a:buFont typeface="Arial" panose="020B0604020202020204" pitchFamily="34" charset="0"/>
                <a:buChar char="•"/>
              </a:pPr>
              <a:r>
                <a:rPr lang="en-US" sz="4400" b="1" kern="1200" dirty="0">
                  <a:solidFill>
                    <a:schemeClr val="bg2">
                      <a:lumMod val="50000"/>
                    </a:schemeClr>
                  </a:solidFill>
                </a:rPr>
                <a:t>Program screens applicant</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dirty="0">
                  <a:solidFill>
                    <a:schemeClr val="bg2">
                      <a:lumMod val="50000"/>
                    </a:schemeClr>
                  </a:solidFill>
                </a:rPr>
                <a:t>Gather applicant information</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dirty="0">
                  <a:solidFill>
                    <a:schemeClr val="bg2">
                      <a:lumMod val="50000"/>
                    </a:schemeClr>
                  </a:solidFill>
                </a:rPr>
                <a:t>Complete NSCHC</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dirty="0">
                  <a:solidFill>
                    <a:schemeClr val="bg2">
                      <a:lumMod val="50000"/>
                    </a:schemeClr>
                  </a:solidFill>
                </a:rPr>
                <a:t>Determine applicant eligibility </a:t>
              </a:r>
            </a:p>
          </p:txBody>
        </p:sp>
      </p:grpSp>
    </p:spTree>
    <p:custDataLst>
      <p:tags r:id="rId1"/>
    </p:custDataLst>
    <p:extLst>
      <p:ext uri="{BB962C8B-B14F-4D97-AF65-F5344CB8AC3E}">
        <p14:creationId xmlns:p14="http://schemas.microsoft.com/office/powerpoint/2010/main" val="202479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Receiving Applications</a:t>
            </a:r>
          </a:p>
        </p:txBody>
      </p:sp>
      <p:sp>
        <p:nvSpPr>
          <p:cNvPr id="3" name="Content Placeholder 2"/>
          <p:cNvSpPr>
            <a:spLocks noGrp="1"/>
          </p:cNvSpPr>
          <p:nvPr>
            <p:ph type="body" sz="quarter" idx="13"/>
          </p:nvPr>
        </p:nvSpPr>
        <p:spPr>
          <a:xfrm>
            <a:off x="463647" y="1531425"/>
            <a:ext cx="8141379" cy="1243712"/>
          </a:xfrm>
        </p:spPr>
        <p:txBody>
          <a:bodyPr>
            <a:normAutofit/>
          </a:bodyPr>
          <a:lstStyle/>
          <a:p>
            <a:pPr marL="342900" indent="-342900">
              <a:buFont typeface="Arial" panose="020B0604020202020204" pitchFamily="34" charset="0"/>
              <a:buChar char="•"/>
            </a:pPr>
            <a:r>
              <a:rPr lang="en-US" sz="2000" dirty="0"/>
              <a:t>Programs can set up their Service Opportunity Listings to allow applicant to apply inside and/or outside of My AmeriCorps:</a:t>
            </a:r>
          </a:p>
        </p:txBody>
      </p:sp>
      <p:grpSp>
        <p:nvGrpSpPr>
          <p:cNvPr id="9" name="Group 8">
            <a:extLst>
              <a:ext uri="{FF2B5EF4-FFF2-40B4-BE49-F238E27FC236}">
                <a16:creationId xmlns:a16="http://schemas.microsoft.com/office/drawing/2014/main" id="{59A960CA-1BB1-45D8-8D0F-FB782B060BE6}"/>
              </a:ext>
            </a:extLst>
          </p:cNvPr>
          <p:cNvGrpSpPr/>
          <p:nvPr/>
        </p:nvGrpSpPr>
        <p:grpSpPr>
          <a:xfrm>
            <a:off x="463648" y="2526763"/>
            <a:ext cx="11472699" cy="3731588"/>
            <a:chOff x="1268851" y="2526762"/>
            <a:chExt cx="9470400" cy="2738241"/>
          </a:xfrm>
        </p:grpSpPr>
        <p:sp>
          <p:nvSpPr>
            <p:cNvPr id="16" name="TextBox 15"/>
            <p:cNvSpPr txBox="1"/>
            <p:nvPr/>
          </p:nvSpPr>
          <p:spPr>
            <a:xfrm flipH="1">
              <a:off x="2913012" y="4587463"/>
              <a:ext cx="5070811" cy="677540"/>
            </a:xfrm>
            <a:prstGeom prst="rect">
              <a:avLst/>
            </a:prstGeom>
            <a:noFill/>
          </p:spPr>
          <p:txBody>
            <a:bodyPr wrap="square" rtlCol="0">
              <a:spAutoFit/>
            </a:bodyPr>
            <a:lstStyle/>
            <a:p>
              <a:r>
                <a:rPr lang="en-US"/>
                <a:t>Programs that do not accept applications via My AmeriCorps must develop their own process to receive applications and select applicants</a:t>
              </a:r>
            </a:p>
          </p:txBody>
        </p:sp>
        <p:sp>
          <p:nvSpPr>
            <p:cNvPr id="10" name="TextBox 9"/>
            <p:cNvSpPr txBox="1"/>
            <p:nvPr/>
          </p:nvSpPr>
          <p:spPr>
            <a:xfrm flipH="1">
              <a:off x="8527743" y="2597779"/>
              <a:ext cx="2211508" cy="677540"/>
            </a:xfrm>
            <a:prstGeom prst="rect">
              <a:avLst/>
            </a:prstGeom>
            <a:noFill/>
          </p:spPr>
          <p:txBody>
            <a:bodyPr wrap="square" lIns="91440" tIns="45720" rIns="91440" bIns="45720" rtlCol="0" anchor="t">
              <a:spAutoFit/>
            </a:bodyPr>
            <a:lstStyle/>
            <a:p>
              <a:r>
                <a:rPr lang="en-US"/>
                <a:t>Indicates whether individuals can apply via My AmeriCorps</a:t>
              </a:r>
            </a:p>
          </p:txBody>
        </p:sp>
        <p:grpSp>
          <p:nvGrpSpPr>
            <p:cNvPr id="4" name="Group 3">
              <a:extLst>
                <a:ext uri="{FF2B5EF4-FFF2-40B4-BE49-F238E27FC236}">
                  <a16:creationId xmlns:a16="http://schemas.microsoft.com/office/drawing/2014/main" id="{EF45C71F-04C7-4E28-AB80-F452E98A524D}"/>
                </a:ext>
              </a:extLst>
            </p:cNvPr>
            <p:cNvGrpSpPr/>
            <p:nvPr/>
          </p:nvGrpSpPr>
          <p:grpSpPr>
            <a:xfrm>
              <a:off x="1268851" y="2526762"/>
              <a:ext cx="7337504" cy="2126087"/>
              <a:chOff x="1791629" y="3016899"/>
              <a:chExt cx="7337504" cy="2126087"/>
            </a:xfrm>
          </p:grpSpPr>
          <p:grpSp>
            <p:nvGrpSpPr>
              <p:cNvPr id="18" name="Group 17">
                <a:extLst>
                  <a:ext uri="{FF2B5EF4-FFF2-40B4-BE49-F238E27FC236}">
                    <a16:creationId xmlns:a16="http://schemas.microsoft.com/office/drawing/2014/main" id="{A418D920-E4E9-42B1-AA59-F95ADAF60585}"/>
                  </a:ext>
                </a:extLst>
              </p:cNvPr>
              <p:cNvGrpSpPr/>
              <p:nvPr/>
            </p:nvGrpSpPr>
            <p:grpSpPr>
              <a:xfrm>
                <a:off x="1791629" y="3016899"/>
                <a:ext cx="7337504" cy="2126087"/>
                <a:chOff x="267625" y="2824400"/>
                <a:chExt cx="7337504" cy="2126087"/>
              </a:xfrm>
            </p:grpSpPr>
            <p:pic>
              <p:nvPicPr>
                <p:cNvPr id="6" name="Picture 5"/>
                <p:cNvPicPr>
                  <a:picLocks noChangeAspect="1"/>
                </p:cNvPicPr>
                <p:nvPr/>
              </p:nvPicPr>
              <p:blipFill rotWithShape="1">
                <a:blip r:embed="rId4"/>
                <a:srcRect t="47861" r="9881" b="35000"/>
                <a:stretch/>
              </p:blipFill>
              <p:spPr>
                <a:xfrm>
                  <a:off x="267625" y="2824400"/>
                  <a:ext cx="7337504" cy="1596853"/>
                </a:xfrm>
                <a:prstGeom prst="rect">
                  <a:avLst/>
                </a:prstGeom>
              </p:spPr>
            </p:pic>
            <p:grpSp>
              <p:nvGrpSpPr>
                <p:cNvPr id="17" name="Group 16">
                  <a:extLst>
                    <a:ext uri="{FF2B5EF4-FFF2-40B4-BE49-F238E27FC236}">
                      <a16:creationId xmlns:a16="http://schemas.microsoft.com/office/drawing/2014/main" id="{CFA20E30-EFAA-49B9-8798-20C6F11256F6}"/>
                    </a:ext>
                  </a:extLst>
                </p:cNvPr>
                <p:cNvGrpSpPr/>
                <p:nvPr/>
              </p:nvGrpSpPr>
              <p:grpSpPr>
                <a:xfrm>
                  <a:off x="1911786" y="3358385"/>
                  <a:ext cx="5169237" cy="1592102"/>
                  <a:chOff x="1911786" y="3358385"/>
                  <a:chExt cx="5169237" cy="1592102"/>
                </a:xfrm>
              </p:grpSpPr>
              <p:sp>
                <p:nvSpPr>
                  <p:cNvPr id="7" name="Rectangle 6"/>
                  <p:cNvSpPr/>
                  <p:nvPr/>
                </p:nvSpPr>
                <p:spPr>
                  <a:xfrm>
                    <a:off x="2539972" y="3358385"/>
                    <a:ext cx="3364847" cy="225156"/>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2" name="Rectangle 11"/>
                  <p:cNvSpPr/>
                  <p:nvPr/>
                </p:nvSpPr>
                <p:spPr>
                  <a:xfrm>
                    <a:off x="1911786" y="3651999"/>
                    <a:ext cx="5169237" cy="808351"/>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3" name="Straight Arrow Connector 12"/>
                  <p:cNvCxnSpPr/>
                  <p:nvPr/>
                </p:nvCxnSpPr>
                <p:spPr>
                  <a:xfrm>
                    <a:off x="4222398" y="4465857"/>
                    <a:ext cx="0" cy="484630"/>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cxnSp>
            <p:nvCxnSpPr>
              <p:cNvPr id="19" name="Straight Arrow Connector 18">
                <a:extLst>
                  <a:ext uri="{FF2B5EF4-FFF2-40B4-BE49-F238E27FC236}">
                    <a16:creationId xmlns:a16="http://schemas.microsoft.com/office/drawing/2014/main" id="{FFD484B1-35ED-4D3E-BFAE-344561B46EF1}"/>
                  </a:ext>
                </a:extLst>
              </p:cNvPr>
              <p:cNvCxnSpPr>
                <a:cxnSpLocks/>
              </p:cNvCxnSpPr>
              <p:nvPr/>
            </p:nvCxnSpPr>
            <p:spPr>
              <a:xfrm flipV="1">
                <a:off x="7428823" y="3499033"/>
                <a:ext cx="1499580" cy="164429"/>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spTree>
    <p:custDataLst>
      <p:tags r:id="rId1"/>
    </p:custDataLst>
    <p:extLst>
      <p:ext uri="{BB962C8B-B14F-4D97-AF65-F5344CB8AC3E}">
        <p14:creationId xmlns:p14="http://schemas.microsoft.com/office/powerpoint/2010/main" val="2566865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5B717FD-4E1E-4FB7-A2E2-2DC78331F0BC}"/>
              </a:ext>
            </a:extLst>
          </p:cNvPr>
          <p:cNvPicPr>
            <a:picLocks noGrp="1" noChangeAspect="1"/>
          </p:cNvPicPr>
          <p:nvPr>
            <p:ph type="pic" sz="quarter" idx="12"/>
          </p:nvPr>
        </p:nvPicPr>
        <p:blipFill>
          <a:blip r:embed="rId4"/>
          <a:srcRect/>
          <a:stretch/>
        </p:blipFill>
        <p:spPr>
          <a:xfrm>
            <a:off x="7139733" y="2047322"/>
            <a:ext cx="4138546" cy="2763355"/>
          </a:xfrm>
        </p:spPr>
      </p:pic>
      <p:sp>
        <p:nvSpPr>
          <p:cNvPr id="3" name="Text Placeholder 2">
            <a:extLst>
              <a:ext uri="{FF2B5EF4-FFF2-40B4-BE49-F238E27FC236}">
                <a16:creationId xmlns:a16="http://schemas.microsoft.com/office/drawing/2014/main" id="{D2288F2A-3865-444E-BB05-AC4826CA9F60}"/>
              </a:ext>
            </a:extLst>
          </p:cNvPr>
          <p:cNvSpPr>
            <a:spLocks noGrp="1"/>
          </p:cNvSpPr>
          <p:nvPr>
            <p:ph type="body" sz="quarter" idx="18"/>
          </p:nvPr>
        </p:nvSpPr>
        <p:spPr>
          <a:xfrm>
            <a:off x="602033" y="1714924"/>
            <a:ext cx="5927103" cy="3884596"/>
          </a:xfrm>
        </p:spPr>
        <p:txBody>
          <a:bodyPr>
            <a:normAutofit/>
          </a:bodyPr>
          <a:lstStyle/>
          <a:p>
            <a:pPr marL="285750" indent="-285750"/>
            <a:r>
              <a:rPr lang="en-US" sz="2000" dirty="0"/>
              <a:t>All applicants are required to be screened for eligibility and criminal history. Programs may vary in their process and policy regarding how they conduct </a:t>
            </a:r>
            <a:r>
              <a:rPr lang="en-US" sz="2000"/>
              <a:t>applicant</a:t>
            </a:r>
            <a:r>
              <a:rPr lang="en-US" sz="2000" dirty="0"/>
              <a:t> screening</a:t>
            </a:r>
          </a:p>
          <a:p>
            <a:pPr marL="285750" indent="-285750"/>
            <a:r>
              <a:rPr lang="en-US" sz="2000" dirty="0"/>
              <a:t>Programs should build in as much time as possible to complete the National Service Criminal History Check (NSCHC) and determine eligibility</a:t>
            </a:r>
          </a:p>
          <a:p>
            <a:pPr marL="285750" indent="-285750"/>
            <a:r>
              <a:rPr lang="en-US" sz="2000" dirty="0"/>
              <a:t>Applicants must have their eligibility verified </a:t>
            </a:r>
            <a:r>
              <a:rPr lang="en-US" sz="2000" u="sng" dirty="0"/>
              <a:t>before</a:t>
            </a:r>
            <a:r>
              <a:rPr lang="en-US" sz="2000" dirty="0"/>
              <a:t> they can start service </a:t>
            </a:r>
          </a:p>
          <a:p>
            <a:endParaRPr lang="en-US" dirty="0"/>
          </a:p>
        </p:txBody>
      </p:sp>
      <p:sp>
        <p:nvSpPr>
          <p:cNvPr id="4" name="Text Placeholder 3">
            <a:extLst>
              <a:ext uri="{FF2B5EF4-FFF2-40B4-BE49-F238E27FC236}">
                <a16:creationId xmlns:a16="http://schemas.microsoft.com/office/drawing/2014/main" id="{781A7A39-9879-4B83-BD04-7C5D8D5A0E7E}"/>
              </a:ext>
            </a:extLst>
          </p:cNvPr>
          <p:cNvSpPr>
            <a:spLocks noGrp="1"/>
          </p:cNvSpPr>
          <p:nvPr>
            <p:ph type="body" sz="quarter" idx="13"/>
          </p:nvPr>
        </p:nvSpPr>
        <p:spPr>
          <a:xfrm>
            <a:off x="602033" y="439331"/>
            <a:ext cx="5486173" cy="793392"/>
          </a:xfrm>
        </p:spPr>
        <p:txBody>
          <a:bodyPr>
            <a:normAutofit/>
          </a:bodyPr>
          <a:lstStyle/>
          <a:p>
            <a:r>
              <a:rPr lang="en-US" sz="4000" dirty="0"/>
              <a:t>Applicant Screening </a:t>
            </a:r>
          </a:p>
        </p:txBody>
      </p:sp>
      <p:sp>
        <p:nvSpPr>
          <p:cNvPr id="5" name="Date Placeholder 4">
            <a:extLst>
              <a:ext uri="{FF2B5EF4-FFF2-40B4-BE49-F238E27FC236}">
                <a16:creationId xmlns:a16="http://schemas.microsoft.com/office/drawing/2014/main" id="{D6D8F006-9EA4-428C-92EF-E29D2A87C9C1}"/>
              </a:ext>
            </a:extLst>
          </p:cNvPr>
          <p:cNvSpPr>
            <a:spLocks noGrp="1"/>
          </p:cNvSpPr>
          <p:nvPr>
            <p:ph type="dt" sz="half" idx="19"/>
          </p:nvPr>
        </p:nvSpPr>
        <p:spPr/>
        <p:txBody>
          <a:bodyPr/>
          <a:lstStyle/>
          <a:p>
            <a:fld id="{50D80872-E5E6-274A-A67B-0DB5FB1CC3F5}" type="datetime7">
              <a:rPr lang="en-US" smtClean="0"/>
              <a:pPr/>
              <a:t>Apr-21</a:t>
            </a:fld>
            <a:r>
              <a:rPr lang="en-US"/>
              <a:t>  |</a:t>
            </a:r>
          </a:p>
        </p:txBody>
      </p:sp>
      <p:sp>
        <p:nvSpPr>
          <p:cNvPr id="6" name="Footer Placeholder 5">
            <a:extLst>
              <a:ext uri="{FF2B5EF4-FFF2-40B4-BE49-F238E27FC236}">
                <a16:creationId xmlns:a16="http://schemas.microsoft.com/office/drawing/2014/main" id="{2C49C49E-1B09-4EE4-BE00-8752E70682A3}"/>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A57B635-AAA6-4A33-9616-721AF20510A7}"/>
              </a:ext>
            </a:extLst>
          </p:cNvPr>
          <p:cNvSpPr>
            <a:spLocks noGrp="1"/>
          </p:cNvSpPr>
          <p:nvPr>
            <p:ph type="sldNum" sz="quarter" idx="21"/>
          </p:nvPr>
        </p:nvSpPr>
        <p:spPr/>
        <p:txBody>
          <a:bodyPr/>
          <a:lstStyle/>
          <a:p>
            <a:r>
              <a:rPr lang="en-US"/>
              <a:t>  </a:t>
            </a:r>
            <a:fld id="{E0E21186-8CC3-194A-9753-0BBC1EC778BB}" type="slidenum">
              <a:rPr lang="en-US" smtClean="0"/>
              <a:pPr/>
              <a:t>19</a:t>
            </a:fld>
            <a:endParaRPr lang="en-US"/>
          </a:p>
        </p:txBody>
      </p:sp>
    </p:spTree>
    <p:custDataLst>
      <p:tags r:id="rId1"/>
    </p:custDataLst>
    <p:extLst>
      <p:ext uri="{BB962C8B-B14F-4D97-AF65-F5344CB8AC3E}">
        <p14:creationId xmlns:p14="http://schemas.microsoft.com/office/powerpoint/2010/main" val="92231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F0E054-EE76-4C06-BCA1-1066A33A4EBC}"/>
              </a:ext>
            </a:extLst>
          </p:cNvPr>
          <p:cNvSpPr>
            <a:spLocks noGrp="1"/>
          </p:cNvSpPr>
          <p:nvPr>
            <p:ph type="title"/>
          </p:nvPr>
        </p:nvSpPr>
        <p:spPr/>
        <p:txBody>
          <a:bodyPr>
            <a:normAutofit fontScale="90000"/>
          </a:bodyPr>
          <a:lstStyle/>
          <a:p>
            <a:r>
              <a:rPr lang="en-US"/>
              <a:t>Purpose </a:t>
            </a:r>
          </a:p>
        </p:txBody>
      </p:sp>
      <p:sp>
        <p:nvSpPr>
          <p:cNvPr id="5" name="Date Placeholder 4">
            <a:extLst>
              <a:ext uri="{FF2B5EF4-FFF2-40B4-BE49-F238E27FC236}">
                <a16:creationId xmlns:a16="http://schemas.microsoft.com/office/drawing/2014/main" id="{7B2C59D6-49F9-B44C-AF4D-A12D736D3414}"/>
              </a:ext>
            </a:extLst>
          </p:cNvPr>
          <p:cNvSpPr>
            <a:spLocks noGrp="1"/>
          </p:cNvSpPr>
          <p:nvPr>
            <p:ph type="dt" sz="half" idx="14"/>
          </p:nvPr>
        </p:nvSpPr>
        <p:spPr/>
        <p:txBody>
          <a:bodyPr/>
          <a:lstStyle/>
          <a:p>
            <a:fld id="{3FBD5421-BEB3-3647-A903-78A3499237AF}" type="datetime7">
              <a:rPr lang="en-US" smtClean="0"/>
              <a:pPr/>
              <a:t>Apr-21</a:t>
            </a:fld>
            <a:r>
              <a:rPr lang="en-US"/>
              <a:t>  |</a:t>
            </a:r>
          </a:p>
        </p:txBody>
      </p:sp>
      <p:sp>
        <p:nvSpPr>
          <p:cNvPr id="6" name="Footer Placeholder 5">
            <a:extLst>
              <a:ext uri="{FF2B5EF4-FFF2-40B4-BE49-F238E27FC236}">
                <a16:creationId xmlns:a16="http://schemas.microsoft.com/office/drawing/2014/main" id="{750AEC42-EC95-8746-BCBF-DBF4AF5209F1}"/>
              </a:ext>
            </a:extLst>
          </p:cNvPr>
          <p:cNvSpPr>
            <a:spLocks noGrp="1"/>
          </p:cNvSpPr>
          <p:nvPr>
            <p:ph type="ftr" sz="quarter" idx="15"/>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0246F7D-C7D7-CC40-856E-F4EF9460BE50}"/>
              </a:ext>
            </a:extLst>
          </p:cNvPr>
          <p:cNvSpPr>
            <a:spLocks noGrp="1"/>
          </p:cNvSpPr>
          <p:nvPr>
            <p:ph type="sldNum" sz="quarter" idx="16"/>
          </p:nvPr>
        </p:nvSpPr>
        <p:spPr/>
        <p:txBody>
          <a:bodyPr/>
          <a:lstStyle/>
          <a:p>
            <a:fld id="{DF250469-B62C-0F44-897B-7C51B683C7AB}" type="slidenum">
              <a:rPr lang="en-US" smtClean="0"/>
              <a:pPr/>
              <a:t>2</a:t>
            </a:fld>
            <a:endParaRPr lang="en-US"/>
          </a:p>
        </p:txBody>
      </p:sp>
      <p:sp>
        <p:nvSpPr>
          <p:cNvPr id="2" name="TextBox 1">
            <a:extLst>
              <a:ext uri="{FF2B5EF4-FFF2-40B4-BE49-F238E27FC236}">
                <a16:creationId xmlns:a16="http://schemas.microsoft.com/office/drawing/2014/main" id="{A24AC58D-6E77-435E-87BE-D1B6B349DA4D}"/>
              </a:ext>
            </a:extLst>
          </p:cNvPr>
          <p:cNvSpPr txBox="1"/>
          <p:nvPr/>
        </p:nvSpPr>
        <p:spPr>
          <a:xfrm>
            <a:off x="463648" y="1171074"/>
            <a:ext cx="11041415" cy="4616648"/>
          </a:xfrm>
          <a:prstGeom prst="rect">
            <a:avLst/>
          </a:prstGeom>
          <a:noFill/>
        </p:spPr>
        <p:txBody>
          <a:bodyPr wrap="square" rtlCol="0">
            <a:spAutoFit/>
          </a:bodyPr>
          <a:lstStyle/>
          <a:p>
            <a:r>
              <a:rPr lang="en-US" sz="2000"/>
              <a:t>This presentation is designed to guide AmeriCorps program users to enroll individuals as  AmeriCorps members in the My AmeriCorps Portal, the system by which AmeriCorps members are entered into the National Service Trust. </a:t>
            </a:r>
          </a:p>
          <a:p>
            <a:pPr lvl="1"/>
            <a:endParaRPr lang="en-US" sz="1600"/>
          </a:p>
          <a:p>
            <a:r>
              <a:rPr lang="en-US" sz="2000"/>
              <a:t>The presentation represents AmeriCorps State and National requirements for enrolling members in the Portal as of April 29, 2021.</a:t>
            </a:r>
          </a:p>
          <a:p>
            <a:endParaRPr lang="en-US" sz="2000"/>
          </a:p>
          <a:p>
            <a:r>
              <a:rPr lang="en-US" sz="2000"/>
              <a:t>Please begin the member enrollment process as soon as possible after grant notification. This includes taking proactive steps to plan for member recruitment, citizenship verification, and National Service Criminal History Check processes well in advance of your expected member start dates. </a:t>
            </a:r>
          </a:p>
          <a:p>
            <a:endParaRPr lang="en-US" sz="2000"/>
          </a:p>
          <a:p>
            <a:r>
              <a:rPr lang="en-US" sz="2000"/>
              <a:t>If you are a subgrantee, please ensure you are following any additional policies or procedures required by your State Commission or prime grantee.</a:t>
            </a:r>
            <a:endParaRPr lang="en-US" sz="2000">
              <a:solidFill>
                <a:srgbClr val="FFC000"/>
              </a:solidFill>
            </a:endParaRPr>
          </a:p>
          <a:p>
            <a:endParaRPr lang="en-US"/>
          </a:p>
        </p:txBody>
      </p:sp>
    </p:spTree>
    <p:custDataLst>
      <p:tags r:id="rId1"/>
    </p:custDataLst>
    <p:extLst>
      <p:ext uri="{BB962C8B-B14F-4D97-AF65-F5344CB8AC3E}">
        <p14:creationId xmlns:p14="http://schemas.microsoft.com/office/powerpoint/2010/main" val="245515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E3C87-7747-4798-9309-D3E2AC3D4BCD}"/>
              </a:ext>
            </a:extLst>
          </p:cNvPr>
          <p:cNvSpPr>
            <a:spLocks noGrp="1"/>
          </p:cNvSpPr>
          <p:nvPr>
            <p:ph type="title"/>
          </p:nvPr>
        </p:nvSpPr>
        <p:spPr/>
        <p:txBody>
          <a:bodyPr>
            <a:normAutofit fontScale="90000"/>
          </a:bodyPr>
          <a:lstStyle/>
          <a:p>
            <a:r>
              <a:rPr lang="en-US"/>
              <a:t>Gather Applicant Information</a:t>
            </a:r>
          </a:p>
        </p:txBody>
      </p:sp>
      <p:sp>
        <p:nvSpPr>
          <p:cNvPr id="5" name="Date Placeholder 4">
            <a:extLst>
              <a:ext uri="{FF2B5EF4-FFF2-40B4-BE49-F238E27FC236}">
                <a16:creationId xmlns:a16="http://schemas.microsoft.com/office/drawing/2014/main" id="{8B7E555B-7B8E-4967-B29A-B7890453F105}"/>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7DF9D275-1EDB-4156-A9A3-C89868C14EE6}"/>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BFCB286-0F8F-48DD-9E0C-D4A0BC4821B4}"/>
              </a:ext>
            </a:extLst>
          </p:cNvPr>
          <p:cNvSpPr>
            <a:spLocks noGrp="1"/>
          </p:cNvSpPr>
          <p:nvPr>
            <p:ph type="sldNum" sz="quarter" idx="21"/>
          </p:nvPr>
        </p:nvSpPr>
        <p:spPr/>
        <p:txBody>
          <a:bodyPr/>
          <a:lstStyle/>
          <a:p>
            <a:r>
              <a:rPr lang="en-US"/>
              <a:t>  </a:t>
            </a:r>
            <a:fld id="{E0E21186-8CC3-194A-9753-0BBC1EC778BB}" type="slidenum">
              <a:rPr lang="en-US" smtClean="0"/>
              <a:pPr/>
              <a:t>20</a:t>
            </a:fld>
            <a:endParaRPr lang="en-US"/>
          </a:p>
        </p:txBody>
      </p:sp>
      <p:sp>
        <p:nvSpPr>
          <p:cNvPr id="12" name="TextBox 11">
            <a:extLst>
              <a:ext uri="{FF2B5EF4-FFF2-40B4-BE49-F238E27FC236}">
                <a16:creationId xmlns:a16="http://schemas.microsoft.com/office/drawing/2014/main" id="{079EA47F-6756-49CE-963C-34AFC8CC0021}"/>
              </a:ext>
            </a:extLst>
          </p:cNvPr>
          <p:cNvSpPr txBox="1"/>
          <p:nvPr/>
        </p:nvSpPr>
        <p:spPr>
          <a:xfrm>
            <a:off x="463648" y="1315453"/>
            <a:ext cx="1062611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 order to be enrolled in </a:t>
            </a:r>
            <a:r>
              <a:rPr lang="en-US" sz="2400" dirty="0" err="1"/>
              <a:t>eGrants</a:t>
            </a:r>
            <a:r>
              <a:rPr lang="en-US" sz="2400" dirty="0"/>
              <a:t> and the National Service Trust, programs need to gather  information that is consistent with the Social Security Administration Records. This includes: </a:t>
            </a:r>
          </a:p>
          <a:p>
            <a:pPr marL="800100" lvl="1" indent="-342900">
              <a:buFont typeface="Courier New" panose="02070309020205020404" pitchFamily="49" charset="0"/>
              <a:buChar char="o"/>
            </a:pPr>
            <a:r>
              <a:rPr lang="en-US" sz="2400" dirty="0"/>
              <a:t>Applicant Name</a:t>
            </a:r>
          </a:p>
          <a:p>
            <a:pPr marL="800100" lvl="1" indent="-342900">
              <a:buFont typeface="Courier New" panose="02070309020205020404" pitchFamily="49" charset="0"/>
              <a:buChar char="o"/>
            </a:pPr>
            <a:r>
              <a:rPr lang="en-US" sz="2400" dirty="0"/>
              <a:t>Social Security Number</a:t>
            </a:r>
          </a:p>
          <a:p>
            <a:pPr marL="800100" lvl="1" indent="-342900">
              <a:buFont typeface="Courier New" panose="02070309020205020404" pitchFamily="49" charset="0"/>
              <a:buChar char="o"/>
            </a:pPr>
            <a:r>
              <a:rPr lang="en-US" sz="2400" dirty="0"/>
              <a:t>Date of Birth</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Recommendations for information gathering </a:t>
            </a:r>
          </a:p>
          <a:p>
            <a:pPr marL="800100" lvl="1" indent="-342900">
              <a:buFont typeface="Courier New" panose="02070309020205020404" pitchFamily="49" charset="0"/>
              <a:buChar char="o"/>
            </a:pPr>
            <a:r>
              <a:rPr lang="en-US" sz="2400" dirty="0"/>
              <a:t>Citizen Verification Documents (e.g. birth certificate, passport, certificate of citizenship, green card, etc.)</a:t>
            </a:r>
          </a:p>
          <a:p>
            <a:pPr marL="800100" lvl="1" indent="-342900">
              <a:buFont typeface="Courier New" panose="02070309020205020404" pitchFamily="49" charset="0"/>
              <a:buChar char="o"/>
            </a:pPr>
            <a:r>
              <a:rPr lang="en-US" sz="2400" dirty="0"/>
              <a:t>Contact information (phone, email, address, etc.) </a:t>
            </a:r>
          </a:p>
        </p:txBody>
      </p:sp>
    </p:spTree>
    <p:custDataLst>
      <p:tags r:id="rId1"/>
    </p:custDataLst>
    <p:extLst>
      <p:ext uri="{BB962C8B-B14F-4D97-AF65-F5344CB8AC3E}">
        <p14:creationId xmlns:p14="http://schemas.microsoft.com/office/powerpoint/2010/main" val="4827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6EC66-778A-40D2-A610-5E899F0AF1B1}"/>
              </a:ext>
            </a:extLst>
          </p:cNvPr>
          <p:cNvSpPr>
            <a:spLocks noGrp="1"/>
          </p:cNvSpPr>
          <p:nvPr>
            <p:ph type="title"/>
          </p:nvPr>
        </p:nvSpPr>
        <p:spPr>
          <a:xfrm>
            <a:off x="463648" y="567041"/>
            <a:ext cx="9017236" cy="419100"/>
          </a:xfrm>
        </p:spPr>
        <p:txBody>
          <a:bodyPr>
            <a:normAutofit fontScale="90000"/>
          </a:bodyPr>
          <a:lstStyle/>
          <a:p>
            <a:r>
              <a:rPr lang="en-US"/>
              <a:t>National Service Criminal History Check (NSCHC)</a:t>
            </a:r>
          </a:p>
        </p:txBody>
      </p:sp>
      <p:sp>
        <p:nvSpPr>
          <p:cNvPr id="5" name="Date Placeholder 4">
            <a:extLst>
              <a:ext uri="{FF2B5EF4-FFF2-40B4-BE49-F238E27FC236}">
                <a16:creationId xmlns:a16="http://schemas.microsoft.com/office/drawing/2014/main" id="{72D93A2E-D03F-423A-AEE3-89D00835811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8D22B3D3-E212-4D39-B671-73F8997DDD4B}"/>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C848366-6358-426D-A4D5-43A0AD7576C2}"/>
              </a:ext>
            </a:extLst>
          </p:cNvPr>
          <p:cNvSpPr>
            <a:spLocks noGrp="1"/>
          </p:cNvSpPr>
          <p:nvPr>
            <p:ph type="sldNum" sz="quarter" idx="21"/>
          </p:nvPr>
        </p:nvSpPr>
        <p:spPr/>
        <p:txBody>
          <a:bodyPr/>
          <a:lstStyle/>
          <a:p>
            <a:r>
              <a:rPr lang="en-US"/>
              <a:t>  </a:t>
            </a:r>
            <a:fld id="{E0E21186-8CC3-194A-9753-0BBC1EC778BB}" type="slidenum">
              <a:rPr lang="en-US" smtClean="0"/>
              <a:pPr/>
              <a:t>21</a:t>
            </a:fld>
            <a:endParaRPr lang="en-US"/>
          </a:p>
        </p:txBody>
      </p:sp>
      <p:sp>
        <p:nvSpPr>
          <p:cNvPr id="9" name="TextBox 8">
            <a:extLst>
              <a:ext uri="{FF2B5EF4-FFF2-40B4-BE49-F238E27FC236}">
                <a16:creationId xmlns:a16="http://schemas.microsoft.com/office/drawing/2014/main" id="{D775F5C3-CED0-47E1-9E27-BF52862F45CA}"/>
              </a:ext>
            </a:extLst>
          </p:cNvPr>
          <p:cNvSpPr txBox="1"/>
          <p:nvPr/>
        </p:nvSpPr>
        <p:spPr>
          <a:xfrm>
            <a:off x="463646" y="1120676"/>
            <a:ext cx="11264705"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t>AmeriCorps State and National grantees must conduct National Service Criminal History Checks for AmeriCorps applicants ages 18+ </a:t>
            </a:r>
          </a:p>
          <a:p>
            <a:pPr marL="285750" indent="-285750">
              <a:buFont typeface="Arial" panose="020B0604020202020204" pitchFamily="34" charset="0"/>
              <a:buChar char="•"/>
            </a:pPr>
            <a:r>
              <a:rPr lang="en-US" sz="2200" dirty="0"/>
              <a:t>Three checks are required for individuals to comply with NSCHC requirements: </a:t>
            </a:r>
          </a:p>
          <a:p>
            <a:pPr marL="800100" lvl="1" indent="-342900">
              <a:buFont typeface="Courier New" panose="02070309020205020404" pitchFamily="49" charset="0"/>
              <a:buChar char="o"/>
            </a:pPr>
            <a:r>
              <a:rPr lang="en-US" sz="2200" dirty="0"/>
              <a:t>A nationwide check of the National Sex Offender Public Website through </a:t>
            </a:r>
            <a:r>
              <a:rPr lang="en-US" sz="2200" dirty="0">
                <a:hlinkClick r:id="rId4" action="ppaction://hlinkfile"/>
              </a:rPr>
              <a:t>NSOPW.gov</a:t>
            </a:r>
            <a:endParaRPr lang="en-US" sz="2200" dirty="0"/>
          </a:p>
          <a:p>
            <a:pPr marL="800100" lvl="1" indent="-342900">
              <a:buFont typeface="Courier New" panose="02070309020205020404" pitchFamily="49" charset="0"/>
              <a:buChar char="o"/>
            </a:pPr>
            <a:r>
              <a:rPr lang="en-US" sz="2200" dirty="0"/>
              <a:t>A check of the State criminal history record repository or agency-designed alternative for the individual’s state of residence and state of service</a:t>
            </a:r>
          </a:p>
          <a:p>
            <a:pPr marL="800100" lvl="1" indent="-342900">
              <a:buFont typeface="Courier New" panose="02070309020205020404" pitchFamily="49" charset="0"/>
              <a:buChar char="o"/>
            </a:pPr>
            <a:r>
              <a:rPr lang="en-US" sz="2200" dirty="0"/>
              <a:t>A fingerprint-based check of the FBI criminal history record database through the state criminal history record repository or agency-approved vendor </a:t>
            </a:r>
          </a:p>
        </p:txBody>
      </p:sp>
      <p:sp>
        <p:nvSpPr>
          <p:cNvPr id="12" name="TextBox 11">
            <a:extLst>
              <a:ext uri="{FF2B5EF4-FFF2-40B4-BE49-F238E27FC236}">
                <a16:creationId xmlns:a16="http://schemas.microsoft.com/office/drawing/2014/main" id="{49FC141F-4F41-4309-8745-55EA8E3F8E57}"/>
              </a:ext>
            </a:extLst>
          </p:cNvPr>
          <p:cNvSpPr txBox="1"/>
          <p:nvPr/>
        </p:nvSpPr>
        <p:spPr>
          <a:xfrm>
            <a:off x="463646" y="4937105"/>
            <a:ext cx="11264705" cy="1200329"/>
          </a:xfrm>
          <a:prstGeom prst="rect">
            <a:avLst/>
          </a:prstGeom>
          <a:solidFill>
            <a:schemeClr val="tx2"/>
          </a:solidFill>
        </p:spPr>
        <p:txBody>
          <a:bodyPr wrap="square" rtlCol="0">
            <a:spAutoFit/>
          </a:bodyPr>
          <a:lstStyle/>
          <a:p>
            <a:r>
              <a:rPr lang="en-US">
                <a:hlinkClick r:id="rId5"/>
              </a:rPr>
              <a:t>45 CFR § 2540.205(a) </a:t>
            </a:r>
            <a:r>
              <a:rPr lang="en-US">
                <a:solidFill>
                  <a:schemeClr val="bg2"/>
                </a:solidFill>
              </a:rPr>
              <a:t>The National Service Criminal History Check must be conducted, reviewed, and an eligibility determination made by the grant recipient or subrecipient based on the results of the National Service Criminal History Check </a:t>
            </a:r>
            <a:r>
              <a:rPr lang="en-US" b="1" i="1" u="sng">
                <a:solidFill>
                  <a:schemeClr val="bg2"/>
                </a:solidFill>
              </a:rPr>
              <a:t>before</a:t>
            </a:r>
            <a:r>
              <a:rPr lang="en-US">
                <a:solidFill>
                  <a:schemeClr val="bg2"/>
                </a:solidFill>
              </a:rPr>
              <a:t> a person begins to work or serve in a position specified in 45 CFR § 2540.201(a).</a:t>
            </a:r>
          </a:p>
        </p:txBody>
      </p:sp>
    </p:spTree>
    <p:custDataLst>
      <p:tags r:id="rId1"/>
    </p:custDataLst>
    <p:extLst>
      <p:ext uri="{BB962C8B-B14F-4D97-AF65-F5344CB8AC3E}">
        <p14:creationId xmlns:p14="http://schemas.microsoft.com/office/powerpoint/2010/main" val="1355358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527A0-268A-45CB-9944-A35E8D9ABEB0}"/>
              </a:ext>
            </a:extLst>
          </p:cNvPr>
          <p:cNvSpPr>
            <a:spLocks noGrp="1"/>
          </p:cNvSpPr>
          <p:nvPr>
            <p:ph type="title"/>
          </p:nvPr>
        </p:nvSpPr>
        <p:spPr/>
        <p:txBody>
          <a:bodyPr>
            <a:normAutofit fontScale="90000"/>
          </a:bodyPr>
          <a:lstStyle/>
          <a:p>
            <a:r>
              <a:rPr lang="en-US"/>
              <a:t>Determine Member Eligibility </a:t>
            </a:r>
          </a:p>
        </p:txBody>
      </p:sp>
      <p:sp>
        <p:nvSpPr>
          <p:cNvPr id="5" name="Date Placeholder 4">
            <a:extLst>
              <a:ext uri="{FF2B5EF4-FFF2-40B4-BE49-F238E27FC236}">
                <a16:creationId xmlns:a16="http://schemas.microsoft.com/office/drawing/2014/main" id="{27D52A1B-D3D3-4698-8324-AA1E35376FF3}"/>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43236034-C350-40FC-83ED-9A387AA0FFFF}"/>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9F2B37C6-E246-4701-A75B-3874808E6B61}"/>
              </a:ext>
            </a:extLst>
          </p:cNvPr>
          <p:cNvSpPr>
            <a:spLocks noGrp="1"/>
          </p:cNvSpPr>
          <p:nvPr>
            <p:ph type="sldNum" sz="quarter" idx="21"/>
          </p:nvPr>
        </p:nvSpPr>
        <p:spPr/>
        <p:txBody>
          <a:bodyPr/>
          <a:lstStyle/>
          <a:p>
            <a:r>
              <a:rPr lang="en-US"/>
              <a:t>  </a:t>
            </a:r>
            <a:fld id="{E0E21186-8CC3-194A-9753-0BBC1EC778BB}" type="slidenum">
              <a:rPr lang="en-US" smtClean="0"/>
              <a:pPr/>
              <a:t>22</a:t>
            </a:fld>
            <a:endParaRPr lang="en-US"/>
          </a:p>
        </p:txBody>
      </p:sp>
      <p:sp>
        <p:nvSpPr>
          <p:cNvPr id="10" name="TextBox 9">
            <a:extLst>
              <a:ext uri="{FF2B5EF4-FFF2-40B4-BE49-F238E27FC236}">
                <a16:creationId xmlns:a16="http://schemas.microsoft.com/office/drawing/2014/main" id="{E3CFE4E8-47D4-4C86-8C84-1341C3B025A9}"/>
              </a:ext>
            </a:extLst>
          </p:cNvPr>
          <p:cNvSpPr txBox="1"/>
          <p:nvPr/>
        </p:nvSpPr>
        <p:spPr>
          <a:xfrm>
            <a:off x="463648" y="1235242"/>
            <a:ext cx="11054294" cy="3416320"/>
          </a:xfrm>
          <a:prstGeom prst="rect">
            <a:avLst/>
          </a:prstGeom>
          <a:noFill/>
        </p:spPr>
        <p:txBody>
          <a:bodyPr wrap="square" rtlCol="0">
            <a:spAutoFit/>
          </a:bodyPr>
          <a:lstStyle/>
          <a:p>
            <a:pPr marL="285750" indent="-285750">
              <a:buFont typeface="Arial" panose="020B0604020202020204" pitchFamily="34" charset="0"/>
              <a:buChar char="•"/>
            </a:pPr>
            <a:r>
              <a:rPr lang="en-US" dirty="0"/>
              <a:t>Programs must conduct a screening of individuals as part of the recruitment and selection process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Eligibility Requirements: </a:t>
            </a:r>
            <a:r>
              <a:rPr lang="en-US" dirty="0">
                <a:hlinkClick r:id="rId4"/>
              </a:rPr>
              <a:t>45 CFR § 2522.200</a:t>
            </a:r>
            <a:endParaRPr lang="en-US" dirty="0"/>
          </a:p>
          <a:p>
            <a:pPr marL="742950" lvl="1" indent="-285750">
              <a:buFont typeface="Courier New" panose="02070309020205020404" pitchFamily="49" charset="0"/>
              <a:buChar char="o"/>
            </a:pPr>
            <a:r>
              <a:rPr lang="en-US" dirty="0"/>
              <a:t>Age</a:t>
            </a:r>
          </a:p>
          <a:p>
            <a:pPr marL="1200150" lvl="2" indent="-285750">
              <a:buFont typeface="Wingdings" panose="05000000000000000000" pitchFamily="2" charset="2"/>
              <a:buChar char="§"/>
            </a:pPr>
            <a:r>
              <a:rPr lang="en-US" dirty="0"/>
              <a:t>An AmeriCorps participant must be at least 17 years of age</a:t>
            </a:r>
          </a:p>
          <a:p>
            <a:pPr marL="742950" lvl="1" indent="-285750">
              <a:buFont typeface="Courier New" panose="02070309020205020404" pitchFamily="49" charset="0"/>
              <a:buChar char="o"/>
            </a:pPr>
            <a:r>
              <a:rPr lang="en-US" dirty="0"/>
              <a:t>Have a high school diploma or equivalent (see regulation for additional details)</a:t>
            </a:r>
          </a:p>
          <a:p>
            <a:pPr marL="742950" lvl="1" indent="-285750">
              <a:buFont typeface="Courier New" panose="02070309020205020404" pitchFamily="49" charset="0"/>
              <a:buChar char="o"/>
            </a:pPr>
            <a:r>
              <a:rPr lang="en-US" dirty="0"/>
              <a:t>Be a citizen, national, or lawful permanent resident alien of the United States (see regulation for a list of acceptable forms certifying status as a citizen) </a:t>
            </a:r>
          </a:p>
          <a:p>
            <a:pPr marL="742950" lvl="1" indent="-285750">
              <a:buFont typeface="Courier New" panose="02070309020205020404" pitchFamily="49" charset="0"/>
              <a:buChar char="o"/>
            </a:pPr>
            <a:r>
              <a:rPr lang="en-US" dirty="0"/>
              <a:t>Satisfy the National Service Criminal History Check eligibility criteria</a:t>
            </a:r>
          </a:p>
          <a:p>
            <a:pPr marL="742950" lvl="1" indent="-28575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FD8A206B-8FB6-400D-AE66-DB6E95F040F8}"/>
              </a:ext>
            </a:extLst>
          </p:cNvPr>
          <p:cNvSpPr txBox="1"/>
          <p:nvPr/>
        </p:nvSpPr>
        <p:spPr>
          <a:xfrm>
            <a:off x="463648" y="4651562"/>
            <a:ext cx="11264704" cy="1446550"/>
          </a:xfrm>
          <a:prstGeom prst="rect">
            <a:avLst/>
          </a:prstGeom>
          <a:solidFill>
            <a:schemeClr val="tx2"/>
          </a:solidFill>
        </p:spPr>
        <p:txBody>
          <a:bodyPr wrap="square" rtlCol="0">
            <a:spAutoFit/>
          </a:bodyPr>
          <a:lstStyle/>
          <a:p>
            <a:r>
              <a:rPr lang="en-US" sz="2400" b="1">
                <a:solidFill>
                  <a:schemeClr val="bg2"/>
                </a:solidFill>
              </a:rPr>
              <a:t>Failure to conduct timely and compliant NSCHCs and ensure eligibility of an individual may: </a:t>
            </a:r>
          </a:p>
          <a:p>
            <a:r>
              <a:rPr lang="en-US" sz="2000" b="1">
                <a:solidFill>
                  <a:schemeClr val="bg2"/>
                </a:solidFill>
              </a:rPr>
              <a:t>	- Delay the enrollment process</a:t>
            </a:r>
          </a:p>
          <a:p>
            <a:r>
              <a:rPr lang="en-US" sz="2000" b="1">
                <a:solidFill>
                  <a:schemeClr val="bg2"/>
                </a:solidFill>
              </a:rPr>
              <a:t>	- Result in cost disallowances </a:t>
            </a:r>
          </a:p>
        </p:txBody>
      </p:sp>
    </p:spTree>
    <p:custDataLst>
      <p:tags r:id="rId1"/>
    </p:custDataLst>
    <p:extLst>
      <p:ext uri="{BB962C8B-B14F-4D97-AF65-F5344CB8AC3E}">
        <p14:creationId xmlns:p14="http://schemas.microsoft.com/office/powerpoint/2010/main" val="572923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1FBF7D6-1286-44BA-B024-542F88361159}"/>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509E2A2F-222E-4318-8CFF-D73F61E886E0}"/>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D7CAC112-85FE-40E4-9BE2-6485B8E08E6A}"/>
              </a:ext>
            </a:extLst>
          </p:cNvPr>
          <p:cNvSpPr>
            <a:spLocks noGrp="1"/>
          </p:cNvSpPr>
          <p:nvPr>
            <p:ph type="sldNum" sz="quarter" idx="21"/>
          </p:nvPr>
        </p:nvSpPr>
        <p:spPr/>
        <p:txBody>
          <a:bodyPr/>
          <a:lstStyle/>
          <a:p>
            <a:r>
              <a:rPr lang="en-US"/>
              <a:t>  </a:t>
            </a:r>
            <a:fld id="{E0E21186-8CC3-194A-9753-0BBC1EC778BB}" type="slidenum">
              <a:rPr lang="en-US" smtClean="0"/>
              <a:pPr/>
              <a:t>23</a:t>
            </a:fld>
            <a:endParaRPr lang="en-US"/>
          </a:p>
        </p:txBody>
      </p:sp>
      <p:grpSp>
        <p:nvGrpSpPr>
          <p:cNvPr id="14" name="Group 13">
            <a:extLst>
              <a:ext uri="{FF2B5EF4-FFF2-40B4-BE49-F238E27FC236}">
                <a16:creationId xmlns:a16="http://schemas.microsoft.com/office/drawing/2014/main" id="{842DF3B8-2584-4209-8F40-0A9AD14D1E74}"/>
              </a:ext>
            </a:extLst>
          </p:cNvPr>
          <p:cNvGrpSpPr/>
          <p:nvPr/>
        </p:nvGrpSpPr>
        <p:grpSpPr>
          <a:xfrm>
            <a:off x="481263" y="389088"/>
            <a:ext cx="10571748" cy="5337943"/>
            <a:chOff x="4658951" y="1704541"/>
            <a:chExt cx="2874098" cy="3448917"/>
          </a:xfrm>
        </p:grpSpPr>
        <p:grpSp>
          <p:nvGrpSpPr>
            <p:cNvPr id="8" name="Group 7">
              <a:extLst>
                <a:ext uri="{FF2B5EF4-FFF2-40B4-BE49-F238E27FC236}">
                  <a16:creationId xmlns:a16="http://schemas.microsoft.com/office/drawing/2014/main" id="{AA8C9E7A-B09B-47F4-85D3-06C08EBC7910}"/>
                </a:ext>
              </a:extLst>
            </p:cNvPr>
            <p:cNvGrpSpPr/>
            <p:nvPr/>
          </p:nvGrpSpPr>
          <p:grpSpPr>
            <a:xfrm>
              <a:off x="4658951" y="1704541"/>
              <a:ext cx="2874098" cy="3448917"/>
              <a:chOff x="6053938" y="606770"/>
              <a:chExt cx="2874098" cy="3448917"/>
            </a:xfrm>
          </p:grpSpPr>
          <p:sp>
            <p:nvSpPr>
              <p:cNvPr id="12" name="Rectangle: Rounded Corners 11">
                <a:extLst>
                  <a:ext uri="{FF2B5EF4-FFF2-40B4-BE49-F238E27FC236}">
                    <a16:creationId xmlns:a16="http://schemas.microsoft.com/office/drawing/2014/main" id="{1D2177CB-16A0-4C81-A8D6-1414BA45A9EC}"/>
                  </a:ext>
                </a:extLst>
              </p:cNvPr>
              <p:cNvSpPr/>
              <p:nvPr/>
            </p:nvSpPr>
            <p:spPr>
              <a:xfrm>
                <a:off x="6053938"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Rectangle: Rounded Corners 4">
                <a:extLst>
                  <a:ext uri="{FF2B5EF4-FFF2-40B4-BE49-F238E27FC236}">
                    <a16:creationId xmlns:a16="http://schemas.microsoft.com/office/drawing/2014/main" id="{18891D04-FAB5-4B91-9112-39E49865F3B9}"/>
                  </a:ext>
                </a:extLst>
              </p:cNvPr>
              <p:cNvSpPr txBox="1"/>
              <p:nvPr/>
            </p:nvSpPr>
            <p:spPr>
              <a:xfrm rot="16200000">
                <a:off x="4927292" y="1733417"/>
                <a:ext cx="2828112"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6000" b="1" kern="1200">
                    <a:solidFill>
                      <a:schemeClr val="accent3"/>
                    </a:solidFill>
                  </a:rPr>
                  <a:t>Select your member</a:t>
                </a:r>
              </a:p>
            </p:txBody>
          </p:sp>
        </p:grpSp>
        <p:grpSp>
          <p:nvGrpSpPr>
            <p:cNvPr id="9" name="Group 8">
              <a:extLst>
                <a:ext uri="{FF2B5EF4-FFF2-40B4-BE49-F238E27FC236}">
                  <a16:creationId xmlns:a16="http://schemas.microsoft.com/office/drawing/2014/main" id="{DE159EC8-EACE-4827-B7A8-4D36D28F8339}"/>
                </a:ext>
              </a:extLst>
            </p:cNvPr>
            <p:cNvGrpSpPr/>
            <p:nvPr/>
          </p:nvGrpSpPr>
          <p:grpSpPr>
            <a:xfrm>
              <a:off x="5233771" y="1704541"/>
              <a:ext cx="2233858" cy="3448917"/>
              <a:chOff x="6628758" y="606770"/>
              <a:chExt cx="2233858" cy="3448917"/>
            </a:xfrm>
          </p:grpSpPr>
          <p:sp>
            <p:nvSpPr>
              <p:cNvPr id="10" name="Rectangle 9">
                <a:extLst>
                  <a:ext uri="{FF2B5EF4-FFF2-40B4-BE49-F238E27FC236}">
                    <a16:creationId xmlns:a16="http://schemas.microsoft.com/office/drawing/2014/main" id="{BB928240-7996-4675-A19C-B1231F368D04}"/>
                  </a:ext>
                </a:extLst>
              </p:cNvPr>
              <p:cNvSpPr/>
              <p:nvPr/>
            </p:nvSpPr>
            <p:spPr>
              <a:xfrm>
                <a:off x="6628758"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1" name="TextBox 10">
                <a:extLst>
                  <a:ext uri="{FF2B5EF4-FFF2-40B4-BE49-F238E27FC236}">
                    <a16:creationId xmlns:a16="http://schemas.microsoft.com/office/drawing/2014/main" id="{AACC63B0-A2EE-4131-860B-74953EC2B67C}"/>
                  </a:ext>
                </a:extLst>
              </p:cNvPr>
              <p:cNvSpPr txBox="1"/>
              <p:nvPr/>
            </p:nvSpPr>
            <p:spPr>
              <a:xfrm>
                <a:off x="6628758" y="808784"/>
                <a:ext cx="2233858" cy="3246903"/>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4800" b="1" kern="1200">
                    <a:solidFill>
                      <a:schemeClr val="bg2">
                        <a:lumMod val="50000"/>
                      </a:schemeClr>
                    </a:solidFill>
                  </a:rPr>
                  <a:t>Select applicant in </a:t>
                </a:r>
                <a:r>
                  <a:rPr lang="en-US" sz="4800" b="1" kern="1200" err="1">
                    <a:solidFill>
                      <a:schemeClr val="bg2">
                        <a:lumMod val="50000"/>
                      </a:schemeClr>
                    </a:solidFill>
                  </a:rPr>
                  <a:t>eGrants</a:t>
                </a:r>
                <a:endParaRPr lang="en-US" sz="4800" b="1" kern="1200">
                  <a:solidFill>
                    <a:schemeClr val="bg2">
                      <a:lumMod val="50000"/>
                    </a:schemeClr>
                  </a:solidFill>
                </a:endParaRPr>
              </a:p>
              <a:p>
                <a:pPr marL="0" lvl="0" indent="0" algn="l" defTabSz="844550">
                  <a:lnSpc>
                    <a:spcPct val="90000"/>
                  </a:lnSpc>
                  <a:spcBef>
                    <a:spcPct val="0"/>
                  </a:spcBef>
                  <a:spcAft>
                    <a:spcPct val="35000"/>
                  </a:spcAft>
                  <a:buNone/>
                </a:pPr>
                <a:r>
                  <a:rPr lang="en-US" sz="4800" b="1" kern="1200">
                    <a:solidFill>
                      <a:schemeClr val="bg2">
                        <a:lumMod val="50000"/>
                      </a:schemeClr>
                    </a:solidFill>
                  </a:rPr>
                  <a:t>Applicant completes enrollment form in My AmeriCorps</a:t>
                </a:r>
              </a:p>
              <a:p>
                <a:pPr marL="0" lvl="0" indent="0" algn="l" defTabSz="844550">
                  <a:lnSpc>
                    <a:spcPct val="90000"/>
                  </a:lnSpc>
                  <a:spcBef>
                    <a:spcPct val="0"/>
                  </a:spcBef>
                  <a:spcAft>
                    <a:spcPct val="35000"/>
                  </a:spcAft>
                  <a:buNone/>
                </a:pPr>
                <a:r>
                  <a:rPr lang="en-US" sz="4800" b="1" kern="1200">
                    <a:solidFill>
                      <a:schemeClr val="bg2">
                        <a:lumMod val="50000"/>
                      </a:schemeClr>
                    </a:solidFill>
                  </a:rPr>
                  <a:t>Social Security Administration Check </a:t>
                </a:r>
              </a:p>
            </p:txBody>
          </p:sp>
        </p:grpSp>
      </p:grpSp>
    </p:spTree>
    <p:custDataLst>
      <p:tags r:id="rId1"/>
    </p:custDataLst>
    <p:extLst>
      <p:ext uri="{BB962C8B-B14F-4D97-AF65-F5344CB8AC3E}">
        <p14:creationId xmlns:p14="http://schemas.microsoft.com/office/powerpoint/2010/main" val="1114506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Selecting your applicant in eGrants</a:t>
            </a:r>
          </a:p>
        </p:txBody>
      </p:sp>
      <p:sp>
        <p:nvSpPr>
          <p:cNvPr id="4" name="Slide Number Placeholder 3"/>
          <p:cNvSpPr>
            <a:spLocks noGrp="1"/>
          </p:cNvSpPr>
          <p:nvPr>
            <p:ph type="sldNum" sz="quarter" idx="21"/>
          </p:nvPr>
        </p:nvSpPr>
        <p:spPr/>
        <p:txBody>
          <a:bodyPr/>
          <a:lstStyle/>
          <a:p>
            <a:fld id="{0D3B86E4-7A01-4085-814F-FD0EC848E3F6}" type="slidenum">
              <a:rPr lang="en-US" smtClean="0"/>
              <a:pPr/>
              <a:t>24</a:t>
            </a:fld>
            <a:endParaRPr lang="en-US"/>
          </a:p>
        </p:txBody>
      </p:sp>
      <p:grpSp>
        <p:nvGrpSpPr>
          <p:cNvPr id="7" name="Group 6">
            <a:extLst>
              <a:ext uri="{FF2B5EF4-FFF2-40B4-BE49-F238E27FC236}">
                <a16:creationId xmlns:a16="http://schemas.microsoft.com/office/drawing/2014/main" id="{7C038182-BFFC-44EE-8932-D459B778F0E6}"/>
              </a:ext>
            </a:extLst>
          </p:cNvPr>
          <p:cNvGrpSpPr/>
          <p:nvPr/>
        </p:nvGrpSpPr>
        <p:grpSpPr>
          <a:xfrm>
            <a:off x="1601914" y="1184742"/>
            <a:ext cx="10212304" cy="5142642"/>
            <a:chOff x="1336525" y="2093829"/>
            <a:chExt cx="9418691" cy="4924425"/>
          </a:xfrm>
        </p:grpSpPr>
        <p:sp>
          <p:nvSpPr>
            <p:cNvPr id="16" name="TextBox 15"/>
            <p:cNvSpPr txBox="1"/>
            <p:nvPr/>
          </p:nvSpPr>
          <p:spPr>
            <a:xfrm>
              <a:off x="9298951" y="2386963"/>
              <a:ext cx="1456265" cy="1754326"/>
            </a:xfrm>
            <a:prstGeom prst="rect">
              <a:avLst/>
            </a:prstGeom>
            <a:noFill/>
          </p:spPr>
          <p:txBody>
            <a:bodyPr wrap="square" rtlCol="0">
              <a:spAutoFit/>
            </a:bodyPr>
            <a:lstStyle/>
            <a:p>
              <a:r>
                <a:rPr lang="en-US"/>
                <a:t>Click the relevant radio button to select the applicant</a:t>
              </a:r>
            </a:p>
          </p:txBody>
        </p:sp>
        <p:sp>
          <p:nvSpPr>
            <p:cNvPr id="17" name="TextBox 16"/>
            <p:cNvSpPr txBox="1"/>
            <p:nvPr/>
          </p:nvSpPr>
          <p:spPr>
            <a:xfrm>
              <a:off x="9319508" y="4542543"/>
              <a:ext cx="1415153" cy="2308324"/>
            </a:xfrm>
            <a:prstGeom prst="rect">
              <a:avLst/>
            </a:prstGeom>
            <a:noFill/>
          </p:spPr>
          <p:txBody>
            <a:bodyPr wrap="square" rtlCol="0">
              <a:spAutoFit/>
            </a:bodyPr>
            <a:lstStyle/>
            <a:p>
              <a:r>
                <a:rPr lang="en-US"/>
                <a:t>Click to submit the selection. The applicant will be notified via email</a:t>
              </a:r>
            </a:p>
          </p:txBody>
        </p:sp>
        <p:grpSp>
          <p:nvGrpSpPr>
            <p:cNvPr id="3" name="Group 2">
              <a:extLst>
                <a:ext uri="{FF2B5EF4-FFF2-40B4-BE49-F238E27FC236}">
                  <a16:creationId xmlns:a16="http://schemas.microsoft.com/office/drawing/2014/main" id="{BE86EF59-61D7-4C0A-BCD4-6E5E25ECC590}"/>
                </a:ext>
              </a:extLst>
            </p:cNvPr>
            <p:cNvGrpSpPr/>
            <p:nvPr/>
          </p:nvGrpSpPr>
          <p:grpSpPr>
            <a:xfrm>
              <a:off x="2572970" y="2093829"/>
              <a:ext cx="6708211" cy="4924425"/>
              <a:chOff x="2572970" y="1566747"/>
              <a:chExt cx="6708211" cy="4924425"/>
            </a:xfrm>
          </p:grpSpPr>
          <p:pic>
            <p:nvPicPr>
              <p:cNvPr id="5" name="Picture 4"/>
              <p:cNvPicPr>
                <a:picLocks noChangeAspect="1"/>
              </p:cNvPicPr>
              <p:nvPr/>
            </p:nvPicPr>
            <p:blipFill>
              <a:blip r:embed="rId4"/>
              <a:stretch>
                <a:fillRect/>
              </a:stretch>
            </p:blipFill>
            <p:spPr>
              <a:xfrm>
                <a:off x="3204689" y="1566747"/>
                <a:ext cx="5943600" cy="4924425"/>
              </a:xfrm>
              <a:prstGeom prst="rect">
                <a:avLst/>
              </a:prstGeom>
            </p:spPr>
          </p:pic>
          <p:sp>
            <p:nvSpPr>
              <p:cNvPr id="12" name="Rectangle 11"/>
              <p:cNvSpPr/>
              <p:nvPr/>
            </p:nvSpPr>
            <p:spPr>
              <a:xfrm>
                <a:off x="3204689" y="3423454"/>
                <a:ext cx="5768340" cy="462987"/>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3" name="Straight Arrow Connector 12"/>
              <p:cNvCxnSpPr>
                <a:cxnSpLocks/>
              </p:cNvCxnSpPr>
              <p:nvPr/>
            </p:nvCxnSpPr>
            <p:spPr>
              <a:xfrm flipV="1">
                <a:off x="8931265" y="2966726"/>
                <a:ext cx="349916" cy="462988"/>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316056" y="6152228"/>
                <a:ext cx="887989" cy="285132"/>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8" name="Straight Arrow Connector 17"/>
              <p:cNvCxnSpPr>
                <a:cxnSpLocks/>
              </p:cNvCxnSpPr>
              <p:nvPr/>
            </p:nvCxnSpPr>
            <p:spPr>
              <a:xfrm flipH="1">
                <a:off x="2572970" y="4183242"/>
                <a:ext cx="631721" cy="663215"/>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0A251DFC-ED19-47A9-8F22-2414DEB0FDAC}"/>
                  </a:ext>
                </a:extLst>
              </p:cNvPr>
              <p:cNvSpPr/>
              <p:nvPr/>
            </p:nvSpPr>
            <p:spPr>
              <a:xfrm>
                <a:off x="3204689" y="4028959"/>
                <a:ext cx="443994" cy="263343"/>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9" name="Straight Arrow Connector 18">
                <a:extLst>
                  <a:ext uri="{FF2B5EF4-FFF2-40B4-BE49-F238E27FC236}">
                    <a16:creationId xmlns:a16="http://schemas.microsoft.com/office/drawing/2014/main" id="{A24463E9-9DF5-4604-98FE-BDA6FD9ADE54}"/>
                  </a:ext>
                </a:extLst>
              </p:cNvPr>
              <p:cNvCxnSpPr/>
              <p:nvPr/>
            </p:nvCxnSpPr>
            <p:spPr>
              <a:xfrm flipV="1">
                <a:off x="8844769" y="5401480"/>
                <a:ext cx="349916" cy="753213"/>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EBC446CE-16C0-44C6-B972-3B2AD468C4D3}"/>
                </a:ext>
              </a:extLst>
            </p:cNvPr>
            <p:cNvSpPr txBox="1"/>
            <p:nvPr/>
          </p:nvSpPr>
          <p:spPr>
            <a:xfrm>
              <a:off x="1336525" y="5373539"/>
              <a:ext cx="1825598" cy="646331"/>
            </a:xfrm>
            <a:prstGeom prst="rect">
              <a:avLst/>
            </a:prstGeom>
            <a:noFill/>
          </p:spPr>
          <p:txBody>
            <a:bodyPr wrap="square" rtlCol="0">
              <a:spAutoFit/>
            </a:bodyPr>
            <a:lstStyle/>
            <a:p>
              <a:r>
                <a:rPr lang="en-US"/>
                <a:t>Complete the certification</a:t>
              </a:r>
            </a:p>
          </p:txBody>
        </p:sp>
      </p:grpSp>
      <p:sp>
        <p:nvSpPr>
          <p:cNvPr id="6" name="TextBox 5">
            <a:extLst>
              <a:ext uri="{FF2B5EF4-FFF2-40B4-BE49-F238E27FC236}">
                <a16:creationId xmlns:a16="http://schemas.microsoft.com/office/drawing/2014/main" id="{212BF42D-0505-49F7-B5F0-D9BC404D2752}"/>
              </a:ext>
            </a:extLst>
          </p:cNvPr>
          <p:cNvSpPr txBox="1"/>
          <p:nvPr/>
        </p:nvSpPr>
        <p:spPr>
          <a:xfrm>
            <a:off x="150894" y="1226657"/>
            <a:ext cx="2693921" cy="3416320"/>
          </a:xfrm>
          <a:prstGeom prst="rect">
            <a:avLst/>
          </a:prstGeom>
          <a:noFill/>
        </p:spPr>
        <p:txBody>
          <a:bodyPr wrap="square" rtlCol="0">
            <a:spAutoFit/>
          </a:bodyPr>
          <a:lstStyle/>
          <a:p>
            <a:r>
              <a:rPr lang="en-US" dirty="0"/>
              <a:t>There are two ways to select an applicant in </a:t>
            </a:r>
            <a:r>
              <a:rPr lang="en-US" dirty="0" err="1"/>
              <a:t>eGrants</a:t>
            </a:r>
            <a:r>
              <a:rPr lang="en-US" dirty="0"/>
              <a:t>:</a:t>
            </a:r>
          </a:p>
          <a:p>
            <a:endParaRPr lang="en-US" dirty="0"/>
          </a:p>
          <a:p>
            <a:pPr marL="285750" indent="-285750">
              <a:buFont typeface="Arial" panose="020B0604020202020204" pitchFamily="34" charset="0"/>
              <a:buChar char="•"/>
            </a:pPr>
            <a:r>
              <a:rPr lang="en-US" b="1" dirty="0"/>
              <a:t>Via My AmeriCorps application process</a:t>
            </a:r>
          </a:p>
          <a:p>
            <a:pPr marL="285750" indent="-285750">
              <a:buFont typeface="Arial" panose="020B0604020202020204" pitchFamily="34" charset="0"/>
              <a:buChar char="•"/>
            </a:pPr>
            <a:r>
              <a:rPr lang="en-US" dirty="0"/>
              <a:t>Inviting an individual in </a:t>
            </a:r>
            <a:r>
              <a:rPr lang="en-US" dirty="0" err="1"/>
              <a:t>eGrants</a:t>
            </a:r>
            <a:r>
              <a:rPr lang="en-US" dirty="0"/>
              <a:t> following program specific recruitment </a:t>
            </a:r>
          </a:p>
          <a:p>
            <a:endParaRPr lang="en-US" dirty="0"/>
          </a:p>
        </p:txBody>
      </p:sp>
      <p:sp>
        <p:nvSpPr>
          <p:cNvPr id="8" name="TextBox 7">
            <a:extLst>
              <a:ext uri="{FF2B5EF4-FFF2-40B4-BE49-F238E27FC236}">
                <a16:creationId xmlns:a16="http://schemas.microsoft.com/office/drawing/2014/main" id="{862B97E3-4923-49D1-90DB-CFDE3DFB7D4A}"/>
              </a:ext>
            </a:extLst>
          </p:cNvPr>
          <p:cNvSpPr txBox="1"/>
          <p:nvPr/>
        </p:nvSpPr>
        <p:spPr>
          <a:xfrm>
            <a:off x="3706820" y="765642"/>
            <a:ext cx="6600735" cy="369332"/>
          </a:xfrm>
          <a:prstGeom prst="rect">
            <a:avLst/>
          </a:prstGeom>
          <a:noFill/>
        </p:spPr>
        <p:txBody>
          <a:bodyPr wrap="square" rtlCol="0">
            <a:spAutoFit/>
          </a:bodyPr>
          <a:lstStyle/>
          <a:p>
            <a:r>
              <a:rPr lang="en-US" b="1"/>
              <a:t>Selecting an applicant who applied via My AmeriCorps:</a:t>
            </a:r>
          </a:p>
        </p:txBody>
      </p:sp>
      <p:cxnSp>
        <p:nvCxnSpPr>
          <p:cNvPr id="23" name="Straight Arrow Connector 22">
            <a:extLst>
              <a:ext uri="{FF2B5EF4-FFF2-40B4-BE49-F238E27FC236}">
                <a16:creationId xmlns:a16="http://schemas.microsoft.com/office/drawing/2014/main" id="{6135BBBE-91BC-43C5-88DB-658F92C514AF}"/>
              </a:ext>
            </a:extLst>
          </p:cNvPr>
          <p:cNvCxnSpPr>
            <a:cxnSpLocks/>
          </p:cNvCxnSpPr>
          <p:nvPr/>
        </p:nvCxnSpPr>
        <p:spPr>
          <a:xfrm>
            <a:off x="2741601" y="2644323"/>
            <a:ext cx="323645" cy="0"/>
          </a:xfrm>
          <a:prstGeom prst="straightConnector1">
            <a:avLst/>
          </a:prstGeom>
          <a:ln w="635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27B6657-FC55-4359-93F3-FE910FF6B038}"/>
              </a:ext>
            </a:extLst>
          </p:cNvPr>
          <p:cNvSpPr/>
          <p:nvPr/>
        </p:nvSpPr>
        <p:spPr>
          <a:xfrm>
            <a:off x="463648" y="2381693"/>
            <a:ext cx="2277953" cy="5316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5112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24" y="326049"/>
            <a:ext cx="6947805" cy="419100"/>
          </a:xfrm>
        </p:spPr>
        <p:txBody>
          <a:bodyPr>
            <a:normAutofit fontScale="90000"/>
          </a:bodyPr>
          <a:lstStyle/>
          <a:p>
            <a:r>
              <a:rPr lang="en-US"/>
              <a:t>Selecting your applicant in </a:t>
            </a:r>
            <a:r>
              <a:rPr lang="en-US" err="1"/>
              <a:t>eGrants</a:t>
            </a:r>
            <a:endParaRPr lang="en-US"/>
          </a:p>
        </p:txBody>
      </p:sp>
      <p:sp>
        <p:nvSpPr>
          <p:cNvPr id="4" name="Slide Number Placeholder 3"/>
          <p:cNvSpPr>
            <a:spLocks noGrp="1"/>
          </p:cNvSpPr>
          <p:nvPr>
            <p:ph type="sldNum" sz="quarter" idx="21"/>
          </p:nvPr>
        </p:nvSpPr>
        <p:spPr/>
        <p:txBody>
          <a:bodyPr/>
          <a:lstStyle/>
          <a:p>
            <a:fld id="{0D3B86E4-7A01-4085-814F-FD0EC848E3F6}" type="slidenum">
              <a:rPr lang="en-US" smtClean="0"/>
              <a:pPr/>
              <a:t>25</a:t>
            </a:fld>
            <a:endParaRPr lang="en-US"/>
          </a:p>
        </p:txBody>
      </p:sp>
      <p:pic>
        <p:nvPicPr>
          <p:cNvPr id="9" name="Picture 8">
            <a:extLst>
              <a:ext uri="{FF2B5EF4-FFF2-40B4-BE49-F238E27FC236}">
                <a16:creationId xmlns:a16="http://schemas.microsoft.com/office/drawing/2014/main" id="{68557FD3-D5AE-4E32-A2EE-CB764BD8DE83}"/>
              </a:ext>
            </a:extLst>
          </p:cNvPr>
          <p:cNvPicPr>
            <a:picLocks noChangeAspect="1"/>
          </p:cNvPicPr>
          <p:nvPr/>
        </p:nvPicPr>
        <p:blipFill>
          <a:blip r:embed="rId4"/>
          <a:stretch>
            <a:fillRect/>
          </a:stretch>
        </p:blipFill>
        <p:spPr>
          <a:xfrm>
            <a:off x="2772360" y="1516186"/>
            <a:ext cx="7352490" cy="4342022"/>
          </a:xfrm>
          <a:prstGeom prst="rect">
            <a:avLst/>
          </a:prstGeom>
        </p:spPr>
      </p:pic>
      <p:sp>
        <p:nvSpPr>
          <p:cNvPr id="21" name="TextBox 20">
            <a:extLst>
              <a:ext uri="{FF2B5EF4-FFF2-40B4-BE49-F238E27FC236}">
                <a16:creationId xmlns:a16="http://schemas.microsoft.com/office/drawing/2014/main" id="{F7BA1049-8FFA-4FA5-90E0-BDDC01465D10}"/>
              </a:ext>
            </a:extLst>
          </p:cNvPr>
          <p:cNvSpPr txBox="1"/>
          <p:nvPr/>
        </p:nvSpPr>
        <p:spPr>
          <a:xfrm>
            <a:off x="150894" y="1226657"/>
            <a:ext cx="2693921" cy="3416320"/>
          </a:xfrm>
          <a:prstGeom prst="rect">
            <a:avLst/>
          </a:prstGeom>
          <a:noFill/>
        </p:spPr>
        <p:txBody>
          <a:bodyPr wrap="square" lIns="91440" tIns="45720" rIns="91440" bIns="45720" rtlCol="0" anchor="t">
            <a:spAutoFit/>
          </a:bodyPr>
          <a:lstStyle/>
          <a:p>
            <a:r>
              <a:rPr lang="en-US" dirty="0"/>
              <a:t>There are two ways to select an applicant in </a:t>
            </a:r>
            <a:r>
              <a:rPr lang="en-US" dirty="0" err="1"/>
              <a:t>eGrants</a:t>
            </a:r>
            <a:r>
              <a:rPr lang="en-US" dirty="0"/>
              <a:t>:</a:t>
            </a:r>
          </a:p>
          <a:p>
            <a:endParaRPr lang="en-US" dirty="0"/>
          </a:p>
          <a:p>
            <a:pPr marL="285750" indent="-285750">
              <a:buFont typeface="Arial" panose="020B0604020202020204" pitchFamily="34" charset="0"/>
              <a:buChar char="•"/>
            </a:pPr>
            <a:r>
              <a:rPr lang="en-US" dirty="0"/>
              <a:t>Via My AmeriCorps application process</a:t>
            </a:r>
          </a:p>
          <a:p>
            <a:pPr marL="285750" indent="-285750">
              <a:buFont typeface="Arial" panose="020B0604020202020204" pitchFamily="34" charset="0"/>
              <a:buChar char="•"/>
            </a:pPr>
            <a:r>
              <a:rPr lang="en-US" b="1" dirty="0"/>
              <a:t>Inviting </a:t>
            </a:r>
            <a:r>
              <a:rPr lang="en-US" b="1"/>
              <a:t>an individual </a:t>
            </a:r>
            <a:r>
              <a:rPr lang="en-US" b="1" dirty="0"/>
              <a:t>in </a:t>
            </a:r>
            <a:r>
              <a:rPr lang="en-US" b="1" dirty="0" err="1"/>
              <a:t>eGrants</a:t>
            </a:r>
            <a:r>
              <a:rPr lang="en-US" b="1"/>
              <a:t> </a:t>
            </a:r>
            <a:r>
              <a:rPr lang="en-US" b="1" dirty="0"/>
              <a:t>following program specific recruitment</a:t>
            </a:r>
            <a:r>
              <a:rPr lang="en-US" b="1"/>
              <a:t> </a:t>
            </a:r>
            <a:endParaRPr lang="en-US" b="1" dirty="0"/>
          </a:p>
          <a:p>
            <a:endParaRPr lang="en-US" dirty="0"/>
          </a:p>
        </p:txBody>
      </p:sp>
      <p:sp>
        <p:nvSpPr>
          <p:cNvPr id="22" name="TextBox 21">
            <a:extLst>
              <a:ext uri="{FF2B5EF4-FFF2-40B4-BE49-F238E27FC236}">
                <a16:creationId xmlns:a16="http://schemas.microsoft.com/office/drawing/2014/main" id="{3B96AF1A-FE1C-4F74-90D2-6EF0C0534A1C}"/>
              </a:ext>
            </a:extLst>
          </p:cNvPr>
          <p:cNvSpPr txBox="1"/>
          <p:nvPr/>
        </p:nvSpPr>
        <p:spPr>
          <a:xfrm>
            <a:off x="9978189" y="1226657"/>
            <a:ext cx="2213811" cy="2308324"/>
          </a:xfrm>
          <a:prstGeom prst="rect">
            <a:avLst/>
          </a:prstGeom>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r>
              <a:rPr lang="en-US" sz="1600"/>
              <a:t>Enter applicant’s data. </a:t>
            </a:r>
            <a:r>
              <a:rPr lang="en-US" sz="1600" b="1" i="1" u="sng">
                <a:solidFill>
                  <a:schemeClr val="tx2"/>
                </a:solidFill>
              </a:rPr>
              <a:t>Important: </a:t>
            </a:r>
            <a:r>
              <a:rPr lang="en-US" sz="1600" i="1">
                <a:solidFill>
                  <a:schemeClr val="tx2"/>
                </a:solidFill>
              </a:rPr>
              <a:t>make sure this information is entered correctly and matches what is listed on the member’s ID and Social Security Card</a:t>
            </a:r>
          </a:p>
        </p:txBody>
      </p:sp>
      <p:sp>
        <p:nvSpPr>
          <p:cNvPr id="23" name="TextBox 22">
            <a:extLst>
              <a:ext uri="{FF2B5EF4-FFF2-40B4-BE49-F238E27FC236}">
                <a16:creationId xmlns:a16="http://schemas.microsoft.com/office/drawing/2014/main" id="{C25C78BB-6D35-4A62-9316-D6B4E9348B41}"/>
              </a:ext>
            </a:extLst>
          </p:cNvPr>
          <p:cNvSpPr txBox="1"/>
          <p:nvPr/>
        </p:nvSpPr>
        <p:spPr>
          <a:xfrm>
            <a:off x="10015292" y="3569456"/>
            <a:ext cx="2139603" cy="2831544"/>
          </a:xfrm>
          <a:prstGeom prst="rect">
            <a:avLst/>
          </a:prstGeom>
          <a:solidFill>
            <a:schemeClr val="bg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a:t>Click </a:t>
            </a:r>
            <a:r>
              <a:rPr lang="en-US" sz="1600" b="1"/>
              <a:t>add another </a:t>
            </a:r>
            <a:r>
              <a:rPr lang="en-US" sz="1600"/>
              <a:t>to send the current invitation and enter another</a:t>
            </a:r>
          </a:p>
          <a:p>
            <a:endParaRPr lang="en-US"/>
          </a:p>
          <a:p>
            <a:r>
              <a:rPr lang="en-US" sz="1600"/>
              <a:t>Click </a:t>
            </a:r>
            <a:r>
              <a:rPr lang="en-US" sz="1600" b="1"/>
              <a:t>save</a:t>
            </a:r>
            <a:r>
              <a:rPr lang="en-US" sz="1600"/>
              <a:t> and then </a:t>
            </a:r>
            <a:r>
              <a:rPr lang="en-US" sz="1600" b="1"/>
              <a:t>send</a:t>
            </a:r>
            <a:r>
              <a:rPr lang="en-US" sz="1600"/>
              <a:t> to complete the invitation. The applicant will be notified via email</a:t>
            </a:r>
          </a:p>
        </p:txBody>
      </p:sp>
      <p:cxnSp>
        <p:nvCxnSpPr>
          <p:cNvPr id="24" name="Straight Arrow Connector 23">
            <a:extLst>
              <a:ext uri="{FF2B5EF4-FFF2-40B4-BE49-F238E27FC236}">
                <a16:creationId xmlns:a16="http://schemas.microsoft.com/office/drawing/2014/main" id="{AF528A49-A9DD-4A9C-BFCA-FCD5B9136604}"/>
              </a:ext>
            </a:extLst>
          </p:cNvPr>
          <p:cNvCxnSpPr>
            <a:cxnSpLocks/>
          </p:cNvCxnSpPr>
          <p:nvPr/>
        </p:nvCxnSpPr>
        <p:spPr>
          <a:xfrm>
            <a:off x="1964117" y="4059497"/>
            <a:ext cx="323645" cy="0"/>
          </a:xfrm>
          <a:prstGeom prst="straightConnector1">
            <a:avLst/>
          </a:prstGeom>
          <a:ln w="635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C84B491-010E-4B84-9175-F44A14E587E3}"/>
              </a:ext>
            </a:extLst>
          </p:cNvPr>
          <p:cNvSpPr txBox="1"/>
          <p:nvPr/>
        </p:nvSpPr>
        <p:spPr>
          <a:xfrm>
            <a:off x="150894" y="4246348"/>
            <a:ext cx="2621466" cy="2246769"/>
          </a:xfrm>
          <a:prstGeom prst="rect">
            <a:avLst/>
          </a:prstGeom>
          <a:noFill/>
        </p:spPr>
        <p:txBody>
          <a:bodyPr wrap="square" rtlCol="0">
            <a:spAutoFit/>
          </a:bodyPr>
          <a:lstStyle/>
          <a:p>
            <a:r>
              <a:rPr lang="en-US" sz="1400" i="1" dirty="0"/>
              <a:t>Notes: </a:t>
            </a:r>
          </a:p>
          <a:p>
            <a:pPr marL="285750" indent="-285750">
              <a:buFont typeface="Wingdings" panose="05000000000000000000" pitchFamily="2" charset="2"/>
              <a:buChar char="ü"/>
            </a:pPr>
            <a:r>
              <a:rPr lang="en-US" sz="1400" i="1" dirty="0"/>
              <a:t>If an individual is serving with another program immediately before your program, the </a:t>
            </a:r>
            <a:r>
              <a:rPr lang="en-US" sz="1400" i="1"/>
              <a:t>applicant</a:t>
            </a:r>
            <a:r>
              <a:rPr lang="en-US" sz="1400" i="1" dirty="0"/>
              <a:t> must first be exited. </a:t>
            </a:r>
          </a:p>
          <a:p>
            <a:pPr marL="285750" indent="-285750">
              <a:buFont typeface="Wingdings" panose="05000000000000000000" pitchFamily="2" charset="2"/>
              <a:buChar char="ü"/>
            </a:pPr>
            <a:r>
              <a:rPr lang="en-US" sz="1400" i="1" dirty="0"/>
              <a:t>Date of birth and SSN must be entered correctly to avoid delays in enrollment</a:t>
            </a:r>
          </a:p>
        </p:txBody>
      </p:sp>
      <p:sp>
        <p:nvSpPr>
          <p:cNvPr id="3" name="Rectangle 2">
            <a:extLst>
              <a:ext uri="{FF2B5EF4-FFF2-40B4-BE49-F238E27FC236}">
                <a16:creationId xmlns:a16="http://schemas.microsoft.com/office/drawing/2014/main" id="{BD60441B-1863-4535-A510-E50F4F9E2BB1}"/>
              </a:ext>
            </a:extLst>
          </p:cNvPr>
          <p:cNvSpPr/>
          <p:nvPr/>
        </p:nvSpPr>
        <p:spPr>
          <a:xfrm>
            <a:off x="460840" y="2823311"/>
            <a:ext cx="2311520" cy="137955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8042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F2FC9-B71A-445C-B6DE-A319A813E8B8}"/>
              </a:ext>
            </a:extLst>
          </p:cNvPr>
          <p:cNvSpPr>
            <a:spLocks noGrp="1"/>
          </p:cNvSpPr>
          <p:nvPr>
            <p:ph type="title"/>
          </p:nvPr>
        </p:nvSpPr>
        <p:spPr>
          <a:xfrm>
            <a:off x="463648" y="357491"/>
            <a:ext cx="6082862" cy="419100"/>
          </a:xfrm>
        </p:spPr>
        <p:txBody>
          <a:bodyPr>
            <a:normAutofit fontScale="90000"/>
          </a:bodyPr>
          <a:lstStyle/>
          <a:p>
            <a:r>
              <a:rPr lang="en-US" dirty="0"/>
              <a:t> Applicant Invitation </a:t>
            </a:r>
          </a:p>
        </p:txBody>
      </p:sp>
      <p:sp>
        <p:nvSpPr>
          <p:cNvPr id="21" name="object 4">
            <a:extLst>
              <a:ext uri="{FF2B5EF4-FFF2-40B4-BE49-F238E27FC236}">
                <a16:creationId xmlns:a16="http://schemas.microsoft.com/office/drawing/2014/main" id="{6D88C2A4-5CE8-47ED-B065-362CD812A23E}"/>
              </a:ext>
            </a:extLst>
          </p:cNvPr>
          <p:cNvSpPr/>
          <p:nvPr/>
        </p:nvSpPr>
        <p:spPr>
          <a:xfrm>
            <a:off x="303237" y="3011421"/>
            <a:ext cx="5517627" cy="3279538"/>
          </a:xfrm>
          <a:prstGeom prst="rect">
            <a:avLst/>
          </a:prstGeom>
          <a:blipFill>
            <a:blip r:embed="rId4" cstate="print"/>
            <a:stretch>
              <a:fillRect/>
            </a:stretch>
          </a:blipFill>
        </p:spPr>
        <p:txBody>
          <a:bodyPr wrap="square" lIns="0" tIns="0" rIns="0" bIns="0" rtlCol="0">
            <a:noAutofit/>
          </a:bodyPr>
          <a:lstStyle/>
          <a:p>
            <a:endParaRPr/>
          </a:p>
        </p:txBody>
      </p:sp>
      <p:cxnSp>
        <p:nvCxnSpPr>
          <p:cNvPr id="9" name="Straight Connector 8">
            <a:extLst>
              <a:ext uri="{FF2B5EF4-FFF2-40B4-BE49-F238E27FC236}">
                <a16:creationId xmlns:a16="http://schemas.microsoft.com/office/drawing/2014/main" id="{F70DD20F-7E9A-45D8-BDC3-2E1B711A76FF}"/>
              </a:ext>
            </a:extLst>
          </p:cNvPr>
          <p:cNvCxnSpPr>
            <a:cxnSpLocks/>
          </p:cNvCxnSpPr>
          <p:nvPr/>
        </p:nvCxnSpPr>
        <p:spPr>
          <a:xfrm>
            <a:off x="0" y="2903452"/>
            <a:ext cx="12192000" cy="0"/>
          </a:xfrm>
          <a:prstGeom prst="line">
            <a:avLst/>
          </a:prstGeom>
          <a:ln w="41275">
            <a:solidFill>
              <a:schemeClr val="tx1"/>
            </a:solidFill>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77EA22AE-3EEC-4F2F-9120-435F73E6AEC4}"/>
              </a:ext>
            </a:extLst>
          </p:cNvPr>
          <p:cNvSpPr txBox="1"/>
          <p:nvPr/>
        </p:nvSpPr>
        <p:spPr>
          <a:xfrm>
            <a:off x="6096000" y="3011421"/>
            <a:ext cx="5919535" cy="3139321"/>
          </a:xfrm>
          <a:prstGeom prst="rect">
            <a:avLst/>
          </a:prstGeom>
          <a:noFill/>
          <a:ln>
            <a:solidFill>
              <a:schemeClr val="tx2"/>
            </a:solidFill>
          </a:ln>
        </p:spPr>
        <p:txBody>
          <a:bodyPr wrap="square" rtlCol="0">
            <a:spAutoFit/>
          </a:bodyPr>
          <a:lstStyle/>
          <a:p>
            <a:r>
              <a:rPr lang="en-US"/>
              <a:t>The link in the email connects to the My AmeriCorps Portal where the applicant’s identity will be verified.</a:t>
            </a:r>
          </a:p>
          <a:p>
            <a:endParaRPr lang="en-US"/>
          </a:p>
          <a:p>
            <a:r>
              <a:rPr lang="en-US"/>
              <a:t>Ensure applicants understand this is a secure site and the information entered must be accurate and reflect what is on the government issued ID (this includes hyphens, spaces, multiple middle or last names, etc.).</a:t>
            </a:r>
          </a:p>
          <a:p>
            <a:endParaRPr lang="en-US"/>
          </a:p>
          <a:p>
            <a:r>
              <a:rPr lang="en-US"/>
              <a:t>The link will be broken if the program resends or deletes the invitation. </a:t>
            </a:r>
          </a:p>
        </p:txBody>
      </p:sp>
      <p:pic>
        <p:nvPicPr>
          <p:cNvPr id="6" name="Picture 5">
            <a:extLst>
              <a:ext uri="{FF2B5EF4-FFF2-40B4-BE49-F238E27FC236}">
                <a16:creationId xmlns:a16="http://schemas.microsoft.com/office/drawing/2014/main" id="{D01ABC73-EA56-4AC5-AE02-9A7E9DD597F2}"/>
              </a:ext>
            </a:extLst>
          </p:cNvPr>
          <p:cNvPicPr>
            <a:picLocks noChangeAspect="1"/>
          </p:cNvPicPr>
          <p:nvPr/>
        </p:nvPicPr>
        <p:blipFill>
          <a:blip r:embed="rId5"/>
          <a:stretch>
            <a:fillRect/>
          </a:stretch>
        </p:blipFill>
        <p:spPr>
          <a:xfrm>
            <a:off x="303237" y="884559"/>
            <a:ext cx="10444974" cy="1963342"/>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Member Enrollment Form</a:t>
            </a:r>
          </a:p>
        </p:txBody>
      </p:sp>
      <p:sp>
        <p:nvSpPr>
          <p:cNvPr id="4" name="Slide Number Placeholder 3"/>
          <p:cNvSpPr>
            <a:spLocks noGrp="1"/>
          </p:cNvSpPr>
          <p:nvPr>
            <p:ph type="sldNum" sz="quarter" idx="21"/>
          </p:nvPr>
        </p:nvSpPr>
        <p:spPr/>
        <p:txBody>
          <a:bodyPr/>
          <a:lstStyle/>
          <a:p>
            <a:fld id="{0D3B86E4-7A01-4085-814F-FD0EC848E3F6}" type="slidenum">
              <a:rPr lang="en-US" smtClean="0"/>
              <a:pPr/>
              <a:t>27</a:t>
            </a:fld>
            <a:endParaRPr lang="en-US"/>
          </a:p>
        </p:txBody>
      </p:sp>
      <p:sp>
        <p:nvSpPr>
          <p:cNvPr id="7" name="TextBox 6">
            <a:extLst>
              <a:ext uri="{FF2B5EF4-FFF2-40B4-BE49-F238E27FC236}">
                <a16:creationId xmlns:a16="http://schemas.microsoft.com/office/drawing/2014/main" id="{B8681260-3CD5-453B-A106-DF80A7533939}"/>
              </a:ext>
            </a:extLst>
          </p:cNvPr>
          <p:cNvSpPr txBox="1"/>
          <p:nvPr/>
        </p:nvSpPr>
        <p:spPr>
          <a:xfrm>
            <a:off x="463648" y="1411705"/>
            <a:ext cx="10509152" cy="3631763"/>
          </a:xfrm>
          <a:prstGeom prst="rect">
            <a:avLst/>
          </a:prstGeom>
          <a:noFill/>
        </p:spPr>
        <p:txBody>
          <a:bodyPr wrap="square" rtlCol="0">
            <a:spAutoFit/>
          </a:bodyPr>
          <a:lstStyle/>
          <a:p>
            <a:pPr marL="457200" indent="-457200">
              <a:buFont typeface="Arial" panose="020B0604020202020204" pitchFamily="34" charset="0"/>
              <a:buChar char="•"/>
            </a:pPr>
            <a:r>
              <a:rPr lang="en-US" sz="2800" dirty="0"/>
              <a:t>Per the Grant Terms and Conditions, the Enrollment Form must be completed by the applicant</a:t>
            </a:r>
          </a:p>
          <a:p>
            <a:pPr marL="914400" lvl="1" indent="-457200">
              <a:buFont typeface="Courier New" panose="02070309020205020404" pitchFamily="49" charset="0"/>
              <a:buChar char="o"/>
            </a:pPr>
            <a:r>
              <a:rPr lang="en-US" sz="2000" dirty="0"/>
              <a:t>Programs must request a waiver if this is not possible</a:t>
            </a:r>
          </a:p>
          <a:p>
            <a:pPr lvl="1"/>
            <a:endParaRPr lang="en-US" sz="2000" dirty="0"/>
          </a:p>
          <a:p>
            <a:pPr marL="457200" indent="-457200">
              <a:buFont typeface="Arial" panose="020B0604020202020204" pitchFamily="34" charset="0"/>
              <a:buChar char="•"/>
            </a:pPr>
            <a:r>
              <a:rPr lang="en-US" sz="2800" dirty="0"/>
              <a:t>To facilitate successful enrollment, individuals who have previously served in AmeriCorps must:</a:t>
            </a:r>
          </a:p>
          <a:p>
            <a:pPr marL="914400" lvl="1" indent="-457200">
              <a:buFont typeface="Courier New" panose="02070309020205020404" pitchFamily="49" charset="0"/>
              <a:buChar char="o"/>
            </a:pPr>
            <a:r>
              <a:rPr lang="en-US" sz="2000" dirty="0"/>
              <a:t>Ensure that they have been exited from their previous program by verifying with their previous supervisor or checking their Ed Award status</a:t>
            </a:r>
          </a:p>
          <a:p>
            <a:pPr marL="914400" lvl="1" indent="-457200">
              <a:buFont typeface="Courier New" panose="02070309020205020404" pitchFamily="49" charset="0"/>
              <a:buChar char="o"/>
            </a:pPr>
            <a:endParaRPr lang="en-US" sz="2000" dirty="0"/>
          </a:p>
          <a:p>
            <a:endParaRPr lang="en-US" dirty="0"/>
          </a:p>
        </p:txBody>
      </p:sp>
    </p:spTree>
    <p:custDataLst>
      <p:tags r:id="rId1"/>
    </p:custDataLst>
    <p:extLst>
      <p:ext uri="{BB962C8B-B14F-4D97-AF65-F5344CB8AC3E}">
        <p14:creationId xmlns:p14="http://schemas.microsoft.com/office/powerpoint/2010/main" val="230912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Line"/>
          <p:cNvSpPr/>
          <p:nvPr/>
        </p:nvSpPr>
        <p:spPr>
          <a:xfrm flipV="1">
            <a:off x="7116961" y="6365220"/>
            <a:ext cx="1" cy="367765"/>
          </a:xfrm>
          <a:prstGeom prst="line">
            <a:avLst/>
          </a:prstGeom>
          <a:ln w="12700">
            <a:solidFill>
              <a:srgbClr val="FFFFFF"/>
            </a:solidFill>
            <a:miter lim="400000"/>
          </a:ln>
        </p:spPr>
        <p:txBody>
          <a:bodyPr lIns="35719" tIns="35719" rIns="35719" bIns="35719" anchor="ctr"/>
          <a:lstStyle/>
          <a:p>
            <a:pPr>
              <a:defRPr sz="2400"/>
            </a:pPr>
            <a:endParaRPr sz="1687"/>
          </a:p>
        </p:txBody>
      </p:sp>
      <p:pic>
        <p:nvPicPr>
          <p:cNvPr id="240" name="Image" descr="Image"/>
          <p:cNvPicPr>
            <a:picLocks noChangeAspect="1"/>
          </p:cNvPicPr>
          <p:nvPr/>
        </p:nvPicPr>
        <p:blipFill rotWithShape="1">
          <a:blip r:embed="rId4"/>
          <a:srcRect t="8766"/>
          <a:stretch/>
        </p:blipFill>
        <p:spPr>
          <a:xfrm>
            <a:off x="90289" y="881647"/>
            <a:ext cx="5404780" cy="5210809"/>
          </a:xfrm>
          <a:prstGeom prst="rect">
            <a:avLst/>
          </a:prstGeom>
          <a:ln w="12700">
            <a:miter lim="400000"/>
          </a:ln>
        </p:spPr>
      </p:pic>
      <p:pic>
        <p:nvPicPr>
          <p:cNvPr id="241" name="Image" descr="Image"/>
          <p:cNvPicPr>
            <a:picLocks noChangeAspect="1"/>
          </p:cNvPicPr>
          <p:nvPr/>
        </p:nvPicPr>
        <p:blipFill rotWithShape="1">
          <a:blip r:embed="rId5"/>
          <a:srcRect b="7709"/>
          <a:stretch/>
        </p:blipFill>
        <p:spPr>
          <a:xfrm>
            <a:off x="5543927" y="881647"/>
            <a:ext cx="4614754" cy="5210809"/>
          </a:xfrm>
          <a:prstGeom prst="rect">
            <a:avLst/>
          </a:prstGeom>
          <a:ln w="12700">
            <a:miter lim="400000"/>
          </a:ln>
        </p:spPr>
      </p:pic>
      <p:sp>
        <p:nvSpPr>
          <p:cNvPr id="3" name="Title 2">
            <a:extLst>
              <a:ext uri="{FF2B5EF4-FFF2-40B4-BE49-F238E27FC236}">
                <a16:creationId xmlns:a16="http://schemas.microsoft.com/office/drawing/2014/main" id="{5D4EBB56-3631-4042-9EFD-FB633D287285}"/>
              </a:ext>
            </a:extLst>
          </p:cNvPr>
          <p:cNvSpPr>
            <a:spLocks noGrp="1"/>
          </p:cNvSpPr>
          <p:nvPr>
            <p:ph type="title"/>
          </p:nvPr>
        </p:nvSpPr>
        <p:spPr>
          <a:xfrm>
            <a:off x="443908" y="267827"/>
            <a:ext cx="6082862" cy="419100"/>
          </a:xfrm>
        </p:spPr>
        <p:txBody>
          <a:bodyPr>
            <a:normAutofit fontScale="90000"/>
          </a:bodyPr>
          <a:lstStyle/>
          <a:p>
            <a:r>
              <a:rPr lang="en-US"/>
              <a:t>Applicant Enrollment Form</a:t>
            </a:r>
          </a:p>
        </p:txBody>
      </p:sp>
      <p:sp>
        <p:nvSpPr>
          <p:cNvPr id="4" name="TextBox 3">
            <a:extLst>
              <a:ext uri="{FF2B5EF4-FFF2-40B4-BE49-F238E27FC236}">
                <a16:creationId xmlns:a16="http://schemas.microsoft.com/office/drawing/2014/main" id="{6CBF27F4-B5E0-4CCA-A948-822294608D37}"/>
              </a:ext>
            </a:extLst>
          </p:cNvPr>
          <p:cNvSpPr txBox="1"/>
          <p:nvPr/>
        </p:nvSpPr>
        <p:spPr>
          <a:xfrm>
            <a:off x="5640553" y="573870"/>
            <a:ext cx="2531656" cy="307777"/>
          </a:xfrm>
          <a:prstGeom prst="rect">
            <a:avLst/>
          </a:prstGeom>
          <a:noFill/>
        </p:spPr>
        <p:txBody>
          <a:bodyPr wrap="square" rtlCol="0">
            <a:spAutoFit/>
          </a:bodyPr>
          <a:lstStyle/>
          <a:p>
            <a:r>
              <a:rPr lang="en-US" sz="1400" i="1"/>
              <a:t>Form continued… </a:t>
            </a:r>
          </a:p>
        </p:txBody>
      </p:sp>
      <p:sp>
        <p:nvSpPr>
          <p:cNvPr id="6" name="TextBox 5">
            <a:extLst>
              <a:ext uri="{FF2B5EF4-FFF2-40B4-BE49-F238E27FC236}">
                <a16:creationId xmlns:a16="http://schemas.microsoft.com/office/drawing/2014/main" id="{343BE486-70DC-489C-9E2A-72AC5F7B6903}"/>
              </a:ext>
            </a:extLst>
          </p:cNvPr>
          <p:cNvSpPr txBox="1"/>
          <p:nvPr/>
        </p:nvSpPr>
        <p:spPr>
          <a:xfrm>
            <a:off x="10158681" y="2209067"/>
            <a:ext cx="2033320" cy="3170099"/>
          </a:xfrm>
          <a:prstGeom prst="rect">
            <a:avLst/>
          </a:prstGeom>
          <a:noFill/>
        </p:spPr>
        <p:txBody>
          <a:bodyPr wrap="square" rtlCol="0">
            <a:spAutoFit/>
          </a:bodyPr>
          <a:lstStyle/>
          <a:p>
            <a:r>
              <a:rPr lang="en-US" sz="2000" dirty="0"/>
              <a:t>Once the individual  clicks ‘save information’ to submit the form, the </a:t>
            </a:r>
            <a:r>
              <a:rPr lang="en-US" sz="2000" b="1" dirty="0"/>
              <a:t>eligibility verification </a:t>
            </a:r>
            <a:r>
              <a:rPr lang="en-US" sz="2000" dirty="0"/>
              <a:t>process is initiated. </a:t>
            </a:r>
          </a:p>
        </p:txBody>
      </p:sp>
      <p:cxnSp>
        <p:nvCxnSpPr>
          <p:cNvPr id="20" name="Straight Arrow Connector 19">
            <a:extLst>
              <a:ext uri="{FF2B5EF4-FFF2-40B4-BE49-F238E27FC236}">
                <a16:creationId xmlns:a16="http://schemas.microsoft.com/office/drawing/2014/main" id="{7994A763-85AE-42DE-A62C-8B3F8643FB5B}"/>
              </a:ext>
            </a:extLst>
          </p:cNvPr>
          <p:cNvCxnSpPr>
            <a:cxnSpLocks/>
          </p:cNvCxnSpPr>
          <p:nvPr/>
        </p:nvCxnSpPr>
        <p:spPr>
          <a:xfrm flipV="1">
            <a:off x="9661335" y="5364007"/>
            <a:ext cx="739664" cy="536453"/>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SSN &amp; Citizenship Verification</a:t>
            </a:r>
          </a:p>
        </p:txBody>
      </p:sp>
      <p:sp>
        <p:nvSpPr>
          <p:cNvPr id="4" name="TextBox 3">
            <a:extLst>
              <a:ext uri="{FF2B5EF4-FFF2-40B4-BE49-F238E27FC236}">
                <a16:creationId xmlns:a16="http://schemas.microsoft.com/office/drawing/2014/main" id="{B9D6DB02-771E-4BA9-8274-EC53E83767B1}"/>
              </a:ext>
            </a:extLst>
          </p:cNvPr>
          <p:cNvSpPr txBox="1"/>
          <p:nvPr/>
        </p:nvSpPr>
        <p:spPr>
          <a:xfrm>
            <a:off x="625437" y="1155031"/>
            <a:ext cx="10755345"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The My AmeriCorps portal submits the record to the Social Security Administration (SSA) as soon as the applicant completes and saves their section of the enrollment form. </a:t>
            </a:r>
          </a:p>
          <a:p>
            <a:pPr marL="285750" indent="-285750">
              <a:lnSpc>
                <a:spcPct val="150000"/>
              </a:lnSpc>
              <a:buFont typeface="Arial" panose="020B0604020202020204" pitchFamily="34" charset="0"/>
              <a:buChar char="•"/>
            </a:pPr>
            <a:r>
              <a:rPr lang="en-US"/>
              <a:t>The Social Security Administration will then follow their process to verify the applicant's citizenship status and social security number (SSN). </a:t>
            </a:r>
          </a:p>
          <a:p>
            <a:pPr marL="285750" indent="-285750">
              <a:lnSpc>
                <a:spcPct val="150000"/>
              </a:lnSpc>
              <a:buFont typeface="Arial" panose="020B0604020202020204" pitchFamily="34" charset="0"/>
              <a:buChar char="•"/>
            </a:pPr>
            <a:r>
              <a:rPr lang="en-US"/>
              <a:t>Within three business days, My AmeriCorps will be updated with either "Verified" or "Returned" for both the SSN and citizenship status. </a:t>
            </a:r>
          </a:p>
          <a:p>
            <a:pPr marL="285750" indent="-285750">
              <a:buFont typeface="Arial" panose="020B0604020202020204" pitchFamily="34" charset="0"/>
              <a:buChar char="•"/>
            </a:pPr>
            <a:endParaRPr lang="en-US"/>
          </a:p>
        </p:txBody>
      </p:sp>
      <p:grpSp>
        <p:nvGrpSpPr>
          <p:cNvPr id="13" name="Group 12">
            <a:extLst>
              <a:ext uri="{FF2B5EF4-FFF2-40B4-BE49-F238E27FC236}">
                <a16:creationId xmlns:a16="http://schemas.microsoft.com/office/drawing/2014/main" id="{E08567F2-ECFD-4EF5-A7E9-A407620A7A48}"/>
              </a:ext>
            </a:extLst>
          </p:cNvPr>
          <p:cNvGrpSpPr/>
          <p:nvPr/>
        </p:nvGrpSpPr>
        <p:grpSpPr>
          <a:xfrm>
            <a:off x="737833" y="3622291"/>
            <a:ext cx="10828731" cy="1579546"/>
            <a:chOff x="850231" y="3459880"/>
            <a:chExt cx="10058401" cy="1579546"/>
          </a:xfrm>
        </p:grpSpPr>
        <p:grpSp>
          <p:nvGrpSpPr>
            <p:cNvPr id="9" name="Group 8">
              <a:extLst>
                <a:ext uri="{FF2B5EF4-FFF2-40B4-BE49-F238E27FC236}">
                  <a16:creationId xmlns:a16="http://schemas.microsoft.com/office/drawing/2014/main" id="{B62B3C1B-CAFC-48FC-B2BF-46AAE223F4FE}"/>
                </a:ext>
              </a:extLst>
            </p:cNvPr>
            <p:cNvGrpSpPr/>
            <p:nvPr/>
          </p:nvGrpSpPr>
          <p:grpSpPr>
            <a:xfrm>
              <a:off x="850231" y="3681144"/>
              <a:ext cx="4712891" cy="1358282"/>
              <a:chOff x="850232" y="3879053"/>
              <a:chExt cx="4712891" cy="1358282"/>
            </a:xfrm>
          </p:grpSpPr>
          <p:pic>
            <p:nvPicPr>
              <p:cNvPr id="5" name="Picture 4">
                <a:extLst>
                  <a:ext uri="{FF2B5EF4-FFF2-40B4-BE49-F238E27FC236}">
                    <a16:creationId xmlns:a16="http://schemas.microsoft.com/office/drawing/2014/main" id="{E1ED1F1F-F404-43F6-A12E-9154513F387F}"/>
                  </a:ext>
                </a:extLst>
              </p:cNvPr>
              <p:cNvPicPr>
                <a:picLocks noChangeAspect="1"/>
              </p:cNvPicPr>
              <p:nvPr/>
            </p:nvPicPr>
            <p:blipFill rotWithShape="1">
              <a:blip r:embed="rId4"/>
              <a:srcRect l="2846" b="11520"/>
              <a:stretch/>
            </p:blipFill>
            <p:spPr>
              <a:xfrm>
                <a:off x="850232" y="4063719"/>
                <a:ext cx="4712891" cy="1173616"/>
              </a:xfrm>
              <a:prstGeom prst="rect">
                <a:avLst/>
              </a:prstGeom>
            </p:spPr>
          </p:pic>
          <p:sp>
            <p:nvSpPr>
              <p:cNvPr id="6" name="TextBox 5">
                <a:extLst>
                  <a:ext uri="{FF2B5EF4-FFF2-40B4-BE49-F238E27FC236}">
                    <a16:creationId xmlns:a16="http://schemas.microsoft.com/office/drawing/2014/main" id="{6B6FB907-CF74-4798-9051-A39E28A23690}"/>
                  </a:ext>
                </a:extLst>
              </p:cNvPr>
              <p:cNvSpPr txBox="1"/>
              <p:nvPr/>
            </p:nvSpPr>
            <p:spPr>
              <a:xfrm>
                <a:off x="850232" y="3879053"/>
                <a:ext cx="4712890" cy="369332"/>
              </a:xfrm>
              <a:prstGeom prst="rect">
                <a:avLst/>
              </a:prstGeom>
              <a:noFill/>
            </p:spPr>
            <p:txBody>
              <a:bodyPr wrap="square" rtlCol="0">
                <a:spAutoFit/>
              </a:bodyPr>
              <a:lstStyle/>
              <a:p>
                <a:pPr algn="ctr"/>
                <a:r>
                  <a:rPr lang="en-US" b="1"/>
                  <a:t>Example of a verified applicant</a:t>
                </a:r>
              </a:p>
            </p:txBody>
          </p:sp>
        </p:grpSp>
        <p:grpSp>
          <p:nvGrpSpPr>
            <p:cNvPr id="8" name="Group 7">
              <a:extLst>
                <a:ext uri="{FF2B5EF4-FFF2-40B4-BE49-F238E27FC236}">
                  <a16:creationId xmlns:a16="http://schemas.microsoft.com/office/drawing/2014/main" id="{35B0B9AF-480B-4254-AC66-C461CF96F458}"/>
                </a:ext>
              </a:extLst>
            </p:cNvPr>
            <p:cNvGrpSpPr/>
            <p:nvPr/>
          </p:nvGrpSpPr>
          <p:grpSpPr>
            <a:xfrm>
              <a:off x="6456313" y="3459880"/>
              <a:ext cx="4452319" cy="1579546"/>
              <a:chOff x="6628877" y="3577006"/>
              <a:chExt cx="4452319" cy="1579546"/>
            </a:xfrm>
          </p:grpSpPr>
          <p:pic>
            <p:nvPicPr>
              <p:cNvPr id="31" name="Picture 30"/>
              <p:cNvPicPr>
                <a:picLocks noChangeAspect="1"/>
              </p:cNvPicPr>
              <p:nvPr/>
            </p:nvPicPr>
            <p:blipFill rotWithShape="1">
              <a:blip r:embed="rId5"/>
              <a:srcRect t="18243" r="65548" b="72658"/>
              <a:stretch/>
            </p:blipFill>
            <p:spPr>
              <a:xfrm>
                <a:off x="6628878" y="4063719"/>
                <a:ext cx="4452318" cy="1092833"/>
              </a:xfrm>
              <a:prstGeom prst="rect">
                <a:avLst/>
              </a:prstGeom>
            </p:spPr>
          </p:pic>
          <p:sp>
            <p:nvSpPr>
              <p:cNvPr id="11" name="TextBox 10">
                <a:extLst>
                  <a:ext uri="{FF2B5EF4-FFF2-40B4-BE49-F238E27FC236}">
                    <a16:creationId xmlns:a16="http://schemas.microsoft.com/office/drawing/2014/main" id="{6C37AE99-9332-42FD-AD3C-B749F8989A04}"/>
                  </a:ext>
                </a:extLst>
              </p:cNvPr>
              <p:cNvSpPr txBox="1"/>
              <p:nvPr/>
            </p:nvSpPr>
            <p:spPr>
              <a:xfrm>
                <a:off x="6628877" y="3577006"/>
                <a:ext cx="4279754" cy="646331"/>
              </a:xfrm>
              <a:prstGeom prst="rect">
                <a:avLst/>
              </a:prstGeom>
              <a:noFill/>
            </p:spPr>
            <p:txBody>
              <a:bodyPr wrap="square" rtlCol="0">
                <a:spAutoFit/>
              </a:bodyPr>
              <a:lstStyle/>
              <a:p>
                <a:pPr algn="ctr"/>
                <a:r>
                  <a:rPr lang="en-US" b="1"/>
                  <a:t>Example of an applicant who will have to be manually verified </a:t>
                </a:r>
              </a:p>
            </p:txBody>
          </p:sp>
        </p:grpSp>
      </p:grpSp>
      <p:sp>
        <p:nvSpPr>
          <p:cNvPr id="12" name="TextBox 11">
            <a:extLst>
              <a:ext uri="{FF2B5EF4-FFF2-40B4-BE49-F238E27FC236}">
                <a16:creationId xmlns:a16="http://schemas.microsoft.com/office/drawing/2014/main" id="{8045AD84-99F0-4E1B-B3DB-FEADEEE9ED30}"/>
              </a:ext>
            </a:extLst>
          </p:cNvPr>
          <p:cNvSpPr txBox="1"/>
          <p:nvPr/>
        </p:nvSpPr>
        <p:spPr>
          <a:xfrm>
            <a:off x="513243" y="5379803"/>
            <a:ext cx="11203835" cy="646331"/>
          </a:xfrm>
          <a:prstGeom prst="rect">
            <a:avLst/>
          </a:prstGeom>
          <a:solidFill>
            <a:srgbClr val="C00000"/>
          </a:solidFill>
        </p:spPr>
        <p:txBody>
          <a:bodyPr wrap="square" rtlCol="0">
            <a:spAutoFit/>
          </a:bodyPr>
          <a:lstStyle/>
          <a:p>
            <a:pPr algn="ctr"/>
            <a:r>
              <a:rPr lang="en-US" b="1" dirty="0">
                <a:solidFill>
                  <a:schemeClr val="bg2"/>
                </a:solidFill>
              </a:rPr>
              <a:t>Both the SSN and citizenship status must be noted as “Verified” or “Manually Verified” </a:t>
            </a:r>
          </a:p>
          <a:p>
            <a:pPr algn="ctr"/>
            <a:r>
              <a:rPr lang="en-US" b="1" dirty="0">
                <a:solidFill>
                  <a:schemeClr val="bg2"/>
                </a:solidFill>
              </a:rPr>
              <a:t>in My AmeriCorps before the individual can be enrolled. </a:t>
            </a:r>
          </a:p>
        </p:txBody>
      </p:sp>
    </p:spTree>
    <p:custDataLst>
      <p:tags r:id="rId1"/>
    </p:custDataLst>
    <p:extLst>
      <p:ext uri="{BB962C8B-B14F-4D97-AF65-F5344CB8AC3E}">
        <p14:creationId xmlns:p14="http://schemas.microsoft.com/office/powerpoint/2010/main" val="284251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F28-D2BF-4A3F-B485-5723223FB62D}"/>
              </a:ext>
            </a:extLst>
          </p:cNvPr>
          <p:cNvSpPr>
            <a:spLocks noGrp="1"/>
          </p:cNvSpPr>
          <p:nvPr>
            <p:ph type="title"/>
          </p:nvPr>
        </p:nvSpPr>
        <p:spPr/>
        <p:txBody>
          <a:bodyPr>
            <a:normAutofit fontScale="90000"/>
          </a:bodyPr>
          <a:lstStyle/>
          <a:p>
            <a:r>
              <a:rPr lang="en-US"/>
              <a:t>Quick Links and Resources: </a:t>
            </a:r>
          </a:p>
        </p:txBody>
      </p:sp>
      <p:sp>
        <p:nvSpPr>
          <p:cNvPr id="4" name="Date Placeholder 3">
            <a:extLst>
              <a:ext uri="{FF2B5EF4-FFF2-40B4-BE49-F238E27FC236}">
                <a16:creationId xmlns:a16="http://schemas.microsoft.com/office/drawing/2014/main" id="{A01CCD28-A382-4814-AF85-16B2B5BD5800}"/>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F1D8ECA4-1BFC-4209-9692-5E6218AD95CE}"/>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AB0DCF76-E776-41E6-91CC-E693D631C880}"/>
              </a:ext>
            </a:extLst>
          </p:cNvPr>
          <p:cNvSpPr>
            <a:spLocks noGrp="1"/>
          </p:cNvSpPr>
          <p:nvPr>
            <p:ph type="sldNum" sz="quarter" idx="16"/>
          </p:nvPr>
        </p:nvSpPr>
        <p:spPr/>
        <p:txBody>
          <a:bodyPr/>
          <a:lstStyle/>
          <a:p>
            <a:r>
              <a:rPr lang="en-US"/>
              <a:t>  </a:t>
            </a:r>
            <a:fld id="{E0E21186-8CC3-194A-9753-0BBC1EC778BB}" type="slidenum">
              <a:rPr lang="en-US" smtClean="0"/>
              <a:pPr/>
              <a:t>3</a:t>
            </a:fld>
            <a:endParaRPr lang="en-US"/>
          </a:p>
        </p:txBody>
      </p:sp>
      <p:sp>
        <p:nvSpPr>
          <p:cNvPr id="8" name="TextBox 7">
            <a:extLst>
              <a:ext uri="{FF2B5EF4-FFF2-40B4-BE49-F238E27FC236}">
                <a16:creationId xmlns:a16="http://schemas.microsoft.com/office/drawing/2014/main" id="{2DBDFDF4-AA11-4AE6-A31D-393A5C5C3D7A}"/>
              </a:ext>
            </a:extLst>
          </p:cNvPr>
          <p:cNvSpPr txBox="1"/>
          <p:nvPr/>
        </p:nvSpPr>
        <p:spPr>
          <a:xfrm>
            <a:off x="402858" y="1178488"/>
            <a:ext cx="11264703" cy="5078313"/>
          </a:xfrm>
          <a:prstGeom prst="rect">
            <a:avLst/>
          </a:prstGeom>
          <a:noFill/>
        </p:spPr>
        <p:txBody>
          <a:bodyPr wrap="square" rtlCol="0">
            <a:spAutoFit/>
          </a:bodyPr>
          <a:lstStyle/>
          <a:p>
            <a:r>
              <a:rPr lang="en-US" dirty="0"/>
              <a:t>References: </a:t>
            </a:r>
          </a:p>
          <a:p>
            <a:r>
              <a:rPr lang="en-US" dirty="0"/>
              <a:t>Enrollment Preparation and Implementation Resources:</a:t>
            </a:r>
          </a:p>
          <a:p>
            <a:pPr marL="285750" indent="-285750">
              <a:buFont typeface="Arial" panose="020B0604020202020204" pitchFamily="34" charset="0"/>
              <a:buChar char="•"/>
            </a:pPr>
            <a:r>
              <a:rPr lang="en-US" dirty="0">
                <a:hlinkClick r:id="rId4"/>
              </a:rPr>
              <a:t>AmeriCorps State and National Knowledge Network</a:t>
            </a:r>
            <a:endParaRPr lang="en-US" dirty="0"/>
          </a:p>
          <a:p>
            <a:pPr marL="742950" lvl="1" indent="-285750">
              <a:buFont typeface="Courier New" panose="02070309020205020404" pitchFamily="49" charset="0"/>
              <a:buChar char="o"/>
            </a:pPr>
            <a:r>
              <a:rPr lang="en-US" dirty="0">
                <a:hlinkClick r:id="rId5"/>
              </a:rPr>
              <a:t>Member Enrollment Resources</a:t>
            </a:r>
            <a:r>
              <a:rPr lang="en-US" dirty="0"/>
              <a:t> (to be updated May 1st, 2021)</a:t>
            </a:r>
          </a:p>
          <a:p>
            <a:endParaRPr lang="en-US" dirty="0"/>
          </a:p>
          <a:p>
            <a:r>
              <a:rPr lang="en-US" dirty="0"/>
              <a:t>NSCHC and New Rule Information: </a:t>
            </a:r>
          </a:p>
          <a:p>
            <a:pPr marL="285750" indent="-285750">
              <a:buFont typeface="Arial" panose="020B0604020202020204" pitchFamily="34" charset="0"/>
              <a:buChar char="•"/>
            </a:pPr>
            <a:r>
              <a:rPr lang="en-US" dirty="0">
                <a:hlinkClick r:id="rId6"/>
              </a:rPr>
              <a:t>General AmeriCorps NSCHC Resource Page</a:t>
            </a:r>
            <a:endParaRPr lang="en-US" dirty="0"/>
          </a:p>
          <a:p>
            <a:pPr marL="285750" indent="-285750">
              <a:buFont typeface="Arial" panose="020B0604020202020204" pitchFamily="34" charset="0"/>
              <a:buChar char="•"/>
            </a:pPr>
            <a:r>
              <a:rPr lang="en-US" dirty="0">
                <a:hlinkClick r:id="rId7"/>
              </a:rPr>
              <a:t>AmeriCorps Resources regarding the May 1</a:t>
            </a:r>
            <a:r>
              <a:rPr lang="en-US" baseline="30000" dirty="0">
                <a:hlinkClick r:id="rId7"/>
              </a:rPr>
              <a:t>st</a:t>
            </a:r>
            <a:r>
              <a:rPr lang="en-US" dirty="0">
                <a:hlinkClick r:id="rId7"/>
              </a:rPr>
              <a:t> NSCHC Rule</a:t>
            </a:r>
            <a:endParaRPr lang="en-US" dirty="0">
              <a:hlinkClick r:id="rId8"/>
            </a:endParaRPr>
          </a:p>
          <a:p>
            <a:pPr marL="285750" indent="-285750">
              <a:buFont typeface="Arial" panose="020B0604020202020204" pitchFamily="34" charset="0"/>
              <a:buChar char="•"/>
            </a:pPr>
            <a:r>
              <a:rPr lang="en-US" dirty="0">
                <a:hlinkClick r:id="rId8"/>
              </a:rPr>
              <a:t>Federal Register New Rule (effective May 1st) for 45 CFR § 2522 and 45 CFR §2540</a:t>
            </a:r>
            <a:endParaRPr lang="en-US" dirty="0"/>
          </a:p>
          <a:p>
            <a:pPr marL="285750" indent="-285750">
              <a:buFont typeface="Arial" panose="020B0604020202020204" pitchFamily="34" charset="0"/>
              <a:buChar char="•"/>
            </a:pPr>
            <a:endParaRPr lang="en-US" dirty="0"/>
          </a:p>
          <a:p>
            <a:r>
              <a:rPr lang="en-US" dirty="0" err="1">
                <a:hlinkClick r:id="rId9"/>
              </a:rPr>
              <a:t>eGrants</a:t>
            </a:r>
            <a:r>
              <a:rPr lang="en-US" dirty="0">
                <a:hlinkClick r:id="rId9"/>
              </a:rPr>
              <a:t> Login</a:t>
            </a:r>
            <a:endParaRPr lang="en-US" dirty="0"/>
          </a:p>
          <a:p>
            <a:endParaRPr lang="en-US" dirty="0"/>
          </a:p>
          <a:p>
            <a:r>
              <a:rPr lang="en-US" dirty="0">
                <a:hlinkClick r:id="rId10"/>
              </a:rPr>
              <a:t>My AmeriCorps Portal</a:t>
            </a:r>
            <a:endParaRPr lang="en-US" dirty="0"/>
          </a:p>
          <a:p>
            <a:endParaRPr lang="en-US" dirty="0"/>
          </a:p>
          <a:p>
            <a:r>
              <a:rPr lang="en-US" dirty="0" err="1">
                <a:hlinkClick r:id="rId11"/>
              </a:rPr>
              <a:t>eGrants</a:t>
            </a:r>
            <a:r>
              <a:rPr lang="en-US" dirty="0">
                <a:hlinkClick r:id="rId11"/>
              </a:rPr>
              <a:t> Tutorials </a:t>
            </a:r>
            <a:r>
              <a:rPr lang="en-US" dirty="0"/>
              <a:t>(these are dated, but there is still some useful content)</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50297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5EB2C-6DBB-498A-932A-7CD8FFD56335}"/>
              </a:ext>
            </a:extLst>
          </p:cNvPr>
          <p:cNvSpPr>
            <a:spLocks noGrp="1"/>
          </p:cNvSpPr>
          <p:nvPr>
            <p:ph type="body" sz="quarter" idx="18"/>
          </p:nvPr>
        </p:nvSpPr>
        <p:spPr>
          <a:xfrm>
            <a:off x="625641" y="1556084"/>
            <a:ext cx="10879421" cy="4190920"/>
          </a:xfrm>
        </p:spPr>
        <p:txBody>
          <a:bodyPr>
            <a:normAutofit/>
          </a:bodyPr>
          <a:lstStyle/>
          <a:p>
            <a:pPr marL="342900" indent="-342900">
              <a:buFont typeface="+mj-lt"/>
              <a:buAutoNum type="arabicPeriod"/>
            </a:pPr>
            <a:r>
              <a:rPr lang="en-US" sz="1800"/>
              <a:t>The grantee administrator receives an email notification to submit additional documentation via Secure File Transfer for manual verification of the applicant’s citizenship or Social Security Number</a:t>
            </a:r>
          </a:p>
          <a:p>
            <a:pPr marL="342900" indent="-342900">
              <a:buFont typeface="+mj-lt"/>
              <a:buAutoNum type="arabicPeriod"/>
            </a:pPr>
            <a:r>
              <a:rPr lang="en-US" sz="1800"/>
              <a:t>To submit documentation, the program must request a secure file link from the AmeriCorps Hotline (detail on next slide) </a:t>
            </a:r>
          </a:p>
          <a:p>
            <a:pPr marL="342900" indent="-342900">
              <a:buFont typeface="+mj-lt"/>
              <a:buAutoNum type="arabicPeriod"/>
            </a:pPr>
            <a:r>
              <a:rPr lang="en-US" sz="1800"/>
              <a:t>Program submits additional documentation (refer to </a:t>
            </a:r>
            <a:r>
              <a:rPr lang="en-US" sz="1800">
                <a:hlinkClick r:id="rId4"/>
              </a:rPr>
              <a:t>45 CFR 2522.200</a:t>
            </a:r>
            <a:r>
              <a:rPr lang="en-US" sz="1800"/>
              <a:t> for documentation guidance)</a:t>
            </a:r>
          </a:p>
          <a:p>
            <a:pPr marL="342900" indent="-342900">
              <a:buFont typeface="+mj-lt"/>
              <a:buAutoNum type="arabicPeriod"/>
            </a:pPr>
            <a:r>
              <a:rPr lang="en-US" sz="1800"/>
              <a:t>AmeriCorps Hotline forwards submitted documentation to the National Service Trust</a:t>
            </a:r>
          </a:p>
          <a:p>
            <a:pPr marL="342900" indent="-342900">
              <a:buFont typeface="+mj-lt"/>
              <a:buAutoNum type="arabicPeriod"/>
            </a:pPr>
            <a:r>
              <a:rPr lang="en-US" sz="1800"/>
              <a:t>If the submitted documentation </a:t>
            </a:r>
            <a:r>
              <a:rPr lang="en-US" sz="1800" b="1"/>
              <a:t>is sufficient </a:t>
            </a:r>
            <a:r>
              <a:rPr lang="en-US" sz="1800"/>
              <a:t>to verify eligibility, the record in </a:t>
            </a:r>
            <a:r>
              <a:rPr lang="en-US" sz="1800" err="1"/>
              <a:t>eGrants</a:t>
            </a:r>
            <a:r>
              <a:rPr lang="en-US" sz="1800"/>
              <a:t> will be updated within 3 business days. This ends the manual verification process</a:t>
            </a:r>
          </a:p>
          <a:p>
            <a:pPr marL="342900" indent="-342900">
              <a:buFont typeface="+mj-lt"/>
              <a:buAutoNum type="arabicPeriod"/>
            </a:pPr>
            <a:r>
              <a:rPr lang="en-US" sz="1800"/>
              <a:t>If the submitted documentation </a:t>
            </a:r>
            <a:r>
              <a:rPr lang="en-US" sz="1800" b="1"/>
              <a:t>is not sufficient </a:t>
            </a:r>
            <a:r>
              <a:rPr lang="en-US" sz="1800"/>
              <a:t>to verify eligibility, the grantee administrator will receive another email notification to submit sufficient eligibility documentation to continue the manual verification process until the documentation is sufficient</a:t>
            </a:r>
          </a:p>
        </p:txBody>
      </p:sp>
      <p:sp>
        <p:nvSpPr>
          <p:cNvPr id="3" name="Title 2">
            <a:extLst>
              <a:ext uri="{FF2B5EF4-FFF2-40B4-BE49-F238E27FC236}">
                <a16:creationId xmlns:a16="http://schemas.microsoft.com/office/drawing/2014/main" id="{D5C5B43D-F995-4F20-9864-7BCCA18BD4F5}"/>
              </a:ext>
            </a:extLst>
          </p:cNvPr>
          <p:cNvSpPr>
            <a:spLocks noGrp="1"/>
          </p:cNvSpPr>
          <p:nvPr>
            <p:ph type="title"/>
          </p:nvPr>
        </p:nvSpPr>
        <p:spPr/>
        <p:txBody>
          <a:bodyPr>
            <a:normAutofit fontScale="90000"/>
          </a:bodyPr>
          <a:lstStyle/>
          <a:p>
            <a:r>
              <a:rPr lang="en-US"/>
              <a:t>Manual Verification Steps</a:t>
            </a:r>
          </a:p>
        </p:txBody>
      </p:sp>
      <p:sp>
        <p:nvSpPr>
          <p:cNvPr id="4" name="Text Placeholder 3">
            <a:extLst>
              <a:ext uri="{FF2B5EF4-FFF2-40B4-BE49-F238E27FC236}">
                <a16:creationId xmlns:a16="http://schemas.microsoft.com/office/drawing/2014/main" id="{4C92120D-1159-4380-9184-620BCDA529D0}"/>
              </a:ext>
            </a:extLst>
          </p:cNvPr>
          <p:cNvSpPr>
            <a:spLocks noGrp="1"/>
          </p:cNvSpPr>
          <p:nvPr>
            <p:ph type="body" sz="quarter" idx="13"/>
          </p:nvPr>
        </p:nvSpPr>
        <p:spPr/>
        <p:txBody>
          <a:bodyPr/>
          <a:lstStyle/>
          <a:p>
            <a:r>
              <a:rPr lang="en-US"/>
              <a:t>Only required if applicant is not automatically verified</a:t>
            </a:r>
          </a:p>
        </p:txBody>
      </p:sp>
      <p:sp>
        <p:nvSpPr>
          <p:cNvPr id="5" name="Date Placeholder 4">
            <a:extLst>
              <a:ext uri="{FF2B5EF4-FFF2-40B4-BE49-F238E27FC236}">
                <a16:creationId xmlns:a16="http://schemas.microsoft.com/office/drawing/2014/main" id="{709A700F-7E51-47F5-B6D5-472672945280}"/>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6913F9C9-3003-47E4-975A-BC73E7AAB13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52CF0D9-7E8E-40D7-A664-1CDA79ECE2DB}"/>
              </a:ext>
            </a:extLst>
          </p:cNvPr>
          <p:cNvSpPr>
            <a:spLocks noGrp="1"/>
          </p:cNvSpPr>
          <p:nvPr>
            <p:ph type="sldNum" sz="quarter" idx="21"/>
          </p:nvPr>
        </p:nvSpPr>
        <p:spPr/>
        <p:txBody>
          <a:bodyPr/>
          <a:lstStyle/>
          <a:p>
            <a:r>
              <a:rPr lang="en-US"/>
              <a:t>  </a:t>
            </a:r>
            <a:fld id="{E0E21186-8CC3-194A-9753-0BBC1EC778BB}" type="slidenum">
              <a:rPr lang="en-US" smtClean="0"/>
              <a:pPr/>
              <a:t>30</a:t>
            </a:fld>
            <a:endParaRPr lang="en-US"/>
          </a:p>
        </p:txBody>
      </p:sp>
      <p:sp>
        <p:nvSpPr>
          <p:cNvPr id="8" name="TextBox 7">
            <a:extLst>
              <a:ext uri="{FF2B5EF4-FFF2-40B4-BE49-F238E27FC236}">
                <a16:creationId xmlns:a16="http://schemas.microsoft.com/office/drawing/2014/main" id="{C0B5A036-1054-481F-B1BB-3E5FA33BF1BE}"/>
              </a:ext>
            </a:extLst>
          </p:cNvPr>
          <p:cNvSpPr txBox="1"/>
          <p:nvPr/>
        </p:nvSpPr>
        <p:spPr>
          <a:xfrm>
            <a:off x="473242" y="5559545"/>
            <a:ext cx="11245516" cy="584775"/>
          </a:xfrm>
          <a:prstGeom prst="rect">
            <a:avLst/>
          </a:prstGeom>
          <a:solidFill>
            <a:schemeClr val="tx2"/>
          </a:solidFill>
        </p:spPr>
        <p:txBody>
          <a:bodyPr wrap="square" rtlCol="0">
            <a:spAutoFit/>
          </a:bodyPr>
          <a:lstStyle/>
          <a:p>
            <a:pPr algn="ctr"/>
            <a:r>
              <a:rPr lang="en-US" sz="1600" dirty="0">
                <a:solidFill>
                  <a:schemeClr val="bg2"/>
                </a:solidFill>
              </a:rPr>
              <a:t>For some individuals, the Social Security Number and citizenship manual verification process may take several days to a couple of weeks to complete. Programs must factor that into their planning.</a:t>
            </a:r>
          </a:p>
        </p:txBody>
      </p:sp>
    </p:spTree>
    <p:custDataLst>
      <p:tags r:id="rId1"/>
    </p:custDataLst>
    <p:extLst>
      <p:ext uri="{BB962C8B-B14F-4D97-AF65-F5344CB8AC3E}">
        <p14:creationId xmlns:p14="http://schemas.microsoft.com/office/powerpoint/2010/main" val="379657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6A15-7473-4EF1-A7AD-FFB6AC38A915}"/>
              </a:ext>
            </a:extLst>
          </p:cNvPr>
          <p:cNvSpPr>
            <a:spLocks noGrp="1"/>
          </p:cNvSpPr>
          <p:nvPr>
            <p:ph type="title"/>
          </p:nvPr>
        </p:nvSpPr>
        <p:spPr>
          <a:xfrm>
            <a:off x="463648" y="387728"/>
            <a:ext cx="6082862" cy="419100"/>
          </a:xfrm>
        </p:spPr>
        <p:txBody>
          <a:bodyPr>
            <a:normAutofit fontScale="90000"/>
          </a:bodyPr>
          <a:lstStyle/>
          <a:p>
            <a:r>
              <a:rPr lang="en-US"/>
              <a:t>Requesting a Secure File Link</a:t>
            </a:r>
          </a:p>
        </p:txBody>
      </p:sp>
      <p:sp>
        <p:nvSpPr>
          <p:cNvPr id="3" name="Content Placeholder 2">
            <a:extLst>
              <a:ext uri="{FF2B5EF4-FFF2-40B4-BE49-F238E27FC236}">
                <a16:creationId xmlns:a16="http://schemas.microsoft.com/office/drawing/2014/main" id="{55439B94-F357-4FC6-AB5A-457FF99CFED0}"/>
              </a:ext>
            </a:extLst>
          </p:cNvPr>
          <p:cNvSpPr>
            <a:spLocks noGrp="1"/>
          </p:cNvSpPr>
          <p:nvPr>
            <p:ph type="body" sz="quarter" idx="13"/>
          </p:nvPr>
        </p:nvSpPr>
        <p:spPr>
          <a:xfrm>
            <a:off x="463648" y="986142"/>
            <a:ext cx="10444984" cy="569086"/>
          </a:xfrm>
        </p:spPr>
        <p:txBody>
          <a:bodyPr>
            <a:normAutofit lnSpcReduction="10000"/>
          </a:bodyPr>
          <a:lstStyle/>
          <a:p>
            <a:r>
              <a:rPr lang="en-US" sz="1800"/>
              <a:t>Go to webform: </a:t>
            </a:r>
            <a:r>
              <a:rPr lang="en-US" sz="1800">
                <a:hlinkClick r:id="rId4"/>
              </a:rPr>
              <a:t>https://questions.americorps.gov/app/ask</a:t>
            </a:r>
            <a:r>
              <a:rPr lang="en-US" sz="1800"/>
              <a:t> to request helpdesk ticket(s). </a:t>
            </a:r>
          </a:p>
          <a:p>
            <a:r>
              <a:rPr lang="en-US" sz="1800"/>
              <a:t>Request a secure file link by completing the form (below)</a:t>
            </a:r>
          </a:p>
        </p:txBody>
      </p:sp>
      <p:sp>
        <p:nvSpPr>
          <p:cNvPr id="4" name="Slide Number Placeholder 3">
            <a:extLst>
              <a:ext uri="{FF2B5EF4-FFF2-40B4-BE49-F238E27FC236}">
                <a16:creationId xmlns:a16="http://schemas.microsoft.com/office/drawing/2014/main" id="{0EA45791-8CE3-4FA1-8C5A-201145268D63}"/>
              </a:ext>
            </a:extLst>
          </p:cNvPr>
          <p:cNvSpPr>
            <a:spLocks noGrp="1"/>
          </p:cNvSpPr>
          <p:nvPr>
            <p:ph type="sldNum" sz="quarter" idx="21"/>
          </p:nvPr>
        </p:nvSpPr>
        <p:spPr/>
        <p:txBody>
          <a:bodyPr/>
          <a:lstStyle/>
          <a:p>
            <a:fld id="{0D3B86E4-7A01-4085-814F-FD0EC848E3F6}" type="slidenum">
              <a:rPr lang="en-US" smtClean="0"/>
              <a:pPr/>
              <a:t>31</a:t>
            </a:fld>
            <a:endParaRPr lang="en-US"/>
          </a:p>
        </p:txBody>
      </p:sp>
      <p:sp>
        <p:nvSpPr>
          <p:cNvPr id="8" name="TextBox 7">
            <a:extLst>
              <a:ext uri="{FF2B5EF4-FFF2-40B4-BE49-F238E27FC236}">
                <a16:creationId xmlns:a16="http://schemas.microsoft.com/office/drawing/2014/main" id="{F644A0B0-14B8-486F-B684-999250DC6B0A}"/>
              </a:ext>
            </a:extLst>
          </p:cNvPr>
          <p:cNvSpPr txBox="1"/>
          <p:nvPr/>
        </p:nvSpPr>
        <p:spPr>
          <a:xfrm>
            <a:off x="6336100" y="1523144"/>
            <a:ext cx="5392252" cy="5156796"/>
          </a:xfrm>
          <a:prstGeom prst="rect">
            <a:avLst/>
          </a:prstGeom>
          <a:noFill/>
        </p:spPr>
        <p:txBody>
          <a:bodyPr wrap="square" rtlCol="0">
            <a:spAutoFit/>
          </a:bodyPr>
          <a:lstStyle/>
          <a:p>
            <a:pPr>
              <a:lnSpc>
                <a:spcPct val="90000"/>
              </a:lnSpc>
              <a:spcAft>
                <a:spcPts val="900"/>
              </a:spcAft>
              <a:buClr>
                <a:schemeClr val="tx1"/>
              </a:buClr>
            </a:pPr>
            <a:r>
              <a:rPr lang="en-US" sz="2400" b="1" dirty="0">
                <a:cs typeface="Arial"/>
              </a:rPr>
              <a:t>      Best practices:</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dirty="0">
                <a:solidFill>
                  <a:srgbClr val="000000">
                    <a:lumMod val="65000"/>
                    <a:lumOff val="35000"/>
                  </a:srgbClr>
                </a:solidFill>
                <a:cs typeface="Arial"/>
              </a:rPr>
              <a:t>Indicate that you are a State and National program enrolling applicants and need a Secure File Link to submit SSN/citizenship verification documentation</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dirty="0">
                <a:solidFill>
                  <a:srgbClr val="000000">
                    <a:lumMod val="65000"/>
                    <a:lumOff val="35000"/>
                  </a:srgbClr>
                </a:solidFill>
                <a:cs typeface="Arial"/>
              </a:rPr>
              <a:t>If your program has multiple individual cases requiring SSN/citizenship verification at the same time, send these cases under a single ticket</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dirty="0">
                <a:solidFill>
                  <a:srgbClr val="000000">
                    <a:lumMod val="65000"/>
                    <a:lumOff val="35000"/>
                  </a:srgbClr>
                </a:solidFill>
                <a:cs typeface="Arial"/>
              </a:rPr>
              <a:t>Document all communication and take screenshots if necessary</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dirty="0">
                <a:solidFill>
                  <a:srgbClr val="000000">
                    <a:lumMod val="65000"/>
                    <a:lumOff val="35000"/>
                  </a:srgbClr>
                </a:solidFill>
                <a:cs typeface="Arial"/>
              </a:rPr>
              <a:t>Reach out to your Portfolio Manager if you encounter any challenges</a:t>
            </a:r>
          </a:p>
          <a:p>
            <a:endParaRPr lang="en-US" dirty="0"/>
          </a:p>
        </p:txBody>
      </p:sp>
      <p:pic>
        <p:nvPicPr>
          <p:cNvPr id="5" name="Picture 4">
            <a:extLst>
              <a:ext uri="{FF2B5EF4-FFF2-40B4-BE49-F238E27FC236}">
                <a16:creationId xmlns:a16="http://schemas.microsoft.com/office/drawing/2014/main" id="{73C8FDCB-86FC-48C0-A73D-825E32086018}"/>
              </a:ext>
            </a:extLst>
          </p:cNvPr>
          <p:cNvPicPr>
            <a:picLocks noChangeAspect="1"/>
          </p:cNvPicPr>
          <p:nvPr/>
        </p:nvPicPr>
        <p:blipFill>
          <a:blip r:embed="rId5"/>
          <a:stretch>
            <a:fillRect/>
          </a:stretch>
        </p:blipFill>
        <p:spPr>
          <a:xfrm>
            <a:off x="791949" y="1650079"/>
            <a:ext cx="5063952" cy="476577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418177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3E6CDD3-E529-4FA1-A66B-C70E1E03B850}"/>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FE8DB1E3-B11E-42BD-9286-4A6CAD14737A}"/>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B561F8E1-F203-4DA1-A9A1-AF326BFAAF63}"/>
              </a:ext>
            </a:extLst>
          </p:cNvPr>
          <p:cNvSpPr>
            <a:spLocks noGrp="1"/>
          </p:cNvSpPr>
          <p:nvPr>
            <p:ph type="sldNum" sz="quarter" idx="21"/>
          </p:nvPr>
        </p:nvSpPr>
        <p:spPr/>
        <p:txBody>
          <a:bodyPr/>
          <a:lstStyle/>
          <a:p>
            <a:r>
              <a:rPr lang="en-US"/>
              <a:t>  </a:t>
            </a:r>
            <a:fld id="{E0E21186-8CC3-194A-9753-0BBC1EC778BB}" type="slidenum">
              <a:rPr lang="en-US" smtClean="0"/>
              <a:pPr/>
              <a:t>32</a:t>
            </a:fld>
            <a:endParaRPr lang="en-US"/>
          </a:p>
        </p:txBody>
      </p:sp>
      <p:grpSp>
        <p:nvGrpSpPr>
          <p:cNvPr id="8" name="Group 7">
            <a:extLst>
              <a:ext uri="{FF2B5EF4-FFF2-40B4-BE49-F238E27FC236}">
                <a16:creationId xmlns:a16="http://schemas.microsoft.com/office/drawing/2014/main" id="{5DBA0F07-B1B0-4950-B931-A5CF802C07FD}"/>
              </a:ext>
            </a:extLst>
          </p:cNvPr>
          <p:cNvGrpSpPr/>
          <p:nvPr/>
        </p:nvGrpSpPr>
        <p:grpSpPr>
          <a:xfrm>
            <a:off x="320842" y="385011"/>
            <a:ext cx="10619874" cy="5534526"/>
            <a:chOff x="9028630" y="606770"/>
            <a:chExt cx="2874098" cy="3448917"/>
          </a:xfrm>
        </p:grpSpPr>
        <p:sp>
          <p:nvSpPr>
            <p:cNvPr id="12" name="Rectangle: Rounded Corners 11">
              <a:extLst>
                <a:ext uri="{FF2B5EF4-FFF2-40B4-BE49-F238E27FC236}">
                  <a16:creationId xmlns:a16="http://schemas.microsoft.com/office/drawing/2014/main" id="{107792CF-194E-45A5-A8E5-290C9C9417B8}"/>
                </a:ext>
              </a:extLst>
            </p:cNvPr>
            <p:cNvSpPr/>
            <p:nvPr/>
          </p:nvSpPr>
          <p:spPr>
            <a:xfrm>
              <a:off x="9028630"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Rectangle: Rounded Corners 4">
              <a:extLst>
                <a:ext uri="{FF2B5EF4-FFF2-40B4-BE49-F238E27FC236}">
                  <a16:creationId xmlns:a16="http://schemas.microsoft.com/office/drawing/2014/main" id="{6F6E3B43-268C-41D4-BE80-8CDB69A1B3BE}"/>
                </a:ext>
              </a:extLst>
            </p:cNvPr>
            <p:cNvSpPr txBox="1"/>
            <p:nvPr/>
          </p:nvSpPr>
          <p:spPr>
            <a:xfrm rot="16200000">
              <a:off x="7656561" y="1978839"/>
              <a:ext cx="3318957"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8000" b="1" kern="1200">
                  <a:solidFill>
                    <a:schemeClr val="accent3"/>
                  </a:solidFill>
                </a:rPr>
                <a:t>Enrollment</a:t>
              </a:r>
            </a:p>
          </p:txBody>
        </p:sp>
      </p:grpSp>
      <p:grpSp>
        <p:nvGrpSpPr>
          <p:cNvPr id="9" name="Group 8">
            <a:extLst>
              <a:ext uri="{FF2B5EF4-FFF2-40B4-BE49-F238E27FC236}">
                <a16:creationId xmlns:a16="http://schemas.microsoft.com/office/drawing/2014/main" id="{5FB38050-C3D0-431B-A22E-D4B1F8F77B05}"/>
              </a:ext>
            </a:extLst>
          </p:cNvPr>
          <p:cNvGrpSpPr/>
          <p:nvPr/>
        </p:nvGrpSpPr>
        <p:grpSpPr>
          <a:xfrm>
            <a:off x="2001879" y="385011"/>
            <a:ext cx="8938835" cy="5534526"/>
            <a:chOff x="9603450" y="606770"/>
            <a:chExt cx="2419152" cy="3448917"/>
          </a:xfrm>
        </p:grpSpPr>
        <p:sp>
          <p:nvSpPr>
            <p:cNvPr id="10" name="Rectangle 9">
              <a:extLst>
                <a:ext uri="{FF2B5EF4-FFF2-40B4-BE49-F238E27FC236}">
                  <a16:creationId xmlns:a16="http://schemas.microsoft.com/office/drawing/2014/main" id="{789CDF69-DE21-45C2-962A-D7E9CC9413D5}"/>
                </a:ext>
              </a:extLst>
            </p:cNvPr>
            <p:cNvSpPr/>
            <p:nvPr/>
          </p:nvSpPr>
          <p:spPr>
            <a:xfrm>
              <a:off x="9603450"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1" name="TextBox 10">
              <a:extLst>
                <a:ext uri="{FF2B5EF4-FFF2-40B4-BE49-F238E27FC236}">
                  <a16:creationId xmlns:a16="http://schemas.microsoft.com/office/drawing/2014/main" id="{1EB6C187-52E1-4030-8B68-B3CF169A78AD}"/>
                </a:ext>
              </a:extLst>
            </p:cNvPr>
            <p:cNvSpPr txBox="1"/>
            <p:nvPr/>
          </p:nvSpPr>
          <p:spPr>
            <a:xfrm>
              <a:off x="9603450" y="706738"/>
              <a:ext cx="2419152" cy="3348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4800" b="1" kern="1200" dirty="0">
                  <a:solidFill>
                    <a:schemeClr val="bg2">
                      <a:lumMod val="50000"/>
                    </a:schemeClr>
                  </a:solidFill>
                </a:rPr>
                <a:t>Verification of eligibility</a:t>
              </a:r>
            </a:p>
            <a:p>
              <a:pPr marL="0" lvl="0" indent="0" algn="l" defTabSz="844550">
                <a:lnSpc>
                  <a:spcPct val="90000"/>
                </a:lnSpc>
                <a:spcBef>
                  <a:spcPct val="0"/>
                </a:spcBef>
                <a:spcAft>
                  <a:spcPct val="35000"/>
                </a:spcAft>
                <a:buNone/>
              </a:pPr>
              <a:r>
                <a:rPr lang="en-US" sz="4800" b="1" kern="1200" dirty="0" err="1">
                  <a:solidFill>
                    <a:schemeClr val="bg2">
                      <a:lumMod val="50000"/>
                    </a:schemeClr>
                  </a:solidFill>
                </a:rPr>
                <a:t>eGrants</a:t>
              </a:r>
              <a:r>
                <a:rPr lang="en-US" sz="4800" b="1" kern="1200" dirty="0">
                  <a:solidFill>
                    <a:schemeClr val="bg2">
                      <a:lumMod val="50000"/>
                    </a:schemeClr>
                  </a:solidFill>
                </a:rPr>
                <a:t> enrollment process</a:t>
              </a:r>
            </a:p>
            <a:p>
              <a:pPr marL="685800" lvl="0" indent="-685800" algn="l" defTabSz="844550">
                <a:lnSpc>
                  <a:spcPct val="90000"/>
                </a:lnSpc>
                <a:spcBef>
                  <a:spcPct val="0"/>
                </a:spcBef>
                <a:spcAft>
                  <a:spcPct val="35000"/>
                </a:spcAft>
                <a:buFont typeface="Arial" panose="020B0604020202020204" pitchFamily="34" charset="0"/>
                <a:buChar char="•"/>
              </a:pPr>
              <a:r>
                <a:rPr lang="en-US" sz="3600" b="1" dirty="0">
                  <a:solidFill>
                    <a:schemeClr val="bg2">
                      <a:lumMod val="50000"/>
                    </a:schemeClr>
                  </a:solidFill>
                </a:rPr>
                <a:t>Individual Enrollment</a:t>
              </a:r>
            </a:p>
            <a:p>
              <a:pPr marL="685800" lvl="0" indent="-685800" algn="l" defTabSz="844550">
                <a:lnSpc>
                  <a:spcPct val="90000"/>
                </a:lnSpc>
                <a:spcBef>
                  <a:spcPct val="0"/>
                </a:spcBef>
                <a:spcAft>
                  <a:spcPct val="35000"/>
                </a:spcAft>
                <a:buFont typeface="Arial" panose="020B0604020202020204" pitchFamily="34" charset="0"/>
                <a:buChar char="•"/>
              </a:pPr>
              <a:r>
                <a:rPr lang="en-US" sz="3600" b="1" kern="1200" dirty="0">
                  <a:solidFill>
                    <a:schemeClr val="bg2">
                      <a:lumMod val="50000"/>
                    </a:schemeClr>
                  </a:solidFill>
                </a:rPr>
                <a:t>Group Enrollment </a:t>
              </a:r>
            </a:p>
            <a:p>
              <a:pPr marL="0" lvl="0" indent="0" algn="l" defTabSz="844550">
                <a:lnSpc>
                  <a:spcPct val="90000"/>
                </a:lnSpc>
                <a:spcBef>
                  <a:spcPct val="0"/>
                </a:spcBef>
                <a:spcAft>
                  <a:spcPct val="35000"/>
                </a:spcAft>
                <a:buNone/>
              </a:pPr>
              <a:r>
                <a:rPr lang="en-US" sz="4800" b="1" i="1" kern="1200" dirty="0">
                  <a:solidFill>
                    <a:schemeClr val="bg2">
                      <a:lumMod val="50000"/>
                    </a:schemeClr>
                  </a:solidFill>
                </a:rPr>
                <a:t>Partial award </a:t>
              </a:r>
              <a:r>
                <a:rPr lang="en-US" sz="4800" b="1" i="1" dirty="0">
                  <a:solidFill>
                    <a:schemeClr val="bg2">
                      <a:lumMod val="50000"/>
                    </a:schemeClr>
                  </a:solidFill>
                </a:rPr>
                <a:t>a</a:t>
              </a:r>
              <a:r>
                <a:rPr lang="en-US" sz="4800" b="1" i="1" kern="1200" dirty="0">
                  <a:solidFill>
                    <a:schemeClr val="bg2">
                      <a:lumMod val="50000"/>
                    </a:schemeClr>
                  </a:solidFill>
                </a:rPr>
                <a:t>cknowledgment </a:t>
              </a:r>
              <a:br>
                <a:rPr lang="en-US" sz="4800" b="1" i="1" kern="1200" dirty="0">
                  <a:solidFill>
                    <a:schemeClr val="bg2">
                      <a:lumMod val="50000"/>
                    </a:schemeClr>
                  </a:solidFill>
                </a:rPr>
              </a:br>
              <a:r>
                <a:rPr lang="en-US" sz="4800" b="1" i="1" kern="1200" dirty="0">
                  <a:solidFill>
                    <a:schemeClr val="bg2">
                      <a:lumMod val="50000"/>
                    </a:schemeClr>
                  </a:solidFill>
                </a:rPr>
                <a:t>(if applicable) </a:t>
              </a:r>
            </a:p>
          </p:txBody>
        </p:sp>
      </p:grpSp>
    </p:spTree>
    <p:custDataLst>
      <p:tags r:id="rId1"/>
    </p:custDataLst>
    <p:extLst>
      <p:ext uri="{BB962C8B-B14F-4D97-AF65-F5344CB8AC3E}">
        <p14:creationId xmlns:p14="http://schemas.microsoft.com/office/powerpoint/2010/main" val="1905325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3FC6-19DC-441A-870C-0DC08B9635A8}"/>
              </a:ext>
            </a:extLst>
          </p:cNvPr>
          <p:cNvSpPr>
            <a:spLocks noGrp="1"/>
          </p:cNvSpPr>
          <p:nvPr>
            <p:ph type="title"/>
          </p:nvPr>
        </p:nvSpPr>
        <p:spPr>
          <a:xfrm>
            <a:off x="303226" y="51725"/>
            <a:ext cx="10475493" cy="793636"/>
          </a:xfrm>
        </p:spPr>
        <p:txBody>
          <a:bodyPr>
            <a:normAutofit/>
          </a:bodyPr>
          <a:lstStyle/>
          <a:p>
            <a:r>
              <a:rPr lang="en-US"/>
              <a:t>Confirming SSN &amp; Citizenship Verification</a:t>
            </a:r>
          </a:p>
        </p:txBody>
      </p:sp>
      <p:sp>
        <p:nvSpPr>
          <p:cNvPr id="14" name="TextBox 13">
            <a:extLst>
              <a:ext uri="{FF2B5EF4-FFF2-40B4-BE49-F238E27FC236}">
                <a16:creationId xmlns:a16="http://schemas.microsoft.com/office/drawing/2014/main" id="{F5F6AD9D-76EA-4F76-BAA4-246D4B52A3CD}"/>
              </a:ext>
            </a:extLst>
          </p:cNvPr>
          <p:cNvSpPr txBox="1"/>
          <p:nvPr/>
        </p:nvSpPr>
        <p:spPr>
          <a:xfrm>
            <a:off x="447779" y="2712724"/>
            <a:ext cx="10942289" cy="3724096"/>
          </a:xfrm>
          <a:prstGeom prst="rect">
            <a:avLst/>
          </a:prstGeom>
          <a:noFill/>
        </p:spPr>
        <p:txBody>
          <a:bodyPr wrap="square" rtlCol="0">
            <a:spAutoFit/>
          </a:bodyPr>
          <a:lstStyle/>
          <a:p>
            <a:r>
              <a:rPr lang="en-US" sz="2000" b="1" dirty="0"/>
              <a:t>Verification Status Types</a:t>
            </a:r>
          </a:p>
          <a:p>
            <a:pPr lvl="1"/>
            <a:r>
              <a:rPr lang="en-US" b="1" i="1" dirty="0">
                <a:solidFill>
                  <a:schemeClr val="accent1">
                    <a:lumMod val="50000"/>
                  </a:schemeClr>
                </a:solidFill>
              </a:rPr>
              <a:t>Open</a:t>
            </a:r>
            <a:r>
              <a:rPr lang="en-US" i="1" dirty="0">
                <a:solidFill>
                  <a:schemeClr val="accent1">
                    <a:lumMod val="50000"/>
                  </a:schemeClr>
                </a:solidFill>
              </a:rPr>
              <a:t>:</a:t>
            </a:r>
            <a:r>
              <a:rPr lang="en-US" i="1" dirty="0"/>
              <a:t> </a:t>
            </a:r>
            <a:r>
              <a:rPr lang="en-US" dirty="0"/>
              <a:t>individual has been invited to participate in a program but has not yet created/updated and saved their My AmeriCorps Portal Profile</a:t>
            </a:r>
          </a:p>
          <a:p>
            <a:pPr lvl="1"/>
            <a:r>
              <a:rPr lang="en-US" b="1" i="1" dirty="0">
                <a:solidFill>
                  <a:schemeClr val="accent1">
                    <a:lumMod val="50000"/>
                  </a:schemeClr>
                </a:solidFill>
              </a:rPr>
              <a:t>Pending</a:t>
            </a:r>
            <a:r>
              <a:rPr lang="en-US" i="1" dirty="0">
                <a:solidFill>
                  <a:schemeClr val="accent1">
                    <a:lumMod val="50000"/>
                  </a:schemeClr>
                </a:solidFill>
              </a:rPr>
              <a:t>:</a:t>
            </a:r>
            <a:r>
              <a:rPr lang="en-US" i="1" dirty="0"/>
              <a:t> </a:t>
            </a:r>
            <a:r>
              <a:rPr lang="en-US" dirty="0"/>
              <a:t>individual’s name, SSN, and DOB have been sent to SSA for verification and are awaiting results</a:t>
            </a:r>
          </a:p>
          <a:p>
            <a:pPr lvl="1"/>
            <a:r>
              <a:rPr lang="en-US" b="1" dirty="0">
                <a:solidFill>
                  <a:schemeClr val="accent3">
                    <a:lumMod val="50000"/>
                  </a:schemeClr>
                </a:solidFill>
              </a:rPr>
              <a:t>Verified</a:t>
            </a:r>
            <a:r>
              <a:rPr lang="en-US" dirty="0"/>
              <a:t>: individual’s SSN/citizenship eligibility has been automatically verified by SSA</a:t>
            </a:r>
          </a:p>
          <a:p>
            <a:pPr lvl="1"/>
            <a:r>
              <a:rPr lang="en-US" b="1" i="1" dirty="0">
                <a:solidFill>
                  <a:schemeClr val="accent1">
                    <a:lumMod val="50000"/>
                  </a:schemeClr>
                </a:solidFill>
              </a:rPr>
              <a:t>Returned</a:t>
            </a:r>
            <a:r>
              <a:rPr lang="en-US" i="1" dirty="0">
                <a:solidFill>
                  <a:schemeClr val="accent1">
                    <a:lumMod val="50000"/>
                  </a:schemeClr>
                </a:solidFill>
              </a:rPr>
              <a:t>:</a:t>
            </a:r>
            <a:r>
              <a:rPr lang="en-US" i="1" dirty="0"/>
              <a:t> </a:t>
            </a:r>
            <a:r>
              <a:rPr lang="en-US" dirty="0"/>
              <a:t>individual was not verified automatically by SSA; document submission is required to prove eligibility</a:t>
            </a:r>
          </a:p>
          <a:p>
            <a:pPr lvl="1"/>
            <a:r>
              <a:rPr lang="en-US" b="1" dirty="0">
                <a:solidFill>
                  <a:schemeClr val="accent3">
                    <a:lumMod val="50000"/>
                  </a:schemeClr>
                </a:solidFill>
              </a:rPr>
              <a:t>Manually Verified</a:t>
            </a:r>
            <a:r>
              <a:rPr lang="en-US" dirty="0"/>
              <a:t>: individual’s SSN/citizenship eligibility has been verified by AmeriCorps based on submitted documentation</a:t>
            </a:r>
          </a:p>
          <a:p>
            <a:pPr lvl="1"/>
            <a:r>
              <a:rPr lang="en-US" b="1" i="1" dirty="0">
                <a:solidFill>
                  <a:schemeClr val="accent1">
                    <a:lumMod val="50000"/>
                  </a:schemeClr>
                </a:solidFill>
              </a:rPr>
              <a:t>Cannot be Verified</a:t>
            </a:r>
            <a:r>
              <a:rPr lang="en-US" i="1" dirty="0">
                <a:solidFill>
                  <a:schemeClr val="accent1">
                    <a:lumMod val="50000"/>
                  </a:schemeClr>
                </a:solidFill>
              </a:rPr>
              <a:t>:</a:t>
            </a:r>
            <a:r>
              <a:rPr lang="en-US" i="1" dirty="0"/>
              <a:t> </a:t>
            </a:r>
            <a:r>
              <a:rPr lang="en-US" dirty="0"/>
              <a:t>individual has been proven not to be eligible with respect to SSN or citizenship. </a:t>
            </a:r>
            <a:r>
              <a:rPr lang="en-US" i="1" dirty="0"/>
              <a:t>(If a program believes this status is incorrect, they can submit an appeal to their Portfolio Manager within 30 days of the eligibility decision)</a:t>
            </a:r>
            <a:endParaRPr lang="en-US" sz="1600" dirty="0"/>
          </a:p>
        </p:txBody>
      </p:sp>
      <p:sp>
        <p:nvSpPr>
          <p:cNvPr id="16" name="TextBox 15">
            <a:extLst>
              <a:ext uri="{FF2B5EF4-FFF2-40B4-BE49-F238E27FC236}">
                <a16:creationId xmlns:a16="http://schemas.microsoft.com/office/drawing/2014/main" id="{2956C0A1-C03D-4D94-A445-3CF398102787}"/>
              </a:ext>
            </a:extLst>
          </p:cNvPr>
          <p:cNvSpPr txBox="1"/>
          <p:nvPr/>
        </p:nvSpPr>
        <p:spPr>
          <a:xfrm>
            <a:off x="289896" y="1255957"/>
            <a:ext cx="4242464" cy="1200329"/>
          </a:xfrm>
          <a:prstGeom prst="rect">
            <a:avLst/>
          </a:prstGeom>
          <a:noFill/>
        </p:spPr>
        <p:txBody>
          <a:bodyPr wrap="square" rtlCol="0">
            <a:spAutoFit/>
          </a:bodyPr>
          <a:lstStyle/>
          <a:p>
            <a:pPr marL="285750" indent="-285750">
              <a:buFont typeface="Wingdings" panose="05000000000000000000" pitchFamily="2" charset="2"/>
              <a:buChar char="ü"/>
            </a:pPr>
            <a:r>
              <a:rPr lang="en-US"/>
              <a:t>Check the applicant SSN and Citizenship status in </a:t>
            </a:r>
            <a:r>
              <a:rPr lang="en-US" err="1"/>
              <a:t>eGrants</a:t>
            </a:r>
            <a:r>
              <a:rPr lang="en-US"/>
              <a:t>- the applicant must be ‘Verified’ or ‘Manually Verified’ to continue</a:t>
            </a:r>
          </a:p>
        </p:txBody>
      </p:sp>
      <p:pic>
        <p:nvPicPr>
          <p:cNvPr id="3" name="Picture 2">
            <a:extLst>
              <a:ext uri="{FF2B5EF4-FFF2-40B4-BE49-F238E27FC236}">
                <a16:creationId xmlns:a16="http://schemas.microsoft.com/office/drawing/2014/main" id="{37ED8B89-6BC3-48CD-AC66-AE4015B41C5F}"/>
              </a:ext>
            </a:extLst>
          </p:cNvPr>
          <p:cNvPicPr>
            <a:picLocks noChangeAspect="1"/>
          </p:cNvPicPr>
          <p:nvPr/>
        </p:nvPicPr>
        <p:blipFill rotWithShape="1">
          <a:blip r:embed="rId4"/>
          <a:srcRect l="491"/>
          <a:stretch/>
        </p:blipFill>
        <p:spPr>
          <a:xfrm>
            <a:off x="4486656" y="1158800"/>
            <a:ext cx="7415448" cy="1483953"/>
          </a:xfrm>
          <a:prstGeom prst="rect">
            <a:avLst/>
          </a:prstGeom>
        </p:spPr>
      </p:pic>
      <p:sp>
        <p:nvSpPr>
          <p:cNvPr id="4" name="TextBox 3">
            <a:extLst>
              <a:ext uri="{FF2B5EF4-FFF2-40B4-BE49-F238E27FC236}">
                <a16:creationId xmlns:a16="http://schemas.microsoft.com/office/drawing/2014/main" id="{E5E92E9A-2750-46BD-AF62-6BC28076682F}"/>
              </a:ext>
            </a:extLst>
          </p:cNvPr>
          <p:cNvSpPr txBox="1"/>
          <p:nvPr/>
        </p:nvSpPr>
        <p:spPr>
          <a:xfrm>
            <a:off x="7189545" y="1968745"/>
            <a:ext cx="3589174" cy="738664"/>
          </a:xfrm>
          <a:prstGeom prst="rect">
            <a:avLst/>
          </a:prstGeom>
          <a:noFill/>
        </p:spPr>
        <p:txBody>
          <a:bodyPr wrap="square" rtlCol="0">
            <a:spAutoFit/>
          </a:bodyPr>
          <a:lstStyle/>
          <a:p>
            <a:r>
              <a:rPr lang="en-US" sz="1400" i="1" dirty="0">
                <a:solidFill>
                  <a:schemeClr val="tx2"/>
                </a:solidFill>
              </a:rPr>
              <a:t>Note: My AmeriCorps will not allow you to enter an applicant’s start date that is earlier than the verification dates</a:t>
            </a:r>
          </a:p>
        </p:txBody>
      </p:sp>
    </p:spTree>
    <p:custDataLst>
      <p:tags r:id="rId1"/>
    </p:custDataLst>
    <p:extLst>
      <p:ext uri="{BB962C8B-B14F-4D97-AF65-F5344CB8AC3E}">
        <p14:creationId xmlns:p14="http://schemas.microsoft.com/office/powerpoint/2010/main" val="1664249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1129C5F-D34D-4B94-851C-B777CE21BFAC}"/>
              </a:ext>
            </a:extLst>
          </p:cNvPr>
          <p:cNvPicPr>
            <a:picLocks noChangeAspect="1"/>
          </p:cNvPicPr>
          <p:nvPr/>
        </p:nvPicPr>
        <p:blipFill>
          <a:blip r:embed="rId4"/>
          <a:stretch>
            <a:fillRect/>
          </a:stretch>
        </p:blipFill>
        <p:spPr>
          <a:xfrm>
            <a:off x="2579806" y="626056"/>
            <a:ext cx="6946260" cy="5608603"/>
          </a:xfrm>
          <a:prstGeom prst="rect">
            <a:avLst/>
          </a:prstGeom>
        </p:spPr>
      </p:pic>
      <p:sp>
        <p:nvSpPr>
          <p:cNvPr id="3" name="Title 2">
            <a:extLst>
              <a:ext uri="{FF2B5EF4-FFF2-40B4-BE49-F238E27FC236}">
                <a16:creationId xmlns:a16="http://schemas.microsoft.com/office/drawing/2014/main" id="{40F23314-8203-4AF9-82F1-FA9DB1E2D532}"/>
              </a:ext>
            </a:extLst>
          </p:cNvPr>
          <p:cNvSpPr>
            <a:spLocks noGrp="1"/>
          </p:cNvSpPr>
          <p:nvPr>
            <p:ph type="title"/>
          </p:nvPr>
        </p:nvSpPr>
        <p:spPr>
          <a:xfrm>
            <a:off x="174527" y="232601"/>
            <a:ext cx="9186926" cy="419100"/>
          </a:xfrm>
        </p:spPr>
        <p:txBody>
          <a:bodyPr>
            <a:normAutofit fontScale="90000"/>
          </a:bodyPr>
          <a:lstStyle/>
          <a:p>
            <a:r>
              <a:rPr lang="en-US"/>
              <a:t>Completing Individual Member Enrollment Form</a:t>
            </a:r>
          </a:p>
        </p:txBody>
      </p:sp>
      <p:sp>
        <p:nvSpPr>
          <p:cNvPr id="5" name="Date Placeholder 4">
            <a:extLst>
              <a:ext uri="{FF2B5EF4-FFF2-40B4-BE49-F238E27FC236}">
                <a16:creationId xmlns:a16="http://schemas.microsoft.com/office/drawing/2014/main" id="{C1A831CA-6147-4041-9BB9-FB6B33B590AB}"/>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7FFBF36A-D604-4A5C-B283-0487E9234F56}"/>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C77E9874-E884-46CD-ADA0-282934502A68}"/>
              </a:ext>
            </a:extLst>
          </p:cNvPr>
          <p:cNvSpPr>
            <a:spLocks noGrp="1"/>
          </p:cNvSpPr>
          <p:nvPr>
            <p:ph type="sldNum" sz="quarter" idx="21"/>
          </p:nvPr>
        </p:nvSpPr>
        <p:spPr/>
        <p:txBody>
          <a:bodyPr/>
          <a:lstStyle/>
          <a:p>
            <a:r>
              <a:rPr lang="en-US"/>
              <a:t>  </a:t>
            </a:r>
            <a:fld id="{E0E21186-8CC3-194A-9753-0BBC1EC778BB}" type="slidenum">
              <a:rPr lang="en-US" smtClean="0"/>
              <a:pPr/>
              <a:t>34</a:t>
            </a:fld>
            <a:endParaRPr lang="en-US"/>
          </a:p>
        </p:txBody>
      </p:sp>
      <p:sp>
        <p:nvSpPr>
          <p:cNvPr id="13" name="TextBox 12">
            <a:extLst>
              <a:ext uri="{FF2B5EF4-FFF2-40B4-BE49-F238E27FC236}">
                <a16:creationId xmlns:a16="http://schemas.microsoft.com/office/drawing/2014/main" id="{77B1C013-CF06-4C74-9CDD-E25A5992AB68}"/>
              </a:ext>
            </a:extLst>
          </p:cNvPr>
          <p:cNvSpPr txBox="1"/>
          <p:nvPr/>
        </p:nvSpPr>
        <p:spPr>
          <a:xfrm>
            <a:off x="76634" y="931476"/>
            <a:ext cx="2956634" cy="1477328"/>
          </a:xfrm>
          <a:prstGeom prst="rect">
            <a:avLst/>
          </a:prstGeom>
          <a:noFill/>
        </p:spPr>
        <p:txBody>
          <a:bodyPr wrap="square" rtlCol="0">
            <a:spAutoFit/>
          </a:bodyPr>
          <a:lstStyle/>
          <a:p>
            <a:pPr marL="285750" indent="-285750">
              <a:buFont typeface="Wingdings" panose="05000000000000000000" pitchFamily="2" charset="2"/>
              <a:buChar char="ü"/>
            </a:pPr>
            <a:r>
              <a:rPr lang="en-US"/>
              <a:t>Confirm SSN/Citizenship are in “Verified” or “Manually Verified” status</a:t>
            </a:r>
          </a:p>
        </p:txBody>
      </p:sp>
      <p:sp>
        <p:nvSpPr>
          <p:cNvPr id="15" name="TextBox 14">
            <a:extLst>
              <a:ext uri="{FF2B5EF4-FFF2-40B4-BE49-F238E27FC236}">
                <a16:creationId xmlns:a16="http://schemas.microsoft.com/office/drawing/2014/main" id="{62F87EFF-9FED-4C96-A420-FA0F01DEED73}"/>
              </a:ext>
            </a:extLst>
          </p:cNvPr>
          <p:cNvSpPr txBox="1"/>
          <p:nvPr/>
        </p:nvSpPr>
        <p:spPr>
          <a:xfrm>
            <a:off x="9399785" y="1267326"/>
            <a:ext cx="2732118" cy="1477328"/>
          </a:xfrm>
          <a:prstGeom prst="rect">
            <a:avLst/>
          </a:prstGeom>
          <a:noFill/>
        </p:spPr>
        <p:txBody>
          <a:bodyPr wrap="square" rtlCol="0">
            <a:spAutoFit/>
          </a:bodyPr>
          <a:lstStyle/>
          <a:p>
            <a:pPr marL="285750" indent="-285750">
              <a:buFont typeface="Wingdings" panose="05000000000000000000" pitchFamily="2" charset="2"/>
              <a:buChar char="ü"/>
            </a:pPr>
            <a:r>
              <a:rPr lang="en-US" dirty="0"/>
              <a:t>If applicant is 18 or older, enter the date the NSCHC was completed and adjudicated.</a:t>
            </a:r>
          </a:p>
        </p:txBody>
      </p:sp>
      <p:sp>
        <p:nvSpPr>
          <p:cNvPr id="17" name="TextBox 16">
            <a:extLst>
              <a:ext uri="{FF2B5EF4-FFF2-40B4-BE49-F238E27FC236}">
                <a16:creationId xmlns:a16="http://schemas.microsoft.com/office/drawing/2014/main" id="{3917B49D-66F6-46B9-B780-D03B4D69C8C4}"/>
              </a:ext>
            </a:extLst>
          </p:cNvPr>
          <p:cNvSpPr txBox="1"/>
          <p:nvPr/>
        </p:nvSpPr>
        <p:spPr>
          <a:xfrm>
            <a:off x="1" y="3457074"/>
            <a:ext cx="2869676"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t>Complete the placement information</a:t>
            </a:r>
          </a:p>
          <a:p>
            <a:pPr marL="742950" lvl="1" indent="-285750">
              <a:buFont typeface="Arial" panose="020B0604020202020204" pitchFamily="34" charset="0"/>
              <a:buChar char="•"/>
            </a:pPr>
            <a:r>
              <a:rPr lang="en-US" dirty="0"/>
              <a:t>Start date must be </a:t>
            </a:r>
            <a:r>
              <a:rPr lang="en-US" b="1" u="sng" dirty="0">
                <a:solidFill>
                  <a:schemeClr val="tx2"/>
                </a:solidFill>
              </a:rPr>
              <a:t>on or after</a:t>
            </a:r>
            <a:r>
              <a:rPr lang="en-US" b="1" dirty="0">
                <a:solidFill>
                  <a:schemeClr val="tx2"/>
                </a:solidFill>
              </a:rPr>
              <a:t> </a:t>
            </a:r>
            <a:r>
              <a:rPr lang="en-US" dirty="0"/>
              <a:t>SSN/citizenship verification dates and </a:t>
            </a:r>
            <a:r>
              <a:rPr lang="en-US" b="1" u="sng" dirty="0">
                <a:solidFill>
                  <a:schemeClr val="tx2"/>
                </a:solidFill>
              </a:rPr>
              <a:t>after</a:t>
            </a:r>
            <a:r>
              <a:rPr lang="en-US" dirty="0"/>
              <a:t> NSCHC certification date</a:t>
            </a:r>
          </a:p>
        </p:txBody>
      </p:sp>
      <p:sp>
        <p:nvSpPr>
          <p:cNvPr id="19" name="TextBox 18">
            <a:extLst>
              <a:ext uri="{FF2B5EF4-FFF2-40B4-BE49-F238E27FC236}">
                <a16:creationId xmlns:a16="http://schemas.microsoft.com/office/drawing/2014/main" id="{E7F5B68C-03B7-4EE8-BF48-33C4B7F7E3FB}"/>
              </a:ext>
            </a:extLst>
          </p:cNvPr>
          <p:cNvSpPr txBox="1"/>
          <p:nvPr/>
        </p:nvSpPr>
        <p:spPr>
          <a:xfrm>
            <a:off x="9365621" y="4480333"/>
            <a:ext cx="2727949" cy="1754326"/>
          </a:xfrm>
          <a:prstGeom prst="rect">
            <a:avLst/>
          </a:prstGeom>
          <a:noFill/>
        </p:spPr>
        <p:txBody>
          <a:bodyPr wrap="square" rtlCol="0">
            <a:spAutoFit/>
          </a:bodyPr>
          <a:lstStyle/>
          <a:p>
            <a:pPr marL="285750" indent="-285750">
              <a:buFont typeface="Wingdings" panose="05000000000000000000" pitchFamily="2" charset="2"/>
              <a:buChar char="ü"/>
            </a:pPr>
            <a:r>
              <a:rPr lang="en-US"/>
              <a:t>Once all information has been entered correctly, the “enroll member” button will become active</a:t>
            </a:r>
          </a:p>
        </p:txBody>
      </p:sp>
      <p:sp>
        <p:nvSpPr>
          <p:cNvPr id="8" name="TextBox 7">
            <a:extLst>
              <a:ext uri="{FF2B5EF4-FFF2-40B4-BE49-F238E27FC236}">
                <a16:creationId xmlns:a16="http://schemas.microsoft.com/office/drawing/2014/main" id="{11672747-3753-4171-931B-3E0354AA440C}"/>
              </a:ext>
            </a:extLst>
          </p:cNvPr>
          <p:cNvSpPr txBox="1"/>
          <p:nvPr/>
        </p:nvSpPr>
        <p:spPr>
          <a:xfrm>
            <a:off x="9389648" y="3457074"/>
            <a:ext cx="2703922" cy="646331"/>
          </a:xfrm>
          <a:prstGeom prst="rect">
            <a:avLst/>
          </a:prstGeom>
          <a:noFill/>
        </p:spPr>
        <p:txBody>
          <a:bodyPr wrap="square" rtlCol="0">
            <a:spAutoFit/>
          </a:bodyPr>
          <a:lstStyle/>
          <a:p>
            <a:pPr marL="285750" indent="-285750">
              <a:buFont typeface="Wingdings" panose="05000000000000000000" pitchFamily="2" charset="2"/>
              <a:buChar char="ü"/>
            </a:pPr>
            <a:r>
              <a:rPr lang="en-US"/>
              <a:t>Check the certification box</a:t>
            </a:r>
          </a:p>
        </p:txBody>
      </p:sp>
    </p:spTree>
    <p:custDataLst>
      <p:tags r:id="rId1"/>
    </p:custDataLst>
    <p:extLst>
      <p:ext uri="{BB962C8B-B14F-4D97-AF65-F5344CB8AC3E}">
        <p14:creationId xmlns:p14="http://schemas.microsoft.com/office/powerpoint/2010/main" val="41432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B5B8D-F3C2-48A3-8AA5-1050EB69898F}"/>
              </a:ext>
            </a:extLst>
          </p:cNvPr>
          <p:cNvSpPr>
            <a:spLocks noGrp="1"/>
          </p:cNvSpPr>
          <p:nvPr>
            <p:ph type="title"/>
          </p:nvPr>
        </p:nvSpPr>
        <p:spPr>
          <a:xfrm>
            <a:off x="463648" y="567041"/>
            <a:ext cx="7542668" cy="419100"/>
          </a:xfrm>
        </p:spPr>
        <p:txBody>
          <a:bodyPr>
            <a:normAutofit fontScale="90000"/>
          </a:bodyPr>
          <a:lstStyle/>
          <a:p>
            <a:r>
              <a:rPr lang="en-US"/>
              <a:t>Saving Information in the Enrollment Field </a:t>
            </a:r>
          </a:p>
        </p:txBody>
      </p:sp>
      <p:sp>
        <p:nvSpPr>
          <p:cNvPr id="5" name="Date Placeholder 4">
            <a:extLst>
              <a:ext uri="{FF2B5EF4-FFF2-40B4-BE49-F238E27FC236}">
                <a16:creationId xmlns:a16="http://schemas.microsoft.com/office/drawing/2014/main" id="{65D343B2-7994-4317-A3D2-047B612821CD}"/>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E4DDE35A-DF50-4A3D-A915-2E7B4AF38A32}"/>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57F45BC6-B54D-49D2-938C-905DED7A726A}"/>
              </a:ext>
            </a:extLst>
          </p:cNvPr>
          <p:cNvSpPr>
            <a:spLocks noGrp="1"/>
          </p:cNvSpPr>
          <p:nvPr>
            <p:ph type="sldNum" sz="quarter" idx="21"/>
          </p:nvPr>
        </p:nvSpPr>
        <p:spPr/>
        <p:txBody>
          <a:bodyPr/>
          <a:lstStyle/>
          <a:p>
            <a:r>
              <a:rPr lang="en-US"/>
              <a:t>  </a:t>
            </a:r>
            <a:fld id="{E0E21186-8CC3-194A-9753-0BBC1EC778BB}" type="slidenum">
              <a:rPr lang="en-US" smtClean="0"/>
              <a:pPr/>
              <a:t>35</a:t>
            </a:fld>
            <a:endParaRPr lang="en-US"/>
          </a:p>
        </p:txBody>
      </p:sp>
      <p:pic>
        <p:nvPicPr>
          <p:cNvPr id="8" name="Picture 7">
            <a:extLst>
              <a:ext uri="{FF2B5EF4-FFF2-40B4-BE49-F238E27FC236}">
                <a16:creationId xmlns:a16="http://schemas.microsoft.com/office/drawing/2014/main" id="{342336D4-E45E-4F5E-9502-9A156B9E3B1E}"/>
              </a:ext>
            </a:extLst>
          </p:cNvPr>
          <p:cNvPicPr/>
          <p:nvPr/>
        </p:nvPicPr>
        <p:blipFill rotWithShape="1">
          <a:blip r:embed="rId4"/>
          <a:srcRect b="10366"/>
          <a:stretch/>
        </p:blipFill>
        <p:spPr bwMode="auto">
          <a:xfrm>
            <a:off x="463648" y="1356952"/>
            <a:ext cx="8087932" cy="434018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067909C-6113-45E5-90C4-783796B0C4E1}"/>
              </a:ext>
            </a:extLst>
          </p:cNvPr>
          <p:cNvSpPr txBox="1"/>
          <p:nvPr/>
        </p:nvSpPr>
        <p:spPr>
          <a:xfrm>
            <a:off x="8977253" y="2788378"/>
            <a:ext cx="2688827" cy="1477328"/>
          </a:xfrm>
          <a:prstGeom prst="rect">
            <a:avLst/>
          </a:prstGeom>
          <a:noFill/>
        </p:spPr>
        <p:txBody>
          <a:bodyPr wrap="square" rtlCol="0">
            <a:spAutoFit/>
          </a:bodyPr>
          <a:lstStyle/>
          <a:p>
            <a:r>
              <a:rPr lang="en-US"/>
              <a:t>As mentioned, you can enter information ahead of time (except for start date and slot type).  </a:t>
            </a:r>
          </a:p>
        </p:txBody>
      </p:sp>
      <p:sp>
        <p:nvSpPr>
          <p:cNvPr id="10" name="Rectangle 9">
            <a:extLst>
              <a:ext uri="{FF2B5EF4-FFF2-40B4-BE49-F238E27FC236}">
                <a16:creationId xmlns:a16="http://schemas.microsoft.com/office/drawing/2014/main" id="{48211C59-05E9-4BF9-B581-BBE963764007}"/>
              </a:ext>
            </a:extLst>
          </p:cNvPr>
          <p:cNvSpPr/>
          <p:nvPr/>
        </p:nvSpPr>
        <p:spPr>
          <a:xfrm>
            <a:off x="2296633" y="2222205"/>
            <a:ext cx="6254947" cy="882502"/>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2584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78140-FE9E-4320-8F67-186DC5E4A305}"/>
              </a:ext>
            </a:extLst>
          </p:cNvPr>
          <p:cNvSpPr>
            <a:spLocks noGrp="1"/>
          </p:cNvSpPr>
          <p:nvPr>
            <p:ph type="title"/>
          </p:nvPr>
        </p:nvSpPr>
        <p:spPr/>
        <p:txBody>
          <a:bodyPr>
            <a:normAutofit fontScale="90000"/>
          </a:bodyPr>
          <a:lstStyle/>
          <a:p>
            <a:r>
              <a:rPr lang="en-US"/>
              <a:t>Group Enrollment </a:t>
            </a:r>
          </a:p>
        </p:txBody>
      </p:sp>
      <p:sp>
        <p:nvSpPr>
          <p:cNvPr id="4" name="Text Placeholder 3">
            <a:extLst>
              <a:ext uri="{FF2B5EF4-FFF2-40B4-BE49-F238E27FC236}">
                <a16:creationId xmlns:a16="http://schemas.microsoft.com/office/drawing/2014/main" id="{952FD200-1B4B-479D-93C6-A015BACBF28C}"/>
              </a:ext>
            </a:extLst>
          </p:cNvPr>
          <p:cNvSpPr>
            <a:spLocks noGrp="1"/>
          </p:cNvSpPr>
          <p:nvPr>
            <p:ph type="body" sz="quarter" idx="13"/>
          </p:nvPr>
        </p:nvSpPr>
        <p:spPr>
          <a:xfrm>
            <a:off x="463647" y="1006068"/>
            <a:ext cx="9193699" cy="293344"/>
          </a:xfrm>
        </p:spPr>
        <p:txBody>
          <a:bodyPr/>
          <a:lstStyle/>
          <a:p>
            <a:r>
              <a:rPr lang="en-US" dirty="0"/>
              <a:t>Group Enrollment is an option during the final phase of enrollment in </a:t>
            </a:r>
            <a:r>
              <a:rPr lang="en-US" dirty="0" err="1"/>
              <a:t>eGrants</a:t>
            </a:r>
            <a:r>
              <a:rPr lang="en-US" dirty="0"/>
              <a:t>. </a:t>
            </a:r>
          </a:p>
        </p:txBody>
      </p:sp>
      <p:sp>
        <p:nvSpPr>
          <p:cNvPr id="5" name="Date Placeholder 4">
            <a:extLst>
              <a:ext uri="{FF2B5EF4-FFF2-40B4-BE49-F238E27FC236}">
                <a16:creationId xmlns:a16="http://schemas.microsoft.com/office/drawing/2014/main" id="{90612246-57B9-4A28-A1BF-3B9AFE954424}"/>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3047B2B-6D13-4305-8A24-7D9BEEE4500C}"/>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20846714-753E-4C10-A0C5-51150317EC15}"/>
              </a:ext>
            </a:extLst>
          </p:cNvPr>
          <p:cNvSpPr>
            <a:spLocks noGrp="1"/>
          </p:cNvSpPr>
          <p:nvPr>
            <p:ph type="sldNum" sz="quarter" idx="21"/>
          </p:nvPr>
        </p:nvSpPr>
        <p:spPr/>
        <p:txBody>
          <a:bodyPr/>
          <a:lstStyle/>
          <a:p>
            <a:r>
              <a:rPr lang="en-US"/>
              <a:t>  </a:t>
            </a:r>
            <a:fld id="{E0E21186-8CC3-194A-9753-0BBC1EC778BB}" type="slidenum">
              <a:rPr lang="en-US" smtClean="0"/>
              <a:pPr/>
              <a:t>36</a:t>
            </a:fld>
            <a:endParaRPr lang="en-US"/>
          </a:p>
        </p:txBody>
      </p:sp>
      <p:sp>
        <p:nvSpPr>
          <p:cNvPr id="10" name="TextBox 9">
            <a:extLst>
              <a:ext uri="{FF2B5EF4-FFF2-40B4-BE49-F238E27FC236}">
                <a16:creationId xmlns:a16="http://schemas.microsoft.com/office/drawing/2014/main" id="{227B44C0-3630-4D5E-8135-16032C5E03FB}"/>
              </a:ext>
            </a:extLst>
          </p:cNvPr>
          <p:cNvSpPr txBox="1"/>
          <p:nvPr/>
        </p:nvSpPr>
        <p:spPr>
          <a:xfrm>
            <a:off x="377781" y="1551398"/>
            <a:ext cx="3167524" cy="3785652"/>
          </a:xfrm>
          <a:prstGeom prst="rect">
            <a:avLst/>
          </a:prstGeom>
          <a:noFill/>
        </p:spPr>
        <p:txBody>
          <a:bodyPr wrap="square" rtlCol="0">
            <a:spAutoFit/>
          </a:bodyPr>
          <a:lstStyle/>
          <a:p>
            <a:r>
              <a:rPr lang="en-US" sz="2400" b="1" dirty="0"/>
              <a:t>Extra step for group enrollment during the invitation process: </a:t>
            </a:r>
          </a:p>
          <a:p>
            <a:endParaRPr lang="en-US" sz="2400" dirty="0"/>
          </a:p>
          <a:p>
            <a:r>
              <a:rPr lang="en-US" sz="2400" dirty="0"/>
              <a:t>Applicants must be associated with the correct Program Year and Program Title</a:t>
            </a:r>
          </a:p>
        </p:txBody>
      </p:sp>
      <p:sp>
        <p:nvSpPr>
          <p:cNvPr id="2" name="Rectangle 1">
            <a:extLst>
              <a:ext uri="{FF2B5EF4-FFF2-40B4-BE49-F238E27FC236}">
                <a16:creationId xmlns:a16="http://schemas.microsoft.com/office/drawing/2014/main" id="{E93A58B9-1D8F-4CDE-B7BC-4548B6D0B0DC}"/>
              </a:ext>
            </a:extLst>
          </p:cNvPr>
          <p:cNvSpPr/>
          <p:nvPr/>
        </p:nvSpPr>
        <p:spPr>
          <a:xfrm>
            <a:off x="7453423" y="4965405"/>
            <a:ext cx="1201479" cy="1275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CFCD7C-0F8A-436B-B572-DE4D31E2B0A8}"/>
              </a:ext>
            </a:extLst>
          </p:cNvPr>
          <p:cNvPicPr>
            <a:picLocks noChangeAspect="1"/>
          </p:cNvPicPr>
          <p:nvPr/>
        </p:nvPicPr>
        <p:blipFill>
          <a:blip r:embed="rId4"/>
          <a:stretch>
            <a:fillRect/>
          </a:stretch>
        </p:blipFill>
        <p:spPr>
          <a:xfrm>
            <a:off x="3623987" y="1299413"/>
            <a:ext cx="8438294" cy="4686718"/>
          </a:xfrm>
          <a:prstGeom prst="rect">
            <a:avLst/>
          </a:prstGeom>
        </p:spPr>
      </p:pic>
    </p:spTree>
    <p:custDataLst>
      <p:tags r:id="rId1"/>
    </p:custDataLst>
    <p:extLst>
      <p:ext uri="{BB962C8B-B14F-4D97-AF65-F5344CB8AC3E}">
        <p14:creationId xmlns:p14="http://schemas.microsoft.com/office/powerpoint/2010/main" val="14264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406FD-60D3-488C-B0B0-2D39A8494FD5}"/>
              </a:ext>
            </a:extLst>
          </p:cNvPr>
          <p:cNvSpPr>
            <a:spLocks noGrp="1"/>
          </p:cNvSpPr>
          <p:nvPr>
            <p:ph type="title"/>
          </p:nvPr>
        </p:nvSpPr>
        <p:spPr>
          <a:xfrm>
            <a:off x="463647" y="567041"/>
            <a:ext cx="8183047" cy="419100"/>
          </a:xfrm>
        </p:spPr>
        <p:txBody>
          <a:bodyPr>
            <a:normAutofit fontScale="90000"/>
          </a:bodyPr>
          <a:lstStyle/>
          <a:p>
            <a:r>
              <a:rPr lang="en-US"/>
              <a:t>Special Requirement for Group Enrollment </a:t>
            </a:r>
          </a:p>
        </p:txBody>
      </p:sp>
      <p:sp>
        <p:nvSpPr>
          <p:cNvPr id="4" name="Text Placeholder 3">
            <a:extLst>
              <a:ext uri="{FF2B5EF4-FFF2-40B4-BE49-F238E27FC236}">
                <a16:creationId xmlns:a16="http://schemas.microsoft.com/office/drawing/2014/main" id="{A148D912-D113-47F4-95D8-365448D844A4}"/>
              </a:ext>
            </a:extLst>
          </p:cNvPr>
          <p:cNvSpPr>
            <a:spLocks noGrp="1"/>
          </p:cNvSpPr>
          <p:nvPr>
            <p:ph type="body" sz="quarter" idx="13"/>
          </p:nvPr>
        </p:nvSpPr>
        <p:spPr/>
        <p:txBody>
          <a:bodyPr/>
          <a:lstStyle/>
          <a:p>
            <a:r>
              <a:rPr lang="en-US"/>
              <a:t>Continued… </a:t>
            </a:r>
          </a:p>
        </p:txBody>
      </p:sp>
      <p:sp>
        <p:nvSpPr>
          <p:cNvPr id="5" name="Date Placeholder 4">
            <a:extLst>
              <a:ext uri="{FF2B5EF4-FFF2-40B4-BE49-F238E27FC236}">
                <a16:creationId xmlns:a16="http://schemas.microsoft.com/office/drawing/2014/main" id="{5AAA3B5C-2B8D-45DE-8D63-2F8CC94FBBA8}"/>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083FD4F8-43C9-4C96-8C32-DA32BA602CDD}"/>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22D5C473-6416-4CEF-B7C8-C036775D35CD}"/>
              </a:ext>
            </a:extLst>
          </p:cNvPr>
          <p:cNvSpPr>
            <a:spLocks noGrp="1"/>
          </p:cNvSpPr>
          <p:nvPr>
            <p:ph type="sldNum" sz="quarter" idx="21"/>
          </p:nvPr>
        </p:nvSpPr>
        <p:spPr/>
        <p:txBody>
          <a:bodyPr/>
          <a:lstStyle/>
          <a:p>
            <a:r>
              <a:rPr lang="en-US"/>
              <a:t>  </a:t>
            </a:r>
            <a:fld id="{E0E21186-8CC3-194A-9753-0BBC1EC778BB}" type="slidenum">
              <a:rPr lang="en-US" smtClean="0"/>
              <a:pPr/>
              <a:t>37</a:t>
            </a:fld>
            <a:endParaRPr lang="en-US"/>
          </a:p>
        </p:txBody>
      </p:sp>
      <p:sp>
        <p:nvSpPr>
          <p:cNvPr id="8" name="TextBox 7">
            <a:extLst>
              <a:ext uri="{FF2B5EF4-FFF2-40B4-BE49-F238E27FC236}">
                <a16:creationId xmlns:a16="http://schemas.microsoft.com/office/drawing/2014/main" id="{5FA16E94-3C2C-49BE-B0E2-54BD3134F403}"/>
              </a:ext>
            </a:extLst>
          </p:cNvPr>
          <p:cNvSpPr txBox="1"/>
          <p:nvPr/>
        </p:nvSpPr>
        <p:spPr>
          <a:xfrm>
            <a:off x="256673" y="1459832"/>
            <a:ext cx="11726779" cy="3816429"/>
          </a:xfrm>
          <a:prstGeom prst="rect">
            <a:avLst/>
          </a:prstGeom>
          <a:noFill/>
        </p:spPr>
        <p:txBody>
          <a:bodyPr wrap="square" rtlCol="0">
            <a:spAutoFit/>
          </a:bodyPr>
          <a:lstStyle/>
          <a:p>
            <a:pPr lvl="1"/>
            <a:r>
              <a:rPr lang="en-US" sz="2400" b="1" dirty="0"/>
              <a:t>Program Year must be selected correctly by the program on the applicant invitation</a:t>
            </a:r>
          </a:p>
          <a:p>
            <a:pPr marL="742950" lvl="1" indent="-285750">
              <a:buFont typeface="Arial" panose="020B0604020202020204" pitchFamily="34" charset="0"/>
              <a:buChar char="•"/>
            </a:pPr>
            <a:r>
              <a:rPr lang="en-US" dirty="0"/>
              <a:t>Applicants who applied via My AmeriCorps will need have the program year entered manually on their individual Enrollment Form, and so cannot participate in group enrollment (i.e., they will not appear on the Group Enrollment tab)</a:t>
            </a:r>
          </a:p>
          <a:p>
            <a:pPr lvl="1"/>
            <a:endParaRPr lang="en-US" sz="2000" dirty="0"/>
          </a:p>
          <a:p>
            <a:pPr lvl="1"/>
            <a:r>
              <a:rPr lang="en-US" sz="2400" b="1" dirty="0"/>
              <a:t>Program Title (operating site/subgrantee program name) must be selected correctly by the program</a:t>
            </a:r>
          </a:p>
          <a:p>
            <a:pPr marL="800100" lvl="1" indent="-342900">
              <a:buFont typeface="Arial" panose="020B0604020202020204" pitchFamily="34" charset="0"/>
              <a:buChar char="•"/>
            </a:pPr>
            <a:r>
              <a:rPr lang="en-US" dirty="0"/>
              <a:t>Applicants who applied to/were invited under a different operating site must have the Program Title changed manually on their individual Enrollment Form, and so cannot participate in group enrollment (i.e., they will not appear on the Group Enrollment tab)</a:t>
            </a:r>
          </a:p>
          <a:p>
            <a:endParaRPr lang="en-US" dirty="0"/>
          </a:p>
        </p:txBody>
      </p:sp>
    </p:spTree>
    <p:custDataLst>
      <p:tags r:id="rId1"/>
    </p:custDataLst>
    <p:extLst>
      <p:ext uri="{BB962C8B-B14F-4D97-AF65-F5344CB8AC3E}">
        <p14:creationId xmlns:p14="http://schemas.microsoft.com/office/powerpoint/2010/main" val="2209313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EC5E7A-1E12-41D1-93A5-60506FD85D96}"/>
              </a:ext>
            </a:extLst>
          </p:cNvPr>
          <p:cNvSpPr>
            <a:spLocks noGrp="1"/>
          </p:cNvSpPr>
          <p:nvPr>
            <p:ph type="title"/>
          </p:nvPr>
        </p:nvSpPr>
        <p:spPr/>
        <p:txBody>
          <a:bodyPr>
            <a:normAutofit fontScale="90000"/>
          </a:bodyPr>
          <a:lstStyle/>
          <a:p>
            <a:r>
              <a:rPr lang="en-US"/>
              <a:t>Group Enrollment Screen</a:t>
            </a:r>
          </a:p>
        </p:txBody>
      </p:sp>
      <p:sp>
        <p:nvSpPr>
          <p:cNvPr id="5" name="Date Placeholder 4">
            <a:extLst>
              <a:ext uri="{FF2B5EF4-FFF2-40B4-BE49-F238E27FC236}">
                <a16:creationId xmlns:a16="http://schemas.microsoft.com/office/drawing/2014/main" id="{8C706A73-F868-4C0F-B60B-400127A2F811}"/>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B432FF52-E9E6-4FAB-BF89-D05D7DB33912}"/>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A2395BB-9B93-46DD-BD69-86BC066A1F9C}"/>
              </a:ext>
            </a:extLst>
          </p:cNvPr>
          <p:cNvSpPr>
            <a:spLocks noGrp="1"/>
          </p:cNvSpPr>
          <p:nvPr>
            <p:ph type="sldNum" sz="quarter" idx="21"/>
          </p:nvPr>
        </p:nvSpPr>
        <p:spPr/>
        <p:txBody>
          <a:bodyPr/>
          <a:lstStyle/>
          <a:p>
            <a:r>
              <a:rPr lang="en-US"/>
              <a:t>  </a:t>
            </a:r>
            <a:fld id="{E0E21186-8CC3-194A-9753-0BBC1EC778BB}" type="slidenum">
              <a:rPr lang="en-US" smtClean="0"/>
              <a:pPr/>
              <a:t>38</a:t>
            </a:fld>
            <a:endParaRPr lang="en-US"/>
          </a:p>
        </p:txBody>
      </p:sp>
      <p:pic>
        <p:nvPicPr>
          <p:cNvPr id="11" name="Picture 10" descr="Graphical user interface, application, website&#10;&#10;Description automatically generated">
            <a:extLst>
              <a:ext uri="{FF2B5EF4-FFF2-40B4-BE49-F238E27FC236}">
                <a16:creationId xmlns:a16="http://schemas.microsoft.com/office/drawing/2014/main" id="{FA00B4B7-013A-48CA-B05D-B3D4594FDCE9}"/>
              </a:ext>
            </a:extLst>
          </p:cNvPr>
          <p:cNvPicPr>
            <a:picLocks noChangeAspect="1"/>
          </p:cNvPicPr>
          <p:nvPr/>
        </p:nvPicPr>
        <p:blipFill rotWithShape="1">
          <a:blip r:embed="rId4"/>
          <a:srcRect l="1365" r="1557"/>
          <a:stretch/>
        </p:blipFill>
        <p:spPr>
          <a:xfrm>
            <a:off x="3505079" y="1138686"/>
            <a:ext cx="8101263" cy="4915586"/>
          </a:xfrm>
          <a:prstGeom prst="rect">
            <a:avLst/>
          </a:prstGeom>
        </p:spPr>
      </p:pic>
      <p:sp>
        <p:nvSpPr>
          <p:cNvPr id="10" name="Rectangle 9">
            <a:extLst>
              <a:ext uri="{FF2B5EF4-FFF2-40B4-BE49-F238E27FC236}">
                <a16:creationId xmlns:a16="http://schemas.microsoft.com/office/drawing/2014/main" id="{794FDBB6-90E5-4507-85C6-EA07AAB0DBBD}"/>
              </a:ext>
            </a:extLst>
          </p:cNvPr>
          <p:cNvSpPr/>
          <p:nvPr/>
        </p:nvSpPr>
        <p:spPr>
          <a:xfrm>
            <a:off x="8739963" y="4167963"/>
            <a:ext cx="627321" cy="106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069D659-F3F4-4AF8-BEBD-71886092C581}"/>
              </a:ext>
            </a:extLst>
          </p:cNvPr>
          <p:cNvSpPr txBox="1"/>
          <p:nvPr/>
        </p:nvSpPr>
        <p:spPr>
          <a:xfrm>
            <a:off x="195072" y="1463040"/>
            <a:ext cx="3133344" cy="2862322"/>
          </a:xfrm>
          <a:prstGeom prst="rect">
            <a:avLst/>
          </a:prstGeom>
          <a:noFill/>
        </p:spPr>
        <p:txBody>
          <a:bodyPr wrap="square" rtlCol="0">
            <a:spAutoFit/>
          </a:bodyPr>
          <a:lstStyle/>
          <a:p>
            <a:r>
              <a:rPr lang="en-US" dirty="0"/>
              <a:t>Same information needed as in the individual enrollment form with one key difference: </a:t>
            </a:r>
          </a:p>
          <a:p>
            <a:pPr lvl="1"/>
            <a:r>
              <a:rPr lang="en-US" dirty="0"/>
              <a:t>- On the group enrollment form, you may enter information for up to 20 individuals at a time and enroll them simultaneously. </a:t>
            </a:r>
          </a:p>
        </p:txBody>
      </p:sp>
    </p:spTree>
    <p:custDataLst>
      <p:tags r:id="rId1"/>
    </p:custDataLst>
    <p:extLst>
      <p:ext uri="{BB962C8B-B14F-4D97-AF65-F5344CB8AC3E}">
        <p14:creationId xmlns:p14="http://schemas.microsoft.com/office/powerpoint/2010/main" val="161373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7C92-DAA8-4B71-AB19-E8FC1EB39299}"/>
              </a:ext>
            </a:extLst>
          </p:cNvPr>
          <p:cNvSpPr>
            <a:spLocks noGrp="1"/>
          </p:cNvSpPr>
          <p:nvPr>
            <p:ph type="title"/>
          </p:nvPr>
        </p:nvSpPr>
        <p:spPr/>
        <p:txBody>
          <a:bodyPr>
            <a:normAutofit fontScale="90000"/>
          </a:bodyPr>
          <a:lstStyle/>
          <a:p>
            <a:r>
              <a:rPr lang="en-US"/>
              <a:t>Group vs. Individual Enrollment</a:t>
            </a:r>
          </a:p>
        </p:txBody>
      </p:sp>
      <p:sp>
        <p:nvSpPr>
          <p:cNvPr id="4" name="Slide Number Placeholder 3">
            <a:extLst>
              <a:ext uri="{FF2B5EF4-FFF2-40B4-BE49-F238E27FC236}">
                <a16:creationId xmlns:a16="http://schemas.microsoft.com/office/drawing/2014/main" id="{7800D996-033D-4774-80F8-DA8D6F8BFB39}"/>
              </a:ext>
            </a:extLst>
          </p:cNvPr>
          <p:cNvSpPr>
            <a:spLocks noGrp="1"/>
          </p:cNvSpPr>
          <p:nvPr>
            <p:ph type="sldNum" sz="quarter" idx="21"/>
          </p:nvPr>
        </p:nvSpPr>
        <p:spPr/>
        <p:txBody>
          <a:bodyPr/>
          <a:lstStyle/>
          <a:p>
            <a:fld id="{0D3B86E4-7A01-4085-814F-FD0EC848E3F6}" type="slidenum">
              <a:rPr lang="en-US" smtClean="0"/>
              <a:pPr/>
              <a:t>39</a:t>
            </a:fld>
            <a:endParaRPr lang="en-US"/>
          </a:p>
        </p:txBody>
      </p:sp>
      <p:graphicFrame>
        <p:nvGraphicFramePr>
          <p:cNvPr id="6" name="Table 5">
            <a:extLst>
              <a:ext uri="{FF2B5EF4-FFF2-40B4-BE49-F238E27FC236}">
                <a16:creationId xmlns:a16="http://schemas.microsoft.com/office/drawing/2014/main" id="{9A12A9D3-74C0-43B0-A31A-ED0D56A69276}"/>
              </a:ext>
            </a:extLst>
          </p:cNvPr>
          <p:cNvGraphicFramePr>
            <a:graphicFrameLocks noGrp="1"/>
          </p:cNvGraphicFramePr>
          <p:nvPr>
            <p:extLst>
              <p:ext uri="{D42A27DB-BD31-4B8C-83A1-F6EECF244321}">
                <p14:modId xmlns:p14="http://schemas.microsoft.com/office/powerpoint/2010/main" val="3257494840"/>
              </p:ext>
            </p:extLst>
          </p:nvPr>
        </p:nvGraphicFramePr>
        <p:xfrm>
          <a:off x="463649" y="1114532"/>
          <a:ext cx="11350570" cy="5078391"/>
        </p:xfrm>
        <a:graphic>
          <a:graphicData uri="http://schemas.openxmlformats.org/drawingml/2006/table">
            <a:tbl>
              <a:tblPr firstRow="1" bandRow="1">
                <a:tableStyleId>{5C22544A-7EE6-4342-B048-85BDC9FD1C3A}</a:tableStyleId>
              </a:tblPr>
              <a:tblGrid>
                <a:gridCol w="4916740">
                  <a:extLst>
                    <a:ext uri="{9D8B030D-6E8A-4147-A177-3AD203B41FA5}">
                      <a16:colId xmlns:a16="http://schemas.microsoft.com/office/drawing/2014/main" val="1318784537"/>
                    </a:ext>
                  </a:extLst>
                </a:gridCol>
                <a:gridCol w="3301818">
                  <a:extLst>
                    <a:ext uri="{9D8B030D-6E8A-4147-A177-3AD203B41FA5}">
                      <a16:colId xmlns:a16="http://schemas.microsoft.com/office/drawing/2014/main" val="3118944045"/>
                    </a:ext>
                  </a:extLst>
                </a:gridCol>
                <a:gridCol w="3132012">
                  <a:extLst>
                    <a:ext uri="{9D8B030D-6E8A-4147-A177-3AD203B41FA5}">
                      <a16:colId xmlns:a16="http://schemas.microsoft.com/office/drawing/2014/main" val="2883767095"/>
                    </a:ext>
                  </a:extLst>
                </a:gridCol>
              </a:tblGrid>
              <a:tr h="391350">
                <a:tc>
                  <a:txBody>
                    <a:bodyPr/>
                    <a:lstStyle/>
                    <a:p>
                      <a:endParaRPr lang="en-US" sz="1800" b="1" kern="1200">
                        <a:solidFill>
                          <a:schemeClr val="bg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a:t>Group Enrollment</a:t>
                      </a:r>
                    </a:p>
                  </a:txBody>
                  <a:tcPr>
                    <a:lnL w="12700" cap="flat" cmpd="sng" algn="ctr">
                      <a:solidFill>
                        <a:schemeClr val="tx1"/>
                      </a:solidFill>
                      <a:prstDash val="solid"/>
                      <a:round/>
                      <a:headEnd type="none" w="med" len="med"/>
                      <a:tailEnd type="none" w="med" len="med"/>
                    </a:lnL>
                    <a:solidFill>
                      <a:srgbClr val="C00000"/>
                    </a:solidFill>
                  </a:tcPr>
                </a:tc>
                <a:tc>
                  <a:txBody>
                    <a:bodyPr/>
                    <a:lstStyle/>
                    <a:p>
                      <a:pPr algn="ctr"/>
                      <a:r>
                        <a:rPr lang="en-US"/>
                        <a:t>Individual Enrollment</a:t>
                      </a:r>
                    </a:p>
                  </a:txBody>
                  <a:tcPr>
                    <a:solidFill>
                      <a:srgbClr val="C00000"/>
                    </a:solidFill>
                  </a:tcPr>
                </a:tc>
                <a:extLst>
                  <a:ext uri="{0D108BD9-81ED-4DB2-BD59-A6C34878D82A}">
                    <a16:rowId xmlns:a16="http://schemas.microsoft.com/office/drawing/2014/main" val="215731894"/>
                  </a:ext>
                </a:extLst>
              </a:tr>
              <a:tr h="517571">
                <a:tc>
                  <a:txBody>
                    <a:bodyPr/>
                    <a:lstStyle/>
                    <a:p>
                      <a:r>
                        <a:rPr lang="en-US" sz="1800" b="1" kern="1200">
                          <a:solidFill>
                            <a:schemeClr val="bg2"/>
                          </a:solidFill>
                          <a:latin typeface="+mn-lt"/>
                          <a:ea typeface="+mn-ea"/>
                          <a:cs typeface="+mn-cs"/>
                        </a:rPr>
                        <a:t>Number of applicants enrolled at a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t>Up to 20</a:t>
                      </a:r>
                    </a:p>
                  </a:txBody>
                  <a:tcPr>
                    <a:lnL w="12700" cap="flat" cmpd="sng" algn="ctr">
                      <a:solidFill>
                        <a:schemeClr val="tx1"/>
                      </a:solidFill>
                      <a:prstDash val="solid"/>
                      <a:round/>
                      <a:headEnd type="none" w="med" len="med"/>
                      <a:tailEnd type="none" w="med" len="med"/>
                    </a:lnL>
                  </a:tcPr>
                </a:tc>
                <a:tc>
                  <a:txBody>
                    <a:bodyPr/>
                    <a:lstStyle/>
                    <a:p>
                      <a:r>
                        <a:rPr lang="en-US"/>
                        <a:t>Only</a:t>
                      </a:r>
                      <a:r>
                        <a:rPr lang="en-US" baseline="0"/>
                        <a:t> </a:t>
                      </a:r>
                      <a:r>
                        <a:rPr lang="en-US"/>
                        <a:t>1</a:t>
                      </a:r>
                    </a:p>
                  </a:txBody>
                  <a:tcPr/>
                </a:tc>
                <a:extLst>
                  <a:ext uri="{0D108BD9-81ED-4DB2-BD59-A6C34878D82A}">
                    <a16:rowId xmlns:a16="http://schemas.microsoft.com/office/drawing/2014/main" val="94408621"/>
                  </a:ext>
                </a:extLst>
              </a:tr>
              <a:tr h="559072">
                <a:tc>
                  <a:txBody>
                    <a:bodyPr/>
                    <a:lstStyle/>
                    <a:p>
                      <a:r>
                        <a:rPr lang="en-US" sz="1800" b="1" kern="1200">
                          <a:solidFill>
                            <a:schemeClr val="bg2"/>
                          </a:solidFill>
                          <a:latin typeface="+mn-lt"/>
                          <a:ea typeface="+mn-ea"/>
                          <a:cs typeface="+mn-cs"/>
                        </a:rPr>
                        <a:t>Program Year and Program 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t>Pre-populated from member invitation</a:t>
                      </a:r>
                    </a:p>
                  </a:txBody>
                  <a:tcPr>
                    <a:lnL w="12700" cap="flat" cmpd="sng" algn="ctr">
                      <a:solidFill>
                        <a:schemeClr val="tx1"/>
                      </a:solidFill>
                      <a:prstDash val="solid"/>
                      <a:round/>
                      <a:headEnd type="none" w="med" len="med"/>
                      <a:tailEnd type="none" w="med" len="med"/>
                    </a:lnL>
                  </a:tcPr>
                </a:tc>
                <a:tc>
                  <a:txBody>
                    <a:bodyPr/>
                    <a:lstStyle/>
                    <a:p>
                      <a:r>
                        <a:rPr lang="en-US"/>
                        <a:t>Selected</a:t>
                      </a:r>
                      <a:r>
                        <a:rPr lang="en-US" baseline="0"/>
                        <a:t> </a:t>
                      </a:r>
                      <a:r>
                        <a:rPr lang="en-US"/>
                        <a:t>manually on</a:t>
                      </a:r>
                      <a:r>
                        <a:rPr lang="en-US" baseline="0"/>
                        <a:t> enrollment screen</a:t>
                      </a:r>
                      <a:endParaRPr lang="en-US"/>
                    </a:p>
                  </a:txBody>
                  <a:tcPr/>
                </a:tc>
                <a:extLst>
                  <a:ext uri="{0D108BD9-81ED-4DB2-BD59-A6C34878D82A}">
                    <a16:rowId xmlns:a16="http://schemas.microsoft.com/office/drawing/2014/main" val="10002"/>
                  </a:ext>
                </a:extLst>
              </a:tr>
              <a:tr h="517571">
                <a:tc>
                  <a:txBody>
                    <a:bodyPr/>
                    <a:lstStyle/>
                    <a:p>
                      <a:r>
                        <a:rPr lang="en-US" sz="1800" b="1" kern="1200" dirty="0">
                          <a:solidFill>
                            <a:schemeClr val="bg2"/>
                          </a:solidFill>
                          <a:latin typeface="+mn-lt"/>
                          <a:ea typeface="+mn-ea"/>
                          <a:cs typeface="+mn-cs"/>
                        </a:rPr>
                        <a:t>Individuals who applied through My AmeriCorps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t>Cannot be used</a:t>
                      </a:r>
                    </a:p>
                  </a:txBody>
                  <a:tcPr>
                    <a:lnL w="12700" cap="flat" cmpd="sng" algn="ctr">
                      <a:solidFill>
                        <a:schemeClr val="tx1"/>
                      </a:solidFill>
                      <a:prstDash val="solid"/>
                      <a:round/>
                      <a:headEnd type="none" w="med" len="med"/>
                      <a:tailEnd type="none" w="med" len="med"/>
                    </a:lnL>
                  </a:tcPr>
                </a:tc>
                <a:tc>
                  <a:txBody>
                    <a:bodyPr/>
                    <a:lstStyle/>
                    <a:p>
                      <a:r>
                        <a:rPr lang="en-US"/>
                        <a:t>Must</a:t>
                      </a:r>
                      <a:r>
                        <a:rPr lang="en-US" baseline="0"/>
                        <a:t> be used</a:t>
                      </a:r>
                      <a:endParaRPr lang="en-US"/>
                    </a:p>
                  </a:txBody>
                  <a:tcPr/>
                </a:tc>
                <a:extLst>
                  <a:ext uri="{0D108BD9-81ED-4DB2-BD59-A6C34878D82A}">
                    <a16:rowId xmlns:a16="http://schemas.microsoft.com/office/drawing/2014/main" val="2960777109"/>
                  </a:ext>
                </a:extLst>
              </a:tr>
              <a:tr h="739387">
                <a:tc>
                  <a:txBody>
                    <a:bodyPr/>
                    <a:lstStyle/>
                    <a:p>
                      <a:r>
                        <a:rPr lang="en-US" sz="1800" b="1" kern="1200" dirty="0">
                          <a:solidFill>
                            <a:schemeClr val="bg2"/>
                          </a:solidFill>
                          <a:latin typeface="+mn-lt"/>
                          <a:ea typeface="+mn-ea"/>
                          <a:cs typeface="+mn-cs"/>
                        </a:rPr>
                        <a:t>Individuals invited under different program year/ program 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a:t>Cannot be used</a:t>
                      </a:r>
                    </a:p>
                  </a:txBody>
                  <a:tcPr>
                    <a:lnL w="12700" cap="flat" cmpd="sng" algn="ctr">
                      <a:solidFill>
                        <a:schemeClr val="tx1"/>
                      </a:solidFill>
                      <a:prstDash val="solid"/>
                      <a:round/>
                      <a:headEnd type="none" w="med" len="med"/>
                      <a:tailEnd type="none" w="med" len="med"/>
                    </a:lnL>
                  </a:tcPr>
                </a:tc>
                <a:tc>
                  <a:txBody>
                    <a:bodyPr/>
                    <a:lstStyle/>
                    <a:p>
                      <a:r>
                        <a:rPr lang="en-US"/>
                        <a:t>Must be used</a:t>
                      </a:r>
                    </a:p>
                  </a:txBody>
                  <a:tcPr/>
                </a:tc>
                <a:extLst>
                  <a:ext uri="{0D108BD9-81ED-4DB2-BD59-A6C34878D82A}">
                    <a16:rowId xmlns:a16="http://schemas.microsoft.com/office/drawing/2014/main" val="2537667299"/>
                  </a:ext>
                </a:extLst>
              </a:tr>
              <a:tr h="1183019">
                <a:tc>
                  <a:txBody>
                    <a:bodyPr/>
                    <a:lstStyle/>
                    <a:p>
                      <a:r>
                        <a:rPr lang="en-US" sz="1800" b="1" kern="1200">
                          <a:solidFill>
                            <a:schemeClr val="bg2"/>
                          </a:solidFill>
                          <a:latin typeface="+mn-lt"/>
                          <a:ea typeface="+mn-ea"/>
                          <a:cs typeface="+mn-cs"/>
                        </a:rPr>
                        <a:t>SSN/Citizenship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Applicants will not appear on Group Enrollment tab until they have been verified</a:t>
                      </a:r>
                    </a:p>
                  </a:txBody>
                  <a:tcPr>
                    <a:lnL w="12700" cap="flat" cmpd="sng" algn="ctr">
                      <a:solidFill>
                        <a:schemeClr val="tx1"/>
                      </a:solidFill>
                      <a:prstDash val="solid"/>
                      <a:round/>
                      <a:headEnd type="none" w="med" len="med"/>
                      <a:tailEnd type="none" w="med" len="med"/>
                    </a:lnL>
                  </a:tcPr>
                </a:tc>
                <a:tc>
                  <a:txBody>
                    <a:bodyPr/>
                    <a:lstStyle/>
                    <a:p>
                      <a:r>
                        <a:rPr lang="en-US"/>
                        <a:t>Verification status and dates visible on individual enrollment screen</a:t>
                      </a:r>
                    </a:p>
                  </a:txBody>
                  <a:tcPr/>
                </a:tc>
                <a:extLst>
                  <a:ext uri="{0D108BD9-81ED-4DB2-BD59-A6C34878D82A}">
                    <a16:rowId xmlns:a16="http://schemas.microsoft.com/office/drawing/2014/main" val="3392269776"/>
                  </a:ext>
                </a:extLst>
              </a:tr>
              <a:tr h="961203">
                <a:tc>
                  <a:txBody>
                    <a:bodyPr/>
                    <a:lstStyle/>
                    <a:p>
                      <a:r>
                        <a:rPr lang="en-US" sz="1800" b="1" kern="1200">
                          <a:solidFill>
                            <a:schemeClr val="bg2"/>
                          </a:solidFill>
                          <a:latin typeface="+mn-lt"/>
                          <a:ea typeface="+mn-ea"/>
                          <a:cs typeface="+mn-cs"/>
                        </a:rPr>
                        <a:t>NSCHC certification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2">
                  <a:txBody>
                    <a:bodyPr/>
                    <a:lstStyle/>
                    <a:p>
                      <a:pPr algn="l"/>
                      <a:r>
                        <a:rPr lang="en-US" sz="1800" b="1" dirty="0"/>
                        <a:t>Certified by entering date on or before which all required NSCHCs were completed and adjudicated (ages 18+)</a:t>
                      </a:r>
                    </a:p>
                  </a:txBody>
                  <a:tcPr>
                    <a:lnL w="12700" cap="flat" cmpd="sng" algn="ctr">
                      <a:solidFill>
                        <a:schemeClr val="tx1"/>
                      </a:solidFill>
                      <a:prstDash val="solid"/>
                      <a:round/>
                      <a:headEnd type="none" w="med" len="med"/>
                      <a:tailEnd type="none" w="med" len="med"/>
                    </a:ln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35335818"/>
                  </a:ext>
                </a:extLst>
              </a:tr>
            </a:tbl>
          </a:graphicData>
        </a:graphic>
      </p:graphicFrame>
    </p:spTree>
    <p:custDataLst>
      <p:tags r:id="rId1"/>
    </p:custDataLst>
    <p:extLst>
      <p:ext uri="{BB962C8B-B14F-4D97-AF65-F5344CB8AC3E}">
        <p14:creationId xmlns:p14="http://schemas.microsoft.com/office/powerpoint/2010/main" val="15983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D738-D4A2-4FA2-9CD2-F4904475CD46}"/>
              </a:ext>
            </a:extLst>
          </p:cNvPr>
          <p:cNvSpPr>
            <a:spLocks noGrp="1"/>
          </p:cNvSpPr>
          <p:nvPr>
            <p:ph type="title"/>
          </p:nvPr>
        </p:nvSpPr>
        <p:spPr/>
        <p:txBody>
          <a:bodyPr>
            <a:normAutofit fontScale="90000"/>
          </a:bodyPr>
          <a:lstStyle/>
          <a:p>
            <a:r>
              <a:rPr lang="en-US"/>
              <a:t>Let’s compare:  </a:t>
            </a:r>
          </a:p>
        </p:txBody>
      </p:sp>
      <p:sp>
        <p:nvSpPr>
          <p:cNvPr id="4" name="Date Placeholder 3">
            <a:extLst>
              <a:ext uri="{FF2B5EF4-FFF2-40B4-BE49-F238E27FC236}">
                <a16:creationId xmlns:a16="http://schemas.microsoft.com/office/drawing/2014/main" id="{5389028F-76B3-46F7-9402-99FA7D1B67B9}"/>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BDEA2CD8-D0B3-481D-9E55-7E8FA428460C}"/>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F7B7AAD-23B0-4825-B6A2-1E43EC726B5D}"/>
              </a:ext>
            </a:extLst>
          </p:cNvPr>
          <p:cNvSpPr>
            <a:spLocks noGrp="1"/>
          </p:cNvSpPr>
          <p:nvPr>
            <p:ph type="sldNum" sz="quarter" idx="16"/>
          </p:nvPr>
        </p:nvSpPr>
        <p:spPr/>
        <p:txBody>
          <a:bodyPr/>
          <a:lstStyle/>
          <a:p>
            <a:r>
              <a:rPr lang="en-US"/>
              <a:t>  </a:t>
            </a:r>
            <a:fld id="{E0E21186-8CC3-194A-9753-0BBC1EC778BB}" type="slidenum">
              <a:rPr lang="en-US" smtClean="0"/>
              <a:pPr/>
              <a:t>4</a:t>
            </a:fld>
            <a:endParaRPr lang="en-US"/>
          </a:p>
        </p:txBody>
      </p:sp>
      <p:graphicFrame>
        <p:nvGraphicFramePr>
          <p:cNvPr id="7" name="Table 6">
            <a:extLst>
              <a:ext uri="{FF2B5EF4-FFF2-40B4-BE49-F238E27FC236}">
                <a16:creationId xmlns:a16="http://schemas.microsoft.com/office/drawing/2014/main" id="{7F616D67-6F07-4951-B584-9ED81420B545}"/>
              </a:ext>
            </a:extLst>
          </p:cNvPr>
          <p:cNvGraphicFramePr>
            <a:graphicFrameLocks noGrp="1"/>
          </p:cNvGraphicFramePr>
          <p:nvPr>
            <p:extLst>
              <p:ext uri="{D42A27DB-BD31-4B8C-83A1-F6EECF244321}">
                <p14:modId xmlns:p14="http://schemas.microsoft.com/office/powerpoint/2010/main" val="1595726381"/>
              </p:ext>
            </p:extLst>
          </p:nvPr>
        </p:nvGraphicFramePr>
        <p:xfrm>
          <a:off x="463647" y="1105786"/>
          <a:ext cx="11041416" cy="5068184"/>
        </p:xfrm>
        <a:graphic>
          <a:graphicData uri="http://schemas.openxmlformats.org/drawingml/2006/table">
            <a:tbl>
              <a:tblPr/>
              <a:tblGrid>
                <a:gridCol w="1795786">
                  <a:extLst>
                    <a:ext uri="{9D8B030D-6E8A-4147-A177-3AD203B41FA5}">
                      <a16:colId xmlns:a16="http://schemas.microsoft.com/office/drawing/2014/main" val="2949043001"/>
                    </a:ext>
                  </a:extLst>
                </a:gridCol>
                <a:gridCol w="4569475">
                  <a:extLst>
                    <a:ext uri="{9D8B030D-6E8A-4147-A177-3AD203B41FA5}">
                      <a16:colId xmlns:a16="http://schemas.microsoft.com/office/drawing/2014/main" val="860733035"/>
                    </a:ext>
                  </a:extLst>
                </a:gridCol>
                <a:gridCol w="4676155">
                  <a:extLst>
                    <a:ext uri="{9D8B030D-6E8A-4147-A177-3AD203B41FA5}">
                      <a16:colId xmlns:a16="http://schemas.microsoft.com/office/drawing/2014/main" val="3819936525"/>
                    </a:ext>
                  </a:extLst>
                </a:gridCol>
              </a:tblGrid>
              <a:tr h="404042">
                <a:tc>
                  <a:txBody>
                    <a:bodyPr/>
                    <a:lstStyle/>
                    <a:p>
                      <a:pPr algn="l" rtl="0" fontAlgn="base"/>
                      <a:r>
                        <a:rPr lang="en-US" sz="1400" b="1" i="0">
                          <a:effectLst/>
                          <a:latin typeface="Calibri" panose="020F0502020204030204" pitchFamily="34" charset="0"/>
                        </a:rPr>
                        <a:t>Enrollment Parameter </a:t>
                      </a:r>
                      <a:endParaRPr lang="en-US" sz="1400" b="1" i="0">
                        <a:effectLst/>
                      </a:endParaRP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tc>
                  <a:txBody>
                    <a:bodyPr/>
                    <a:lstStyle/>
                    <a:p>
                      <a:pPr algn="l" rtl="0" fontAlgn="base"/>
                      <a:r>
                        <a:rPr lang="en-US" sz="1400" b="1" i="0">
                          <a:effectLst/>
                          <a:latin typeface="Calibri"/>
                        </a:rPr>
                        <a:t>Members enrolled prior to April 29, 2021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tc>
                  <a:txBody>
                    <a:bodyPr/>
                    <a:lstStyle/>
                    <a:p>
                      <a:pPr algn="l" rtl="0" fontAlgn="base"/>
                      <a:r>
                        <a:rPr lang="en-US" sz="1400" b="1" i="0">
                          <a:effectLst/>
                          <a:latin typeface="Calibri"/>
                        </a:rPr>
                        <a:t>Members enrolled after April 29, 2021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extLst>
                  <a:ext uri="{0D108BD9-81ED-4DB2-BD59-A6C34878D82A}">
                    <a16:rowId xmlns:a16="http://schemas.microsoft.com/office/drawing/2014/main" val="2983145394"/>
                  </a:ext>
                </a:extLst>
              </a:tr>
              <a:tr h="924771">
                <a:tc>
                  <a:txBody>
                    <a:bodyPr/>
                    <a:lstStyle/>
                    <a:p>
                      <a:pPr algn="l" rtl="0" fontAlgn="base"/>
                      <a:r>
                        <a:rPr lang="en-US" sz="1600" b="1" i="0">
                          <a:effectLst/>
                          <a:latin typeface="Calibri"/>
                        </a:rPr>
                        <a:t>Enrollment certification timeline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Certification of member enrollments required within 8 days </a:t>
                      </a:r>
                    </a:p>
                    <a:p>
                      <a:pPr algn="l" rtl="0" fontAlgn="base">
                        <a:buFont typeface="Arial" panose="020B0604020202020204" pitchFamily="34" charset="0"/>
                        <a:buChar char="•"/>
                      </a:pPr>
                      <a:r>
                        <a:rPr lang="en-US" sz="1400" b="0" i="0">
                          <a:effectLst/>
                          <a:latin typeface="Calibri"/>
                        </a:rPr>
                        <a:t>Enforced by My AmeriCorps system validations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a:effectLst/>
                          <a:latin typeface="Calibri"/>
                        </a:rPr>
                        <a:t>Certification of member enrollments required within 8 days </a:t>
                      </a:r>
                    </a:p>
                    <a:p>
                      <a:pPr algn="l" rtl="0" fontAlgn="base">
                        <a:buFont typeface="Arial" panose="020B0604020202020204" pitchFamily="34" charset="0"/>
                        <a:buChar char="•"/>
                      </a:pPr>
                      <a:r>
                        <a:rPr lang="en-US" sz="1400" b="0" i="0">
                          <a:effectLst/>
                          <a:latin typeface="Calibri"/>
                        </a:rPr>
                        <a:t>Monitored through annual progress reports rather than My AmeriCorps system validations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454712"/>
                  </a:ext>
                </a:extLst>
              </a:tr>
              <a:tr h="1626573">
                <a:tc>
                  <a:txBody>
                    <a:bodyPr/>
                    <a:lstStyle/>
                    <a:p>
                      <a:pPr algn="l" rtl="0" fontAlgn="base"/>
                      <a:r>
                        <a:rPr lang="en-US" sz="1600" b="1" i="0">
                          <a:effectLst/>
                          <a:latin typeface="Calibri"/>
                        </a:rPr>
                        <a:t>National Service Criminal History Checks (NSCHCs)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NSOPW completion and State/FBI check initiation certified by checking two boxes </a:t>
                      </a:r>
                    </a:p>
                    <a:p>
                      <a:pPr algn="l" rtl="0" fontAlgn="base">
                        <a:buFont typeface="Arial" panose="020B0604020202020204" pitchFamily="34" charset="0"/>
                        <a:buChar char="•"/>
                      </a:pPr>
                      <a:r>
                        <a:rPr lang="en-US" sz="1400" b="0" i="0">
                          <a:effectLst/>
                          <a:latin typeface="Calibri"/>
                        </a:rPr>
                        <a:t>My AmeriCorps records the date on which the boxes were checked </a:t>
                      </a:r>
                    </a:p>
                    <a:p>
                      <a:pPr algn="l" rtl="0" fontAlgn="base">
                        <a:buFont typeface="Arial" panose="020B0604020202020204" pitchFamily="34" charset="0"/>
                        <a:buChar char="•"/>
                      </a:pPr>
                      <a:r>
                        <a:rPr lang="en-US" sz="1400" b="0" i="0">
                          <a:effectLst/>
                          <a:latin typeface="Calibri"/>
                        </a:rPr>
                        <a:t>Recorded date must be </a:t>
                      </a:r>
                      <a:r>
                        <a:rPr lang="en-US" sz="1400" b="1" i="0" u="sng">
                          <a:effectLst/>
                          <a:latin typeface="Calibri"/>
                        </a:rPr>
                        <a:t>on or before</a:t>
                      </a:r>
                      <a:r>
                        <a:rPr lang="en-US" sz="1400" b="1" i="0">
                          <a:effectLst/>
                          <a:latin typeface="Calibri"/>
                        </a:rPr>
                        <a:t> </a:t>
                      </a:r>
                      <a:r>
                        <a:rPr lang="en-US" sz="1400" b="0" i="0">
                          <a:effectLst/>
                          <a:latin typeface="Calibri"/>
                        </a:rPr>
                        <a:t>member start date </a:t>
                      </a:r>
                    </a:p>
                    <a:p>
                      <a:pPr algn="l" rtl="0" fontAlgn="base">
                        <a:buFont typeface="Arial" panose="020B0604020202020204" pitchFamily="34" charset="0"/>
                        <a:buChar char="•"/>
                      </a:pPr>
                      <a:r>
                        <a:rPr lang="en-US" sz="1400" b="0" i="0">
                          <a:effectLst/>
                          <a:latin typeface="Calibri"/>
                        </a:rPr>
                        <a:t>Certification required for all members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a:effectLst/>
                          <a:latin typeface="Calibri"/>
                        </a:rPr>
                        <a:t>Completion and adjudication of all required checks certified by entering a date in the NSCHC Certification field </a:t>
                      </a:r>
                    </a:p>
                    <a:p>
                      <a:pPr algn="l" rtl="0" fontAlgn="base">
                        <a:buFont typeface="Arial" panose="020B0604020202020204" pitchFamily="34" charset="0"/>
                        <a:buChar char="•"/>
                      </a:pPr>
                      <a:r>
                        <a:rPr lang="en-US" sz="1400" b="0" i="0">
                          <a:effectLst/>
                          <a:latin typeface="Calibri"/>
                        </a:rPr>
                        <a:t>My AmeriCorps records the date entered in the field </a:t>
                      </a:r>
                    </a:p>
                    <a:p>
                      <a:pPr algn="l" rtl="0" fontAlgn="base">
                        <a:buFont typeface="Arial" panose="020B0604020202020204" pitchFamily="34" charset="0"/>
                        <a:buChar char="•"/>
                      </a:pPr>
                      <a:r>
                        <a:rPr lang="en-US" sz="1400" b="0" i="0">
                          <a:effectLst/>
                          <a:latin typeface="Calibri"/>
                        </a:rPr>
                        <a:t>Recorded date must be </a:t>
                      </a:r>
                      <a:r>
                        <a:rPr lang="en-US" sz="1400" b="1" i="0" u="sng">
                          <a:effectLst/>
                          <a:latin typeface="Calibri"/>
                        </a:rPr>
                        <a:t>before</a:t>
                      </a:r>
                      <a:r>
                        <a:rPr lang="en-US" sz="1400" b="0" i="0">
                          <a:effectLst/>
                          <a:latin typeface="Calibri"/>
                        </a:rPr>
                        <a:t> member start date  </a:t>
                      </a:r>
                    </a:p>
                    <a:p>
                      <a:pPr algn="l" rtl="0" fontAlgn="base">
                        <a:buFont typeface="Arial" panose="020B0604020202020204" pitchFamily="34" charset="0"/>
                        <a:buChar char="•"/>
                      </a:pPr>
                      <a:r>
                        <a:rPr lang="en-US" sz="1400" b="0" i="0">
                          <a:effectLst/>
                          <a:latin typeface="Calibri"/>
                        </a:rPr>
                        <a:t>Certification required for applicants ages 18+ as of the entered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984487"/>
                  </a:ext>
                </a:extLst>
              </a:tr>
              <a:tr h="573872">
                <a:tc>
                  <a:txBody>
                    <a:bodyPr/>
                    <a:lstStyle/>
                    <a:p>
                      <a:pPr algn="l" rtl="0" fontAlgn="base"/>
                      <a:r>
                        <a:rPr lang="en-US" sz="1600" b="1" i="0">
                          <a:effectLst/>
                          <a:latin typeface="Calibri"/>
                        </a:rPr>
                        <a:t>Citizenship and SSN verification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r>
                        <a:rPr lang="en-US" sz="1400" b="0" i="0">
                          <a:effectLst/>
                          <a:latin typeface="Calibri"/>
                        </a:rPr>
                        <a:t>SSN and citizenship status must be verified </a:t>
                      </a:r>
                      <a:r>
                        <a:rPr lang="en-US" sz="1400" b="1" i="0" u="sng">
                          <a:effectLst/>
                          <a:latin typeface="Calibri"/>
                        </a:rPr>
                        <a:t>on or before</a:t>
                      </a:r>
                      <a:r>
                        <a:rPr lang="en-US" sz="1400" b="1" i="0">
                          <a:effectLst/>
                          <a:latin typeface="Calibri"/>
                        </a:rPr>
                        <a:t> </a:t>
                      </a:r>
                      <a:r>
                        <a:rPr lang="en-US" sz="1400" b="0" i="0">
                          <a:effectLst/>
                          <a:latin typeface="Calibri"/>
                        </a:rPr>
                        <a:t>member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400" b="0" i="0">
                          <a:effectLst/>
                          <a:latin typeface="Calibri"/>
                        </a:rPr>
                        <a:t>SSN and citizenship status must be verified </a:t>
                      </a:r>
                      <a:r>
                        <a:rPr lang="en-US" sz="1400" b="1" i="0" u="sng">
                          <a:effectLst/>
                          <a:latin typeface="Calibri"/>
                        </a:rPr>
                        <a:t>on or before</a:t>
                      </a:r>
                      <a:r>
                        <a:rPr lang="en-US" sz="1400" b="1" i="0">
                          <a:effectLst/>
                          <a:latin typeface="Calibri"/>
                        </a:rPr>
                        <a:t> </a:t>
                      </a:r>
                      <a:r>
                        <a:rPr lang="en-US" sz="1400" b="0" i="0">
                          <a:effectLst/>
                          <a:latin typeface="Calibri"/>
                        </a:rPr>
                        <a:t>member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862940"/>
                  </a:ext>
                </a:extLst>
              </a:tr>
              <a:tr h="1451123">
                <a:tc>
                  <a:txBody>
                    <a:bodyPr/>
                    <a:lstStyle/>
                    <a:p>
                      <a:pPr algn="l" rtl="0" fontAlgn="base"/>
                      <a:r>
                        <a:rPr lang="en-US" sz="1600" b="1" i="0">
                          <a:effectLst/>
                          <a:latin typeface="Calibri"/>
                        </a:rPr>
                        <a:t>Start date changes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Can be made by grantee staff within the parameters outlined above </a:t>
                      </a:r>
                    </a:p>
                    <a:p>
                      <a:pPr algn="l" rtl="0" fontAlgn="base">
                        <a:buFont typeface="Arial" panose="020B0604020202020204" pitchFamily="34" charset="0"/>
                        <a:buChar char="•"/>
                      </a:pPr>
                      <a:r>
                        <a:rPr lang="en-US" sz="1400" b="0" i="0">
                          <a:effectLst/>
                          <a:latin typeface="Calibri"/>
                        </a:rPr>
                        <a:t>Changes outside these parameters require Administrative Review </a:t>
                      </a:r>
                    </a:p>
                    <a:p>
                      <a:pPr lvl="1" algn="l" rtl="0" fontAlgn="base">
                        <a:buFont typeface="Arial" panose="020B0604020202020204" pitchFamily="34" charset="0"/>
                        <a:buChar char="•"/>
                      </a:pPr>
                      <a:r>
                        <a:rPr lang="en-US" sz="1400" b="0" i="0">
                          <a:effectLst/>
                          <a:latin typeface="Calibri"/>
                        </a:rPr>
                        <a:t>Will only be considered if a failure in AmeriCorps’ technology platform or other circumstances prevent timely enrollment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a:effectLst/>
                          <a:latin typeface="Calibri"/>
                        </a:rPr>
                        <a:t>Can be made by grantee staff within the parameters outlined above </a:t>
                      </a:r>
                    </a:p>
                    <a:p>
                      <a:pPr algn="l" rtl="0" fontAlgn="base">
                        <a:buFont typeface="Arial" panose="020B0604020202020204" pitchFamily="34" charset="0"/>
                        <a:buChar char="•"/>
                      </a:pPr>
                      <a:r>
                        <a:rPr lang="en-US" sz="1400" b="0" i="0">
                          <a:effectLst/>
                          <a:latin typeface="Calibri"/>
                        </a:rPr>
                        <a:t>Changes outside these parameters require Administrative Review </a:t>
                      </a:r>
                    </a:p>
                    <a:p>
                      <a:pPr lvl="1" algn="l" rtl="0" fontAlgn="base">
                        <a:buFont typeface="Arial" panose="020B0604020202020204" pitchFamily="34" charset="0"/>
                        <a:buChar char="•"/>
                      </a:pPr>
                      <a:r>
                        <a:rPr lang="en-US" sz="1400" b="0" i="0">
                          <a:effectLst/>
                          <a:latin typeface="Calibri"/>
                        </a:rPr>
                        <a:t>Will only be considered if a failure in AmeriCorps’ technology platform or other circumstances prevent timely SSN or citizenship verification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321157"/>
                  </a:ext>
                </a:extLst>
              </a:tr>
            </a:tbl>
          </a:graphicData>
        </a:graphic>
      </p:graphicFrame>
    </p:spTree>
    <p:custDataLst>
      <p:tags r:id="rId1"/>
    </p:custDataLst>
    <p:extLst>
      <p:ext uri="{BB962C8B-B14F-4D97-AF65-F5344CB8AC3E}">
        <p14:creationId xmlns:p14="http://schemas.microsoft.com/office/powerpoint/2010/main" val="138591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Group Enrollment Steps</a:t>
            </a:r>
          </a:p>
        </p:txBody>
      </p:sp>
      <p:sp>
        <p:nvSpPr>
          <p:cNvPr id="4" name="Slide Number Placeholder 3"/>
          <p:cNvSpPr>
            <a:spLocks noGrp="1"/>
          </p:cNvSpPr>
          <p:nvPr>
            <p:ph type="sldNum" sz="quarter" idx="21"/>
          </p:nvPr>
        </p:nvSpPr>
        <p:spPr/>
        <p:txBody>
          <a:bodyPr/>
          <a:lstStyle/>
          <a:p>
            <a:fld id="{0D3B86E4-7A01-4085-814F-FD0EC848E3F6}" type="slidenum">
              <a:rPr lang="en-US" smtClean="0"/>
              <a:pPr/>
              <a:t>40</a:t>
            </a:fld>
            <a:endParaRPr lang="en-US"/>
          </a:p>
        </p:txBody>
      </p:sp>
      <p:pic>
        <p:nvPicPr>
          <p:cNvPr id="14" name="Picture 13">
            <a:extLst>
              <a:ext uri="{FF2B5EF4-FFF2-40B4-BE49-F238E27FC236}">
                <a16:creationId xmlns:a16="http://schemas.microsoft.com/office/drawing/2014/main" id="{6B3258A8-2E42-4FBD-BEE5-2C2CE8D9B5DD}"/>
              </a:ext>
            </a:extLst>
          </p:cNvPr>
          <p:cNvPicPr>
            <a:picLocks noChangeAspect="1"/>
          </p:cNvPicPr>
          <p:nvPr/>
        </p:nvPicPr>
        <p:blipFill>
          <a:blip r:embed="rId4"/>
          <a:stretch>
            <a:fillRect/>
          </a:stretch>
        </p:blipFill>
        <p:spPr>
          <a:xfrm>
            <a:off x="2426033" y="1194740"/>
            <a:ext cx="9091909" cy="4869175"/>
          </a:xfrm>
          <a:prstGeom prst="rect">
            <a:avLst/>
          </a:prstGeom>
        </p:spPr>
      </p:pic>
      <p:sp>
        <p:nvSpPr>
          <p:cNvPr id="15" name="TextBox 14">
            <a:extLst>
              <a:ext uri="{FF2B5EF4-FFF2-40B4-BE49-F238E27FC236}">
                <a16:creationId xmlns:a16="http://schemas.microsoft.com/office/drawing/2014/main" id="{8B94936E-15ED-4B1C-8ACC-27F68B925B5F}"/>
              </a:ext>
            </a:extLst>
          </p:cNvPr>
          <p:cNvSpPr txBox="1"/>
          <p:nvPr/>
        </p:nvSpPr>
        <p:spPr>
          <a:xfrm>
            <a:off x="164096" y="2157228"/>
            <a:ext cx="2261937" cy="2308324"/>
          </a:xfrm>
          <a:prstGeom prst="rect">
            <a:avLst/>
          </a:prstGeom>
          <a:noFill/>
        </p:spPr>
        <p:txBody>
          <a:bodyPr wrap="square" rtlCol="0">
            <a:spAutoFit/>
          </a:bodyPr>
          <a:lstStyle/>
          <a:p>
            <a:r>
              <a:rPr lang="en-US"/>
              <a:t>Step 1:</a:t>
            </a:r>
          </a:p>
          <a:p>
            <a:r>
              <a:rPr lang="en-US"/>
              <a:t>In the S&amp;N Workbasket in the My AmeriCorps Portal, click on the </a:t>
            </a:r>
            <a:r>
              <a:rPr lang="en-US" b="1" u="sng"/>
              <a:t>Group Enrollments </a:t>
            </a:r>
            <a:r>
              <a:rPr lang="en-US"/>
              <a:t>tab</a:t>
            </a:r>
          </a:p>
          <a:p>
            <a:endParaRPr lang="en-US"/>
          </a:p>
        </p:txBody>
      </p:sp>
      <p:sp>
        <p:nvSpPr>
          <p:cNvPr id="16" name="Rectangle 15">
            <a:extLst>
              <a:ext uri="{FF2B5EF4-FFF2-40B4-BE49-F238E27FC236}">
                <a16:creationId xmlns:a16="http://schemas.microsoft.com/office/drawing/2014/main" id="{24EDC525-FE7A-40F4-99CB-755D2068A7DA}"/>
              </a:ext>
            </a:extLst>
          </p:cNvPr>
          <p:cNvSpPr/>
          <p:nvPr/>
        </p:nvSpPr>
        <p:spPr>
          <a:xfrm>
            <a:off x="7940842" y="1940225"/>
            <a:ext cx="1138990" cy="43400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88475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Group Enrollment Steps</a:t>
            </a:r>
          </a:p>
        </p:txBody>
      </p:sp>
      <p:sp>
        <p:nvSpPr>
          <p:cNvPr id="4" name="Slide Number Placeholder 3"/>
          <p:cNvSpPr>
            <a:spLocks noGrp="1"/>
          </p:cNvSpPr>
          <p:nvPr>
            <p:ph type="sldNum" sz="quarter" idx="10"/>
          </p:nvPr>
        </p:nvSpPr>
        <p:spPr/>
        <p:txBody>
          <a:bodyPr/>
          <a:lstStyle/>
          <a:p>
            <a:fld id="{0D3B86E4-7A01-4085-814F-FD0EC848E3F6}" type="slidenum">
              <a:rPr lang="en-US" smtClean="0"/>
              <a:pPr/>
              <a:t>41</a:t>
            </a:fld>
            <a:endParaRPr lang="en-US"/>
          </a:p>
        </p:txBody>
      </p:sp>
      <p:sp>
        <p:nvSpPr>
          <p:cNvPr id="5" name="TextBox 4">
            <a:extLst>
              <a:ext uri="{FF2B5EF4-FFF2-40B4-BE49-F238E27FC236}">
                <a16:creationId xmlns:a16="http://schemas.microsoft.com/office/drawing/2014/main" id="{072824C3-69BF-473D-9BD7-A2224970A1B0}"/>
              </a:ext>
            </a:extLst>
          </p:cNvPr>
          <p:cNvSpPr txBox="1"/>
          <p:nvPr/>
        </p:nvSpPr>
        <p:spPr>
          <a:xfrm>
            <a:off x="463648" y="1079925"/>
            <a:ext cx="10743614" cy="1754326"/>
          </a:xfrm>
          <a:prstGeom prst="rect">
            <a:avLst/>
          </a:prstGeom>
          <a:noFill/>
        </p:spPr>
        <p:txBody>
          <a:bodyPr wrap="square" rtlCol="0">
            <a:spAutoFit/>
          </a:bodyPr>
          <a:lstStyle/>
          <a:p>
            <a:r>
              <a:rPr lang="en-US" dirty="0"/>
              <a:t>Step 2: Select the correct Program Title (operating site name or subgrantee program name)</a:t>
            </a:r>
          </a:p>
          <a:p>
            <a:pPr marL="285750" indent="-285750">
              <a:buFont typeface="Arial" panose="020B0604020202020204" pitchFamily="34" charset="0"/>
              <a:buChar char="•"/>
            </a:pPr>
            <a:r>
              <a:rPr lang="en-US" dirty="0"/>
              <a:t>The Program Year whose enrollment period is currently open will populate automatically</a:t>
            </a:r>
          </a:p>
          <a:p>
            <a:pPr marL="285750" indent="-285750">
              <a:buFont typeface="Arial" panose="020B0604020202020204" pitchFamily="34" charset="0"/>
              <a:buChar char="•"/>
            </a:pPr>
            <a:r>
              <a:rPr lang="en-US" dirty="0"/>
              <a:t>Applicants who are associated with this Program Year and Program Title, have completed their portion of the Enrollment Form, and whose SSN/citizenship has been verified will appear on the tab. (These individuals are also visible on the Pending Enrollments tab)</a:t>
            </a:r>
          </a:p>
          <a:p>
            <a:endParaRPr lang="en-US" dirty="0"/>
          </a:p>
        </p:txBody>
      </p:sp>
      <p:grpSp>
        <p:nvGrpSpPr>
          <p:cNvPr id="7" name="Group 6">
            <a:extLst>
              <a:ext uri="{FF2B5EF4-FFF2-40B4-BE49-F238E27FC236}">
                <a16:creationId xmlns:a16="http://schemas.microsoft.com/office/drawing/2014/main" id="{39DC1643-8A27-4056-952E-9B2981612A21}"/>
              </a:ext>
            </a:extLst>
          </p:cNvPr>
          <p:cNvGrpSpPr/>
          <p:nvPr/>
        </p:nvGrpSpPr>
        <p:grpSpPr>
          <a:xfrm>
            <a:off x="1219200" y="2604843"/>
            <a:ext cx="9443063" cy="4100756"/>
            <a:chOff x="1219200" y="2604843"/>
            <a:chExt cx="9443063" cy="4100756"/>
          </a:xfrm>
        </p:grpSpPr>
        <p:pic>
          <p:nvPicPr>
            <p:cNvPr id="15" name="Picture 14" descr="Graphical user interface, application, website&#10;&#10;Description automatically generated">
              <a:extLst>
                <a:ext uri="{FF2B5EF4-FFF2-40B4-BE49-F238E27FC236}">
                  <a16:creationId xmlns:a16="http://schemas.microsoft.com/office/drawing/2014/main" id="{969B4696-735F-40E9-8E71-EA3E0D712047}"/>
                </a:ext>
              </a:extLst>
            </p:cNvPr>
            <p:cNvPicPr>
              <a:picLocks noChangeAspect="1"/>
            </p:cNvPicPr>
            <p:nvPr/>
          </p:nvPicPr>
          <p:blipFill rotWithShape="1">
            <a:blip r:embed="rId4"/>
            <a:srcRect b="26277"/>
            <a:stretch/>
          </p:blipFill>
          <p:spPr>
            <a:xfrm>
              <a:off x="1219200" y="2604843"/>
              <a:ext cx="9443063" cy="4100756"/>
            </a:xfrm>
            <a:prstGeom prst="rect">
              <a:avLst/>
            </a:prstGeom>
          </p:spPr>
        </p:pic>
        <p:sp>
          <p:nvSpPr>
            <p:cNvPr id="16" name="Rectangle 15">
              <a:extLst>
                <a:ext uri="{FF2B5EF4-FFF2-40B4-BE49-F238E27FC236}">
                  <a16:creationId xmlns:a16="http://schemas.microsoft.com/office/drawing/2014/main" id="{0655F1C1-9FBC-4EFE-B3D6-F96A6F8D77FE}"/>
                </a:ext>
              </a:extLst>
            </p:cNvPr>
            <p:cNvSpPr/>
            <p:nvPr/>
          </p:nvSpPr>
          <p:spPr>
            <a:xfrm>
              <a:off x="3224463" y="4510076"/>
              <a:ext cx="7437800" cy="239510"/>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2A27CA-4A4A-4537-A0BF-1996714EAE89}"/>
                </a:ext>
              </a:extLst>
            </p:cNvPr>
            <p:cNvSpPr/>
            <p:nvPr/>
          </p:nvSpPr>
          <p:spPr>
            <a:xfrm>
              <a:off x="9462976" y="5954233"/>
              <a:ext cx="754911" cy="138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9530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65C54-15C3-41AD-836F-C05D8FBCF174}"/>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0EC19E6D-4218-4B9D-8C64-7A6BBA06286B}"/>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6E4FD397-B0AC-4966-819D-DB04B05FDCEF}"/>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C3444A0-D500-4E16-BA13-FB0685A1F165}"/>
              </a:ext>
            </a:extLst>
          </p:cNvPr>
          <p:cNvSpPr>
            <a:spLocks noGrp="1"/>
          </p:cNvSpPr>
          <p:nvPr>
            <p:ph type="sldNum" sz="quarter" idx="21"/>
          </p:nvPr>
        </p:nvSpPr>
        <p:spPr/>
        <p:txBody>
          <a:bodyPr/>
          <a:lstStyle/>
          <a:p>
            <a:r>
              <a:rPr lang="en-US"/>
              <a:t>  </a:t>
            </a:r>
            <a:fld id="{E0E21186-8CC3-194A-9753-0BBC1EC778BB}" type="slidenum">
              <a:rPr lang="en-US" smtClean="0"/>
              <a:pPr/>
              <a:t>42</a:t>
            </a:fld>
            <a:endParaRPr lang="en-US"/>
          </a:p>
        </p:txBody>
      </p:sp>
      <p:sp>
        <p:nvSpPr>
          <p:cNvPr id="8" name="TextBox 7">
            <a:extLst>
              <a:ext uri="{FF2B5EF4-FFF2-40B4-BE49-F238E27FC236}">
                <a16:creationId xmlns:a16="http://schemas.microsoft.com/office/drawing/2014/main" id="{80F16C70-CCE8-4B59-9C03-533D0BEE9078}"/>
              </a:ext>
            </a:extLst>
          </p:cNvPr>
          <p:cNvSpPr txBox="1"/>
          <p:nvPr/>
        </p:nvSpPr>
        <p:spPr>
          <a:xfrm>
            <a:off x="74461" y="1009114"/>
            <a:ext cx="2815043" cy="5078313"/>
          </a:xfrm>
          <a:prstGeom prst="rect">
            <a:avLst/>
          </a:prstGeom>
          <a:noFill/>
        </p:spPr>
        <p:txBody>
          <a:bodyPr wrap="square" rtlCol="0">
            <a:spAutoFit/>
          </a:bodyPr>
          <a:lstStyle/>
          <a:p>
            <a:r>
              <a:rPr lang="en-US" dirty="0"/>
              <a:t>Step 3: Select the Slot Type for the applicants you wish to enroll</a:t>
            </a:r>
          </a:p>
          <a:p>
            <a:pPr marL="285750" indent="-285750">
              <a:buFont typeface="Arial" panose="020B0604020202020204" pitchFamily="34" charset="0"/>
              <a:buChar char="•"/>
            </a:pPr>
            <a:r>
              <a:rPr lang="en-US" dirty="0"/>
              <a:t>In subsequent steps, you will only enter information for applicants who will be enrolled in this type of slot</a:t>
            </a:r>
          </a:p>
          <a:p>
            <a:pPr marL="285750" indent="-285750">
              <a:buFont typeface="Arial" panose="020B0604020202020204" pitchFamily="34" charset="0"/>
              <a:buChar char="•"/>
            </a:pPr>
            <a:r>
              <a:rPr lang="en-US" dirty="0"/>
              <a:t>If you have applicants that will need to be enrolled in other slot types, leave those blank for now.  (You will repeat these steps to enroll those applicants.)</a:t>
            </a:r>
          </a:p>
        </p:txBody>
      </p:sp>
      <p:pic>
        <p:nvPicPr>
          <p:cNvPr id="4" name="Picture 3">
            <a:extLst>
              <a:ext uri="{FF2B5EF4-FFF2-40B4-BE49-F238E27FC236}">
                <a16:creationId xmlns:a16="http://schemas.microsoft.com/office/drawing/2014/main" id="{84EA08FF-38F1-40D1-95A3-725AF08E09C3}"/>
              </a:ext>
            </a:extLst>
          </p:cNvPr>
          <p:cNvPicPr>
            <a:picLocks noChangeAspect="1"/>
          </p:cNvPicPr>
          <p:nvPr/>
        </p:nvPicPr>
        <p:blipFill>
          <a:blip r:embed="rId4"/>
          <a:stretch>
            <a:fillRect/>
          </a:stretch>
        </p:blipFill>
        <p:spPr>
          <a:xfrm>
            <a:off x="2889504" y="1194626"/>
            <a:ext cx="9228035" cy="4468748"/>
          </a:xfrm>
          <a:prstGeom prst="rect">
            <a:avLst/>
          </a:prstGeom>
        </p:spPr>
      </p:pic>
    </p:spTree>
    <p:custDataLst>
      <p:tags r:id="rId1"/>
    </p:custDataLst>
    <p:extLst>
      <p:ext uri="{BB962C8B-B14F-4D97-AF65-F5344CB8AC3E}">
        <p14:creationId xmlns:p14="http://schemas.microsoft.com/office/powerpoint/2010/main" val="1433492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21F01E-14CB-4FAE-8950-D077CAE40D89}"/>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422F964A-7B6A-45F2-91E6-8A9688CA3BB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E6DEB5CF-C1F1-4FC7-9847-C052FFB4099C}"/>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9ED24C94-8FED-469A-9F59-CA1EF10B4544}"/>
              </a:ext>
            </a:extLst>
          </p:cNvPr>
          <p:cNvSpPr>
            <a:spLocks noGrp="1"/>
          </p:cNvSpPr>
          <p:nvPr>
            <p:ph type="sldNum" sz="quarter" idx="21"/>
          </p:nvPr>
        </p:nvSpPr>
        <p:spPr/>
        <p:txBody>
          <a:bodyPr/>
          <a:lstStyle/>
          <a:p>
            <a:r>
              <a:rPr lang="en-US"/>
              <a:t>  </a:t>
            </a:r>
            <a:fld id="{E0E21186-8CC3-194A-9753-0BBC1EC778BB}" type="slidenum">
              <a:rPr lang="en-US" smtClean="0"/>
              <a:pPr/>
              <a:t>43</a:t>
            </a:fld>
            <a:endParaRPr lang="en-US"/>
          </a:p>
        </p:txBody>
      </p:sp>
      <p:sp>
        <p:nvSpPr>
          <p:cNvPr id="8" name="TextBox 7">
            <a:extLst>
              <a:ext uri="{FF2B5EF4-FFF2-40B4-BE49-F238E27FC236}">
                <a16:creationId xmlns:a16="http://schemas.microsoft.com/office/drawing/2014/main" id="{781B7A5D-1C9B-4C0D-86CD-C658D3D6D204}"/>
              </a:ext>
            </a:extLst>
          </p:cNvPr>
          <p:cNvSpPr txBox="1"/>
          <p:nvPr/>
        </p:nvSpPr>
        <p:spPr>
          <a:xfrm>
            <a:off x="463648" y="1171074"/>
            <a:ext cx="11041415" cy="1200329"/>
          </a:xfrm>
          <a:prstGeom prst="rect">
            <a:avLst/>
          </a:prstGeom>
          <a:noFill/>
        </p:spPr>
        <p:txBody>
          <a:bodyPr wrap="square" rtlCol="0">
            <a:spAutoFit/>
          </a:bodyPr>
          <a:lstStyle/>
          <a:p>
            <a:r>
              <a:rPr lang="en-US" dirty="0"/>
              <a:t>Step 4: For the applicants you wish to enroll, enter the date when all required National Service Criminal History Checks were completed and adjudicated for each applicant. For applicants under age 18 as of the entered start date, leave the NSCHC Certification field blank.</a:t>
            </a:r>
          </a:p>
          <a:p>
            <a:endParaRPr lang="en-US" dirty="0"/>
          </a:p>
        </p:txBody>
      </p:sp>
      <p:sp>
        <p:nvSpPr>
          <p:cNvPr id="10" name="TextBox 9">
            <a:extLst>
              <a:ext uri="{FF2B5EF4-FFF2-40B4-BE49-F238E27FC236}">
                <a16:creationId xmlns:a16="http://schemas.microsoft.com/office/drawing/2014/main" id="{FC58D518-3E25-4F84-B93A-7F47CCE63BEA}"/>
              </a:ext>
            </a:extLst>
          </p:cNvPr>
          <p:cNvSpPr txBox="1"/>
          <p:nvPr/>
        </p:nvSpPr>
        <p:spPr>
          <a:xfrm>
            <a:off x="8835378" y="2491190"/>
            <a:ext cx="2830702" cy="2862322"/>
          </a:xfrm>
          <a:prstGeom prst="rect">
            <a:avLst/>
          </a:prstGeom>
          <a:solidFill>
            <a:schemeClr val="tx2"/>
          </a:solidFill>
        </p:spPr>
        <p:txBody>
          <a:bodyPr wrap="square" rtlCol="0">
            <a:spAutoFit/>
          </a:bodyPr>
          <a:lstStyle/>
          <a:p>
            <a:r>
              <a:rPr lang="en-US" sz="2000" b="1" dirty="0">
                <a:solidFill>
                  <a:schemeClr val="bg2"/>
                </a:solidFill>
              </a:rPr>
              <a:t>IMPORTANT: </a:t>
            </a:r>
          </a:p>
          <a:p>
            <a:pPr marL="285750" indent="-285750">
              <a:buFontTx/>
              <a:buChar char="-"/>
            </a:pPr>
            <a:r>
              <a:rPr lang="en-US" sz="1600" b="1" dirty="0">
                <a:solidFill>
                  <a:schemeClr val="bg2"/>
                </a:solidFill>
              </a:rPr>
              <a:t>All required criminal history checks must be completed and adjudicated </a:t>
            </a:r>
            <a:r>
              <a:rPr lang="en-US" sz="1600" b="1" i="1" u="sng" dirty="0">
                <a:solidFill>
                  <a:schemeClr val="bg2"/>
                </a:solidFill>
              </a:rPr>
              <a:t>prior</a:t>
            </a:r>
            <a:r>
              <a:rPr lang="en-US" sz="1600" b="1" dirty="0">
                <a:solidFill>
                  <a:schemeClr val="bg2"/>
                </a:solidFill>
              </a:rPr>
              <a:t> to inputting a certification date</a:t>
            </a:r>
          </a:p>
          <a:p>
            <a:pPr marL="285750" indent="-285750">
              <a:buFontTx/>
              <a:buChar char="-"/>
            </a:pPr>
            <a:r>
              <a:rPr lang="en-US" sz="1600" b="1" dirty="0">
                <a:solidFill>
                  <a:schemeClr val="bg2"/>
                </a:solidFill>
              </a:rPr>
              <a:t>The applicant start date must be </a:t>
            </a:r>
            <a:r>
              <a:rPr lang="en-US" sz="1600" b="1" i="1" u="sng" dirty="0">
                <a:solidFill>
                  <a:schemeClr val="bg2"/>
                </a:solidFill>
              </a:rPr>
              <a:t>after</a:t>
            </a:r>
            <a:r>
              <a:rPr lang="en-US" sz="1600" b="1" i="1" dirty="0">
                <a:solidFill>
                  <a:schemeClr val="bg2"/>
                </a:solidFill>
              </a:rPr>
              <a:t> </a:t>
            </a:r>
            <a:r>
              <a:rPr lang="en-US" sz="1600" b="1" dirty="0">
                <a:solidFill>
                  <a:schemeClr val="bg2"/>
                </a:solidFill>
              </a:rPr>
              <a:t>the date entered in the NSCHC Certification field</a:t>
            </a:r>
          </a:p>
        </p:txBody>
      </p:sp>
      <p:pic>
        <p:nvPicPr>
          <p:cNvPr id="4" name="Picture 3">
            <a:extLst>
              <a:ext uri="{FF2B5EF4-FFF2-40B4-BE49-F238E27FC236}">
                <a16:creationId xmlns:a16="http://schemas.microsoft.com/office/drawing/2014/main" id="{384E2A81-ED34-41C5-85BA-AFDD654712E7}"/>
              </a:ext>
            </a:extLst>
          </p:cNvPr>
          <p:cNvPicPr>
            <a:picLocks noChangeAspect="1"/>
          </p:cNvPicPr>
          <p:nvPr/>
        </p:nvPicPr>
        <p:blipFill>
          <a:blip r:embed="rId4"/>
          <a:stretch>
            <a:fillRect/>
          </a:stretch>
        </p:blipFill>
        <p:spPr>
          <a:xfrm>
            <a:off x="603019" y="2138327"/>
            <a:ext cx="7773473" cy="4277522"/>
          </a:xfrm>
          <a:prstGeom prst="rect">
            <a:avLst/>
          </a:prstGeom>
        </p:spPr>
      </p:pic>
    </p:spTree>
    <p:custDataLst>
      <p:tags r:id="rId1"/>
    </p:custDataLst>
    <p:extLst>
      <p:ext uri="{BB962C8B-B14F-4D97-AF65-F5344CB8AC3E}">
        <p14:creationId xmlns:p14="http://schemas.microsoft.com/office/powerpoint/2010/main" val="2248726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33BCE-CBE7-408E-8C0D-A63F08448695}"/>
              </a:ext>
            </a:extLst>
          </p:cNvPr>
          <p:cNvSpPr>
            <a:spLocks noGrp="1"/>
          </p:cNvSpPr>
          <p:nvPr>
            <p:ph type="title"/>
          </p:nvPr>
        </p:nvSpPr>
        <p:spPr/>
        <p:txBody>
          <a:bodyPr>
            <a:normAutofit fontScale="90000"/>
          </a:bodyPr>
          <a:lstStyle/>
          <a:p>
            <a:r>
              <a:rPr lang="en-US"/>
              <a:t>Group Enrollment Steps </a:t>
            </a:r>
          </a:p>
        </p:txBody>
      </p:sp>
      <p:sp>
        <p:nvSpPr>
          <p:cNvPr id="5" name="Date Placeholder 4">
            <a:extLst>
              <a:ext uri="{FF2B5EF4-FFF2-40B4-BE49-F238E27FC236}">
                <a16:creationId xmlns:a16="http://schemas.microsoft.com/office/drawing/2014/main" id="{E1968A9A-493E-47AA-ABED-81A53973CDF8}"/>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2438DE6E-8E10-46B7-9173-F855D87C81E2}"/>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8E192928-14A9-43B9-97AC-563DB4B2CBF8}"/>
              </a:ext>
            </a:extLst>
          </p:cNvPr>
          <p:cNvSpPr>
            <a:spLocks noGrp="1"/>
          </p:cNvSpPr>
          <p:nvPr>
            <p:ph type="sldNum" sz="quarter" idx="21"/>
          </p:nvPr>
        </p:nvSpPr>
        <p:spPr/>
        <p:txBody>
          <a:bodyPr/>
          <a:lstStyle/>
          <a:p>
            <a:r>
              <a:rPr lang="en-US"/>
              <a:t>  </a:t>
            </a:r>
            <a:fld id="{E0E21186-8CC3-194A-9753-0BBC1EC778BB}" type="slidenum">
              <a:rPr lang="en-US" smtClean="0"/>
              <a:pPr/>
              <a:t>44</a:t>
            </a:fld>
            <a:endParaRPr lang="en-US"/>
          </a:p>
        </p:txBody>
      </p:sp>
      <p:sp>
        <p:nvSpPr>
          <p:cNvPr id="10" name="TextBox 9">
            <a:extLst>
              <a:ext uri="{FF2B5EF4-FFF2-40B4-BE49-F238E27FC236}">
                <a16:creationId xmlns:a16="http://schemas.microsoft.com/office/drawing/2014/main" id="{22071354-52E7-44A6-927B-E03E42D96898}"/>
              </a:ext>
            </a:extLst>
          </p:cNvPr>
          <p:cNvSpPr txBox="1"/>
          <p:nvPr/>
        </p:nvSpPr>
        <p:spPr>
          <a:xfrm>
            <a:off x="463648" y="1531572"/>
            <a:ext cx="2766387" cy="2862322"/>
          </a:xfrm>
          <a:prstGeom prst="rect">
            <a:avLst/>
          </a:prstGeom>
          <a:noFill/>
        </p:spPr>
        <p:txBody>
          <a:bodyPr wrap="square" rtlCol="0">
            <a:spAutoFit/>
          </a:bodyPr>
          <a:lstStyle/>
          <a:p>
            <a:r>
              <a:rPr lang="en-US" dirty="0"/>
              <a:t>Step 5: For the applicants you wish to enroll, select the appropriate Service Location(s)</a:t>
            </a:r>
          </a:p>
          <a:p>
            <a:pPr marL="285750" indent="-285750">
              <a:buFont typeface="Arial" panose="020B0604020202020204" pitchFamily="34" charset="0"/>
              <a:buChar char="•"/>
            </a:pPr>
            <a:r>
              <a:rPr lang="en-US" dirty="0"/>
              <a:t>Service Locations must be set up in the My AmeriCorps Portal prior to taking this step</a:t>
            </a:r>
          </a:p>
        </p:txBody>
      </p:sp>
      <p:grpSp>
        <p:nvGrpSpPr>
          <p:cNvPr id="8" name="Group 7">
            <a:extLst>
              <a:ext uri="{FF2B5EF4-FFF2-40B4-BE49-F238E27FC236}">
                <a16:creationId xmlns:a16="http://schemas.microsoft.com/office/drawing/2014/main" id="{80FBA4FE-FF3F-44ED-9282-B4EF4E600939}"/>
              </a:ext>
            </a:extLst>
          </p:cNvPr>
          <p:cNvGrpSpPr/>
          <p:nvPr/>
        </p:nvGrpSpPr>
        <p:grpSpPr>
          <a:xfrm>
            <a:off x="3537015" y="1299957"/>
            <a:ext cx="8467143" cy="4815283"/>
            <a:chOff x="3537015" y="1299957"/>
            <a:chExt cx="8467143" cy="4815283"/>
          </a:xfrm>
        </p:grpSpPr>
        <p:pic>
          <p:nvPicPr>
            <p:cNvPr id="2" name="Picture 1">
              <a:extLst>
                <a:ext uri="{FF2B5EF4-FFF2-40B4-BE49-F238E27FC236}">
                  <a16:creationId xmlns:a16="http://schemas.microsoft.com/office/drawing/2014/main" id="{6D97ED45-8146-4811-8FED-28CECBC182E6}"/>
                </a:ext>
              </a:extLst>
            </p:cNvPr>
            <p:cNvPicPr>
              <a:picLocks noChangeAspect="1"/>
            </p:cNvPicPr>
            <p:nvPr/>
          </p:nvPicPr>
          <p:blipFill>
            <a:blip r:embed="rId4"/>
            <a:stretch>
              <a:fillRect/>
            </a:stretch>
          </p:blipFill>
          <p:spPr>
            <a:xfrm>
              <a:off x="3537015" y="1299957"/>
              <a:ext cx="8467143" cy="4815283"/>
            </a:xfrm>
            <a:prstGeom prst="rect">
              <a:avLst/>
            </a:prstGeom>
          </p:spPr>
        </p:pic>
        <p:sp>
          <p:nvSpPr>
            <p:cNvPr id="4" name="Rectangle 3">
              <a:extLst>
                <a:ext uri="{FF2B5EF4-FFF2-40B4-BE49-F238E27FC236}">
                  <a16:creationId xmlns:a16="http://schemas.microsoft.com/office/drawing/2014/main" id="{E9C4B811-6D52-4BF0-8A59-5C2D0D48A88F}"/>
                </a:ext>
              </a:extLst>
            </p:cNvPr>
            <p:cNvSpPr/>
            <p:nvPr/>
          </p:nvSpPr>
          <p:spPr>
            <a:xfrm>
              <a:off x="8495414" y="3944679"/>
              <a:ext cx="2371060" cy="1073888"/>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135684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252479-C385-4B73-8C2E-A75AD4F34412}"/>
              </a:ext>
            </a:extLst>
          </p:cNvPr>
          <p:cNvSpPr>
            <a:spLocks noGrp="1"/>
          </p:cNvSpPr>
          <p:nvPr>
            <p:ph type="title"/>
          </p:nvPr>
        </p:nvSpPr>
        <p:spPr/>
        <p:txBody>
          <a:bodyPr>
            <a:normAutofit fontScale="90000"/>
          </a:bodyPr>
          <a:lstStyle/>
          <a:p>
            <a:r>
              <a:rPr lang="en-US"/>
              <a:t>Group Enrollment Steps </a:t>
            </a:r>
          </a:p>
        </p:txBody>
      </p:sp>
      <p:sp>
        <p:nvSpPr>
          <p:cNvPr id="5" name="Date Placeholder 4">
            <a:extLst>
              <a:ext uri="{FF2B5EF4-FFF2-40B4-BE49-F238E27FC236}">
                <a16:creationId xmlns:a16="http://schemas.microsoft.com/office/drawing/2014/main" id="{F1CCAA51-FAAB-40C9-B4AF-5AC27DCCFE5D}"/>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AA9768BF-7DBF-43DF-94C1-E0B568F141DF}"/>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B10158B7-A90D-4926-B75E-6C50B2AEC01B}"/>
              </a:ext>
            </a:extLst>
          </p:cNvPr>
          <p:cNvSpPr>
            <a:spLocks noGrp="1"/>
          </p:cNvSpPr>
          <p:nvPr>
            <p:ph type="sldNum" sz="quarter" idx="21"/>
          </p:nvPr>
        </p:nvSpPr>
        <p:spPr/>
        <p:txBody>
          <a:bodyPr/>
          <a:lstStyle/>
          <a:p>
            <a:r>
              <a:rPr lang="en-US"/>
              <a:t>  </a:t>
            </a:r>
            <a:fld id="{E0E21186-8CC3-194A-9753-0BBC1EC778BB}" type="slidenum">
              <a:rPr lang="en-US" smtClean="0"/>
              <a:pPr/>
              <a:t>45</a:t>
            </a:fld>
            <a:endParaRPr lang="en-US"/>
          </a:p>
        </p:txBody>
      </p:sp>
      <p:sp>
        <p:nvSpPr>
          <p:cNvPr id="10" name="TextBox 9">
            <a:extLst>
              <a:ext uri="{FF2B5EF4-FFF2-40B4-BE49-F238E27FC236}">
                <a16:creationId xmlns:a16="http://schemas.microsoft.com/office/drawing/2014/main" id="{72E9CF39-C04E-473A-9002-19982D169D4F}"/>
              </a:ext>
            </a:extLst>
          </p:cNvPr>
          <p:cNvSpPr txBox="1"/>
          <p:nvPr/>
        </p:nvSpPr>
        <p:spPr>
          <a:xfrm>
            <a:off x="8887326" y="1061707"/>
            <a:ext cx="3304674" cy="4801314"/>
          </a:xfrm>
          <a:prstGeom prst="rect">
            <a:avLst/>
          </a:prstGeom>
          <a:noFill/>
        </p:spPr>
        <p:txBody>
          <a:bodyPr wrap="square" rtlCol="0">
            <a:spAutoFit/>
          </a:bodyPr>
          <a:lstStyle/>
          <a:p>
            <a:r>
              <a:rPr lang="en-US" dirty="0"/>
              <a:t>Step 6: For the individuals you wish to enroll, enter the correct Start Date</a:t>
            </a:r>
          </a:p>
          <a:p>
            <a:pPr marL="285750" indent="-285750">
              <a:buFont typeface="Arial" panose="020B0604020202020204" pitchFamily="34" charset="0"/>
              <a:buChar char="•"/>
            </a:pPr>
            <a:r>
              <a:rPr lang="en-US" dirty="0"/>
              <a:t>Must be within member enrollment period</a:t>
            </a:r>
          </a:p>
          <a:p>
            <a:pPr marL="285750" indent="-285750">
              <a:buFont typeface="Arial" panose="020B0604020202020204" pitchFamily="34" charset="0"/>
              <a:buChar char="•"/>
            </a:pPr>
            <a:r>
              <a:rPr lang="en-US" dirty="0"/>
              <a:t>Must be </a:t>
            </a:r>
            <a:r>
              <a:rPr lang="en-US" u="sng" dirty="0"/>
              <a:t>on or after</a:t>
            </a:r>
            <a:r>
              <a:rPr lang="en-US" dirty="0"/>
              <a:t> the SSN/citizenship verification dates</a:t>
            </a:r>
          </a:p>
          <a:p>
            <a:pPr marL="285750" indent="-285750">
              <a:buFont typeface="Arial" panose="020B0604020202020204" pitchFamily="34" charset="0"/>
              <a:buChar char="•"/>
            </a:pPr>
            <a:r>
              <a:rPr lang="en-US" dirty="0"/>
              <a:t>Must be </a:t>
            </a:r>
            <a:r>
              <a:rPr lang="en-US" u="sng" dirty="0"/>
              <a:t>after</a:t>
            </a:r>
            <a:r>
              <a:rPr lang="en-US" dirty="0"/>
              <a:t> the date entered in the NSCHC Certification field</a:t>
            </a:r>
          </a:p>
          <a:p>
            <a:endParaRPr lang="en-US" dirty="0"/>
          </a:p>
          <a:p>
            <a:r>
              <a:rPr lang="en-US" dirty="0"/>
              <a:t>Per AmeriCorps policy, enrollment should be certified within 8 days of the member’s start date</a:t>
            </a:r>
          </a:p>
          <a:p>
            <a:endParaRPr lang="en-US" dirty="0"/>
          </a:p>
        </p:txBody>
      </p:sp>
      <p:pic>
        <p:nvPicPr>
          <p:cNvPr id="2" name="Picture 1">
            <a:extLst>
              <a:ext uri="{FF2B5EF4-FFF2-40B4-BE49-F238E27FC236}">
                <a16:creationId xmlns:a16="http://schemas.microsoft.com/office/drawing/2014/main" id="{9AECA61B-139A-45B1-91FE-40EA4E992DAD}"/>
              </a:ext>
            </a:extLst>
          </p:cNvPr>
          <p:cNvPicPr>
            <a:picLocks noChangeAspect="1"/>
          </p:cNvPicPr>
          <p:nvPr/>
        </p:nvPicPr>
        <p:blipFill>
          <a:blip r:embed="rId4"/>
          <a:stretch>
            <a:fillRect/>
          </a:stretch>
        </p:blipFill>
        <p:spPr>
          <a:xfrm>
            <a:off x="273132" y="1124918"/>
            <a:ext cx="8650848" cy="4990873"/>
          </a:xfrm>
          <a:prstGeom prst="rect">
            <a:avLst/>
          </a:prstGeom>
        </p:spPr>
      </p:pic>
    </p:spTree>
    <p:custDataLst>
      <p:tags r:id="rId1"/>
    </p:custDataLst>
    <p:extLst>
      <p:ext uri="{BB962C8B-B14F-4D97-AF65-F5344CB8AC3E}">
        <p14:creationId xmlns:p14="http://schemas.microsoft.com/office/powerpoint/2010/main" val="338777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6AC7D-CCAB-4182-9A9F-7750BEFC4AD5}"/>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C0791C26-B054-46F8-B422-754717709AFD}"/>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EEEF8F9C-A45A-4507-A851-0E2D7374BCE9}"/>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B111935-57FE-4F79-A44E-0638DAF0FC51}"/>
              </a:ext>
            </a:extLst>
          </p:cNvPr>
          <p:cNvSpPr>
            <a:spLocks noGrp="1"/>
          </p:cNvSpPr>
          <p:nvPr>
            <p:ph type="sldNum" sz="quarter" idx="21"/>
          </p:nvPr>
        </p:nvSpPr>
        <p:spPr/>
        <p:txBody>
          <a:bodyPr/>
          <a:lstStyle/>
          <a:p>
            <a:r>
              <a:rPr lang="en-US"/>
              <a:t>  </a:t>
            </a:r>
            <a:fld id="{E0E21186-8CC3-194A-9753-0BBC1EC778BB}" type="slidenum">
              <a:rPr lang="en-US" smtClean="0"/>
              <a:pPr/>
              <a:t>46</a:t>
            </a:fld>
            <a:endParaRPr lang="en-US"/>
          </a:p>
        </p:txBody>
      </p:sp>
      <p:sp>
        <p:nvSpPr>
          <p:cNvPr id="10" name="TextBox 9">
            <a:extLst>
              <a:ext uri="{FF2B5EF4-FFF2-40B4-BE49-F238E27FC236}">
                <a16:creationId xmlns:a16="http://schemas.microsoft.com/office/drawing/2014/main" id="{188117D3-8631-4BDF-84CB-A34796F2539F}"/>
              </a:ext>
            </a:extLst>
          </p:cNvPr>
          <p:cNvSpPr txBox="1"/>
          <p:nvPr/>
        </p:nvSpPr>
        <p:spPr>
          <a:xfrm>
            <a:off x="9209006" y="1441938"/>
            <a:ext cx="2747335" cy="4370427"/>
          </a:xfrm>
          <a:prstGeom prst="rect">
            <a:avLst/>
          </a:prstGeom>
          <a:noFill/>
        </p:spPr>
        <p:txBody>
          <a:bodyPr wrap="square" rtlCol="0">
            <a:spAutoFit/>
          </a:bodyPr>
          <a:lstStyle/>
          <a:p>
            <a:r>
              <a:rPr lang="en-US" sz="2000" dirty="0"/>
              <a:t>Step 7: For the individuals you wish to enroll, click the “Select to Enroll” box</a:t>
            </a:r>
          </a:p>
          <a:p>
            <a:pPr marL="285750" indent="-285750">
              <a:buFont typeface="Arial" panose="020B0604020202020204" pitchFamily="34" charset="0"/>
              <a:buChar char="•"/>
            </a:pPr>
            <a:r>
              <a:rPr lang="en-US" sz="2000" dirty="0"/>
              <a:t>Only the individuals with this box checked will be enrolled when you click the “enroll” button at the bottom of the tab</a:t>
            </a:r>
          </a:p>
          <a:p>
            <a:endParaRPr lang="en-US" dirty="0"/>
          </a:p>
        </p:txBody>
      </p:sp>
      <p:pic>
        <p:nvPicPr>
          <p:cNvPr id="2" name="Picture 1">
            <a:extLst>
              <a:ext uri="{FF2B5EF4-FFF2-40B4-BE49-F238E27FC236}">
                <a16:creationId xmlns:a16="http://schemas.microsoft.com/office/drawing/2014/main" id="{55CDF532-32CA-4BF7-8890-B29B2C4567E0}"/>
              </a:ext>
            </a:extLst>
          </p:cNvPr>
          <p:cNvPicPr>
            <a:picLocks noChangeAspect="1"/>
          </p:cNvPicPr>
          <p:nvPr/>
        </p:nvPicPr>
        <p:blipFill>
          <a:blip r:embed="rId4"/>
          <a:stretch>
            <a:fillRect/>
          </a:stretch>
        </p:blipFill>
        <p:spPr>
          <a:xfrm>
            <a:off x="463648" y="1079998"/>
            <a:ext cx="8640654" cy="4988293"/>
          </a:xfrm>
          <a:prstGeom prst="rect">
            <a:avLst/>
          </a:prstGeom>
        </p:spPr>
      </p:pic>
    </p:spTree>
    <p:custDataLst>
      <p:tags r:id="rId1"/>
    </p:custDataLst>
    <p:extLst>
      <p:ext uri="{BB962C8B-B14F-4D97-AF65-F5344CB8AC3E}">
        <p14:creationId xmlns:p14="http://schemas.microsoft.com/office/powerpoint/2010/main" val="3406553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6AC7D-CCAB-4182-9A9F-7750BEFC4AD5}"/>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C0791C26-B054-46F8-B422-754717709AFD}"/>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EEEF8F9C-A45A-4507-A851-0E2D7374BCE9}"/>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B111935-57FE-4F79-A44E-0638DAF0FC51}"/>
              </a:ext>
            </a:extLst>
          </p:cNvPr>
          <p:cNvSpPr>
            <a:spLocks noGrp="1"/>
          </p:cNvSpPr>
          <p:nvPr>
            <p:ph type="sldNum" sz="quarter" idx="21"/>
          </p:nvPr>
        </p:nvSpPr>
        <p:spPr/>
        <p:txBody>
          <a:bodyPr/>
          <a:lstStyle/>
          <a:p>
            <a:r>
              <a:rPr lang="en-US"/>
              <a:t>  </a:t>
            </a:r>
            <a:fld id="{E0E21186-8CC3-194A-9753-0BBC1EC778BB}" type="slidenum">
              <a:rPr lang="en-US" smtClean="0"/>
              <a:pPr/>
              <a:t>47</a:t>
            </a:fld>
            <a:endParaRPr lang="en-US"/>
          </a:p>
        </p:txBody>
      </p:sp>
      <p:sp>
        <p:nvSpPr>
          <p:cNvPr id="10" name="TextBox 9">
            <a:extLst>
              <a:ext uri="{FF2B5EF4-FFF2-40B4-BE49-F238E27FC236}">
                <a16:creationId xmlns:a16="http://schemas.microsoft.com/office/drawing/2014/main" id="{188117D3-8631-4BDF-84CB-A34796F2539F}"/>
              </a:ext>
            </a:extLst>
          </p:cNvPr>
          <p:cNvSpPr txBox="1"/>
          <p:nvPr/>
        </p:nvSpPr>
        <p:spPr>
          <a:xfrm>
            <a:off x="9688759" y="3426031"/>
            <a:ext cx="2159198" cy="1631216"/>
          </a:xfrm>
          <a:prstGeom prst="rect">
            <a:avLst/>
          </a:prstGeom>
          <a:noFill/>
        </p:spPr>
        <p:txBody>
          <a:bodyPr wrap="square" rtlCol="0">
            <a:spAutoFit/>
          </a:bodyPr>
          <a:lstStyle/>
          <a:p>
            <a:r>
              <a:rPr lang="en-US" sz="2000"/>
              <a:t>Step 8: At the bottom of the tab, certify the form</a:t>
            </a:r>
          </a:p>
          <a:p>
            <a:endParaRPr lang="en-US" sz="2000"/>
          </a:p>
        </p:txBody>
      </p:sp>
      <p:pic>
        <p:nvPicPr>
          <p:cNvPr id="4" name="Picture 3">
            <a:extLst>
              <a:ext uri="{FF2B5EF4-FFF2-40B4-BE49-F238E27FC236}">
                <a16:creationId xmlns:a16="http://schemas.microsoft.com/office/drawing/2014/main" id="{BB9B939B-7BE4-436E-9FE6-A308600E5A79}"/>
              </a:ext>
            </a:extLst>
          </p:cNvPr>
          <p:cNvPicPr>
            <a:picLocks noChangeAspect="1"/>
          </p:cNvPicPr>
          <p:nvPr/>
        </p:nvPicPr>
        <p:blipFill>
          <a:blip r:embed="rId4"/>
          <a:stretch>
            <a:fillRect/>
          </a:stretch>
        </p:blipFill>
        <p:spPr>
          <a:xfrm>
            <a:off x="463647" y="986141"/>
            <a:ext cx="9201967" cy="5304818"/>
          </a:xfrm>
          <a:prstGeom prst="rect">
            <a:avLst/>
          </a:prstGeom>
        </p:spPr>
      </p:pic>
    </p:spTree>
    <p:custDataLst>
      <p:tags r:id="rId1"/>
    </p:custDataLst>
    <p:extLst>
      <p:ext uri="{BB962C8B-B14F-4D97-AF65-F5344CB8AC3E}">
        <p14:creationId xmlns:p14="http://schemas.microsoft.com/office/powerpoint/2010/main" val="1958846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6AC7D-CCAB-4182-9A9F-7750BEFC4AD5}"/>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C0791C26-B054-46F8-B422-754717709AFD}"/>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EEEF8F9C-A45A-4507-A851-0E2D7374BCE9}"/>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B111935-57FE-4F79-A44E-0638DAF0FC51}"/>
              </a:ext>
            </a:extLst>
          </p:cNvPr>
          <p:cNvSpPr>
            <a:spLocks noGrp="1"/>
          </p:cNvSpPr>
          <p:nvPr>
            <p:ph type="sldNum" sz="quarter" idx="21"/>
          </p:nvPr>
        </p:nvSpPr>
        <p:spPr/>
        <p:txBody>
          <a:bodyPr/>
          <a:lstStyle/>
          <a:p>
            <a:r>
              <a:rPr lang="en-US"/>
              <a:t>  </a:t>
            </a:r>
            <a:fld id="{E0E21186-8CC3-194A-9753-0BBC1EC778BB}" type="slidenum">
              <a:rPr lang="en-US" smtClean="0"/>
              <a:pPr/>
              <a:t>48</a:t>
            </a:fld>
            <a:endParaRPr lang="en-US"/>
          </a:p>
        </p:txBody>
      </p:sp>
      <p:sp>
        <p:nvSpPr>
          <p:cNvPr id="10" name="TextBox 9">
            <a:extLst>
              <a:ext uri="{FF2B5EF4-FFF2-40B4-BE49-F238E27FC236}">
                <a16:creationId xmlns:a16="http://schemas.microsoft.com/office/drawing/2014/main" id="{188117D3-8631-4BDF-84CB-A34796F2539F}"/>
              </a:ext>
            </a:extLst>
          </p:cNvPr>
          <p:cNvSpPr txBox="1"/>
          <p:nvPr/>
        </p:nvSpPr>
        <p:spPr>
          <a:xfrm>
            <a:off x="9066884" y="1244933"/>
            <a:ext cx="2747335" cy="4370427"/>
          </a:xfrm>
          <a:prstGeom prst="rect">
            <a:avLst/>
          </a:prstGeom>
          <a:noFill/>
        </p:spPr>
        <p:txBody>
          <a:bodyPr wrap="square" rtlCol="0">
            <a:spAutoFit/>
          </a:bodyPr>
          <a:lstStyle/>
          <a:p>
            <a:r>
              <a:rPr lang="en-US" sz="2000" dirty="0"/>
              <a:t>Step 9: At the bottom of the tab, take the “enroll” action. (If you are not ready to enroll the individuals yet, click the “save information” button instead)</a:t>
            </a:r>
          </a:p>
          <a:p>
            <a:pPr marL="342900" indent="-342900">
              <a:buFont typeface="Arial" panose="020B0604020202020204" pitchFamily="34" charset="0"/>
              <a:buChar char="•"/>
            </a:pPr>
            <a:r>
              <a:rPr lang="en-US" sz="2000" dirty="0"/>
              <a:t>Up to 20 individuals can be enrolled at a time</a:t>
            </a:r>
          </a:p>
          <a:p>
            <a:endParaRPr lang="en-US" dirty="0"/>
          </a:p>
        </p:txBody>
      </p:sp>
      <p:pic>
        <p:nvPicPr>
          <p:cNvPr id="4" name="Picture 3">
            <a:extLst>
              <a:ext uri="{FF2B5EF4-FFF2-40B4-BE49-F238E27FC236}">
                <a16:creationId xmlns:a16="http://schemas.microsoft.com/office/drawing/2014/main" id="{3E0B2656-F4A6-4F9F-94FB-3373F910A2C3}"/>
              </a:ext>
            </a:extLst>
          </p:cNvPr>
          <p:cNvPicPr>
            <a:picLocks noChangeAspect="1"/>
          </p:cNvPicPr>
          <p:nvPr/>
        </p:nvPicPr>
        <p:blipFill>
          <a:blip r:embed="rId4"/>
          <a:stretch>
            <a:fillRect/>
          </a:stretch>
        </p:blipFill>
        <p:spPr>
          <a:xfrm>
            <a:off x="282696" y="1244105"/>
            <a:ext cx="8863381" cy="5046854"/>
          </a:xfrm>
          <a:prstGeom prst="rect">
            <a:avLst/>
          </a:prstGeom>
        </p:spPr>
      </p:pic>
    </p:spTree>
    <p:custDataLst>
      <p:tags r:id="rId1"/>
    </p:custDataLst>
    <p:extLst>
      <p:ext uri="{BB962C8B-B14F-4D97-AF65-F5344CB8AC3E}">
        <p14:creationId xmlns:p14="http://schemas.microsoft.com/office/powerpoint/2010/main" val="1361557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24C15-2981-4B67-B1C3-C97EBC2C5443}"/>
              </a:ext>
            </a:extLst>
          </p:cNvPr>
          <p:cNvSpPr>
            <a:spLocks noGrp="1"/>
          </p:cNvSpPr>
          <p:nvPr>
            <p:ph type="title"/>
          </p:nvPr>
        </p:nvSpPr>
        <p:spPr/>
        <p:txBody>
          <a:bodyPr>
            <a:normAutofit fontScale="90000"/>
          </a:bodyPr>
          <a:lstStyle/>
          <a:p>
            <a:r>
              <a:rPr lang="en-US"/>
              <a:t>Group Enrollment Steps</a:t>
            </a:r>
          </a:p>
        </p:txBody>
      </p:sp>
      <p:sp>
        <p:nvSpPr>
          <p:cNvPr id="5" name="Date Placeholder 4">
            <a:extLst>
              <a:ext uri="{FF2B5EF4-FFF2-40B4-BE49-F238E27FC236}">
                <a16:creationId xmlns:a16="http://schemas.microsoft.com/office/drawing/2014/main" id="{F9B05786-DE3A-4D11-A19F-86F07F6E662F}"/>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8F898A4F-9A8A-4045-A053-1629EC7066DB}"/>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E4F0C1E0-167E-4DB1-8126-4E2FE0BA1BC9}"/>
              </a:ext>
            </a:extLst>
          </p:cNvPr>
          <p:cNvSpPr>
            <a:spLocks noGrp="1"/>
          </p:cNvSpPr>
          <p:nvPr>
            <p:ph type="sldNum" sz="quarter" idx="21"/>
          </p:nvPr>
        </p:nvSpPr>
        <p:spPr/>
        <p:txBody>
          <a:bodyPr/>
          <a:lstStyle/>
          <a:p>
            <a:r>
              <a:rPr lang="en-US"/>
              <a:t>  </a:t>
            </a:r>
            <a:fld id="{E0E21186-8CC3-194A-9753-0BBC1EC778BB}" type="slidenum">
              <a:rPr lang="en-US" smtClean="0"/>
              <a:pPr/>
              <a:t>49</a:t>
            </a:fld>
            <a:endParaRPr lang="en-US"/>
          </a:p>
        </p:txBody>
      </p:sp>
      <p:sp>
        <p:nvSpPr>
          <p:cNvPr id="10" name="TextBox 9">
            <a:extLst>
              <a:ext uri="{FF2B5EF4-FFF2-40B4-BE49-F238E27FC236}">
                <a16:creationId xmlns:a16="http://schemas.microsoft.com/office/drawing/2014/main" id="{784FDBFD-1A4A-4361-B542-B3C9D4F6FE67}"/>
              </a:ext>
            </a:extLst>
          </p:cNvPr>
          <p:cNvSpPr txBox="1"/>
          <p:nvPr/>
        </p:nvSpPr>
        <p:spPr>
          <a:xfrm>
            <a:off x="8995144" y="1149167"/>
            <a:ext cx="2819075" cy="4308872"/>
          </a:xfrm>
          <a:prstGeom prst="rect">
            <a:avLst/>
          </a:prstGeom>
          <a:noFill/>
        </p:spPr>
        <p:txBody>
          <a:bodyPr wrap="square" rtlCol="0">
            <a:spAutoFit/>
          </a:bodyPr>
          <a:lstStyle/>
          <a:p>
            <a:r>
              <a:rPr lang="en-US" sz="1600" dirty="0"/>
              <a:t>Step 10: Check for error messages at the top of the tab. These messages will indicate if one or more of the individuals' enrollments was not successful. </a:t>
            </a:r>
          </a:p>
          <a:p>
            <a:pPr marL="285750" indent="-285750">
              <a:buFont typeface="Arial" panose="020B0604020202020204" pitchFamily="34" charset="0"/>
              <a:buChar char="•"/>
            </a:pPr>
            <a:r>
              <a:rPr lang="en-US" sz="1600" dirty="0"/>
              <a:t>In this example, the start date entered for Shannon was prior to the date of the NSCHC Certification, so they could not be enrolled. Program staff will need to correct Shannon’s start date and try again.</a:t>
            </a:r>
          </a:p>
          <a:p>
            <a:endParaRPr lang="en-US" dirty="0"/>
          </a:p>
        </p:txBody>
      </p:sp>
      <p:pic>
        <p:nvPicPr>
          <p:cNvPr id="14" name="Picture 13">
            <a:extLst>
              <a:ext uri="{FF2B5EF4-FFF2-40B4-BE49-F238E27FC236}">
                <a16:creationId xmlns:a16="http://schemas.microsoft.com/office/drawing/2014/main" id="{8D97C60A-9DD7-49C6-84A8-DEF55853070C}"/>
              </a:ext>
            </a:extLst>
          </p:cNvPr>
          <p:cNvPicPr>
            <a:picLocks noChangeAspect="1"/>
          </p:cNvPicPr>
          <p:nvPr/>
        </p:nvPicPr>
        <p:blipFill>
          <a:blip r:embed="rId4"/>
          <a:stretch>
            <a:fillRect/>
          </a:stretch>
        </p:blipFill>
        <p:spPr>
          <a:xfrm>
            <a:off x="463648" y="1149167"/>
            <a:ext cx="8387322" cy="5141792"/>
          </a:xfrm>
          <a:prstGeom prst="rect">
            <a:avLst/>
          </a:prstGeom>
        </p:spPr>
      </p:pic>
    </p:spTree>
    <p:custDataLst>
      <p:tags r:id="rId1"/>
    </p:custDataLst>
    <p:extLst>
      <p:ext uri="{BB962C8B-B14F-4D97-AF65-F5344CB8AC3E}">
        <p14:creationId xmlns:p14="http://schemas.microsoft.com/office/powerpoint/2010/main" val="1915993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E307-D90F-4963-A582-AB57E5651E53}"/>
              </a:ext>
            </a:extLst>
          </p:cNvPr>
          <p:cNvSpPr>
            <a:spLocks noGrp="1"/>
          </p:cNvSpPr>
          <p:nvPr>
            <p:ph type="title"/>
          </p:nvPr>
        </p:nvSpPr>
        <p:spPr>
          <a:xfrm>
            <a:off x="463648" y="567041"/>
            <a:ext cx="7546496" cy="419100"/>
          </a:xfrm>
        </p:spPr>
        <p:txBody>
          <a:bodyPr>
            <a:normAutofit fontScale="90000"/>
          </a:bodyPr>
          <a:lstStyle/>
          <a:p>
            <a:r>
              <a:rPr lang="en-US" dirty="0"/>
              <a:t>Requirements for All Member Enrollments</a:t>
            </a:r>
          </a:p>
        </p:txBody>
      </p:sp>
      <p:sp>
        <p:nvSpPr>
          <p:cNvPr id="3" name="Text Placeholder 2">
            <a:extLst>
              <a:ext uri="{FF2B5EF4-FFF2-40B4-BE49-F238E27FC236}">
                <a16:creationId xmlns:a16="http://schemas.microsoft.com/office/drawing/2014/main" id="{7A48AF79-1221-4292-884D-9C3360297B03}"/>
              </a:ext>
            </a:extLst>
          </p:cNvPr>
          <p:cNvSpPr>
            <a:spLocks noGrp="1"/>
          </p:cNvSpPr>
          <p:nvPr>
            <p:ph type="body" sz="quarter" idx="13"/>
          </p:nvPr>
        </p:nvSpPr>
        <p:spPr/>
        <p:txBody>
          <a:bodyPr/>
          <a:lstStyle/>
          <a:p>
            <a:r>
              <a:rPr lang="en-US"/>
              <a:t>This includes both Individual and Group Enrollments</a:t>
            </a:r>
          </a:p>
        </p:txBody>
      </p:sp>
      <p:sp>
        <p:nvSpPr>
          <p:cNvPr id="4" name="Date Placeholder 3">
            <a:extLst>
              <a:ext uri="{FF2B5EF4-FFF2-40B4-BE49-F238E27FC236}">
                <a16:creationId xmlns:a16="http://schemas.microsoft.com/office/drawing/2014/main" id="{3075E245-03D4-418B-9743-484E1F811368}"/>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9BC77B77-36B8-4BBB-ACF8-809E34791A6D}"/>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55503BC-083D-4910-ABAA-B130D79B98E2}"/>
              </a:ext>
            </a:extLst>
          </p:cNvPr>
          <p:cNvSpPr>
            <a:spLocks noGrp="1"/>
          </p:cNvSpPr>
          <p:nvPr>
            <p:ph type="sldNum" sz="quarter" idx="16"/>
          </p:nvPr>
        </p:nvSpPr>
        <p:spPr/>
        <p:txBody>
          <a:bodyPr/>
          <a:lstStyle/>
          <a:p>
            <a:r>
              <a:rPr lang="en-US"/>
              <a:t>  </a:t>
            </a:r>
            <a:fld id="{E0E21186-8CC3-194A-9753-0BBC1EC778BB}" type="slidenum">
              <a:rPr lang="en-US" smtClean="0"/>
              <a:pPr/>
              <a:t>5</a:t>
            </a:fld>
            <a:endParaRPr lang="en-US"/>
          </a:p>
        </p:txBody>
      </p:sp>
      <p:sp>
        <p:nvSpPr>
          <p:cNvPr id="7" name="TextBox 6">
            <a:extLst>
              <a:ext uri="{FF2B5EF4-FFF2-40B4-BE49-F238E27FC236}">
                <a16:creationId xmlns:a16="http://schemas.microsoft.com/office/drawing/2014/main" id="{7E0B7256-1699-48E2-8000-1A6DD0D28441}"/>
              </a:ext>
            </a:extLst>
          </p:cNvPr>
          <p:cNvSpPr txBox="1"/>
          <p:nvPr/>
        </p:nvSpPr>
        <p:spPr>
          <a:xfrm>
            <a:off x="463647" y="1257857"/>
            <a:ext cx="11366413" cy="4678204"/>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n-US" dirty="0"/>
              <a:t>Notice of Grant Award has been received </a:t>
            </a:r>
          </a:p>
          <a:p>
            <a:pPr marL="285750" indent="-285750">
              <a:lnSpc>
                <a:spcPct val="200000"/>
              </a:lnSpc>
              <a:buFont typeface="Wingdings" panose="05000000000000000000" pitchFamily="2" charset="2"/>
              <a:buChar char="ü"/>
            </a:pPr>
            <a:r>
              <a:rPr lang="en-US" dirty="0"/>
              <a:t>The program’s Member Enrollment Period has begun</a:t>
            </a:r>
          </a:p>
          <a:p>
            <a:pPr marL="285750" indent="-285750">
              <a:lnSpc>
                <a:spcPct val="200000"/>
              </a:lnSpc>
              <a:buFont typeface="Wingdings" panose="05000000000000000000" pitchFamily="2" charset="2"/>
              <a:buChar char="ü"/>
            </a:pPr>
            <a:r>
              <a:rPr lang="en-US" dirty="0"/>
              <a:t>Service locations are set up in the My AmeriCorps Portal</a:t>
            </a:r>
          </a:p>
          <a:p>
            <a:pPr marL="285750" indent="-285750">
              <a:lnSpc>
                <a:spcPct val="200000"/>
              </a:lnSpc>
              <a:buFont typeface="Wingdings" panose="05000000000000000000" pitchFamily="2" charset="2"/>
              <a:buChar char="ü"/>
            </a:pPr>
            <a:r>
              <a:rPr lang="en-US" dirty="0"/>
              <a:t>Slots of the right type are available for all applicants being enrolled</a:t>
            </a:r>
          </a:p>
          <a:p>
            <a:pPr marL="285750" indent="-285750">
              <a:lnSpc>
                <a:spcPct val="200000"/>
              </a:lnSpc>
              <a:buFont typeface="Wingdings" panose="05000000000000000000" pitchFamily="2" charset="2"/>
              <a:buChar char="ü"/>
            </a:pPr>
            <a:r>
              <a:rPr lang="en-US" dirty="0"/>
              <a:t>Citizenship and SSN have been verified</a:t>
            </a:r>
          </a:p>
          <a:p>
            <a:pPr marL="285750" indent="-285750">
              <a:lnSpc>
                <a:spcPct val="200000"/>
              </a:lnSpc>
              <a:buFont typeface="Wingdings" panose="05000000000000000000" pitchFamily="2" charset="2"/>
              <a:buChar char="ü"/>
            </a:pPr>
            <a:r>
              <a:rPr lang="en-US" dirty="0"/>
              <a:t>National Service Criminal History Checks (NSCHCs) have been completed for </a:t>
            </a:r>
            <a:r>
              <a:rPr lang="en-US"/>
              <a:t>applicants</a:t>
            </a:r>
            <a:r>
              <a:rPr lang="en-US" dirty="0"/>
              <a:t> ages 18+</a:t>
            </a:r>
          </a:p>
          <a:p>
            <a:pPr marL="285750" indent="-285750">
              <a:lnSpc>
                <a:spcPct val="200000"/>
              </a:lnSpc>
              <a:spcAft>
                <a:spcPts val="1200"/>
              </a:spcAft>
              <a:buFont typeface="Wingdings" panose="05000000000000000000" pitchFamily="2" charset="2"/>
              <a:buChar char="ü"/>
            </a:pPr>
            <a:r>
              <a:rPr lang="en-US" dirty="0"/>
              <a:t>Applicants have been determined to be eligible to serve</a:t>
            </a:r>
          </a:p>
          <a:p>
            <a:pPr marL="285750" indent="-285750">
              <a:buFont typeface="Wingdings" panose="05000000000000000000" pitchFamily="2" charset="2"/>
              <a:buChar char="ü"/>
            </a:pPr>
            <a:r>
              <a:rPr lang="en-US" dirty="0"/>
              <a:t>Applicants have completed their portion of the enrollment form (including acknowledging a partial Education Award if applicable) </a:t>
            </a:r>
          </a:p>
        </p:txBody>
      </p:sp>
    </p:spTree>
    <p:custDataLst>
      <p:tags r:id="rId1"/>
    </p:custDataLst>
    <p:extLst>
      <p:ext uri="{BB962C8B-B14F-4D97-AF65-F5344CB8AC3E}">
        <p14:creationId xmlns:p14="http://schemas.microsoft.com/office/powerpoint/2010/main" val="4017186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85D4F5-C31F-43F9-8457-9909B8F24F3E}"/>
              </a:ext>
            </a:extLst>
          </p:cNvPr>
          <p:cNvSpPr>
            <a:spLocks noGrp="1"/>
          </p:cNvSpPr>
          <p:nvPr>
            <p:ph type="title"/>
          </p:nvPr>
        </p:nvSpPr>
        <p:spPr>
          <a:xfrm>
            <a:off x="463648" y="567041"/>
            <a:ext cx="7733868" cy="419100"/>
          </a:xfrm>
        </p:spPr>
        <p:txBody>
          <a:bodyPr>
            <a:normAutofit fontScale="90000"/>
          </a:bodyPr>
          <a:lstStyle/>
          <a:p>
            <a:r>
              <a:rPr lang="en-US"/>
              <a:t>Troubleshooting Enrollment Error Messages </a:t>
            </a:r>
          </a:p>
        </p:txBody>
      </p:sp>
      <p:sp>
        <p:nvSpPr>
          <p:cNvPr id="5" name="Date Placeholder 4">
            <a:extLst>
              <a:ext uri="{FF2B5EF4-FFF2-40B4-BE49-F238E27FC236}">
                <a16:creationId xmlns:a16="http://schemas.microsoft.com/office/drawing/2014/main" id="{F1C68CB9-98C5-402C-BEAA-2C9F0EFDA375}"/>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225B6B8-14E3-438B-BDC7-BE83A20503C6}"/>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31DB999-2C79-40D2-B153-9CE11B6738F4}"/>
              </a:ext>
            </a:extLst>
          </p:cNvPr>
          <p:cNvSpPr>
            <a:spLocks noGrp="1"/>
          </p:cNvSpPr>
          <p:nvPr>
            <p:ph type="sldNum" sz="quarter" idx="21"/>
          </p:nvPr>
        </p:nvSpPr>
        <p:spPr/>
        <p:txBody>
          <a:bodyPr/>
          <a:lstStyle/>
          <a:p>
            <a:r>
              <a:rPr lang="en-US"/>
              <a:t>  </a:t>
            </a:r>
            <a:fld id="{E0E21186-8CC3-194A-9753-0BBC1EC778BB}" type="slidenum">
              <a:rPr lang="en-US" smtClean="0"/>
              <a:pPr/>
              <a:t>50</a:t>
            </a:fld>
            <a:endParaRPr lang="en-US"/>
          </a:p>
        </p:txBody>
      </p:sp>
      <p:sp>
        <p:nvSpPr>
          <p:cNvPr id="8" name="TextBox 7">
            <a:extLst>
              <a:ext uri="{FF2B5EF4-FFF2-40B4-BE49-F238E27FC236}">
                <a16:creationId xmlns:a16="http://schemas.microsoft.com/office/drawing/2014/main" id="{5CF303E9-6E05-4216-9D2B-4A2CD573C51A}"/>
              </a:ext>
            </a:extLst>
          </p:cNvPr>
          <p:cNvSpPr txBox="1"/>
          <p:nvPr/>
        </p:nvSpPr>
        <p:spPr>
          <a:xfrm>
            <a:off x="420714" y="1191862"/>
            <a:ext cx="11350571" cy="4087273"/>
          </a:xfrm>
          <a:prstGeom prst="rect">
            <a:avLst/>
          </a:prstGeom>
          <a:noFill/>
        </p:spPr>
        <p:txBody>
          <a:bodyPr wrap="square" rtlCol="0">
            <a:spAutoFit/>
          </a:bodyPr>
          <a:lstStyle/>
          <a:p>
            <a:pPr>
              <a:spcAft>
                <a:spcPts val="600"/>
              </a:spcAft>
              <a:buFont typeface="Wingdings" panose="05000000000000000000" pitchFamily="2" charset="2"/>
              <a:buChar char="ü"/>
            </a:pPr>
            <a:r>
              <a:rPr lang="en-US" dirty="0"/>
              <a:t>Sufficient slots available</a:t>
            </a:r>
          </a:p>
          <a:p>
            <a:pPr>
              <a:lnSpc>
                <a:spcPct val="120000"/>
              </a:lnSpc>
              <a:spcAft>
                <a:spcPts val="600"/>
              </a:spcAft>
              <a:buFont typeface="Wingdings" panose="05000000000000000000" pitchFamily="2" charset="2"/>
              <a:buChar char="ü"/>
            </a:pPr>
            <a:r>
              <a:rPr lang="en-US" dirty="0"/>
              <a:t>SSN and citizenship verified on or before member start date</a:t>
            </a:r>
          </a:p>
          <a:p>
            <a:pPr>
              <a:spcAft>
                <a:spcPts val="600"/>
              </a:spcAft>
              <a:buFont typeface="Wingdings" panose="05000000000000000000" pitchFamily="2" charset="2"/>
              <a:buChar char="ü"/>
            </a:pPr>
            <a:r>
              <a:rPr lang="en-US" dirty="0"/>
              <a:t>NSCHC Certification date before member start date </a:t>
            </a:r>
          </a:p>
          <a:p>
            <a:pPr>
              <a:spcAft>
                <a:spcPts val="600"/>
              </a:spcAft>
              <a:buFont typeface="Wingdings" panose="05000000000000000000" pitchFamily="2" charset="2"/>
              <a:buChar char="ü"/>
            </a:pPr>
            <a:r>
              <a:rPr lang="en-US" dirty="0"/>
              <a:t>Service Location selected</a:t>
            </a:r>
          </a:p>
          <a:p>
            <a:pPr>
              <a:spcAft>
                <a:spcPts val="600"/>
              </a:spcAft>
              <a:buFont typeface="Wingdings" panose="05000000000000000000" pitchFamily="2" charset="2"/>
              <a:buChar char="ü"/>
            </a:pPr>
            <a:r>
              <a:rPr lang="en-US" dirty="0"/>
              <a:t>Member start date no later than today’s date</a:t>
            </a:r>
          </a:p>
          <a:p>
            <a:pPr>
              <a:spcAft>
                <a:spcPts val="600"/>
              </a:spcAft>
              <a:buFont typeface="Wingdings" panose="05000000000000000000" pitchFamily="2" charset="2"/>
              <a:buChar char="ü"/>
            </a:pPr>
            <a:r>
              <a:rPr lang="en-US" dirty="0"/>
              <a:t>Applicant is eligible to serve</a:t>
            </a:r>
          </a:p>
          <a:p>
            <a:pPr marL="742950" lvl="1" indent="-285750">
              <a:spcAft>
                <a:spcPts val="600"/>
              </a:spcAft>
              <a:buFont typeface="Courier New" panose="02070309020205020404" pitchFamily="49" charset="0"/>
              <a:buChar char="o"/>
            </a:pPr>
            <a:r>
              <a:rPr lang="en-US" sz="1600" dirty="0"/>
              <a:t>Has not previously served more than 4 terms</a:t>
            </a:r>
          </a:p>
          <a:p>
            <a:pPr marL="742950" lvl="1" indent="-285750">
              <a:spcAft>
                <a:spcPts val="600"/>
              </a:spcAft>
              <a:buFont typeface="Courier New" panose="02070309020205020404" pitchFamily="49" charset="0"/>
              <a:buChar char="o"/>
            </a:pPr>
            <a:r>
              <a:rPr lang="en-US" sz="1600" dirty="0"/>
              <a:t>Has not declined a partial education award</a:t>
            </a:r>
          </a:p>
          <a:p>
            <a:pPr marL="742950" lvl="1" indent="-285750">
              <a:spcAft>
                <a:spcPts val="600"/>
              </a:spcAft>
              <a:buFont typeface="Courier New" panose="02070309020205020404" pitchFamily="49" charset="0"/>
              <a:buChar char="o"/>
            </a:pPr>
            <a:r>
              <a:rPr lang="en-US" sz="1600" dirty="0"/>
              <a:t>Has not received an unsatisfactory performance rating from a previous term of service</a:t>
            </a:r>
          </a:p>
          <a:p>
            <a:pPr marL="742950" lvl="1" indent="-285750">
              <a:spcAft>
                <a:spcPts val="600"/>
              </a:spcAft>
              <a:buFont typeface="Courier New" panose="02070309020205020404" pitchFamily="49" charset="0"/>
              <a:buChar char="o"/>
            </a:pPr>
            <a:r>
              <a:rPr lang="en-US" sz="1600" dirty="0"/>
              <a:t>Is not currently actively enrolled in the same program or in another term that when combined exceeds full-time service</a:t>
            </a:r>
          </a:p>
          <a:p>
            <a:endParaRPr lang="en-US" dirty="0"/>
          </a:p>
        </p:txBody>
      </p:sp>
      <p:sp>
        <p:nvSpPr>
          <p:cNvPr id="16" name="TextBox 15">
            <a:extLst>
              <a:ext uri="{FF2B5EF4-FFF2-40B4-BE49-F238E27FC236}">
                <a16:creationId xmlns:a16="http://schemas.microsoft.com/office/drawing/2014/main" id="{A69DDA98-0A80-4D0A-8D19-C0B94822FF5B}"/>
              </a:ext>
            </a:extLst>
          </p:cNvPr>
          <p:cNvSpPr txBox="1"/>
          <p:nvPr/>
        </p:nvSpPr>
        <p:spPr>
          <a:xfrm>
            <a:off x="7849601" y="5145555"/>
            <a:ext cx="3668341" cy="646331"/>
          </a:xfrm>
          <a:prstGeom prst="rect">
            <a:avLst/>
          </a:prstGeom>
          <a:noFill/>
        </p:spPr>
        <p:txBody>
          <a:bodyPr wrap="square" rtlCol="0">
            <a:spAutoFit/>
          </a:bodyPr>
          <a:lstStyle/>
          <a:p>
            <a:r>
              <a:rPr lang="en-US">
                <a:solidFill>
                  <a:schemeClr val="accent1">
                    <a:lumMod val="50000"/>
                  </a:schemeClr>
                </a:solidFill>
                <a:latin typeface="Arial" panose="020B0604020202020204" pitchFamily="34" charset="0"/>
                <a:cs typeface="Arial" panose="020B0604020202020204" pitchFamily="34" charset="0"/>
              </a:rPr>
              <a:t>The details of the error message will provide specific guidance</a:t>
            </a: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DAE4FDB-2F6C-4EC0-B60C-D55CAC0E2034}"/>
              </a:ext>
            </a:extLst>
          </p:cNvPr>
          <p:cNvPicPr>
            <a:picLocks noChangeAspect="1"/>
          </p:cNvPicPr>
          <p:nvPr/>
        </p:nvPicPr>
        <p:blipFill>
          <a:blip r:embed="rId4"/>
          <a:stretch>
            <a:fillRect/>
          </a:stretch>
        </p:blipFill>
        <p:spPr>
          <a:xfrm>
            <a:off x="463647" y="4894822"/>
            <a:ext cx="7243577" cy="1521027"/>
          </a:xfrm>
          <a:prstGeom prst="rect">
            <a:avLst/>
          </a:prstGeom>
        </p:spPr>
      </p:pic>
    </p:spTree>
    <p:custDataLst>
      <p:tags r:id="rId1"/>
    </p:custDataLst>
    <p:extLst>
      <p:ext uri="{BB962C8B-B14F-4D97-AF65-F5344CB8AC3E}">
        <p14:creationId xmlns:p14="http://schemas.microsoft.com/office/powerpoint/2010/main" val="2564501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ADBC87-2711-440A-BC3C-F5191099C5FE}"/>
              </a:ext>
            </a:extLst>
          </p:cNvPr>
          <p:cNvPicPr>
            <a:picLocks noChangeAspect="1"/>
          </p:cNvPicPr>
          <p:nvPr/>
        </p:nvPicPr>
        <p:blipFill rotWithShape="1">
          <a:blip r:embed="rId4"/>
          <a:srcRect r="4660"/>
          <a:stretch/>
        </p:blipFill>
        <p:spPr>
          <a:xfrm>
            <a:off x="3562806" y="1708330"/>
            <a:ext cx="8538248" cy="4192554"/>
          </a:xfrm>
          <a:prstGeom prst="rect">
            <a:avLst/>
          </a:prstGeom>
        </p:spPr>
      </p:pic>
      <p:sp>
        <p:nvSpPr>
          <p:cNvPr id="3" name="Title 2">
            <a:extLst>
              <a:ext uri="{FF2B5EF4-FFF2-40B4-BE49-F238E27FC236}">
                <a16:creationId xmlns:a16="http://schemas.microsoft.com/office/drawing/2014/main" id="{0E343786-31BE-4157-9D27-2A2BD9C97CE7}"/>
              </a:ext>
            </a:extLst>
          </p:cNvPr>
          <p:cNvSpPr>
            <a:spLocks noGrp="1"/>
          </p:cNvSpPr>
          <p:nvPr>
            <p:ph type="title"/>
          </p:nvPr>
        </p:nvSpPr>
        <p:spPr/>
        <p:txBody>
          <a:bodyPr>
            <a:normAutofit fontScale="90000"/>
          </a:bodyPr>
          <a:lstStyle/>
          <a:p>
            <a:r>
              <a:rPr lang="en-US"/>
              <a:t>Partial Award Acknowledgment</a:t>
            </a:r>
          </a:p>
        </p:txBody>
      </p:sp>
      <p:sp>
        <p:nvSpPr>
          <p:cNvPr id="5" name="Date Placeholder 4">
            <a:extLst>
              <a:ext uri="{FF2B5EF4-FFF2-40B4-BE49-F238E27FC236}">
                <a16:creationId xmlns:a16="http://schemas.microsoft.com/office/drawing/2014/main" id="{4262445B-3B07-42E5-8C70-0E499EDA8F3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4D88A824-CE92-4FDD-B835-DC476206B7D5}"/>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C8C0E2D7-F3BD-4EA8-9FA1-044690BECEE0}"/>
              </a:ext>
            </a:extLst>
          </p:cNvPr>
          <p:cNvSpPr>
            <a:spLocks noGrp="1"/>
          </p:cNvSpPr>
          <p:nvPr>
            <p:ph type="sldNum" sz="quarter" idx="21"/>
          </p:nvPr>
        </p:nvSpPr>
        <p:spPr/>
        <p:txBody>
          <a:bodyPr/>
          <a:lstStyle/>
          <a:p>
            <a:r>
              <a:rPr lang="en-US"/>
              <a:t>  </a:t>
            </a:r>
            <a:fld id="{E0E21186-8CC3-194A-9753-0BBC1EC778BB}" type="slidenum">
              <a:rPr lang="en-US" smtClean="0"/>
              <a:pPr/>
              <a:t>51</a:t>
            </a:fld>
            <a:endParaRPr lang="en-US"/>
          </a:p>
        </p:txBody>
      </p:sp>
      <p:sp>
        <p:nvSpPr>
          <p:cNvPr id="18" name="TextBox 17">
            <a:extLst>
              <a:ext uri="{FF2B5EF4-FFF2-40B4-BE49-F238E27FC236}">
                <a16:creationId xmlns:a16="http://schemas.microsoft.com/office/drawing/2014/main" id="{38830919-58F1-4600-B60F-99F17AE8ECA2}"/>
              </a:ext>
            </a:extLst>
          </p:cNvPr>
          <p:cNvSpPr txBox="1"/>
          <p:nvPr/>
        </p:nvSpPr>
        <p:spPr>
          <a:xfrm>
            <a:off x="447154" y="2420485"/>
            <a:ext cx="3397946" cy="1477328"/>
          </a:xfrm>
          <a:prstGeom prst="rect">
            <a:avLst/>
          </a:prstGeom>
          <a:noFill/>
        </p:spPr>
        <p:txBody>
          <a:bodyPr wrap="square" rtlCol="0">
            <a:spAutoFit/>
          </a:bodyPr>
          <a:lstStyle/>
          <a:p>
            <a:r>
              <a:rPr lang="en-US" dirty="0"/>
              <a:t>When the program attempts to click “enroll” you will see this note for applicants who need to perform a partial award acknowledgment </a:t>
            </a:r>
          </a:p>
        </p:txBody>
      </p:sp>
      <p:sp>
        <p:nvSpPr>
          <p:cNvPr id="19" name="TextBox 18">
            <a:extLst>
              <a:ext uri="{FF2B5EF4-FFF2-40B4-BE49-F238E27FC236}">
                <a16:creationId xmlns:a16="http://schemas.microsoft.com/office/drawing/2014/main" id="{C4CE48E9-DD9F-4390-B608-C9DB07DA2B0E}"/>
              </a:ext>
            </a:extLst>
          </p:cNvPr>
          <p:cNvSpPr txBox="1"/>
          <p:nvPr/>
        </p:nvSpPr>
        <p:spPr>
          <a:xfrm>
            <a:off x="447154" y="4596019"/>
            <a:ext cx="3397947" cy="1200329"/>
          </a:xfrm>
          <a:prstGeom prst="rect">
            <a:avLst/>
          </a:prstGeom>
          <a:noFill/>
        </p:spPr>
        <p:txBody>
          <a:bodyPr wrap="square" rtlCol="0">
            <a:spAutoFit/>
          </a:bodyPr>
          <a:lstStyle/>
          <a:p>
            <a:r>
              <a:rPr lang="en-US" dirty="0"/>
              <a:t>Additionally, the applicant enrollment status will indicate pending partial award acknowledgement </a:t>
            </a:r>
          </a:p>
        </p:txBody>
      </p:sp>
      <p:sp>
        <p:nvSpPr>
          <p:cNvPr id="20" name="TextBox 19">
            <a:extLst>
              <a:ext uri="{FF2B5EF4-FFF2-40B4-BE49-F238E27FC236}">
                <a16:creationId xmlns:a16="http://schemas.microsoft.com/office/drawing/2014/main" id="{9FF804A4-91B0-4B6F-AD46-977DDF11B543}"/>
              </a:ext>
            </a:extLst>
          </p:cNvPr>
          <p:cNvSpPr txBox="1"/>
          <p:nvPr/>
        </p:nvSpPr>
        <p:spPr>
          <a:xfrm>
            <a:off x="447154" y="5900884"/>
            <a:ext cx="4716379" cy="369332"/>
          </a:xfrm>
          <a:prstGeom prst="rect">
            <a:avLst/>
          </a:prstGeom>
          <a:solidFill>
            <a:srgbClr val="C00000"/>
          </a:solidFill>
        </p:spPr>
        <p:txBody>
          <a:bodyPr wrap="square" rtlCol="0">
            <a:spAutoFit/>
          </a:bodyPr>
          <a:lstStyle/>
          <a:p>
            <a:pPr algn="ctr"/>
            <a:r>
              <a:rPr lang="en-US" b="1" dirty="0">
                <a:solidFill>
                  <a:schemeClr val="bg2"/>
                </a:solidFill>
              </a:rPr>
              <a:t>The member enrollment is not complete </a:t>
            </a:r>
          </a:p>
        </p:txBody>
      </p:sp>
      <p:sp>
        <p:nvSpPr>
          <p:cNvPr id="2" name="TextBox 1">
            <a:extLst>
              <a:ext uri="{FF2B5EF4-FFF2-40B4-BE49-F238E27FC236}">
                <a16:creationId xmlns:a16="http://schemas.microsoft.com/office/drawing/2014/main" id="{EC64307C-74C2-4688-8E51-BADABBDA0B9B}"/>
              </a:ext>
            </a:extLst>
          </p:cNvPr>
          <p:cNvSpPr txBox="1"/>
          <p:nvPr/>
        </p:nvSpPr>
        <p:spPr>
          <a:xfrm>
            <a:off x="463648" y="980009"/>
            <a:ext cx="10741546" cy="1200329"/>
          </a:xfrm>
          <a:prstGeom prst="rect">
            <a:avLst/>
          </a:prstGeom>
          <a:noFill/>
        </p:spPr>
        <p:txBody>
          <a:bodyPr wrap="square" rtlCol="0">
            <a:spAutoFit/>
          </a:bodyPr>
          <a:lstStyle/>
          <a:p>
            <a:r>
              <a:rPr lang="en-US" dirty="0"/>
              <a:t>If an individual will exceed the equivalent amount of two full-time education awards while serving with your program, the applicant will need to acknowledge partial or no education award before they can be enrolled. </a:t>
            </a:r>
          </a:p>
          <a:p>
            <a:endParaRPr lang="en-US" dirty="0"/>
          </a:p>
        </p:txBody>
      </p:sp>
    </p:spTree>
    <p:custDataLst>
      <p:tags r:id="rId1"/>
    </p:custDataLst>
    <p:extLst>
      <p:ext uri="{BB962C8B-B14F-4D97-AF65-F5344CB8AC3E}">
        <p14:creationId xmlns:p14="http://schemas.microsoft.com/office/powerpoint/2010/main" val="1511393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4C417A-BA12-4D44-9A14-3156AB6E5E05}"/>
              </a:ext>
            </a:extLst>
          </p:cNvPr>
          <p:cNvPicPr>
            <a:picLocks noChangeAspect="1"/>
          </p:cNvPicPr>
          <p:nvPr/>
        </p:nvPicPr>
        <p:blipFill>
          <a:blip r:embed="rId4"/>
          <a:stretch>
            <a:fillRect/>
          </a:stretch>
        </p:blipFill>
        <p:spPr>
          <a:xfrm>
            <a:off x="3650292" y="1806016"/>
            <a:ext cx="7867650" cy="4333875"/>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4A89BFBC-0D23-41CB-820A-B270841135DB}"/>
              </a:ext>
            </a:extLst>
          </p:cNvPr>
          <p:cNvSpPr>
            <a:spLocks noGrp="1"/>
          </p:cNvSpPr>
          <p:nvPr>
            <p:ph type="title"/>
          </p:nvPr>
        </p:nvSpPr>
        <p:spPr/>
        <p:txBody>
          <a:bodyPr>
            <a:normAutofit fontScale="90000"/>
          </a:bodyPr>
          <a:lstStyle/>
          <a:p>
            <a:r>
              <a:rPr lang="en-US"/>
              <a:t>Partial Award Acknowledgement</a:t>
            </a:r>
          </a:p>
        </p:txBody>
      </p:sp>
      <p:sp>
        <p:nvSpPr>
          <p:cNvPr id="4" name="Slide Number Placeholder 3">
            <a:extLst>
              <a:ext uri="{FF2B5EF4-FFF2-40B4-BE49-F238E27FC236}">
                <a16:creationId xmlns:a16="http://schemas.microsoft.com/office/drawing/2014/main" id="{E803654A-BFD5-4362-B245-2D535BF282F0}"/>
              </a:ext>
            </a:extLst>
          </p:cNvPr>
          <p:cNvSpPr>
            <a:spLocks noGrp="1"/>
          </p:cNvSpPr>
          <p:nvPr>
            <p:ph type="sldNum" sz="quarter" idx="21"/>
          </p:nvPr>
        </p:nvSpPr>
        <p:spPr/>
        <p:txBody>
          <a:bodyPr/>
          <a:lstStyle/>
          <a:p>
            <a:fld id="{0D3B86E4-7A01-4085-814F-FD0EC848E3F6}" type="slidenum">
              <a:rPr lang="en-US" smtClean="0"/>
              <a:pPr/>
              <a:t>52</a:t>
            </a:fld>
            <a:endParaRPr lang="en-US"/>
          </a:p>
        </p:txBody>
      </p:sp>
      <p:sp>
        <p:nvSpPr>
          <p:cNvPr id="9" name="TextBox 8">
            <a:extLst>
              <a:ext uri="{FF2B5EF4-FFF2-40B4-BE49-F238E27FC236}">
                <a16:creationId xmlns:a16="http://schemas.microsoft.com/office/drawing/2014/main" id="{5D6748F0-1D06-422F-BCE1-285BDEE8B5D6}"/>
              </a:ext>
            </a:extLst>
          </p:cNvPr>
          <p:cNvSpPr txBox="1"/>
          <p:nvPr/>
        </p:nvSpPr>
        <p:spPr>
          <a:xfrm>
            <a:off x="3561347" y="1436684"/>
            <a:ext cx="6225910" cy="369332"/>
          </a:xfrm>
          <a:prstGeom prst="rect">
            <a:avLst/>
          </a:prstGeom>
          <a:noFill/>
        </p:spPr>
        <p:txBody>
          <a:bodyPr wrap="square" rtlCol="0">
            <a:spAutoFit/>
          </a:bodyPr>
          <a:lstStyle/>
          <a:p>
            <a:r>
              <a:rPr lang="en-US" b="1" dirty="0"/>
              <a:t>Partial </a:t>
            </a:r>
            <a:r>
              <a:rPr lang="en-US" b="1"/>
              <a:t>Education Award</a:t>
            </a:r>
            <a:r>
              <a:rPr lang="en-US" b="1" dirty="0"/>
              <a:t> notification email: </a:t>
            </a:r>
          </a:p>
        </p:txBody>
      </p:sp>
      <p:sp>
        <p:nvSpPr>
          <p:cNvPr id="19" name="TextBox 18">
            <a:extLst>
              <a:ext uri="{FF2B5EF4-FFF2-40B4-BE49-F238E27FC236}">
                <a16:creationId xmlns:a16="http://schemas.microsoft.com/office/drawing/2014/main" id="{C2205D1A-7AF5-4DF0-BA98-115164C47A15}"/>
              </a:ext>
            </a:extLst>
          </p:cNvPr>
          <p:cNvSpPr txBox="1"/>
          <p:nvPr/>
        </p:nvSpPr>
        <p:spPr>
          <a:xfrm>
            <a:off x="164123" y="1614292"/>
            <a:ext cx="3204719" cy="3416320"/>
          </a:xfrm>
          <a:prstGeom prst="rect">
            <a:avLst/>
          </a:prstGeom>
          <a:noFill/>
        </p:spPr>
        <p:txBody>
          <a:bodyPr wrap="square" rtlCol="0">
            <a:spAutoFit/>
          </a:bodyPr>
          <a:lstStyle/>
          <a:p>
            <a:r>
              <a:rPr lang="en-US"/>
              <a:t>Recommended reminders for the  applicant: </a:t>
            </a:r>
          </a:p>
          <a:p>
            <a:pPr marL="285750" indent="-285750">
              <a:buFontTx/>
              <a:buChar char="-"/>
            </a:pPr>
            <a:r>
              <a:rPr lang="en-US"/>
              <a:t>Let the applicant know to look out for this email </a:t>
            </a:r>
          </a:p>
          <a:p>
            <a:pPr marL="285750" indent="-285750">
              <a:buFontTx/>
              <a:buChar char="-"/>
            </a:pPr>
            <a:r>
              <a:rPr lang="en-US"/>
              <a:t>Ask the applicant to complete and acknowledge </a:t>
            </a:r>
            <a:r>
              <a:rPr lang="en-US" b="1" u="sng"/>
              <a:t>as soon as possible</a:t>
            </a:r>
          </a:p>
          <a:p>
            <a:pPr marL="285750" indent="-285750">
              <a:buFontTx/>
              <a:buChar char="-"/>
            </a:pPr>
            <a:r>
              <a:rPr lang="en-US"/>
              <a:t>Communicate that delay in completing this farm will delay their enrollment</a:t>
            </a:r>
          </a:p>
        </p:txBody>
      </p:sp>
    </p:spTree>
    <p:custDataLst>
      <p:tags r:id="rId1"/>
    </p:custDataLst>
    <p:extLst>
      <p:ext uri="{BB962C8B-B14F-4D97-AF65-F5344CB8AC3E}">
        <p14:creationId xmlns:p14="http://schemas.microsoft.com/office/powerpoint/2010/main" val="3272201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D3AB9F8-437F-42E6-816A-A5D56ABD3F83}"/>
              </a:ext>
            </a:extLst>
          </p:cNvPr>
          <p:cNvPicPr/>
          <p:nvPr/>
        </p:nvPicPr>
        <p:blipFill rotWithShape="1">
          <a:blip r:embed="rId4"/>
          <a:srcRect r="2519"/>
          <a:stretch/>
        </p:blipFill>
        <p:spPr>
          <a:xfrm>
            <a:off x="426698" y="1866479"/>
            <a:ext cx="5032496" cy="4450746"/>
          </a:xfrm>
          <a:prstGeom prst="rect">
            <a:avLst/>
          </a:prstGeom>
        </p:spPr>
      </p:pic>
      <p:sp>
        <p:nvSpPr>
          <p:cNvPr id="3" name="Title 2">
            <a:extLst>
              <a:ext uri="{FF2B5EF4-FFF2-40B4-BE49-F238E27FC236}">
                <a16:creationId xmlns:a16="http://schemas.microsoft.com/office/drawing/2014/main" id="{51911DE3-EC2D-4245-98A7-04FB70E274F9}"/>
              </a:ext>
            </a:extLst>
          </p:cNvPr>
          <p:cNvSpPr>
            <a:spLocks noGrp="1"/>
          </p:cNvSpPr>
          <p:nvPr>
            <p:ph type="title"/>
          </p:nvPr>
        </p:nvSpPr>
        <p:spPr/>
        <p:txBody>
          <a:bodyPr>
            <a:normAutofit fontScale="90000"/>
          </a:bodyPr>
          <a:lstStyle/>
          <a:p>
            <a:r>
              <a:rPr lang="en-US"/>
              <a:t>Partial Award Acknowledgment </a:t>
            </a:r>
          </a:p>
        </p:txBody>
      </p:sp>
      <p:sp>
        <p:nvSpPr>
          <p:cNvPr id="4" name="Text Placeholder 3">
            <a:extLst>
              <a:ext uri="{FF2B5EF4-FFF2-40B4-BE49-F238E27FC236}">
                <a16:creationId xmlns:a16="http://schemas.microsoft.com/office/drawing/2014/main" id="{5549BF28-F8D4-45A8-B57A-8CCB56BDF594}"/>
              </a:ext>
            </a:extLst>
          </p:cNvPr>
          <p:cNvSpPr>
            <a:spLocks noGrp="1"/>
          </p:cNvSpPr>
          <p:nvPr>
            <p:ph type="body" sz="quarter" idx="13"/>
          </p:nvPr>
        </p:nvSpPr>
        <p:spPr/>
        <p:txBody>
          <a:bodyPr/>
          <a:lstStyle/>
          <a:p>
            <a:r>
              <a:rPr lang="en-US"/>
              <a:t>Applicant view in My AmeriCorps Portal</a:t>
            </a:r>
          </a:p>
        </p:txBody>
      </p:sp>
      <p:sp>
        <p:nvSpPr>
          <p:cNvPr id="5" name="Date Placeholder 4">
            <a:extLst>
              <a:ext uri="{FF2B5EF4-FFF2-40B4-BE49-F238E27FC236}">
                <a16:creationId xmlns:a16="http://schemas.microsoft.com/office/drawing/2014/main" id="{6B2E1387-DA57-4918-8487-F5978A9D34C3}"/>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36331060-807E-4A68-8CC6-3DF77E5D0D8D}"/>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A682538-65CD-46C8-B058-7F191CD6BCE9}"/>
              </a:ext>
            </a:extLst>
          </p:cNvPr>
          <p:cNvSpPr>
            <a:spLocks noGrp="1"/>
          </p:cNvSpPr>
          <p:nvPr>
            <p:ph type="sldNum" sz="quarter" idx="21"/>
          </p:nvPr>
        </p:nvSpPr>
        <p:spPr/>
        <p:txBody>
          <a:bodyPr/>
          <a:lstStyle/>
          <a:p>
            <a:r>
              <a:rPr lang="en-US"/>
              <a:t>  </a:t>
            </a:r>
            <a:fld id="{E0E21186-8CC3-194A-9753-0BBC1EC778BB}" type="slidenum">
              <a:rPr lang="en-US" smtClean="0"/>
              <a:pPr/>
              <a:t>53</a:t>
            </a:fld>
            <a:endParaRPr lang="en-US"/>
          </a:p>
        </p:txBody>
      </p:sp>
      <p:sp>
        <p:nvSpPr>
          <p:cNvPr id="20" name="Rectangle 19">
            <a:extLst>
              <a:ext uri="{FF2B5EF4-FFF2-40B4-BE49-F238E27FC236}">
                <a16:creationId xmlns:a16="http://schemas.microsoft.com/office/drawing/2014/main" id="{F4F0FE50-A7AE-417A-BE3A-74C9DC08C860}"/>
              </a:ext>
            </a:extLst>
          </p:cNvPr>
          <p:cNvSpPr/>
          <p:nvPr/>
        </p:nvSpPr>
        <p:spPr>
          <a:xfrm>
            <a:off x="463648" y="4056845"/>
            <a:ext cx="1146211" cy="16742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581F617-5A21-43A9-96FB-60CA254E4B8B}"/>
              </a:ext>
            </a:extLst>
          </p:cNvPr>
          <p:cNvSpPr txBox="1"/>
          <p:nvPr/>
        </p:nvSpPr>
        <p:spPr>
          <a:xfrm>
            <a:off x="280855" y="1484135"/>
            <a:ext cx="5178338" cy="307777"/>
          </a:xfrm>
          <a:prstGeom prst="rect">
            <a:avLst/>
          </a:prstGeom>
          <a:noFill/>
        </p:spPr>
        <p:txBody>
          <a:bodyPr wrap="square" rtlCol="0">
            <a:spAutoFit/>
          </a:bodyPr>
          <a:lstStyle/>
          <a:p>
            <a:r>
              <a:rPr lang="en-US" sz="1400" b="1"/>
              <a:t>Step 1: </a:t>
            </a:r>
            <a:r>
              <a:rPr lang="en-US" sz="1400"/>
              <a:t>Log into My AmeriCorps and click Enrollment Form </a:t>
            </a:r>
          </a:p>
        </p:txBody>
      </p:sp>
      <p:grpSp>
        <p:nvGrpSpPr>
          <p:cNvPr id="23" name="Group 22">
            <a:extLst>
              <a:ext uri="{FF2B5EF4-FFF2-40B4-BE49-F238E27FC236}">
                <a16:creationId xmlns:a16="http://schemas.microsoft.com/office/drawing/2014/main" id="{D6CA8AA5-4D17-4E39-B62A-96914BB95786}"/>
              </a:ext>
            </a:extLst>
          </p:cNvPr>
          <p:cNvGrpSpPr/>
          <p:nvPr/>
        </p:nvGrpSpPr>
        <p:grpSpPr>
          <a:xfrm>
            <a:off x="6705601" y="1089225"/>
            <a:ext cx="5254846" cy="5123871"/>
            <a:chOff x="6705601" y="1089225"/>
            <a:chExt cx="5254846" cy="5123871"/>
          </a:xfrm>
        </p:grpSpPr>
        <p:pic>
          <p:nvPicPr>
            <p:cNvPr id="1029" name="Picture 1">
              <a:extLst>
                <a:ext uri="{FF2B5EF4-FFF2-40B4-BE49-F238E27FC236}">
                  <a16:creationId xmlns:a16="http://schemas.microsoft.com/office/drawing/2014/main" id="{D3DDA7B1-AD94-41DE-A614-4F5C881B5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2" y="1089225"/>
              <a:ext cx="5254845" cy="21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6">
              <a:extLst>
                <a:ext uri="{FF2B5EF4-FFF2-40B4-BE49-F238E27FC236}">
                  <a16:creationId xmlns:a16="http://schemas.microsoft.com/office/drawing/2014/main" id="{AD59D229-B098-47EC-B961-BBFAC4627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1" y="3984589"/>
              <a:ext cx="5254845" cy="22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BEFA2CE-AF38-40CF-AB7E-BB298AABB3C9}"/>
                </a:ext>
              </a:extLst>
            </p:cNvPr>
            <p:cNvSpPr txBox="1"/>
            <p:nvPr/>
          </p:nvSpPr>
          <p:spPr>
            <a:xfrm>
              <a:off x="6705601" y="3239093"/>
              <a:ext cx="5254846" cy="738664"/>
            </a:xfrm>
            <a:prstGeom prst="rect">
              <a:avLst/>
            </a:prstGeom>
            <a:noFill/>
          </p:spPr>
          <p:txBody>
            <a:bodyPr wrap="square" rtlCol="0">
              <a:spAutoFit/>
            </a:bodyPr>
            <a:lstStyle/>
            <a:p>
              <a:r>
                <a:rPr lang="en-US" sz="1400" b="1"/>
                <a:t>Step 2: </a:t>
              </a:r>
              <a:r>
                <a:rPr lang="en-US" sz="1400"/>
                <a:t>Scroll down to the bottom of the enrollment form so the member can select “I accept.” </a:t>
              </a:r>
            </a:p>
            <a:p>
              <a:r>
                <a:rPr lang="en-US" sz="1400" b="1"/>
                <a:t>Step 3: </a:t>
              </a:r>
              <a:r>
                <a:rPr lang="en-US" sz="1400"/>
                <a:t>Click “Save Information.”</a:t>
              </a:r>
            </a:p>
          </p:txBody>
        </p:sp>
        <p:sp>
          <p:nvSpPr>
            <p:cNvPr id="28" name="Rectangle 27">
              <a:extLst>
                <a:ext uri="{FF2B5EF4-FFF2-40B4-BE49-F238E27FC236}">
                  <a16:creationId xmlns:a16="http://schemas.microsoft.com/office/drawing/2014/main" id="{E1B53BA6-BA89-4EFE-8C46-69806B42D3B1}"/>
                </a:ext>
              </a:extLst>
            </p:cNvPr>
            <p:cNvSpPr/>
            <p:nvPr/>
          </p:nvSpPr>
          <p:spPr>
            <a:xfrm>
              <a:off x="10273213" y="5550196"/>
              <a:ext cx="1541005" cy="21858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57326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BFBC-0D23-41CB-820A-B270841135DB}"/>
              </a:ext>
            </a:extLst>
          </p:cNvPr>
          <p:cNvSpPr>
            <a:spLocks noGrp="1"/>
          </p:cNvSpPr>
          <p:nvPr>
            <p:ph type="title"/>
          </p:nvPr>
        </p:nvSpPr>
        <p:spPr/>
        <p:txBody>
          <a:bodyPr>
            <a:normAutofit fontScale="90000"/>
          </a:bodyPr>
          <a:lstStyle/>
          <a:p>
            <a:r>
              <a:rPr lang="en-US"/>
              <a:t>Partial Award Acknowledgement</a:t>
            </a:r>
          </a:p>
        </p:txBody>
      </p:sp>
      <p:sp>
        <p:nvSpPr>
          <p:cNvPr id="4" name="Slide Number Placeholder 3">
            <a:extLst>
              <a:ext uri="{FF2B5EF4-FFF2-40B4-BE49-F238E27FC236}">
                <a16:creationId xmlns:a16="http://schemas.microsoft.com/office/drawing/2014/main" id="{E803654A-BFD5-4362-B245-2D535BF282F0}"/>
              </a:ext>
            </a:extLst>
          </p:cNvPr>
          <p:cNvSpPr>
            <a:spLocks noGrp="1"/>
          </p:cNvSpPr>
          <p:nvPr>
            <p:ph type="sldNum" sz="quarter" idx="21"/>
          </p:nvPr>
        </p:nvSpPr>
        <p:spPr/>
        <p:txBody>
          <a:bodyPr/>
          <a:lstStyle/>
          <a:p>
            <a:fld id="{0D3B86E4-7A01-4085-814F-FD0EC848E3F6}" type="slidenum">
              <a:rPr lang="en-US" smtClean="0"/>
              <a:pPr/>
              <a:t>54</a:t>
            </a:fld>
            <a:endParaRPr lang="en-US"/>
          </a:p>
        </p:txBody>
      </p:sp>
      <p:sp>
        <p:nvSpPr>
          <p:cNvPr id="14" name="TextBox 13">
            <a:extLst>
              <a:ext uri="{FF2B5EF4-FFF2-40B4-BE49-F238E27FC236}">
                <a16:creationId xmlns:a16="http://schemas.microsoft.com/office/drawing/2014/main" id="{76822300-FCF2-4EED-BDBD-885081F257B9}"/>
              </a:ext>
            </a:extLst>
          </p:cNvPr>
          <p:cNvSpPr txBox="1"/>
          <p:nvPr/>
        </p:nvSpPr>
        <p:spPr>
          <a:xfrm>
            <a:off x="2045780" y="4478433"/>
            <a:ext cx="8704056" cy="707886"/>
          </a:xfrm>
          <a:prstGeom prst="rect">
            <a:avLst/>
          </a:prstGeom>
          <a:noFill/>
        </p:spPr>
        <p:txBody>
          <a:bodyPr wrap="square" rtlCol="0">
            <a:spAutoFit/>
          </a:bodyPr>
          <a:lstStyle/>
          <a:p>
            <a:r>
              <a:rPr lang="en-US" sz="2000" dirty="0"/>
              <a:t>Once this information is saved, the individual’s enrollment status in </a:t>
            </a:r>
            <a:r>
              <a:rPr lang="en-US" sz="2000" dirty="0" err="1"/>
              <a:t>eGrants</a:t>
            </a:r>
            <a:r>
              <a:rPr lang="en-US" sz="2000" dirty="0"/>
              <a:t> will be updated to “Partial Award Acknowledged.”</a:t>
            </a:r>
          </a:p>
        </p:txBody>
      </p:sp>
      <p:sp>
        <p:nvSpPr>
          <p:cNvPr id="21" name="TextBox 20">
            <a:extLst>
              <a:ext uri="{FF2B5EF4-FFF2-40B4-BE49-F238E27FC236}">
                <a16:creationId xmlns:a16="http://schemas.microsoft.com/office/drawing/2014/main" id="{1A2183C8-72E9-473C-8DC3-65972CE4FF4E}"/>
              </a:ext>
            </a:extLst>
          </p:cNvPr>
          <p:cNvSpPr txBox="1"/>
          <p:nvPr/>
        </p:nvSpPr>
        <p:spPr>
          <a:xfrm>
            <a:off x="463648" y="5449389"/>
            <a:ext cx="11350571" cy="707886"/>
          </a:xfrm>
          <a:prstGeom prst="rect">
            <a:avLst/>
          </a:prstGeom>
          <a:solidFill>
            <a:schemeClr val="tx2"/>
          </a:solidFill>
        </p:spPr>
        <p:txBody>
          <a:bodyPr wrap="square" rtlCol="0">
            <a:spAutoFit/>
          </a:bodyPr>
          <a:lstStyle/>
          <a:p>
            <a:pPr algn="ctr"/>
            <a:r>
              <a:rPr lang="en-US" sz="2000">
                <a:solidFill>
                  <a:schemeClr val="bg2"/>
                </a:solidFill>
              </a:rPr>
              <a:t>The program can then return to the member enrollment form and take the “enroll” action.  </a:t>
            </a:r>
            <a:r>
              <a:rPr lang="en-US" sz="2000" b="1">
                <a:solidFill>
                  <a:schemeClr val="bg2"/>
                </a:solidFill>
              </a:rPr>
              <a:t>ONLY THEN IS THE MEMBER ENROLLMENT COMPLETE.</a:t>
            </a:r>
          </a:p>
        </p:txBody>
      </p:sp>
      <p:pic>
        <p:nvPicPr>
          <p:cNvPr id="2050" name="Picture 17">
            <a:extLst>
              <a:ext uri="{FF2B5EF4-FFF2-40B4-BE49-F238E27FC236}">
                <a16:creationId xmlns:a16="http://schemas.microsoft.com/office/drawing/2014/main" id="{292ABBCC-7717-4285-983D-C6F7363A2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163" y="1000450"/>
            <a:ext cx="9307673" cy="32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7ACC7A1-8188-43AC-982D-6FD56B6601BE}"/>
              </a:ext>
            </a:extLst>
          </p:cNvPr>
          <p:cNvSpPr/>
          <p:nvPr/>
        </p:nvSpPr>
        <p:spPr>
          <a:xfrm>
            <a:off x="5135526" y="3668233"/>
            <a:ext cx="765544" cy="4040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6173BE-A6DF-4CA2-995A-B7D4344BB968}"/>
              </a:ext>
            </a:extLst>
          </p:cNvPr>
          <p:cNvSpPr/>
          <p:nvPr/>
        </p:nvSpPr>
        <p:spPr>
          <a:xfrm>
            <a:off x="4175052" y="3783389"/>
            <a:ext cx="630865" cy="2888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91DD1D-C26D-4476-869D-F3438C19B982}"/>
              </a:ext>
            </a:extLst>
          </p:cNvPr>
          <p:cNvSpPr/>
          <p:nvPr/>
        </p:nvSpPr>
        <p:spPr>
          <a:xfrm>
            <a:off x="8973879" y="3040912"/>
            <a:ext cx="999461" cy="1174451"/>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89831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59CDB-9A72-453B-A2D1-73EABEEF4DF5}"/>
              </a:ext>
            </a:extLst>
          </p:cNvPr>
          <p:cNvSpPr>
            <a:spLocks noGrp="1"/>
          </p:cNvSpPr>
          <p:nvPr>
            <p:ph type="title"/>
          </p:nvPr>
        </p:nvSpPr>
        <p:spPr/>
        <p:txBody>
          <a:bodyPr>
            <a:normAutofit fontScale="90000"/>
          </a:bodyPr>
          <a:lstStyle/>
          <a:p>
            <a:r>
              <a:rPr lang="en-US"/>
              <a:t>Check your work!</a:t>
            </a:r>
          </a:p>
        </p:txBody>
      </p:sp>
      <p:sp>
        <p:nvSpPr>
          <p:cNvPr id="5" name="Date Placeholder 4">
            <a:extLst>
              <a:ext uri="{FF2B5EF4-FFF2-40B4-BE49-F238E27FC236}">
                <a16:creationId xmlns:a16="http://schemas.microsoft.com/office/drawing/2014/main" id="{21E3A19C-18B1-4785-8129-0037021438AE}"/>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363B00E7-4DF0-42E4-B458-4E62D83C60FE}"/>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816B679F-6B94-411D-99DE-09BC34AA154F}"/>
              </a:ext>
            </a:extLst>
          </p:cNvPr>
          <p:cNvSpPr>
            <a:spLocks noGrp="1"/>
          </p:cNvSpPr>
          <p:nvPr>
            <p:ph type="sldNum" sz="quarter" idx="21"/>
          </p:nvPr>
        </p:nvSpPr>
        <p:spPr/>
        <p:txBody>
          <a:bodyPr/>
          <a:lstStyle/>
          <a:p>
            <a:r>
              <a:rPr lang="en-US"/>
              <a:t>  </a:t>
            </a:r>
            <a:fld id="{E0E21186-8CC3-194A-9753-0BBC1EC778BB}" type="slidenum">
              <a:rPr lang="en-US" smtClean="0"/>
              <a:pPr/>
              <a:t>55</a:t>
            </a:fld>
            <a:endParaRPr lang="en-US"/>
          </a:p>
        </p:txBody>
      </p:sp>
      <p:sp>
        <p:nvSpPr>
          <p:cNvPr id="9" name="TextBox 8">
            <a:extLst>
              <a:ext uri="{FF2B5EF4-FFF2-40B4-BE49-F238E27FC236}">
                <a16:creationId xmlns:a16="http://schemas.microsoft.com/office/drawing/2014/main" id="{6B75F7C3-806A-4EF4-932F-DE818DB6A375}"/>
              </a:ext>
            </a:extLst>
          </p:cNvPr>
          <p:cNvSpPr txBox="1"/>
          <p:nvPr/>
        </p:nvSpPr>
        <p:spPr>
          <a:xfrm>
            <a:off x="265077" y="1327400"/>
            <a:ext cx="11252865" cy="4985980"/>
          </a:xfrm>
          <a:prstGeom prst="rect">
            <a:avLst/>
          </a:prstGeom>
          <a:noFill/>
        </p:spPr>
        <p:txBody>
          <a:bodyPr wrap="square" numCol="2" rtlCol="0">
            <a:spAutoFit/>
          </a:bodyPr>
          <a:lstStyle/>
          <a:p>
            <a:pPr marL="285750" indent="-285750">
              <a:buFont typeface="Wingdings" panose="05000000000000000000" pitchFamily="2" charset="2"/>
              <a:buChar char="ü"/>
            </a:pPr>
            <a:r>
              <a:rPr lang="en-US" dirty="0"/>
              <a:t>Run reports in </a:t>
            </a:r>
            <a:r>
              <a:rPr lang="en-US" dirty="0" err="1"/>
              <a:t>eGrants</a:t>
            </a:r>
            <a:endParaRPr lang="en-US" dirty="0"/>
          </a:p>
          <a:p>
            <a:endParaRPr lang="en-US" dirty="0"/>
          </a:p>
          <a:p>
            <a:pPr marL="285750" indent="-285750">
              <a:buFont typeface="Wingdings" panose="05000000000000000000" pitchFamily="2" charset="2"/>
              <a:buChar char="ü"/>
            </a:pPr>
            <a:r>
              <a:rPr lang="en-US" dirty="0"/>
              <a:t>View each member’s service information in Portal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Double check the following: </a:t>
            </a:r>
          </a:p>
          <a:p>
            <a:pPr marL="742950" lvl="1" indent="-285750">
              <a:spcAft>
                <a:spcPts val="600"/>
              </a:spcAft>
              <a:buFont typeface="Arial" panose="020B0604020202020204" pitchFamily="34" charset="0"/>
              <a:buChar char="•"/>
            </a:pPr>
            <a:r>
              <a:rPr lang="en-US" dirty="0"/>
              <a:t>Within member enrollment period</a:t>
            </a:r>
          </a:p>
          <a:p>
            <a:pPr marL="742950" lvl="1" indent="-285750">
              <a:spcAft>
                <a:spcPts val="600"/>
              </a:spcAft>
              <a:buFont typeface="Arial" panose="020B0604020202020204" pitchFamily="34" charset="0"/>
              <a:buChar char="•"/>
            </a:pPr>
            <a:r>
              <a:rPr lang="en-US" dirty="0"/>
              <a:t>Sufficient slots available</a:t>
            </a:r>
          </a:p>
          <a:p>
            <a:pPr marL="742950" lvl="1" indent="-285750">
              <a:lnSpc>
                <a:spcPct val="120000"/>
              </a:lnSpc>
              <a:spcAft>
                <a:spcPts val="600"/>
              </a:spcAft>
              <a:buFont typeface="Arial" panose="020B0604020202020204" pitchFamily="34" charset="0"/>
              <a:buChar char="•"/>
            </a:pPr>
            <a:r>
              <a:rPr lang="en-US" dirty="0"/>
              <a:t>SSN and citizenship verified on or before member start date</a:t>
            </a:r>
          </a:p>
          <a:p>
            <a:pPr marL="742950" lvl="1" indent="-285750">
              <a:spcAft>
                <a:spcPts val="600"/>
              </a:spcAft>
              <a:buFont typeface="Arial" panose="020B0604020202020204" pitchFamily="34" charset="0"/>
              <a:buChar char="•"/>
            </a:pPr>
            <a:r>
              <a:rPr lang="en-US" dirty="0"/>
              <a:t>NSCHC Certification date before member start date </a:t>
            </a:r>
          </a:p>
          <a:p>
            <a:pPr marL="742950" lvl="1" indent="-285750">
              <a:spcAft>
                <a:spcPts val="600"/>
              </a:spcAft>
              <a:buFont typeface="Arial" panose="020B0604020202020204" pitchFamily="34" charset="0"/>
              <a:buChar char="•"/>
            </a:pPr>
            <a:r>
              <a:rPr lang="en-US" dirty="0"/>
              <a:t>Service Location selected</a:t>
            </a:r>
          </a:p>
          <a:p>
            <a:pPr marL="742950" lvl="1" indent="-285750">
              <a:spcAft>
                <a:spcPts val="600"/>
              </a:spcAft>
              <a:buFont typeface="Arial" panose="020B0604020202020204" pitchFamily="34" charset="0"/>
              <a:buChar char="•"/>
            </a:pPr>
            <a:r>
              <a:rPr lang="en-US" dirty="0"/>
              <a:t>Start date no later than today’s date</a:t>
            </a:r>
          </a:p>
          <a:p>
            <a:pPr lvl="1">
              <a:spcAft>
                <a:spcPts val="600"/>
              </a:spcAft>
            </a:pPr>
            <a:endParaRPr lang="en-US" dirty="0"/>
          </a:p>
          <a:p>
            <a:pPr marL="742950" lvl="1" indent="-285750">
              <a:spcAft>
                <a:spcPts val="600"/>
              </a:spcAft>
              <a:buFont typeface="Wingdings" panose="05000000000000000000" pitchFamily="2" charset="2"/>
              <a:buChar char="ü"/>
            </a:pPr>
            <a:r>
              <a:rPr lang="en-US" dirty="0"/>
              <a:t>Applicant eligible to serve?</a:t>
            </a:r>
          </a:p>
          <a:p>
            <a:pPr marL="1200150" lvl="2" indent="-285750">
              <a:spcAft>
                <a:spcPts val="600"/>
              </a:spcAft>
              <a:buFont typeface="Arial" panose="020B0604020202020204" pitchFamily="34" charset="0"/>
              <a:buChar char="•"/>
            </a:pPr>
            <a:r>
              <a:rPr lang="en-US" dirty="0"/>
              <a:t>Has not previously served more than 4 terms</a:t>
            </a:r>
          </a:p>
          <a:p>
            <a:pPr marL="1200150" lvl="2" indent="-285750">
              <a:spcAft>
                <a:spcPts val="600"/>
              </a:spcAft>
              <a:buFont typeface="Arial" panose="020B0604020202020204" pitchFamily="34" charset="0"/>
              <a:buChar char="•"/>
            </a:pPr>
            <a:r>
              <a:rPr lang="en-US" dirty="0"/>
              <a:t>Has not declined a partial education award</a:t>
            </a:r>
          </a:p>
          <a:p>
            <a:pPr marL="1200150" lvl="2" indent="-285750">
              <a:spcAft>
                <a:spcPts val="600"/>
              </a:spcAft>
              <a:buFont typeface="Arial" panose="020B0604020202020204" pitchFamily="34" charset="0"/>
              <a:buChar char="•"/>
            </a:pPr>
            <a:r>
              <a:rPr lang="en-US" dirty="0"/>
              <a:t>Has not received an unsatisfactory performance rating from a previous term of service</a:t>
            </a:r>
          </a:p>
          <a:p>
            <a:pPr marL="1200150" lvl="2" indent="-285750">
              <a:spcAft>
                <a:spcPts val="600"/>
              </a:spcAft>
              <a:buFont typeface="Arial" panose="020B0604020202020204" pitchFamily="34" charset="0"/>
              <a:buChar char="•"/>
            </a:pPr>
            <a:r>
              <a:rPr lang="en-US" dirty="0"/>
              <a:t>Is not currently actively enrolled in the same program or in another term that when combined exceeds full-time service</a:t>
            </a:r>
          </a:p>
          <a:p>
            <a:pPr marL="742950" lvl="1"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endParaRPr lang="en-US" dirty="0"/>
          </a:p>
        </p:txBody>
      </p:sp>
    </p:spTree>
    <p:custDataLst>
      <p:tags r:id="rId1"/>
    </p:custDataLst>
    <p:extLst>
      <p:ext uri="{BB962C8B-B14F-4D97-AF65-F5344CB8AC3E}">
        <p14:creationId xmlns:p14="http://schemas.microsoft.com/office/powerpoint/2010/main" val="2556089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7D3534-822B-45A1-8765-EB93D6E761B7}"/>
              </a:ext>
            </a:extLst>
          </p:cNvPr>
          <p:cNvPicPr>
            <a:picLocks noChangeAspect="1"/>
          </p:cNvPicPr>
          <p:nvPr/>
        </p:nvPicPr>
        <p:blipFill>
          <a:blip r:embed="rId4"/>
          <a:stretch>
            <a:fillRect/>
          </a:stretch>
        </p:blipFill>
        <p:spPr>
          <a:xfrm>
            <a:off x="209922" y="1294579"/>
            <a:ext cx="7823714" cy="4759767"/>
          </a:xfrm>
          <a:prstGeom prst="rect">
            <a:avLst/>
          </a:prstGeom>
        </p:spPr>
      </p:pic>
      <p:sp>
        <p:nvSpPr>
          <p:cNvPr id="3" name="Title 2">
            <a:extLst>
              <a:ext uri="{FF2B5EF4-FFF2-40B4-BE49-F238E27FC236}">
                <a16:creationId xmlns:a16="http://schemas.microsoft.com/office/drawing/2014/main" id="{BB559CDB-9A72-453B-A2D1-73EABEEF4DF5}"/>
              </a:ext>
            </a:extLst>
          </p:cNvPr>
          <p:cNvSpPr>
            <a:spLocks noGrp="1"/>
          </p:cNvSpPr>
          <p:nvPr>
            <p:ph type="title"/>
          </p:nvPr>
        </p:nvSpPr>
        <p:spPr>
          <a:xfrm>
            <a:off x="209922" y="384554"/>
            <a:ext cx="6082862" cy="419100"/>
          </a:xfrm>
        </p:spPr>
        <p:txBody>
          <a:bodyPr>
            <a:normAutofit fontScale="90000"/>
          </a:bodyPr>
          <a:lstStyle/>
          <a:p>
            <a:r>
              <a:rPr lang="en-US"/>
              <a:t>Run Reports to Check Enrollments</a:t>
            </a:r>
          </a:p>
        </p:txBody>
      </p:sp>
      <p:sp>
        <p:nvSpPr>
          <p:cNvPr id="5" name="Date Placeholder 4">
            <a:extLst>
              <a:ext uri="{FF2B5EF4-FFF2-40B4-BE49-F238E27FC236}">
                <a16:creationId xmlns:a16="http://schemas.microsoft.com/office/drawing/2014/main" id="{21E3A19C-18B1-4785-8129-0037021438AE}"/>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363B00E7-4DF0-42E4-B458-4E62D83C60FE}"/>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816B679F-6B94-411D-99DE-09BC34AA154F}"/>
              </a:ext>
            </a:extLst>
          </p:cNvPr>
          <p:cNvSpPr>
            <a:spLocks noGrp="1"/>
          </p:cNvSpPr>
          <p:nvPr>
            <p:ph type="sldNum" sz="quarter" idx="21"/>
          </p:nvPr>
        </p:nvSpPr>
        <p:spPr/>
        <p:txBody>
          <a:bodyPr/>
          <a:lstStyle/>
          <a:p>
            <a:r>
              <a:rPr lang="en-US"/>
              <a:t>  </a:t>
            </a:r>
            <a:fld id="{E0E21186-8CC3-194A-9753-0BBC1EC778BB}" type="slidenum">
              <a:rPr lang="en-US" smtClean="0"/>
              <a:pPr/>
              <a:t>56</a:t>
            </a:fld>
            <a:endParaRPr lang="en-US"/>
          </a:p>
        </p:txBody>
      </p:sp>
      <p:sp>
        <p:nvSpPr>
          <p:cNvPr id="9" name="TextBox 8">
            <a:extLst>
              <a:ext uri="{FF2B5EF4-FFF2-40B4-BE49-F238E27FC236}">
                <a16:creationId xmlns:a16="http://schemas.microsoft.com/office/drawing/2014/main" id="{6B75F7C3-806A-4EF4-932F-DE818DB6A375}"/>
              </a:ext>
            </a:extLst>
          </p:cNvPr>
          <p:cNvSpPr txBox="1"/>
          <p:nvPr/>
        </p:nvSpPr>
        <p:spPr>
          <a:xfrm>
            <a:off x="8033636" y="1294578"/>
            <a:ext cx="3948442" cy="4924425"/>
          </a:xfrm>
          <a:prstGeom prst="rect">
            <a:avLst/>
          </a:prstGeom>
          <a:noFill/>
        </p:spPr>
        <p:txBody>
          <a:bodyPr wrap="square" rtlCol="0">
            <a:spAutoFit/>
          </a:bodyPr>
          <a:lstStyle/>
          <a:p>
            <a:pPr marL="285750" indent="-285750">
              <a:buFont typeface="Wingdings" panose="05000000000000000000" pitchFamily="2" charset="2"/>
              <a:buChar char="ü"/>
            </a:pPr>
            <a:endParaRPr lang="en-US"/>
          </a:p>
          <a:p>
            <a:pPr marL="285750" indent="-285750">
              <a:buFont typeface="Wingdings" panose="05000000000000000000" pitchFamily="2" charset="2"/>
              <a:buChar char="ü"/>
            </a:pPr>
            <a:r>
              <a:rPr lang="en-US"/>
              <a:t>Enrollment Approval Cycle Time</a:t>
            </a:r>
          </a:p>
          <a:p>
            <a:pPr marL="742950" lvl="1" indent="-285750">
              <a:buFont typeface="Arial" panose="020B0604020202020204" pitchFamily="34" charset="0"/>
              <a:buChar char="•"/>
            </a:pPr>
            <a:r>
              <a:rPr lang="en-US" sz="1600"/>
              <a:t>Presence of all expected enrolled members</a:t>
            </a:r>
          </a:p>
          <a:p>
            <a:pPr marL="742950" lvl="1" indent="-285750">
              <a:buFont typeface="Arial" panose="020B0604020202020204" pitchFamily="34" charset="0"/>
              <a:buChar char="•"/>
            </a:pPr>
            <a:r>
              <a:rPr lang="en-US" sz="1600"/>
              <a:t>Number of days from member start date to enrollment activation (should be 8 or less)</a:t>
            </a:r>
          </a:p>
          <a:p>
            <a:pPr marL="285750" indent="-285750">
              <a:buFont typeface="Wingdings" panose="05000000000000000000" pitchFamily="2" charset="2"/>
              <a:buChar char="ü"/>
            </a:pPr>
            <a:r>
              <a:rPr lang="en-US" sz="1600"/>
              <a:t>Member Download Report</a:t>
            </a:r>
          </a:p>
          <a:p>
            <a:pPr marL="742950" lvl="1" indent="-285750">
              <a:buFont typeface="Arial" panose="020B0604020202020204" pitchFamily="34" charset="0"/>
              <a:buChar char="•"/>
            </a:pPr>
            <a:r>
              <a:rPr lang="en-US" sz="1600"/>
              <a:t>Displays multiple pieces of enrollment information for each member</a:t>
            </a:r>
          </a:p>
          <a:p>
            <a:pPr marL="742950" lvl="1" indent="-285750">
              <a:buFont typeface="Arial" panose="020B0604020202020204" pitchFamily="34" charset="0"/>
              <a:buChar char="•"/>
            </a:pPr>
            <a:r>
              <a:rPr lang="en-US" sz="1600"/>
              <a:t>Check member’s service location, slot type, status (e.g., in-service, suspended, exited), start date, address, etc. </a:t>
            </a:r>
          </a:p>
          <a:p>
            <a:pPr lvl="1"/>
            <a:endParaRPr lang="en-US" sz="1600"/>
          </a:p>
          <a:p>
            <a:endParaRPr lang="en-US"/>
          </a:p>
          <a:p>
            <a:endParaRPr lang="en-US"/>
          </a:p>
        </p:txBody>
      </p:sp>
      <p:sp>
        <p:nvSpPr>
          <p:cNvPr id="8" name="Text Placeholder 3">
            <a:extLst>
              <a:ext uri="{FF2B5EF4-FFF2-40B4-BE49-F238E27FC236}">
                <a16:creationId xmlns:a16="http://schemas.microsoft.com/office/drawing/2014/main" id="{61DA06B6-82FE-4713-9E71-017D397F3EE6}"/>
              </a:ext>
            </a:extLst>
          </p:cNvPr>
          <p:cNvSpPr txBox="1">
            <a:spLocks/>
          </p:cNvSpPr>
          <p:nvPr/>
        </p:nvSpPr>
        <p:spPr>
          <a:xfrm>
            <a:off x="209922" y="803654"/>
            <a:ext cx="6083300" cy="289333"/>
          </a:xfrm>
          <a:prstGeom prst="rect">
            <a:avLst/>
          </a:prstGeom>
        </p:spPr>
        <p:txBody>
          <a:bodyPr vert="horz" lIns="0" tIns="0" rIns="0" bIns="0" rtlCol="0">
            <a:noAutofit/>
          </a:bodyPr>
          <a:lst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S&amp;N Reports</a:t>
            </a:r>
          </a:p>
        </p:txBody>
      </p:sp>
    </p:spTree>
    <p:custDataLst>
      <p:tags r:id="rId1"/>
    </p:custDataLst>
    <p:extLst>
      <p:ext uri="{BB962C8B-B14F-4D97-AF65-F5344CB8AC3E}">
        <p14:creationId xmlns:p14="http://schemas.microsoft.com/office/powerpoint/2010/main" val="1748801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98C20-8707-4DB7-8087-C333A922E447}"/>
              </a:ext>
            </a:extLst>
          </p:cNvPr>
          <p:cNvSpPr>
            <a:spLocks noGrp="1"/>
          </p:cNvSpPr>
          <p:nvPr>
            <p:ph type="title"/>
          </p:nvPr>
        </p:nvSpPr>
        <p:spPr>
          <a:xfrm>
            <a:off x="237173" y="515927"/>
            <a:ext cx="6082862" cy="419100"/>
          </a:xfrm>
        </p:spPr>
        <p:txBody>
          <a:bodyPr>
            <a:normAutofit fontScale="90000"/>
          </a:bodyPr>
          <a:lstStyle/>
          <a:p>
            <a:r>
              <a:rPr lang="en-US"/>
              <a:t>Run Reports to Check Enrollments</a:t>
            </a:r>
          </a:p>
        </p:txBody>
      </p:sp>
      <p:sp>
        <p:nvSpPr>
          <p:cNvPr id="4" name="Text Placeholder 3">
            <a:extLst>
              <a:ext uri="{FF2B5EF4-FFF2-40B4-BE49-F238E27FC236}">
                <a16:creationId xmlns:a16="http://schemas.microsoft.com/office/drawing/2014/main" id="{70C280E3-BA4B-42C5-8286-279725915A7B}"/>
              </a:ext>
            </a:extLst>
          </p:cNvPr>
          <p:cNvSpPr>
            <a:spLocks noGrp="1"/>
          </p:cNvSpPr>
          <p:nvPr>
            <p:ph type="body" sz="quarter" idx="13"/>
          </p:nvPr>
        </p:nvSpPr>
        <p:spPr>
          <a:xfrm>
            <a:off x="236735" y="924103"/>
            <a:ext cx="6083300" cy="289333"/>
          </a:xfrm>
        </p:spPr>
        <p:txBody>
          <a:bodyPr/>
          <a:lstStyle/>
          <a:p>
            <a:r>
              <a:rPr lang="en-US"/>
              <a:t>SSN and Citizenship Status Report</a:t>
            </a:r>
          </a:p>
        </p:txBody>
      </p:sp>
      <p:sp>
        <p:nvSpPr>
          <p:cNvPr id="5" name="Date Placeholder 4">
            <a:extLst>
              <a:ext uri="{FF2B5EF4-FFF2-40B4-BE49-F238E27FC236}">
                <a16:creationId xmlns:a16="http://schemas.microsoft.com/office/drawing/2014/main" id="{CEF60A3F-E311-4BAF-8628-392E5E1B5725}"/>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8ABF50E-CC26-40D1-A098-23881654D76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8ED9A5C-FB8D-4FAF-9C91-C1E5128AD995}"/>
              </a:ext>
            </a:extLst>
          </p:cNvPr>
          <p:cNvSpPr>
            <a:spLocks noGrp="1"/>
          </p:cNvSpPr>
          <p:nvPr>
            <p:ph type="sldNum" sz="quarter" idx="21"/>
          </p:nvPr>
        </p:nvSpPr>
        <p:spPr/>
        <p:txBody>
          <a:bodyPr/>
          <a:lstStyle/>
          <a:p>
            <a:r>
              <a:rPr lang="en-US"/>
              <a:t>  </a:t>
            </a:r>
            <a:fld id="{E0E21186-8CC3-194A-9753-0BBC1EC778BB}" type="slidenum">
              <a:rPr lang="en-US" smtClean="0"/>
              <a:pPr/>
              <a:t>57</a:t>
            </a:fld>
            <a:endParaRPr lang="en-US"/>
          </a:p>
        </p:txBody>
      </p:sp>
      <p:sp>
        <p:nvSpPr>
          <p:cNvPr id="9" name="TextBox 8">
            <a:extLst>
              <a:ext uri="{FF2B5EF4-FFF2-40B4-BE49-F238E27FC236}">
                <a16:creationId xmlns:a16="http://schemas.microsoft.com/office/drawing/2014/main" id="{5B16E208-AD4F-4F9D-9FAB-F4310DDA6A5A}"/>
              </a:ext>
            </a:extLst>
          </p:cNvPr>
          <p:cNvSpPr txBox="1"/>
          <p:nvPr/>
        </p:nvSpPr>
        <p:spPr>
          <a:xfrm>
            <a:off x="8859521" y="2124333"/>
            <a:ext cx="3284228" cy="1661993"/>
          </a:xfrm>
          <a:prstGeom prst="rect">
            <a:avLst/>
          </a:prstGeom>
          <a:noFill/>
        </p:spPr>
        <p:txBody>
          <a:bodyPr wrap="square" rtlCol="0">
            <a:spAutoFit/>
          </a:bodyPr>
          <a:lstStyle/>
          <a:p>
            <a:pPr marL="285750" indent="-285750">
              <a:buFont typeface="Wingdings" panose="05000000000000000000" pitchFamily="2" charset="2"/>
              <a:buChar char="ü"/>
            </a:pPr>
            <a:endParaRPr lang="en-US"/>
          </a:p>
          <a:p>
            <a:pPr marL="285750" indent="-285750">
              <a:buFont typeface="Wingdings" panose="05000000000000000000" pitchFamily="2" charset="2"/>
              <a:buChar char="ü"/>
            </a:pPr>
            <a:r>
              <a:rPr lang="en-US"/>
              <a:t>SSN and Citizenship Status Report</a:t>
            </a:r>
          </a:p>
          <a:p>
            <a:pPr marL="742950" lvl="1" indent="-285750">
              <a:buFont typeface="Arial" panose="020B0604020202020204" pitchFamily="34" charset="0"/>
              <a:buChar char="•"/>
            </a:pPr>
            <a:r>
              <a:rPr lang="en-US" sz="1600"/>
              <a:t>Trust Enrolled Status</a:t>
            </a:r>
          </a:p>
          <a:p>
            <a:pPr marL="742950" lvl="1" indent="-285750">
              <a:buFont typeface="Arial" panose="020B0604020202020204" pitchFamily="34" charset="0"/>
              <a:buChar char="•"/>
            </a:pPr>
            <a:r>
              <a:rPr lang="en-US" sz="1600"/>
              <a:t>Citizenship Status</a:t>
            </a:r>
          </a:p>
          <a:p>
            <a:pPr marL="742950" lvl="1" indent="-285750">
              <a:buFont typeface="Arial" panose="020B0604020202020204" pitchFamily="34" charset="0"/>
              <a:buChar char="•"/>
            </a:pPr>
            <a:r>
              <a:rPr lang="en-US" sz="1600"/>
              <a:t>SSN Status</a:t>
            </a:r>
          </a:p>
        </p:txBody>
      </p:sp>
      <p:pic>
        <p:nvPicPr>
          <p:cNvPr id="10" name="Picture 9">
            <a:extLst>
              <a:ext uri="{FF2B5EF4-FFF2-40B4-BE49-F238E27FC236}">
                <a16:creationId xmlns:a16="http://schemas.microsoft.com/office/drawing/2014/main" id="{25520C13-3AE7-49C4-B04C-8A59116A9F80}"/>
              </a:ext>
            </a:extLst>
          </p:cNvPr>
          <p:cNvPicPr>
            <a:picLocks noChangeAspect="1"/>
          </p:cNvPicPr>
          <p:nvPr/>
        </p:nvPicPr>
        <p:blipFill>
          <a:blip r:embed="rId4"/>
          <a:stretch>
            <a:fillRect/>
          </a:stretch>
        </p:blipFill>
        <p:spPr>
          <a:xfrm>
            <a:off x="237173" y="1785540"/>
            <a:ext cx="8693468" cy="3818691"/>
          </a:xfrm>
          <a:prstGeom prst="rect">
            <a:avLst/>
          </a:prstGeom>
        </p:spPr>
      </p:pic>
      <p:sp>
        <p:nvSpPr>
          <p:cNvPr id="11" name="Rectangle 10">
            <a:extLst>
              <a:ext uri="{FF2B5EF4-FFF2-40B4-BE49-F238E27FC236}">
                <a16:creationId xmlns:a16="http://schemas.microsoft.com/office/drawing/2014/main" id="{141C9102-9971-4F6D-9047-6A8EE73BB145}"/>
              </a:ext>
            </a:extLst>
          </p:cNvPr>
          <p:cNvSpPr/>
          <p:nvPr/>
        </p:nvSpPr>
        <p:spPr>
          <a:xfrm>
            <a:off x="236735" y="3659326"/>
            <a:ext cx="2074665" cy="28933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942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6819654" cy="419100"/>
          </a:xfrm>
        </p:spPr>
        <p:txBody>
          <a:bodyPr>
            <a:normAutofit fontScale="90000"/>
          </a:bodyPr>
          <a:lstStyle/>
          <a:p>
            <a:r>
              <a:rPr lang="en-US"/>
              <a:t>How to Update a Start Date in </a:t>
            </a:r>
            <a:r>
              <a:rPr lang="en-US" err="1"/>
              <a:t>eGrants</a:t>
            </a:r>
            <a:endParaRPr lang="en-US"/>
          </a:p>
        </p:txBody>
      </p:sp>
      <p:sp>
        <p:nvSpPr>
          <p:cNvPr id="5" name="Date Placeholder 4">
            <a:extLst>
              <a:ext uri="{FF2B5EF4-FFF2-40B4-BE49-F238E27FC236}">
                <a16:creationId xmlns:a16="http://schemas.microsoft.com/office/drawing/2014/main" id="{BB1EE8AE-7029-44E5-9A31-6820E1C8170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0E41A2A-D3B7-48E2-BBBF-E0FD46B579C0}"/>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Lst>
          </p:cNvPr>
          <p:cNvSpPr>
            <a:spLocks noGrp="1"/>
          </p:cNvSpPr>
          <p:nvPr>
            <p:ph type="sldNum" sz="quarter" idx="21"/>
          </p:nvPr>
        </p:nvSpPr>
        <p:spPr/>
        <p:txBody>
          <a:bodyPr/>
          <a:lstStyle/>
          <a:p>
            <a:r>
              <a:rPr lang="en-US"/>
              <a:t>  </a:t>
            </a:r>
            <a:fld id="{E0E21186-8CC3-194A-9753-0BBC1EC778BB}" type="slidenum">
              <a:rPr lang="en-US" smtClean="0"/>
              <a:pPr/>
              <a:t>58</a:t>
            </a:fld>
            <a:endParaRPr lang="en-US"/>
          </a:p>
        </p:txBody>
      </p:sp>
      <p:sp>
        <p:nvSpPr>
          <p:cNvPr id="10" name="TextBox 9">
            <a:extLst>
              <a:ext uri="{FF2B5EF4-FFF2-40B4-BE49-F238E27FC236}">
                <a16:creationId xmlns:a16="http://schemas.microsoft.com/office/drawing/2014/main" id="{9BD7DC02-DF6C-4367-8C0C-72D7945EA035}"/>
              </a:ext>
            </a:extLst>
          </p:cNvPr>
          <p:cNvSpPr txBox="1"/>
          <p:nvPr/>
        </p:nvSpPr>
        <p:spPr>
          <a:xfrm>
            <a:off x="361974" y="5005078"/>
            <a:ext cx="4906832" cy="1354217"/>
          </a:xfrm>
          <a:prstGeom prst="rect">
            <a:avLst/>
          </a:prstGeom>
          <a:noFill/>
        </p:spPr>
        <p:txBody>
          <a:bodyPr wrap="square" rtlCol="0">
            <a:spAutoFit/>
          </a:bodyPr>
          <a:lstStyle/>
          <a:p>
            <a:r>
              <a:rPr lang="en-US" sz="1600"/>
              <a:t>Step 1: Using the “Manage Members” link from the Portal Home, locate the individual and click on the member name to open the Member Information screen</a:t>
            </a:r>
          </a:p>
          <a:p>
            <a:endParaRPr lang="en-US"/>
          </a:p>
        </p:txBody>
      </p:sp>
      <p:sp>
        <p:nvSpPr>
          <p:cNvPr id="12" name="TextBox 11">
            <a:extLst>
              <a:ext uri="{FF2B5EF4-FFF2-40B4-BE49-F238E27FC236}">
                <a16:creationId xmlns:a16="http://schemas.microsoft.com/office/drawing/2014/main" id="{7D8FB8C2-CF5B-4519-B639-6849B9AFCEFA}"/>
              </a:ext>
            </a:extLst>
          </p:cNvPr>
          <p:cNvSpPr txBox="1"/>
          <p:nvPr/>
        </p:nvSpPr>
        <p:spPr>
          <a:xfrm>
            <a:off x="10923912" y="4569190"/>
            <a:ext cx="1259079" cy="1846659"/>
          </a:xfrm>
          <a:prstGeom prst="rect">
            <a:avLst/>
          </a:prstGeom>
          <a:noFill/>
        </p:spPr>
        <p:txBody>
          <a:bodyPr wrap="square" rtlCol="0">
            <a:spAutoFit/>
          </a:bodyPr>
          <a:lstStyle/>
          <a:p>
            <a:r>
              <a:rPr lang="en-US" sz="1600"/>
              <a:t>Step 2: Click the “view” link next to the service term</a:t>
            </a:r>
          </a:p>
          <a:p>
            <a:endParaRPr lang="en-US"/>
          </a:p>
        </p:txBody>
      </p:sp>
      <p:pic>
        <p:nvPicPr>
          <p:cNvPr id="36" name="Picture 35">
            <a:extLst>
              <a:ext uri="{FF2B5EF4-FFF2-40B4-BE49-F238E27FC236}">
                <a16:creationId xmlns:a16="http://schemas.microsoft.com/office/drawing/2014/main" id="{F1B6A32F-6DFA-4A80-B719-18BE0AC15836}"/>
              </a:ext>
            </a:extLst>
          </p:cNvPr>
          <p:cNvPicPr>
            <a:picLocks noChangeAspect="1"/>
          </p:cNvPicPr>
          <p:nvPr/>
        </p:nvPicPr>
        <p:blipFill>
          <a:blip r:embed="rId4"/>
          <a:stretch>
            <a:fillRect/>
          </a:stretch>
        </p:blipFill>
        <p:spPr>
          <a:xfrm>
            <a:off x="134511" y="1852922"/>
            <a:ext cx="5475767" cy="3219153"/>
          </a:xfrm>
          <a:prstGeom prst="rect">
            <a:avLst/>
          </a:prstGeom>
        </p:spPr>
      </p:pic>
      <p:sp>
        <p:nvSpPr>
          <p:cNvPr id="37" name="Rectangle 36">
            <a:extLst>
              <a:ext uri="{FF2B5EF4-FFF2-40B4-BE49-F238E27FC236}">
                <a16:creationId xmlns:a16="http://schemas.microsoft.com/office/drawing/2014/main" id="{BFFFB535-ED94-4479-985B-5BF4F08F2A61}"/>
              </a:ext>
            </a:extLst>
          </p:cNvPr>
          <p:cNvSpPr/>
          <p:nvPr/>
        </p:nvSpPr>
        <p:spPr>
          <a:xfrm>
            <a:off x="6262577" y="4338084"/>
            <a:ext cx="393404" cy="74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2736A11E-1323-4438-820A-99843AF4BFB7}"/>
              </a:ext>
            </a:extLst>
          </p:cNvPr>
          <p:cNvPicPr>
            <a:picLocks noChangeAspect="1"/>
          </p:cNvPicPr>
          <p:nvPr/>
        </p:nvPicPr>
        <p:blipFill>
          <a:blip r:embed="rId5"/>
          <a:stretch>
            <a:fillRect/>
          </a:stretch>
        </p:blipFill>
        <p:spPr>
          <a:xfrm>
            <a:off x="5777411" y="1053507"/>
            <a:ext cx="5210192" cy="5028316"/>
          </a:xfrm>
          <a:prstGeom prst="rect">
            <a:avLst/>
          </a:prstGeom>
        </p:spPr>
      </p:pic>
      <p:sp>
        <p:nvSpPr>
          <p:cNvPr id="15" name="TextBox 14">
            <a:extLst>
              <a:ext uri="{FF2B5EF4-FFF2-40B4-BE49-F238E27FC236}">
                <a16:creationId xmlns:a16="http://schemas.microsoft.com/office/drawing/2014/main" id="{CBC20ED4-6236-4740-B85D-CEC2E6288C7A}"/>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Tree>
    <p:custDataLst>
      <p:tags r:id="rId1"/>
    </p:custDataLst>
    <p:extLst>
      <p:ext uri="{BB962C8B-B14F-4D97-AF65-F5344CB8AC3E}">
        <p14:creationId xmlns:p14="http://schemas.microsoft.com/office/powerpoint/2010/main" val="1813494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6819654" cy="419100"/>
          </a:xfrm>
        </p:spPr>
        <p:txBody>
          <a:bodyPr>
            <a:normAutofit fontScale="90000"/>
          </a:bodyPr>
          <a:lstStyle/>
          <a:p>
            <a:r>
              <a:rPr lang="en-US"/>
              <a:t>How to Update a Start Date in </a:t>
            </a:r>
            <a:r>
              <a:rPr lang="en-US" err="1"/>
              <a:t>eGrants</a:t>
            </a:r>
            <a:endParaRPr lang="en-US"/>
          </a:p>
        </p:txBody>
      </p:sp>
      <p:sp>
        <p:nvSpPr>
          <p:cNvPr id="5" name="Date Placeholder 4">
            <a:extLst>
              <a:ext uri="{FF2B5EF4-FFF2-40B4-BE49-F238E27FC236}">
                <a16:creationId xmlns:a16="http://schemas.microsoft.com/office/drawing/2014/main" id="{BB1EE8AE-7029-44E5-9A31-6820E1C8170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0E41A2A-D3B7-48E2-BBBF-E0FD46B579C0}"/>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Lst>
          </p:cNvPr>
          <p:cNvSpPr>
            <a:spLocks noGrp="1"/>
          </p:cNvSpPr>
          <p:nvPr>
            <p:ph type="sldNum" sz="quarter" idx="21"/>
          </p:nvPr>
        </p:nvSpPr>
        <p:spPr/>
        <p:txBody>
          <a:bodyPr/>
          <a:lstStyle/>
          <a:p>
            <a:r>
              <a:rPr lang="en-US"/>
              <a:t>  </a:t>
            </a:r>
            <a:fld id="{E0E21186-8CC3-194A-9753-0BBC1EC778BB}" type="slidenum">
              <a:rPr lang="en-US" smtClean="0"/>
              <a:pPr/>
              <a:t>59</a:t>
            </a:fld>
            <a:endParaRPr lang="en-US"/>
          </a:p>
        </p:txBody>
      </p:sp>
      <p:sp>
        <p:nvSpPr>
          <p:cNvPr id="10" name="TextBox 9">
            <a:extLst>
              <a:ext uri="{FF2B5EF4-FFF2-40B4-BE49-F238E27FC236}">
                <a16:creationId xmlns:a16="http://schemas.microsoft.com/office/drawing/2014/main" id="{8EC038EE-999A-4921-B5B2-FFBEBA18E361}"/>
              </a:ext>
            </a:extLst>
          </p:cNvPr>
          <p:cNvSpPr txBox="1"/>
          <p:nvPr/>
        </p:nvSpPr>
        <p:spPr>
          <a:xfrm>
            <a:off x="9421848" y="4401879"/>
            <a:ext cx="2306504" cy="984885"/>
          </a:xfrm>
          <a:prstGeom prst="rect">
            <a:avLst/>
          </a:prstGeom>
          <a:noFill/>
        </p:spPr>
        <p:txBody>
          <a:bodyPr wrap="square" rtlCol="0">
            <a:spAutoFit/>
          </a:bodyPr>
          <a:lstStyle/>
          <a:p>
            <a:r>
              <a:rPr lang="en-US" sz="2000"/>
              <a:t>Step 3: Click the “Correct” link</a:t>
            </a:r>
          </a:p>
          <a:p>
            <a:endParaRPr lang="en-US"/>
          </a:p>
        </p:txBody>
      </p:sp>
      <p:pic>
        <p:nvPicPr>
          <p:cNvPr id="4" name="Picture 3">
            <a:extLst>
              <a:ext uri="{FF2B5EF4-FFF2-40B4-BE49-F238E27FC236}">
                <a16:creationId xmlns:a16="http://schemas.microsoft.com/office/drawing/2014/main" id="{E7389A15-3C06-4082-B388-A7BDC6CF2EAB}"/>
              </a:ext>
            </a:extLst>
          </p:cNvPr>
          <p:cNvPicPr>
            <a:picLocks noChangeAspect="1"/>
          </p:cNvPicPr>
          <p:nvPr/>
        </p:nvPicPr>
        <p:blipFill>
          <a:blip r:embed="rId4"/>
          <a:stretch>
            <a:fillRect/>
          </a:stretch>
        </p:blipFill>
        <p:spPr>
          <a:xfrm>
            <a:off x="463648" y="1304544"/>
            <a:ext cx="8745358" cy="4902386"/>
          </a:xfrm>
          <a:prstGeom prst="rect">
            <a:avLst/>
          </a:prstGeom>
        </p:spPr>
      </p:pic>
      <p:sp>
        <p:nvSpPr>
          <p:cNvPr id="12" name="TextBox 11">
            <a:extLst>
              <a:ext uri="{FF2B5EF4-FFF2-40B4-BE49-F238E27FC236}">
                <a16:creationId xmlns:a16="http://schemas.microsoft.com/office/drawing/2014/main" id="{435A88B6-7125-41D0-8A33-7A582DD24D99}"/>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Tree>
    <p:custDataLst>
      <p:tags r:id="rId1"/>
    </p:custDataLst>
    <p:extLst>
      <p:ext uri="{BB962C8B-B14F-4D97-AF65-F5344CB8AC3E}">
        <p14:creationId xmlns:p14="http://schemas.microsoft.com/office/powerpoint/2010/main" val="299074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427F-1A76-4AB0-913D-EA0B5CF77358}"/>
              </a:ext>
            </a:extLst>
          </p:cNvPr>
          <p:cNvSpPr>
            <a:spLocks noGrp="1"/>
          </p:cNvSpPr>
          <p:nvPr>
            <p:ph type="title"/>
          </p:nvPr>
        </p:nvSpPr>
        <p:spPr/>
        <p:txBody>
          <a:bodyPr>
            <a:normAutofit fontScale="90000"/>
          </a:bodyPr>
          <a:lstStyle/>
          <a:p>
            <a:r>
              <a:rPr lang="en-US"/>
              <a:t>Notice of Grant Award </a:t>
            </a:r>
          </a:p>
        </p:txBody>
      </p:sp>
      <p:sp>
        <p:nvSpPr>
          <p:cNvPr id="4" name="Date Placeholder 3">
            <a:extLst>
              <a:ext uri="{FF2B5EF4-FFF2-40B4-BE49-F238E27FC236}">
                <a16:creationId xmlns:a16="http://schemas.microsoft.com/office/drawing/2014/main" id="{364EC49B-520C-47EA-A18F-B5721F39FD02}"/>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78F59AA4-D5E1-4B19-B6B8-27AB5C2D342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53F1A8BA-ABA2-4A5A-9700-ACE03EF84FE2}"/>
              </a:ext>
            </a:extLst>
          </p:cNvPr>
          <p:cNvSpPr>
            <a:spLocks noGrp="1"/>
          </p:cNvSpPr>
          <p:nvPr>
            <p:ph type="sldNum" sz="quarter" idx="16"/>
          </p:nvPr>
        </p:nvSpPr>
        <p:spPr/>
        <p:txBody>
          <a:bodyPr/>
          <a:lstStyle/>
          <a:p>
            <a:r>
              <a:rPr lang="en-US"/>
              <a:t>  </a:t>
            </a:r>
            <a:fld id="{E0E21186-8CC3-194A-9753-0BBC1EC778BB}" type="slidenum">
              <a:rPr lang="en-US" smtClean="0"/>
              <a:pPr/>
              <a:t>6</a:t>
            </a:fld>
            <a:endParaRPr lang="en-US"/>
          </a:p>
        </p:txBody>
      </p:sp>
      <p:sp>
        <p:nvSpPr>
          <p:cNvPr id="7" name="TextBox 6">
            <a:extLst>
              <a:ext uri="{FF2B5EF4-FFF2-40B4-BE49-F238E27FC236}">
                <a16:creationId xmlns:a16="http://schemas.microsoft.com/office/drawing/2014/main" id="{BD4BAE67-8F61-4D72-BA21-6C9E2D8E4F45}"/>
              </a:ext>
            </a:extLst>
          </p:cNvPr>
          <p:cNvSpPr txBox="1"/>
          <p:nvPr/>
        </p:nvSpPr>
        <p:spPr>
          <a:xfrm>
            <a:off x="463647" y="1203158"/>
            <a:ext cx="10208901" cy="5016758"/>
          </a:xfrm>
          <a:prstGeom prst="rect">
            <a:avLst/>
          </a:prstGeom>
          <a:noFill/>
        </p:spPr>
        <p:txBody>
          <a:bodyPr wrap="square" rtlCol="0">
            <a:spAutoFit/>
          </a:bodyPr>
          <a:lstStyle/>
          <a:p>
            <a:pPr marL="285750" indent="-285750">
              <a:buFont typeface="Arial" panose="020B0604020202020204" pitchFamily="34" charset="0"/>
              <a:buChar char="•"/>
            </a:pPr>
            <a:r>
              <a:rPr lang="en-US" sz="2000"/>
              <a:t>Following the grant application review process, successful programs receive a Notice of Grant Award (NGA) prior to the requested start date in their grant</a:t>
            </a:r>
          </a:p>
          <a:p>
            <a:pPr marL="285750" indent="-285750">
              <a:buFont typeface="Arial" panose="020B0604020202020204" pitchFamily="34" charset="0"/>
              <a:buChar char="•"/>
            </a:pPr>
            <a:r>
              <a:rPr lang="en-US" sz="2000"/>
              <a:t>Programs cannot take the necessary steps in the My AmeriCorps Portal until the NGA is received</a:t>
            </a:r>
          </a:p>
          <a:p>
            <a:pPr marL="285750" indent="-285750">
              <a:buFont typeface="Arial" panose="020B0604020202020204" pitchFamily="34" charset="0"/>
              <a:buChar char="•"/>
            </a:pPr>
            <a:r>
              <a:rPr lang="en-US" sz="2000"/>
              <a:t>Grantees access NGA via </a:t>
            </a:r>
            <a:r>
              <a:rPr lang="en-US" sz="2000" err="1"/>
              <a:t>eGrants</a:t>
            </a:r>
            <a:r>
              <a:rPr lang="en-US" sz="2000"/>
              <a:t>; subgrantees are notified by their State Commission</a:t>
            </a:r>
          </a:p>
          <a:p>
            <a:pPr marL="285750"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lvl="1"/>
            <a:endParaRPr lang="en-US" sz="2000"/>
          </a:p>
          <a:p>
            <a:pPr marL="742950" lvl="1" indent="-285750">
              <a:buFont typeface="Arial" panose="020B0604020202020204" pitchFamily="34" charset="0"/>
              <a:buChar char="•"/>
            </a:pPr>
            <a:endParaRPr lang="en-US" sz="2000"/>
          </a:p>
        </p:txBody>
      </p:sp>
      <p:grpSp>
        <p:nvGrpSpPr>
          <p:cNvPr id="8" name="Group 7">
            <a:extLst>
              <a:ext uri="{FF2B5EF4-FFF2-40B4-BE49-F238E27FC236}">
                <a16:creationId xmlns:a16="http://schemas.microsoft.com/office/drawing/2014/main" id="{DE388D30-0908-4ADA-9FA7-15C44F058491}"/>
              </a:ext>
            </a:extLst>
          </p:cNvPr>
          <p:cNvGrpSpPr/>
          <p:nvPr/>
        </p:nvGrpSpPr>
        <p:grpSpPr>
          <a:xfrm>
            <a:off x="757692" y="3215173"/>
            <a:ext cx="10331114" cy="2439669"/>
            <a:chOff x="850233" y="2897502"/>
            <a:chExt cx="10331114" cy="2439669"/>
          </a:xfrm>
        </p:grpSpPr>
        <p:grpSp>
          <p:nvGrpSpPr>
            <p:cNvPr id="9" name="Group 8">
              <a:extLst>
                <a:ext uri="{FF2B5EF4-FFF2-40B4-BE49-F238E27FC236}">
                  <a16:creationId xmlns:a16="http://schemas.microsoft.com/office/drawing/2014/main" id="{9F4B963E-4B90-4625-8A0C-91AE213273C0}"/>
                </a:ext>
              </a:extLst>
            </p:cNvPr>
            <p:cNvGrpSpPr/>
            <p:nvPr/>
          </p:nvGrpSpPr>
          <p:grpSpPr>
            <a:xfrm>
              <a:off x="850233" y="2897502"/>
              <a:ext cx="10331114" cy="2439669"/>
              <a:chOff x="1314460" y="4018969"/>
              <a:chExt cx="5284605" cy="1167623"/>
            </a:xfrm>
          </p:grpSpPr>
          <p:pic>
            <p:nvPicPr>
              <p:cNvPr id="10" name="Picture 9">
                <a:extLst>
                  <a:ext uri="{FF2B5EF4-FFF2-40B4-BE49-F238E27FC236}">
                    <a16:creationId xmlns:a16="http://schemas.microsoft.com/office/drawing/2014/main" id="{83433F29-2576-478B-81E6-F7D7E9B4ED5D}"/>
                  </a:ext>
                </a:extLst>
              </p:cNvPr>
              <p:cNvPicPr>
                <a:picLocks noChangeAspect="1"/>
              </p:cNvPicPr>
              <p:nvPr/>
            </p:nvPicPr>
            <p:blipFill rotWithShape="1">
              <a:blip r:embed="rId4"/>
              <a:srcRect l="30608" t="54536" r="34758" b="7512"/>
              <a:stretch/>
            </p:blipFill>
            <p:spPr>
              <a:xfrm>
                <a:off x="1314460" y="4018969"/>
                <a:ext cx="5284605" cy="1167623"/>
              </a:xfrm>
              <a:prstGeom prst="rect">
                <a:avLst/>
              </a:prstGeom>
            </p:spPr>
          </p:pic>
          <p:sp>
            <p:nvSpPr>
              <p:cNvPr id="11" name="Rectangle 10">
                <a:extLst>
                  <a:ext uri="{FF2B5EF4-FFF2-40B4-BE49-F238E27FC236}">
                    <a16:creationId xmlns:a16="http://schemas.microsoft.com/office/drawing/2014/main" id="{9CE773C3-9FCC-4B4E-BB7B-4D5F7F5A825F}"/>
                  </a:ext>
                </a:extLst>
              </p:cNvPr>
              <p:cNvSpPr/>
              <p:nvPr/>
            </p:nvSpPr>
            <p:spPr>
              <a:xfrm>
                <a:off x="4737429" y="4642329"/>
                <a:ext cx="1229819" cy="102476"/>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sp>
          <p:nvSpPr>
            <p:cNvPr id="3" name="Rectangle 2">
              <a:extLst>
                <a:ext uri="{FF2B5EF4-FFF2-40B4-BE49-F238E27FC236}">
                  <a16:creationId xmlns:a16="http://schemas.microsoft.com/office/drawing/2014/main" id="{D7144F99-26A1-4D5A-89A5-C78FB5554280}"/>
                </a:ext>
              </a:extLst>
            </p:cNvPr>
            <p:cNvSpPr/>
            <p:nvPr/>
          </p:nvSpPr>
          <p:spPr>
            <a:xfrm>
              <a:off x="938463" y="3429000"/>
              <a:ext cx="1143000" cy="1804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93302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6819654" cy="419100"/>
          </a:xfrm>
        </p:spPr>
        <p:txBody>
          <a:bodyPr>
            <a:normAutofit fontScale="90000"/>
          </a:bodyPr>
          <a:lstStyle/>
          <a:p>
            <a:r>
              <a:rPr lang="en-US"/>
              <a:t>How to Update a Start Date in </a:t>
            </a:r>
            <a:r>
              <a:rPr lang="en-US" err="1"/>
              <a:t>eGrants</a:t>
            </a:r>
            <a:endParaRPr lang="en-US"/>
          </a:p>
        </p:txBody>
      </p:sp>
      <p:sp>
        <p:nvSpPr>
          <p:cNvPr id="5" name="Date Placeholder 4">
            <a:extLst>
              <a:ext uri="{FF2B5EF4-FFF2-40B4-BE49-F238E27FC236}">
                <a16:creationId xmlns:a16="http://schemas.microsoft.com/office/drawing/2014/main" id="{BB1EE8AE-7029-44E5-9A31-6820E1C8170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0E41A2A-D3B7-48E2-BBBF-E0FD46B579C0}"/>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Lst>
          </p:cNvPr>
          <p:cNvSpPr>
            <a:spLocks noGrp="1"/>
          </p:cNvSpPr>
          <p:nvPr>
            <p:ph type="sldNum" sz="quarter" idx="21"/>
          </p:nvPr>
        </p:nvSpPr>
        <p:spPr/>
        <p:txBody>
          <a:bodyPr/>
          <a:lstStyle/>
          <a:p>
            <a:r>
              <a:rPr lang="en-US"/>
              <a:t>  </a:t>
            </a:r>
            <a:fld id="{E0E21186-8CC3-194A-9753-0BBC1EC778BB}" type="slidenum">
              <a:rPr lang="en-US" smtClean="0"/>
              <a:pPr/>
              <a:t>60</a:t>
            </a:fld>
            <a:endParaRPr lang="en-US"/>
          </a:p>
        </p:txBody>
      </p:sp>
      <p:sp>
        <p:nvSpPr>
          <p:cNvPr id="10" name="TextBox 9">
            <a:extLst>
              <a:ext uri="{FF2B5EF4-FFF2-40B4-BE49-F238E27FC236}">
                <a16:creationId xmlns:a16="http://schemas.microsoft.com/office/drawing/2014/main" id="{69D226A2-4FBD-4965-9578-1E1E4100C51B}"/>
              </a:ext>
            </a:extLst>
          </p:cNvPr>
          <p:cNvSpPr txBox="1"/>
          <p:nvPr/>
        </p:nvSpPr>
        <p:spPr>
          <a:xfrm>
            <a:off x="7637505" y="1671378"/>
            <a:ext cx="3441744" cy="3754874"/>
          </a:xfrm>
          <a:prstGeom prst="rect">
            <a:avLst/>
          </a:prstGeom>
          <a:noFill/>
        </p:spPr>
        <p:txBody>
          <a:bodyPr wrap="square" rtlCol="0">
            <a:spAutoFit/>
          </a:bodyPr>
          <a:lstStyle/>
          <a:p>
            <a:r>
              <a:rPr lang="en-US" sz="2000"/>
              <a:t>Step 4: After opening the “Correct Term of Service” screen you can see the  member’s current start date is listed in the “Effective Date” field. </a:t>
            </a:r>
          </a:p>
          <a:p>
            <a:endParaRPr lang="en-US" sz="2000"/>
          </a:p>
          <a:p>
            <a:r>
              <a:rPr lang="en-US" sz="2000"/>
              <a:t>The dates of SSN and citizenship verifications and NSCHC certification are also displayed.</a:t>
            </a:r>
          </a:p>
          <a:p>
            <a:endParaRPr lang="en-US"/>
          </a:p>
        </p:txBody>
      </p:sp>
      <p:pic>
        <p:nvPicPr>
          <p:cNvPr id="19" name="Picture 18">
            <a:extLst>
              <a:ext uri="{FF2B5EF4-FFF2-40B4-BE49-F238E27FC236}">
                <a16:creationId xmlns:a16="http://schemas.microsoft.com/office/drawing/2014/main" id="{EE65B9FB-5BEC-4DD3-8985-BB553A857E43}"/>
              </a:ext>
            </a:extLst>
          </p:cNvPr>
          <p:cNvPicPr>
            <a:picLocks noChangeAspect="1"/>
          </p:cNvPicPr>
          <p:nvPr/>
        </p:nvPicPr>
        <p:blipFill rotWithShape="1">
          <a:blip r:embed="rId4"/>
          <a:srcRect t="1909"/>
          <a:stretch/>
        </p:blipFill>
        <p:spPr>
          <a:xfrm>
            <a:off x="463647" y="1379033"/>
            <a:ext cx="6884761" cy="5090342"/>
          </a:xfrm>
          <a:prstGeom prst="rect">
            <a:avLst/>
          </a:prstGeom>
        </p:spPr>
      </p:pic>
      <p:sp>
        <p:nvSpPr>
          <p:cNvPr id="14" name="TextBox 13">
            <a:extLst>
              <a:ext uri="{FF2B5EF4-FFF2-40B4-BE49-F238E27FC236}">
                <a16:creationId xmlns:a16="http://schemas.microsoft.com/office/drawing/2014/main" id="{1F9A1A20-FDC3-4D78-AC34-E8C88D44D5B3}"/>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Tree>
    <p:custDataLst>
      <p:tags r:id="rId1"/>
    </p:custDataLst>
    <p:extLst>
      <p:ext uri="{BB962C8B-B14F-4D97-AF65-F5344CB8AC3E}">
        <p14:creationId xmlns:p14="http://schemas.microsoft.com/office/powerpoint/2010/main" val="775336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6819654" cy="419100"/>
          </a:xfrm>
        </p:spPr>
        <p:txBody>
          <a:bodyPr>
            <a:normAutofit fontScale="90000"/>
          </a:bodyPr>
          <a:lstStyle/>
          <a:p>
            <a:r>
              <a:rPr lang="en-US"/>
              <a:t>How to Update a Start Date in </a:t>
            </a:r>
            <a:r>
              <a:rPr lang="en-US" err="1"/>
              <a:t>eGrants</a:t>
            </a:r>
            <a:endParaRPr lang="en-US"/>
          </a:p>
        </p:txBody>
      </p:sp>
      <p:sp>
        <p:nvSpPr>
          <p:cNvPr id="5" name="Date Placeholder 4">
            <a:extLst>
              <a:ext uri="{FF2B5EF4-FFF2-40B4-BE49-F238E27FC236}">
                <a16:creationId xmlns:a16="http://schemas.microsoft.com/office/drawing/2014/main" id="{BB1EE8AE-7029-44E5-9A31-6820E1C8170A}"/>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C0E41A2A-D3B7-48E2-BBBF-E0FD46B579C0}"/>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Lst>
          </p:cNvPr>
          <p:cNvSpPr>
            <a:spLocks noGrp="1"/>
          </p:cNvSpPr>
          <p:nvPr>
            <p:ph type="sldNum" sz="quarter" idx="21"/>
          </p:nvPr>
        </p:nvSpPr>
        <p:spPr/>
        <p:txBody>
          <a:bodyPr/>
          <a:lstStyle/>
          <a:p>
            <a:r>
              <a:rPr lang="en-US"/>
              <a:t>  </a:t>
            </a:r>
            <a:fld id="{E0E21186-8CC3-194A-9753-0BBC1EC778BB}" type="slidenum">
              <a:rPr lang="en-US" smtClean="0"/>
              <a:pPr/>
              <a:t>61</a:t>
            </a:fld>
            <a:endParaRPr lang="en-US"/>
          </a:p>
        </p:txBody>
      </p:sp>
      <p:sp>
        <p:nvSpPr>
          <p:cNvPr id="8" name="TextBox 7">
            <a:extLst>
              <a:ext uri="{FF2B5EF4-FFF2-40B4-BE49-F238E27FC236}">
                <a16:creationId xmlns:a16="http://schemas.microsoft.com/office/drawing/2014/main" id="{38DF9D54-17DC-4B30-AE21-B08364B14BDA}"/>
              </a:ext>
            </a:extLst>
          </p:cNvPr>
          <p:cNvSpPr txBox="1"/>
          <p:nvPr/>
        </p:nvSpPr>
        <p:spPr>
          <a:xfrm>
            <a:off x="7603168" y="1240049"/>
            <a:ext cx="3914774" cy="4801314"/>
          </a:xfrm>
          <a:prstGeom prst="rect">
            <a:avLst/>
          </a:prstGeom>
          <a:noFill/>
        </p:spPr>
        <p:txBody>
          <a:bodyPr wrap="square" rtlCol="0">
            <a:spAutoFit/>
          </a:bodyPr>
          <a:lstStyle/>
          <a:p>
            <a:r>
              <a:rPr lang="en-US" sz="1600"/>
              <a:t>Step 5: Enter the corrected start date in the “Effective Date” field, ensuring that it is:</a:t>
            </a:r>
          </a:p>
          <a:p>
            <a:pPr marL="285750" indent="-285750">
              <a:buFont typeface="Arial" panose="020B0604020202020204" pitchFamily="34" charset="0"/>
              <a:buChar char="•"/>
            </a:pPr>
            <a:r>
              <a:rPr lang="en-US" sz="1600"/>
              <a:t>Within the member enrollment period</a:t>
            </a:r>
          </a:p>
          <a:p>
            <a:pPr marL="285750" indent="-285750">
              <a:buFont typeface="Arial" panose="020B0604020202020204" pitchFamily="34" charset="0"/>
              <a:buChar char="•"/>
            </a:pPr>
            <a:r>
              <a:rPr lang="en-US" sz="1600" u="sng"/>
              <a:t>On or after</a:t>
            </a:r>
            <a:r>
              <a:rPr lang="en-US" sz="1600"/>
              <a:t> the dates of SSN and citizenship verification</a:t>
            </a:r>
          </a:p>
          <a:p>
            <a:pPr marL="285750" indent="-285750">
              <a:buFont typeface="Arial" panose="020B0604020202020204" pitchFamily="34" charset="0"/>
              <a:buChar char="•"/>
            </a:pPr>
            <a:r>
              <a:rPr lang="en-US" sz="1600" u="sng"/>
              <a:t>After</a:t>
            </a:r>
            <a:r>
              <a:rPr lang="en-US" sz="1600"/>
              <a:t> the NSCHC certification date</a:t>
            </a:r>
          </a:p>
          <a:p>
            <a:endParaRPr lang="en-US" sz="1600"/>
          </a:p>
          <a:p>
            <a:r>
              <a:rPr lang="en-US" sz="1600"/>
              <a:t>Step 6: If the corrected start date is within these parameters, the “Save” button will become active. Click “Save”</a:t>
            </a:r>
          </a:p>
          <a:p>
            <a:endParaRPr lang="en-US" sz="1600"/>
          </a:p>
          <a:p>
            <a:r>
              <a:rPr lang="en-US" sz="1600" i="1"/>
              <a:t>NOTE: entering a start date that is more than 8 days in the past will affect the program’s compliance with 8-day enrollment requirements</a:t>
            </a:r>
          </a:p>
          <a:p>
            <a:endParaRPr lang="en-US"/>
          </a:p>
        </p:txBody>
      </p:sp>
      <p:pic>
        <p:nvPicPr>
          <p:cNvPr id="18" name="Picture 17">
            <a:extLst>
              <a:ext uri="{FF2B5EF4-FFF2-40B4-BE49-F238E27FC236}">
                <a16:creationId xmlns:a16="http://schemas.microsoft.com/office/drawing/2014/main" id="{689C626B-0BD9-4D46-8478-3D35EB2D5F83}"/>
              </a:ext>
            </a:extLst>
          </p:cNvPr>
          <p:cNvPicPr>
            <a:picLocks noChangeAspect="1"/>
          </p:cNvPicPr>
          <p:nvPr/>
        </p:nvPicPr>
        <p:blipFill rotWithShape="1">
          <a:blip r:embed="rId4"/>
          <a:srcRect t="3650" b="3327"/>
          <a:stretch/>
        </p:blipFill>
        <p:spPr>
          <a:xfrm>
            <a:off x="463648" y="1379033"/>
            <a:ext cx="7118215" cy="5050911"/>
          </a:xfrm>
          <a:prstGeom prst="rect">
            <a:avLst/>
          </a:prstGeom>
        </p:spPr>
      </p:pic>
      <p:sp>
        <p:nvSpPr>
          <p:cNvPr id="11" name="TextBox 10">
            <a:extLst>
              <a:ext uri="{FF2B5EF4-FFF2-40B4-BE49-F238E27FC236}">
                <a16:creationId xmlns:a16="http://schemas.microsoft.com/office/drawing/2014/main" id="{7B3ED6FD-EC9A-49CF-9FF8-BFD282F35438}"/>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Tree>
    <p:custDataLst>
      <p:tags r:id="rId1"/>
    </p:custDataLst>
    <p:extLst>
      <p:ext uri="{BB962C8B-B14F-4D97-AF65-F5344CB8AC3E}">
        <p14:creationId xmlns:p14="http://schemas.microsoft.com/office/powerpoint/2010/main" val="270517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327AF2-E028-4305-9A14-3ACC732ABD2E}"/>
              </a:ext>
            </a:extLst>
          </p:cNvPr>
          <p:cNvSpPr>
            <a:spLocks noGrp="1"/>
          </p:cNvSpPr>
          <p:nvPr>
            <p:ph type="title"/>
          </p:nvPr>
        </p:nvSpPr>
        <p:spPr>
          <a:xfrm>
            <a:off x="463648" y="567041"/>
            <a:ext cx="8006584" cy="419100"/>
          </a:xfrm>
        </p:spPr>
        <p:txBody>
          <a:bodyPr>
            <a:normAutofit fontScale="90000"/>
          </a:bodyPr>
          <a:lstStyle/>
          <a:p>
            <a:r>
              <a:rPr lang="en-US"/>
              <a:t>What to do if the enroll button isn’t active</a:t>
            </a:r>
          </a:p>
        </p:txBody>
      </p:sp>
      <p:sp>
        <p:nvSpPr>
          <p:cNvPr id="5" name="Date Placeholder 4">
            <a:extLst>
              <a:ext uri="{FF2B5EF4-FFF2-40B4-BE49-F238E27FC236}">
                <a16:creationId xmlns:a16="http://schemas.microsoft.com/office/drawing/2014/main" id="{696B9275-DD72-4325-8284-F887DDA65797}"/>
              </a:ext>
            </a:extLst>
          </p:cNvPr>
          <p:cNvSpPr>
            <a:spLocks noGrp="1"/>
          </p:cNvSpPr>
          <p:nvPr>
            <p:ph type="dt" sz="half" idx="19"/>
          </p:nvPr>
        </p:nvSpPr>
        <p:spPr/>
        <p:txBody>
          <a:bodyPr/>
          <a:lstStyle/>
          <a:p>
            <a:fld id="{AC30439D-71C4-BA4D-96A8-5CC35AC14C60}" type="datetime7">
              <a:rPr lang="en-US" smtClean="0"/>
              <a:t>Apr-21</a:t>
            </a:fld>
            <a:r>
              <a:rPr lang="en-US"/>
              <a:t>  |</a:t>
            </a:r>
          </a:p>
        </p:txBody>
      </p:sp>
      <p:sp>
        <p:nvSpPr>
          <p:cNvPr id="6" name="Footer Placeholder 5">
            <a:extLst>
              <a:ext uri="{FF2B5EF4-FFF2-40B4-BE49-F238E27FC236}">
                <a16:creationId xmlns:a16="http://schemas.microsoft.com/office/drawing/2014/main" id="{462639CF-6FDE-4A17-AA23-4EA438951C86}"/>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5EF8BE0-4378-4EE3-B3D7-F5F63256AC2F}"/>
              </a:ext>
            </a:extLst>
          </p:cNvPr>
          <p:cNvSpPr>
            <a:spLocks noGrp="1"/>
          </p:cNvSpPr>
          <p:nvPr>
            <p:ph type="sldNum" sz="quarter" idx="21"/>
          </p:nvPr>
        </p:nvSpPr>
        <p:spPr/>
        <p:txBody>
          <a:bodyPr/>
          <a:lstStyle/>
          <a:p>
            <a:r>
              <a:rPr lang="en-US"/>
              <a:t>  </a:t>
            </a:r>
            <a:fld id="{E0E21186-8CC3-194A-9753-0BBC1EC778BB}" type="slidenum">
              <a:rPr lang="en-US" smtClean="0"/>
              <a:pPr/>
              <a:t>62</a:t>
            </a:fld>
            <a:endParaRPr lang="en-US"/>
          </a:p>
        </p:txBody>
      </p:sp>
      <p:sp>
        <p:nvSpPr>
          <p:cNvPr id="10" name="TextBox 9">
            <a:extLst>
              <a:ext uri="{FF2B5EF4-FFF2-40B4-BE49-F238E27FC236}">
                <a16:creationId xmlns:a16="http://schemas.microsoft.com/office/drawing/2014/main" id="{43E451CA-39D5-40E5-993C-284F08C86AEE}"/>
              </a:ext>
            </a:extLst>
          </p:cNvPr>
          <p:cNvSpPr txBox="1"/>
          <p:nvPr/>
        </p:nvSpPr>
        <p:spPr>
          <a:xfrm>
            <a:off x="463648" y="1251284"/>
            <a:ext cx="10910205" cy="5078313"/>
          </a:xfrm>
          <a:prstGeom prst="rect">
            <a:avLst/>
          </a:prstGeom>
          <a:noFill/>
        </p:spPr>
        <p:txBody>
          <a:bodyPr wrap="square" rtlCol="0">
            <a:spAutoFit/>
          </a:bodyPr>
          <a:lstStyle/>
          <a:p>
            <a:pPr marL="285750" indent="-285750">
              <a:buFont typeface="Wingdings" panose="05000000000000000000" pitchFamily="2" charset="2"/>
              <a:buChar char="ü"/>
            </a:pPr>
            <a:r>
              <a:rPr lang="en-US" dirty="0"/>
              <a:t>Check the applicant’s SSN and Citizenship verification status. </a:t>
            </a:r>
          </a:p>
          <a:p>
            <a:pPr marL="742950" lvl="1" indent="-285750">
              <a:buFont typeface="Arial" panose="020B0604020202020204" pitchFamily="34" charset="0"/>
              <a:buChar char="•"/>
            </a:pPr>
            <a:r>
              <a:rPr lang="en-US" dirty="0"/>
              <a:t>Both statuses must be “verified” or “manually verified”</a:t>
            </a:r>
          </a:p>
          <a:p>
            <a:pPr marL="742950" lvl="1" indent="-285750">
              <a:buFont typeface="Arial" panose="020B0604020202020204" pitchFamily="34" charset="0"/>
              <a:buChar char="•"/>
            </a:pPr>
            <a:r>
              <a:rPr lang="en-US" dirty="0"/>
              <a:t>Verification dates must be </a:t>
            </a:r>
            <a:r>
              <a:rPr lang="en-US" u="sng" dirty="0"/>
              <a:t>on or before</a:t>
            </a:r>
            <a:r>
              <a:rPr lang="en-US" dirty="0"/>
              <a:t> the entered start date</a:t>
            </a:r>
          </a:p>
          <a:p>
            <a:pPr lvl="1"/>
            <a:endParaRPr lang="en-US" dirty="0"/>
          </a:p>
          <a:p>
            <a:pPr marL="285750" indent="-285750">
              <a:buFont typeface="Wingdings" panose="05000000000000000000" pitchFamily="2" charset="2"/>
              <a:buChar char="ü"/>
            </a:pPr>
            <a:r>
              <a:rPr lang="en-US" dirty="0"/>
              <a:t>Check the NSCHC certification</a:t>
            </a:r>
          </a:p>
          <a:p>
            <a:pPr marL="742950" lvl="1" indent="-285750">
              <a:buFont typeface="Arial" panose="020B0604020202020204" pitchFamily="34" charset="0"/>
              <a:buChar char="•"/>
            </a:pPr>
            <a:r>
              <a:rPr lang="en-US" dirty="0"/>
              <a:t>The date entered in the NSCHC Certification field must be </a:t>
            </a:r>
            <a:r>
              <a:rPr lang="en-US" u="sng" dirty="0"/>
              <a:t>before</a:t>
            </a:r>
            <a:r>
              <a:rPr lang="en-US" dirty="0"/>
              <a:t> the entered start date</a:t>
            </a:r>
          </a:p>
          <a:p>
            <a:pPr marL="742950" lvl="1" indent="-285750">
              <a:buFont typeface="Arial" panose="020B0604020202020204" pitchFamily="34" charset="0"/>
              <a:buChar char="•"/>
            </a:pPr>
            <a:endParaRPr lang="en-US" dirty="0"/>
          </a:p>
          <a:p>
            <a:pPr marL="285750" indent="-285750">
              <a:buFont typeface="Wingdings" panose="05000000000000000000" pitchFamily="2" charset="2"/>
              <a:buChar char="ü"/>
            </a:pPr>
            <a:r>
              <a:rPr lang="en-US" dirty="0"/>
              <a:t>Check the entered start date</a:t>
            </a:r>
          </a:p>
          <a:p>
            <a:pPr marL="742950" lvl="1" indent="-285750">
              <a:buFont typeface="Arial" panose="020B0604020202020204" pitchFamily="34" charset="0"/>
              <a:buChar char="•"/>
            </a:pPr>
            <a:r>
              <a:rPr lang="en-US" dirty="0"/>
              <a:t>The date must be within the member enrollment period</a:t>
            </a:r>
          </a:p>
          <a:p>
            <a:pPr marL="742950" lvl="1" indent="-285750">
              <a:buFont typeface="Arial" panose="020B0604020202020204" pitchFamily="34" charset="0"/>
              <a:buChar char="•"/>
            </a:pPr>
            <a:r>
              <a:rPr lang="en-US" dirty="0"/>
              <a:t>The date cannot be later than today’s date</a:t>
            </a:r>
          </a:p>
          <a:p>
            <a:pPr marL="742950" lvl="1" indent="-285750">
              <a:buFont typeface="Arial" panose="020B0604020202020204" pitchFamily="34" charset="0"/>
              <a:buChar char="•"/>
            </a:pPr>
            <a:r>
              <a:rPr lang="en-US" dirty="0"/>
              <a:t>The date cannot be earlier than the SSN/Citizenship verification dates</a:t>
            </a:r>
          </a:p>
          <a:p>
            <a:pPr marL="742950" lvl="1" indent="-285750">
              <a:buFont typeface="Arial" panose="020B0604020202020204" pitchFamily="34" charset="0"/>
              <a:buChar char="•"/>
            </a:pPr>
            <a:r>
              <a:rPr lang="en-US" dirty="0"/>
              <a:t>The date cannot be the same or earlier than the date in the NSCHC Certification field </a:t>
            </a:r>
          </a:p>
          <a:p>
            <a:pPr lvl="1"/>
            <a:endParaRPr lang="en-US" dirty="0"/>
          </a:p>
          <a:p>
            <a:pPr marL="285750" indent="-285750">
              <a:buFont typeface="Wingdings" panose="05000000000000000000" pitchFamily="2" charset="2"/>
              <a:buChar char="ü"/>
            </a:pPr>
            <a:r>
              <a:rPr lang="en-US" dirty="0"/>
              <a:t>Check that all fields are completed</a:t>
            </a:r>
          </a:p>
          <a:p>
            <a:endParaRPr lang="en-US" dirty="0"/>
          </a:p>
          <a:p>
            <a:pPr algn="ctr"/>
            <a:r>
              <a:rPr lang="en-US" b="1" u="sng" dirty="0"/>
              <a:t>If all the previously mentioned steps are complete and you still cannot enroll the applicant, contact the AmeriCorps Hotline and your Portfolio Manager </a:t>
            </a:r>
          </a:p>
          <a:p>
            <a:pPr marL="285750" indent="-285750">
              <a:buFont typeface="Wingdings" panose="05000000000000000000" pitchFamily="2" charset="2"/>
              <a:buChar char="ü"/>
            </a:pPr>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Ink 1">
                <a:extLst>
                  <a:ext uri="{FF2B5EF4-FFF2-40B4-BE49-F238E27FC236}">
                    <a16:creationId xmlns:a16="http://schemas.microsoft.com/office/drawing/2014/main" id="{E10416B4-2878-49DE-91C2-459894CFBA16}"/>
                  </a:ext>
                </a:extLst>
              </p14:cNvPr>
              <p14:cNvContentPartPr/>
              <p14:nvPr/>
            </p14:nvContentPartPr>
            <p14:xfrm>
              <a:off x="2194296" y="5083560"/>
              <a:ext cx="360" cy="360"/>
            </p14:xfrm>
          </p:contentPart>
        </mc:Choice>
        <mc:Fallback xmlns="">
          <p:pic>
            <p:nvPicPr>
              <p:cNvPr id="2" name="Ink 1">
                <a:extLst>
                  <a:ext uri="{FF2B5EF4-FFF2-40B4-BE49-F238E27FC236}">
                    <a16:creationId xmlns:a16="http://schemas.microsoft.com/office/drawing/2014/main" id="{E10416B4-2878-49DE-91C2-459894CFBA16}"/>
                  </a:ext>
                </a:extLst>
              </p:cNvPr>
              <p:cNvPicPr/>
              <p:nvPr/>
            </p:nvPicPr>
            <p:blipFill>
              <a:blip r:embed="rId5"/>
              <a:stretch>
                <a:fillRect/>
              </a:stretch>
            </p:blipFill>
            <p:spPr>
              <a:xfrm>
                <a:off x="2176296" y="49755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6590F80C-C026-4EAC-BF01-E5C1B112EB86}"/>
                  </a:ext>
                </a:extLst>
              </p14:cNvPr>
              <p14:cNvContentPartPr/>
              <p14:nvPr/>
            </p14:nvContentPartPr>
            <p14:xfrm>
              <a:off x="2230656" y="4584240"/>
              <a:ext cx="360" cy="360"/>
            </p14:xfrm>
          </p:contentPart>
        </mc:Choice>
        <mc:Fallback xmlns="">
          <p:pic>
            <p:nvPicPr>
              <p:cNvPr id="4" name="Ink 3">
                <a:extLst>
                  <a:ext uri="{FF2B5EF4-FFF2-40B4-BE49-F238E27FC236}">
                    <a16:creationId xmlns:a16="http://schemas.microsoft.com/office/drawing/2014/main" id="{6590F80C-C026-4EAC-BF01-E5C1B112EB86}"/>
                  </a:ext>
                </a:extLst>
              </p:cNvPr>
              <p:cNvPicPr/>
              <p:nvPr/>
            </p:nvPicPr>
            <p:blipFill>
              <a:blip r:embed="rId7"/>
              <a:stretch>
                <a:fillRect/>
              </a:stretch>
            </p:blipFill>
            <p:spPr>
              <a:xfrm>
                <a:off x="2212656" y="44762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 7">
                <a:extLst>
                  <a:ext uri="{FF2B5EF4-FFF2-40B4-BE49-F238E27FC236}">
                    <a16:creationId xmlns:a16="http://schemas.microsoft.com/office/drawing/2014/main" id="{C17543B2-987C-4C9A-BAFC-1FEC5AD99CFD}"/>
                  </a:ext>
                </a:extLst>
              </p14:cNvPr>
              <p14:cNvContentPartPr/>
              <p14:nvPr/>
            </p14:nvContentPartPr>
            <p14:xfrm>
              <a:off x="5876016" y="5303160"/>
              <a:ext cx="360" cy="360"/>
            </p14:xfrm>
          </p:contentPart>
        </mc:Choice>
        <mc:Fallback xmlns="">
          <p:pic>
            <p:nvPicPr>
              <p:cNvPr id="8" name="Ink 7">
                <a:extLst>
                  <a:ext uri="{FF2B5EF4-FFF2-40B4-BE49-F238E27FC236}">
                    <a16:creationId xmlns:a16="http://schemas.microsoft.com/office/drawing/2014/main" id="{C17543B2-987C-4C9A-BAFC-1FEC5AD99CFD}"/>
                  </a:ext>
                </a:extLst>
              </p:cNvPr>
              <p:cNvPicPr/>
              <p:nvPr/>
            </p:nvPicPr>
            <p:blipFill>
              <a:blip r:embed="rId9"/>
              <a:stretch>
                <a:fillRect/>
              </a:stretch>
            </p:blipFill>
            <p:spPr>
              <a:xfrm>
                <a:off x="5858016" y="51951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1B24D35B-26C2-4C42-A562-4AB47BBFE93C}"/>
                  </a:ext>
                </a:extLst>
              </p14:cNvPr>
              <p14:cNvContentPartPr/>
              <p14:nvPr/>
            </p14:nvContentPartPr>
            <p14:xfrm>
              <a:off x="5839296" y="5266800"/>
              <a:ext cx="360" cy="360"/>
            </p14:xfrm>
          </p:contentPart>
        </mc:Choice>
        <mc:Fallback xmlns="">
          <p:pic>
            <p:nvPicPr>
              <p:cNvPr id="9" name="Ink 8">
                <a:extLst>
                  <a:ext uri="{FF2B5EF4-FFF2-40B4-BE49-F238E27FC236}">
                    <a16:creationId xmlns:a16="http://schemas.microsoft.com/office/drawing/2014/main" id="{1B24D35B-26C2-4C42-A562-4AB47BBFE93C}"/>
                  </a:ext>
                </a:extLst>
              </p:cNvPr>
              <p:cNvPicPr/>
              <p:nvPr/>
            </p:nvPicPr>
            <p:blipFill>
              <a:blip r:embed="rId11"/>
              <a:stretch>
                <a:fillRect/>
              </a:stretch>
            </p:blipFill>
            <p:spPr>
              <a:xfrm>
                <a:off x="5821296" y="515880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k 10">
                <a:extLst>
                  <a:ext uri="{FF2B5EF4-FFF2-40B4-BE49-F238E27FC236}">
                    <a16:creationId xmlns:a16="http://schemas.microsoft.com/office/drawing/2014/main" id="{60A3998C-2BC2-403E-A8A1-BD907D306C17}"/>
                  </a:ext>
                </a:extLst>
              </p14:cNvPr>
              <p14:cNvContentPartPr/>
              <p14:nvPr/>
            </p14:nvContentPartPr>
            <p14:xfrm>
              <a:off x="5839296" y="5278680"/>
              <a:ext cx="8280" cy="5040"/>
            </p14:xfrm>
          </p:contentPart>
        </mc:Choice>
        <mc:Fallback xmlns="">
          <p:pic>
            <p:nvPicPr>
              <p:cNvPr id="11" name="Ink 10">
                <a:extLst>
                  <a:ext uri="{FF2B5EF4-FFF2-40B4-BE49-F238E27FC236}">
                    <a16:creationId xmlns:a16="http://schemas.microsoft.com/office/drawing/2014/main" id="{60A3998C-2BC2-403E-A8A1-BD907D306C17}"/>
                  </a:ext>
                </a:extLst>
              </p:cNvPr>
              <p:cNvPicPr/>
              <p:nvPr/>
            </p:nvPicPr>
            <p:blipFill>
              <a:blip r:embed="rId13"/>
              <a:stretch>
                <a:fillRect/>
              </a:stretch>
            </p:blipFill>
            <p:spPr>
              <a:xfrm>
                <a:off x="5820478" y="5170680"/>
                <a:ext cx="45540" cy="22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Ink 11">
                <a:extLst>
                  <a:ext uri="{FF2B5EF4-FFF2-40B4-BE49-F238E27FC236}">
                    <a16:creationId xmlns:a16="http://schemas.microsoft.com/office/drawing/2014/main" id="{53809ACE-F82D-4772-9C33-2447C5A25C8C}"/>
                  </a:ext>
                </a:extLst>
              </p14:cNvPr>
              <p14:cNvContentPartPr/>
              <p14:nvPr/>
            </p14:nvContentPartPr>
            <p14:xfrm>
              <a:off x="5486136" y="5705640"/>
              <a:ext cx="360" cy="360"/>
            </p14:xfrm>
          </p:contentPart>
        </mc:Choice>
        <mc:Fallback xmlns="">
          <p:pic>
            <p:nvPicPr>
              <p:cNvPr id="12" name="Ink 11">
                <a:extLst>
                  <a:ext uri="{FF2B5EF4-FFF2-40B4-BE49-F238E27FC236}">
                    <a16:creationId xmlns:a16="http://schemas.microsoft.com/office/drawing/2014/main" id="{53809ACE-F82D-4772-9C33-2447C5A25C8C}"/>
                  </a:ext>
                </a:extLst>
              </p:cNvPr>
              <p:cNvPicPr/>
              <p:nvPr/>
            </p:nvPicPr>
            <p:blipFill>
              <a:blip r:embed="rId15"/>
              <a:stretch>
                <a:fillRect/>
              </a:stretch>
            </p:blipFill>
            <p:spPr>
              <a:xfrm>
                <a:off x="5468136" y="5597640"/>
                <a:ext cx="36000" cy="216000"/>
              </a:xfrm>
              <a:prstGeom prst="rect">
                <a:avLst/>
              </a:prstGeom>
            </p:spPr>
          </p:pic>
        </mc:Fallback>
      </mc:AlternateContent>
    </p:spTree>
    <p:custDataLst>
      <p:tags r:id="rId1"/>
    </p:custDataLst>
    <p:extLst>
      <p:ext uri="{BB962C8B-B14F-4D97-AF65-F5344CB8AC3E}">
        <p14:creationId xmlns:p14="http://schemas.microsoft.com/office/powerpoint/2010/main" val="3801507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259879-46C9-49BA-AF47-CAF4C678019B}"/>
              </a:ext>
            </a:extLst>
          </p:cNvPr>
          <p:cNvSpPr>
            <a:spLocks noGrp="1"/>
          </p:cNvSpPr>
          <p:nvPr>
            <p:ph type="body" sz="quarter" idx="18"/>
          </p:nvPr>
        </p:nvSpPr>
        <p:spPr>
          <a:xfrm>
            <a:off x="222168" y="3276559"/>
            <a:ext cx="8986838" cy="1648601"/>
          </a:xfrm>
        </p:spPr>
        <p:txBody>
          <a:bodyPr/>
          <a:lstStyle/>
          <a:p>
            <a:r>
              <a:rPr lang="en-US" dirty="0"/>
              <a:t>Thank you for your service</a:t>
            </a:r>
          </a:p>
        </p:txBody>
      </p:sp>
      <p:sp>
        <p:nvSpPr>
          <p:cNvPr id="11" name="Picture Placeholder 10">
            <a:extLst>
              <a:ext uri="{FF2B5EF4-FFF2-40B4-BE49-F238E27FC236}">
                <a16:creationId xmlns:a16="http://schemas.microsoft.com/office/drawing/2014/main" id="{4398A266-BEF4-45CA-8DA0-F364DA4726AA}"/>
              </a:ext>
            </a:extLst>
          </p:cNvPr>
          <p:cNvSpPr>
            <a:spLocks noGrp="1"/>
          </p:cNvSpPr>
          <p:nvPr>
            <p:ph type="pic" sz="quarter" idx="20"/>
          </p:nvPr>
        </p:nvSpPr>
        <p:spPr/>
      </p:sp>
      <p:sp>
        <p:nvSpPr>
          <p:cNvPr id="6" name="Date Placeholder 5">
            <a:extLst>
              <a:ext uri="{FF2B5EF4-FFF2-40B4-BE49-F238E27FC236}">
                <a16:creationId xmlns:a16="http://schemas.microsoft.com/office/drawing/2014/main" id="{EF379EE9-6932-4644-AF8C-D1F1AD883851}"/>
              </a:ext>
            </a:extLst>
          </p:cNvPr>
          <p:cNvSpPr>
            <a:spLocks noGrp="1"/>
          </p:cNvSpPr>
          <p:nvPr>
            <p:ph type="dt" sz="half" idx="21"/>
          </p:nvPr>
        </p:nvSpPr>
        <p:spPr/>
        <p:txBody>
          <a:bodyPr/>
          <a:lstStyle/>
          <a:p>
            <a:fld id="{67EF6724-4917-8648-BD01-FA27F6F6D7DE}" type="datetime7">
              <a:rPr lang="en-US" smtClean="0"/>
              <a:pPr/>
              <a:t>Apr-21</a:t>
            </a:fld>
            <a:r>
              <a:rPr lang="en-US"/>
              <a:t>  |</a:t>
            </a:r>
          </a:p>
        </p:txBody>
      </p:sp>
      <p:sp>
        <p:nvSpPr>
          <p:cNvPr id="7" name="Footer Placeholder 6">
            <a:extLst>
              <a:ext uri="{FF2B5EF4-FFF2-40B4-BE49-F238E27FC236}">
                <a16:creationId xmlns:a16="http://schemas.microsoft.com/office/drawing/2014/main" id="{22BF798C-7C5C-4ADD-99CD-9B3E08D62014}"/>
              </a:ext>
            </a:extLst>
          </p:cNvPr>
          <p:cNvSpPr>
            <a:spLocks noGrp="1"/>
          </p:cNvSpPr>
          <p:nvPr>
            <p:ph type="ftr" sz="quarter" idx="22"/>
          </p:nvPr>
        </p:nvSpPr>
        <p:spPr/>
        <p:txBody>
          <a:bodyPr/>
          <a:lstStyle/>
          <a:p>
            <a:r>
              <a:rPr lang="en-US"/>
              <a:t>© 2020 AmeriCorps.</a:t>
            </a:r>
          </a:p>
        </p:txBody>
      </p:sp>
      <p:sp>
        <p:nvSpPr>
          <p:cNvPr id="8" name="Slide Number Placeholder 7">
            <a:extLst>
              <a:ext uri="{FF2B5EF4-FFF2-40B4-BE49-F238E27FC236}">
                <a16:creationId xmlns:a16="http://schemas.microsoft.com/office/drawing/2014/main" id="{18D0B0CE-C1CB-4B53-B986-8D04A198A29E}"/>
              </a:ext>
            </a:extLst>
          </p:cNvPr>
          <p:cNvSpPr>
            <a:spLocks noGrp="1"/>
          </p:cNvSpPr>
          <p:nvPr>
            <p:ph type="sldNum" sz="quarter" idx="23"/>
          </p:nvPr>
        </p:nvSpPr>
        <p:spPr/>
        <p:txBody>
          <a:bodyPr/>
          <a:lstStyle/>
          <a:p>
            <a:r>
              <a:rPr lang="en-US"/>
              <a:t>  </a:t>
            </a:r>
            <a:fld id="{E0E21186-8CC3-194A-9753-0BBC1EC778BB}" type="slidenum">
              <a:rPr lang="en-US" smtClean="0"/>
              <a:pPr/>
              <a:t>63</a:t>
            </a:fld>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0275821D-F4D6-45C9-A8A0-06595BD1210B}"/>
                  </a:ext>
                </a:extLst>
              </p14:cNvPr>
              <p14:cNvContentPartPr/>
              <p14:nvPr/>
            </p14:nvContentPartPr>
            <p14:xfrm>
              <a:off x="1913856" y="4339800"/>
              <a:ext cx="5040" cy="360"/>
            </p14:xfrm>
          </p:contentPart>
        </mc:Choice>
        <mc:Fallback xmlns="">
          <p:pic>
            <p:nvPicPr>
              <p:cNvPr id="15" name="Ink 14">
                <a:extLst>
                  <a:ext uri="{FF2B5EF4-FFF2-40B4-BE49-F238E27FC236}">
                    <a16:creationId xmlns:a16="http://schemas.microsoft.com/office/drawing/2014/main" id="{0275821D-F4D6-45C9-A8A0-06595BD1210B}"/>
                  </a:ext>
                </a:extLst>
              </p:cNvPr>
              <p:cNvPicPr/>
              <p:nvPr/>
            </p:nvPicPr>
            <p:blipFill>
              <a:blip r:embed="rId5"/>
              <a:stretch>
                <a:fillRect/>
              </a:stretch>
            </p:blipFill>
            <p:spPr>
              <a:xfrm>
                <a:off x="1895856" y="4231800"/>
                <a:ext cx="40680" cy="216000"/>
              </a:xfrm>
              <a:prstGeom prst="rect">
                <a:avLst/>
              </a:prstGeom>
            </p:spPr>
          </p:pic>
        </mc:Fallback>
      </mc:AlternateContent>
      <p:grpSp>
        <p:nvGrpSpPr>
          <p:cNvPr id="21" name="Group 20">
            <a:extLst>
              <a:ext uri="{FF2B5EF4-FFF2-40B4-BE49-F238E27FC236}">
                <a16:creationId xmlns:a16="http://schemas.microsoft.com/office/drawing/2014/main" id="{514FD5DC-101D-4D4B-9169-26377257232D}"/>
              </a:ext>
            </a:extLst>
          </p:cNvPr>
          <p:cNvGrpSpPr/>
          <p:nvPr/>
        </p:nvGrpSpPr>
        <p:grpSpPr>
          <a:xfrm>
            <a:off x="2035536" y="4632480"/>
            <a:ext cx="78480" cy="42120"/>
            <a:chOff x="2035536" y="4632480"/>
            <a:chExt cx="78480" cy="4212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173F5E63-D9A5-4A58-9834-417685105D12}"/>
                    </a:ext>
                  </a:extLst>
                </p14:cNvPr>
                <p14:cNvContentPartPr/>
                <p14:nvPr/>
              </p14:nvContentPartPr>
              <p14:xfrm>
                <a:off x="2035536" y="4632480"/>
                <a:ext cx="360" cy="360"/>
              </p14:xfrm>
            </p:contentPart>
          </mc:Choice>
          <mc:Fallback xmlns="">
            <p:pic>
              <p:nvPicPr>
                <p:cNvPr id="16" name="Ink 15">
                  <a:extLst>
                    <a:ext uri="{FF2B5EF4-FFF2-40B4-BE49-F238E27FC236}">
                      <a16:creationId xmlns:a16="http://schemas.microsoft.com/office/drawing/2014/main" id="{173F5E63-D9A5-4A58-9834-417685105D12}"/>
                    </a:ext>
                  </a:extLst>
                </p:cNvPr>
                <p:cNvPicPr/>
                <p:nvPr/>
              </p:nvPicPr>
              <p:blipFill>
                <a:blip r:embed="rId7"/>
                <a:stretch>
                  <a:fillRect/>
                </a:stretch>
              </p:blipFill>
              <p:spPr>
                <a:xfrm>
                  <a:off x="2017536" y="45244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7" name="Ink 16">
                  <a:extLst>
                    <a:ext uri="{FF2B5EF4-FFF2-40B4-BE49-F238E27FC236}">
                      <a16:creationId xmlns:a16="http://schemas.microsoft.com/office/drawing/2014/main" id="{75B48216-A162-40F3-A5DA-841CDEDCB326}"/>
                    </a:ext>
                  </a:extLst>
                </p14:cNvPr>
                <p14:cNvContentPartPr/>
                <p14:nvPr/>
              </p14:nvContentPartPr>
              <p14:xfrm>
                <a:off x="2096376" y="4657320"/>
                <a:ext cx="360" cy="360"/>
              </p14:xfrm>
            </p:contentPart>
          </mc:Choice>
          <mc:Fallback xmlns="">
            <p:pic>
              <p:nvPicPr>
                <p:cNvPr id="17" name="Ink 16">
                  <a:extLst>
                    <a:ext uri="{FF2B5EF4-FFF2-40B4-BE49-F238E27FC236}">
                      <a16:creationId xmlns:a16="http://schemas.microsoft.com/office/drawing/2014/main" id="{75B48216-A162-40F3-A5DA-841CDEDCB326}"/>
                    </a:ext>
                  </a:extLst>
                </p:cNvPr>
                <p:cNvPicPr/>
                <p:nvPr/>
              </p:nvPicPr>
              <p:blipFill>
                <a:blip r:embed="rId9"/>
                <a:stretch>
                  <a:fillRect/>
                </a:stretch>
              </p:blipFill>
              <p:spPr>
                <a:xfrm>
                  <a:off x="2078376" y="45493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8" name="Ink 17">
                  <a:extLst>
                    <a:ext uri="{FF2B5EF4-FFF2-40B4-BE49-F238E27FC236}">
                      <a16:creationId xmlns:a16="http://schemas.microsoft.com/office/drawing/2014/main" id="{777B699C-4FB2-4492-B799-0E74B09E2E37}"/>
                    </a:ext>
                  </a:extLst>
                </p14:cNvPr>
                <p14:cNvContentPartPr/>
                <p14:nvPr/>
              </p14:nvContentPartPr>
              <p14:xfrm>
                <a:off x="2108616" y="4669560"/>
                <a:ext cx="5400" cy="5040"/>
              </p14:xfrm>
            </p:contentPart>
          </mc:Choice>
          <mc:Fallback xmlns="">
            <p:pic>
              <p:nvPicPr>
                <p:cNvPr id="18" name="Ink 17">
                  <a:extLst>
                    <a:ext uri="{FF2B5EF4-FFF2-40B4-BE49-F238E27FC236}">
                      <a16:creationId xmlns:a16="http://schemas.microsoft.com/office/drawing/2014/main" id="{777B699C-4FB2-4492-B799-0E74B09E2E37}"/>
                    </a:ext>
                  </a:extLst>
                </p:cNvPr>
                <p:cNvPicPr/>
                <p:nvPr/>
              </p:nvPicPr>
              <p:blipFill>
                <a:blip r:embed="rId11"/>
                <a:stretch>
                  <a:fillRect/>
                </a:stretch>
              </p:blipFill>
              <p:spPr>
                <a:xfrm>
                  <a:off x="2090616" y="4561560"/>
                  <a:ext cx="41040" cy="2206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9" name="Ink 18">
                <a:extLst>
                  <a:ext uri="{FF2B5EF4-FFF2-40B4-BE49-F238E27FC236}">
                    <a16:creationId xmlns:a16="http://schemas.microsoft.com/office/drawing/2014/main" id="{F10162FA-870A-4725-B0D3-90902B52563D}"/>
                  </a:ext>
                </a:extLst>
              </p14:cNvPr>
              <p14:cNvContentPartPr/>
              <p14:nvPr/>
            </p14:nvContentPartPr>
            <p14:xfrm>
              <a:off x="4595856" y="5132520"/>
              <a:ext cx="360" cy="360"/>
            </p14:xfrm>
          </p:contentPart>
        </mc:Choice>
        <mc:Fallback xmlns="">
          <p:pic>
            <p:nvPicPr>
              <p:cNvPr id="19" name="Ink 18">
                <a:extLst>
                  <a:ext uri="{FF2B5EF4-FFF2-40B4-BE49-F238E27FC236}">
                    <a16:creationId xmlns:a16="http://schemas.microsoft.com/office/drawing/2014/main" id="{F10162FA-870A-4725-B0D3-90902B52563D}"/>
                  </a:ext>
                </a:extLst>
              </p:cNvPr>
              <p:cNvPicPr/>
              <p:nvPr/>
            </p:nvPicPr>
            <p:blipFill>
              <a:blip r:embed="rId13"/>
              <a:stretch>
                <a:fillRect/>
              </a:stretch>
            </p:blipFill>
            <p:spPr>
              <a:xfrm>
                <a:off x="4577856" y="50245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0" name="Ink 19">
                <a:extLst>
                  <a:ext uri="{FF2B5EF4-FFF2-40B4-BE49-F238E27FC236}">
                    <a16:creationId xmlns:a16="http://schemas.microsoft.com/office/drawing/2014/main" id="{DA5DB190-2876-4BBE-80BA-32B66850C72C}"/>
                  </a:ext>
                </a:extLst>
              </p14:cNvPr>
              <p14:cNvContentPartPr/>
              <p14:nvPr/>
            </p14:nvContentPartPr>
            <p14:xfrm>
              <a:off x="3993576" y="4925160"/>
              <a:ext cx="5040" cy="360"/>
            </p14:xfrm>
          </p:contentPart>
        </mc:Choice>
        <mc:Fallback xmlns="">
          <p:pic>
            <p:nvPicPr>
              <p:cNvPr id="20" name="Ink 19">
                <a:extLst>
                  <a:ext uri="{FF2B5EF4-FFF2-40B4-BE49-F238E27FC236}">
                    <a16:creationId xmlns:a16="http://schemas.microsoft.com/office/drawing/2014/main" id="{DA5DB190-2876-4BBE-80BA-32B66850C72C}"/>
                  </a:ext>
                </a:extLst>
              </p:cNvPr>
              <p:cNvPicPr/>
              <p:nvPr/>
            </p:nvPicPr>
            <p:blipFill>
              <a:blip r:embed="rId15"/>
              <a:stretch>
                <a:fillRect/>
              </a:stretch>
            </p:blipFill>
            <p:spPr>
              <a:xfrm>
                <a:off x="3975576" y="4817160"/>
                <a:ext cx="40680" cy="216000"/>
              </a:xfrm>
              <a:prstGeom prst="rect">
                <a:avLst/>
              </a:prstGeom>
            </p:spPr>
          </p:pic>
        </mc:Fallback>
      </mc:AlternateContent>
      <p:pic>
        <p:nvPicPr>
          <p:cNvPr id="2" name="Picture 1">
            <a:extLst>
              <a:ext uri="{FF2B5EF4-FFF2-40B4-BE49-F238E27FC236}">
                <a16:creationId xmlns:a16="http://schemas.microsoft.com/office/drawing/2014/main" id="{74442632-24A9-4889-9350-18AA95CE4959}"/>
              </a:ext>
            </a:extLst>
          </p:cNvPr>
          <p:cNvPicPr>
            <a:picLocks noChangeAspect="1"/>
          </p:cNvPicPr>
          <p:nvPr/>
        </p:nvPicPr>
        <p:blipFill>
          <a:blip r:embed="rId16"/>
          <a:stretch>
            <a:fillRect/>
          </a:stretch>
        </p:blipFill>
        <p:spPr>
          <a:xfrm>
            <a:off x="1576960" y="4046544"/>
            <a:ext cx="458576" cy="448154"/>
          </a:xfrm>
          <a:prstGeom prst="rect">
            <a:avLst/>
          </a:prstGeom>
        </p:spPr>
      </p:pic>
    </p:spTree>
    <p:custDataLst>
      <p:tags r:id="rId1"/>
    </p:custDataLst>
    <p:extLst>
      <p:ext uri="{BB962C8B-B14F-4D97-AF65-F5344CB8AC3E}">
        <p14:creationId xmlns:p14="http://schemas.microsoft.com/office/powerpoint/2010/main" val="235978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10D1D-BD0A-4691-87A9-A0C884C4E90E}"/>
              </a:ext>
            </a:extLst>
          </p:cNvPr>
          <p:cNvPicPr>
            <a:picLocks noChangeAspect="1"/>
          </p:cNvPicPr>
          <p:nvPr/>
        </p:nvPicPr>
        <p:blipFill>
          <a:blip r:embed="rId4"/>
          <a:stretch>
            <a:fillRect/>
          </a:stretch>
        </p:blipFill>
        <p:spPr>
          <a:xfrm>
            <a:off x="1685201" y="1105537"/>
            <a:ext cx="7091357" cy="5185422"/>
          </a:xfrm>
          <a:prstGeom prst="rect">
            <a:avLst/>
          </a:prstGeom>
        </p:spPr>
      </p:pic>
      <p:sp>
        <p:nvSpPr>
          <p:cNvPr id="2" name="Title 1"/>
          <p:cNvSpPr>
            <a:spLocks noGrp="1"/>
          </p:cNvSpPr>
          <p:nvPr>
            <p:ph type="title"/>
          </p:nvPr>
        </p:nvSpPr>
        <p:spPr/>
        <p:txBody>
          <a:bodyPr>
            <a:normAutofit fontScale="90000"/>
          </a:bodyPr>
          <a:lstStyle/>
          <a:p>
            <a:r>
              <a:rPr lang="en-US"/>
              <a:t>Notice of Grant Award (Direct Grantees and State Commissions)</a:t>
            </a:r>
          </a:p>
        </p:txBody>
      </p:sp>
      <p:sp>
        <p:nvSpPr>
          <p:cNvPr id="17" name="TextBox 16"/>
          <p:cNvSpPr txBox="1"/>
          <p:nvPr/>
        </p:nvSpPr>
        <p:spPr>
          <a:xfrm>
            <a:off x="713236" y="1875305"/>
            <a:ext cx="1120820" cy="369332"/>
          </a:xfrm>
          <a:prstGeom prst="rect">
            <a:avLst/>
          </a:prstGeom>
          <a:noFill/>
        </p:spPr>
        <p:txBody>
          <a:bodyPr wrap="none" rtlCol="0">
            <a:spAutoFit/>
          </a:bodyPr>
          <a:lstStyle/>
          <a:p>
            <a:r>
              <a:rPr lang="en-US"/>
              <a:t>Grant ID</a:t>
            </a:r>
          </a:p>
        </p:txBody>
      </p:sp>
      <p:sp>
        <p:nvSpPr>
          <p:cNvPr id="24" name="TextBox 23"/>
          <p:cNvSpPr txBox="1"/>
          <p:nvPr/>
        </p:nvSpPr>
        <p:spPr>
          <a:xfrm>
            <a:off x="178621" y="3778262"/>
            <a:ext cx="2654036" cy="646331"/>
          </a:xfrm>
          <a:prstGeom prst="rect">
            <a:avLst/>
          </a:prstGeom>
          <a:noFill/>
        </p:spPr>
        <p:txBody>
          <a:bodyPr wrap="square" rtlCol="0">
            <a:spAutoFit/>
          </a:bodyPr>
          <a:lstStyle/>
          <a:p>
            <a:r>
              <a:rPr lang="en-US"/>
              <a:t>Awarded funds and member positions</a:t>
            </a:r>
          </a:p>
        </p:txBody>
      </p:sp>
      <p:sp>
        <p:nvSpPr>
          <p:cNvPr id="32" name="TextBox 31"/>
          <p:cNvSpPr txBox="1"/>
          <p:nvPr/>
        </p:nvSpPr>
        <p:spPr>
          <a:xfrm>
            <a:off x="8671691" y="4705826"/>
            <a:ext cx="2478788" cy="1477328"/>
          </a:xfrm>
          <a:prstGeom prst="rect">
            <a:avLst/>
          </a:prstGeom>
          <a:noFill/>
        </p:spPr>
        <p:txBody>
          <a:bodyPr wrap="square" rtlCol="0">
            <a:spAutoFit/>
          </a:bodyPr>
          <a:lstStyle/>
          <a:p>
            <a:r>
              <a:rPr lang="en-US"/>
              <a:t>Special conditions on the award (including subgrantee-specific special conditions)</a:t>
            </a:r>
          </a:p>
        </p:txBody>
      </p:sp>
      <p:sp>
        <p:nvSpPr>
          <p:cNvPr id="23" name="TextBox 22"/>
          <p:cNvSpPr txBox="1"/>
          <p:nvPr/>
        </p:nvSpPr>
        <p:spPr>
          <a:xfrm>
            <a:off x="8544100" y="1674674"/>
            <a:ext cx="2500575" cy="1754326"/>
          </a:xfrm>
          <a:prstGeom prst="rect">
            <a:avLst/>
          </a:prstGeom>
          <a:noFill/>
        </p:spPr>
        <p:txBody>
          <a:bodyPr wrap="square" rtlCol="0">
            <a:spAutoFit/>
          </a:bodyPr>
          <a:lstStyle/>
          <a:p>
            <a:r>
              <a:rPr lang="en-US"/>
              <a:t>Project and Budget Periods </a:t>
            </a:r>
            <a:r>
              <a:rPr lang="en-US" i="1"/>
              <a:t>(NOT the same as member enrollment period, which may start later and/or end earlier)</a:t>
            </a:r>
          </a:p>
        </p:txBody>
      </p:sp>
    </p:spTree>
    <p:custDataLst>
      <p:tags r:id="rId1"/>
    </p:custDataLst>
    <p:extLst>
      <p:ext uri="{BB962C8B-B14F-4D97-AF65-F5344CB8AC3E}">
        <p14:creationId xmlns:p14="http://schemas.microsoft.com/office/powerpoint/2010/main" val="407701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6B29-A5D4-4091-A98D-09F4CB7B0A96}"/>
              </a:ext>
            </a:extLst>
          </p:cNvPr>
          <p:cNvSpPr>
            <a:spLocks noGrp="1"/>
          </p:cNvSpPr>
          <p:nvPr>
            <p:ph type="title"/>
          </p:nvPr>
        </p:nvSpPr>
        <p:spPr>
          <a:xfrm>
            <a:off x="304801" y="2305049"/>
            <a:ext cx="8775032" cy="3983456"/>
          </a:xfrm>
        </p:spPr>
        <p:txBody>
          <a:bodyPr>
            <a:normAutofit/>
          </a:bodyPr>
          <a:lstStyle/>
          <a:p>
            <a:pPr algn="l"/>
            <a:r>
              <a:rPr lang="en-US" sz="4000" dirty="0">
                <a:latin typeface="Century Gothic"/>
              </a:rPr>
              <a:t>Please remember, an individual is officially an AmeriCorps member on the start date recorded in </a:t>
            </a:r>
            <a:r>
              <a:rPr lang="en-US" sz="4000" dirty="0" err="1">
                <a:latin typeface="Century Gothic"/>
              </a:rPr>
              <a:t>eGrants</a:t>
            </a:r>
            <a:r>
              <a:rPr lang="en-US" sz="4000" dirty="0">
                <a:latin typeface="Century Gothic"/>
              </a:rPr>
              <a:t>. Prior to this start date, individuals should not accrue any service hours</a:t>
            </a:r>
          </a:p>
        </p:txBody>
      </p:sp>
      <p:sp>
        <p:nvSpPr>
          <p:cNvPr id="3" name="Picture Placeholder 2">
            <a:extLst>
              <a:ext uri="{FF2B5EF4-FFF2-40B4-BE49-F238E27FC236}">
                <a16:creationId xmlns:a16="http://schemas.microsoft.com/office/drawing/2014/main" id="{CAAA2A32-418B-46D4-92FB-935A5E721010}"/>
              </a:ext>
            </a:extLst>
          </p:cNvPr>
          <p:cNvSpPr>
            <a:spLocks noGrp="1"/>
          </p:cNvSpPr>
          <p:nvPr>
            <p:ph type="pic" sz="quarter" idx="20"/>
          </p:nvPr>
        </p:nvSpPr>
        <p:spPr>
          <a:xfrm>
            <a:off x="11202908" y="297574"/>
            <a:ext cx="604309" cy="604309"/>
          </a:xfrm>
        </p:spPr>
      </p:sp>
      <p:sp>
        <p:nvSpPr>
          <p:cNvPr id="4" name="Date Placeholder 3">
            <a:extLst>
              <a:ext uri="{FF2B5EF4-FFF2-40B4-BE49-F238E27FC236}">
                <a16:creationId xmlns:a16="http://schemas.microsoft.com/office/drawing/2014/main" id="{062269E2-8CC4-4EF3-9C01-14B605F49525}"/>
              </a:ext>
            </a:extLst>
          </p:cNvPr>
          <p:cNvSpPr>
            <a:spLocks noGrp="1"/>
          </p:cNvSpPr>
          <p:nvPr>
            <p:ph type="dt" sz="half" idx="21"/>
          </p:nvPr>
        </p:nvSpPr>
        <p:spPr/>
        <p:txBody>
          <a:bodyPr/>
          <a:lstStyle/>
          <a:p>
            <a:fld id="{399CE98B-07A7-554D-BD02-F2A78CD39E78}" type="datetime7">
              <a:rPr lang="en-US" smtClean="0"/>
              <a:t>Apr-21</a:t>
            </a:fld>
            <a:r>
              <a:rPr lang="en-US"/>
              <a:t>  |</a:t>
            </a:r>
          </a:p>
        </p:txBody>
      </p:sp>
      <p:sp>
        <p:nvSpPr>
          <p:cNvPr id="5" name="Footer Placeholder 4">
            <a:extLst>
              <a:ext uri="{FF2B5EF4-FFF2-40B4-BE49-F238E27FC236}">
                <a16:creationId xmlns:a16="http://schemas.microsoft.com/office/drawing/2014/main" id="{98468561-C766-4FFA-91C7-38F4B46B45DE}"/>
              </a:ext>
            </a:extLst>
          </p:cNvPr>
          <p:cNvSpPr>
            <a:spLocks noGrp="1"/>
          </p:cNvSpPr>
          <p:nvPr>
            <p:ph type="ftr" sz="quarter" idx="22"/>
          </p:nvPr>
        </p:nvSpPr>
        <p:spPr/>
        <p:txBody>
          <a:bodyPr/>
          <a:lstStyle/>
          <a:p>
            <a:r>
              <a:rPr lang="en-US"/>
              <a:t>© 2020 AmeriCorps.</a:t>
            </a:r>
          </a:p>
        </p:txBody>
      </p:sp>
      <p:sp>
        <p:nvSpPr>
          <p:cNvPr id="6" name="Slide Number Placeholder 5">
            <a:extLst>
              <a:ext uri="{FF2B5EF4-FFF2-40B4-BE49-F238E27FC236}">
                <a16:creationId xmlns:a16="http://schemas.microsoft.com/office/drawing/2014/main" id="{EA324358-85E1-42C0-A2AF-7BBDB34D7B6B}"/>
              </a:ext>
            </a:extLst>
          </p:cNvPr>
          <p:cNvSpPr>
            <a:spLocks noGrp="1"/>
          </p:cNvSpPr>
          <p:nvPr>
            <p:ph type="sldNum" sz="quarter" idx="23"/>
          </p:nvPr>
        </p:nvSpPr>
        <p:spPr/>
        <p:txBody>
          <a:bodyPr/>
          <a:lstStyle/>
          <a:p>
            <a:r>
              <a:rPr lang="en-US"/>
              <a:t>  </a:t>
            </a:r>
            <a:fld id="{E0E21186-8CC3-194A-9753-0BBC1EC778BB}" type="slidenum">
              <a:rPr lang="en-US" smtClean="0"/>
              <a:pPr/>
              <a:t>8</a:t>
            </a:fld>
            <a:endParaRPr lang="en-US"/>
          </a:p>
        </p:txBody>
      </p:sp>
    </p:spTree>
    <p:custDataLst>
      <p:tags r:id="rId1"/>
    </p:custDataLst>
    <p:extLst>
      <p:ext uri="{BB962C8B-B14F-4D97-AF65-F5344CB8AC3E}">
        <p14:creationId xmlns:p14="http://schemas.microsoft.com/office/powerpoint/2010/main" val="2609302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30D3-4A10-4107-B596-6A1DA1710604}"/>
              </a:ext>
            </a:extLst>
          </p:cNvPr>
          <p:cNvSpPr>
            <a:spLocks noGrp="1"/>
          </p:cNvSpPr>
          <p:nvPr>
            <p:ph type="title"/>
          </p:nvPr>
        </p:nvSpPr>
        <p:spPr>
          <a:xfrm>
            <a:off x="463648" y="567041"/>
            <a:ext cx="7092184" cy="419100"/>
          </a:xfrm>
        </p:spPr>
        <p:txBody>
          <a:bodyPr>
            <a:normAutofit fontScale="90000"/>
          </a:bodyPr>
          <a:lstStyle/>
          <a:p>
            <a:r>
              <a:rPr lang="en-US"/>
              <a:t>Enrollment Process </a:t>
            </a:r>
          </a:p>
        </p:txBody>
      </p:sp>
      <p:sp>
        <p:nvSpPr>
          <p:cNvPr id="3" name="Text Placeholder 2">
            <a:extLst>
              <a:ext uri="{FF2B5EF4-FFF2-40B4-BE49-F238E27FC236}">
                <a16:creationId xmlns:a16="http://schemas.microsoft.com/office/drawing/2014/main" id="{C5150E5A-BEB5-43CE-B993-8D8C00E2CE1B}"/>
              </a:ext>
            </a:extLst>
          </p:cNvPr>
          <p:cNvSpPr>
            <a:spLocks noGrp="1"/>
          </p:cNvSpPr>
          <p:nvPr>
            <p:ph type="body" sz="quarter" idx="13"/>
          </p:nvPr>
        </p:nvSpPr>
        <p:spPr>
          <a:xfrm>
            <a:off x="463648" y="1381925"/>
            <a:ext cx="11041415" cy="187898"/>
          </a:xfrm>
        </p:spPr>
        <p:txBody>
          <a:bodyPr/>
          <a:lstStyle/>
          <a:p>
            <a:r>
              <a:rPr lang="en-US"/>
              <a:t>*Process may vary for sub-grantees. Please check with your Commission or Prime grantee for further guidance.*</a:t>
            </a:r>
          </a:p>
        </p:txBody>
      </p:sp>
      <p:sp>
        <p:nvSpPr>
          <p:cNvPr id="4" name="Date Placeholder 3">
            <a:extLst>
              <a:ext uri="{FF2B5EF4-FFF2-40B4-BE49-F238E27FC236}">
                <a16:creationId xmlns:a16="http://schemas.microsoft.com/office/drawing/2014/main" id="{0D574413-5085-4658-AFF9-FB90A1BEC8A8}"/>
              </a:ext>
            </a:extLst>
          </p:cNvPr>
          <p:cNvSpPr>
            <a:spLocks noGrp="1"/>
          </p:cNvSpPr>
          <p:nvPr>
            <p:ph type="dt" sz="half" idx="14"/>
          </p:nvPr>
        </p:nvSpPr>
        <p:spPr/>
        <p:txBody>
          <a:bodyPr/>
          <a:lstStyle/>
          <a:p>
            <a:fld id="{BF9D982C-354D-AF4B-A81A-0E0215FBD9B4}" type="datetime7">
              <a:rPr lang="en-US" smtClean="0"/>
              <a:pPr/>
              <a:t>Apr-21</a:t>
            </a:fld>
            <a:r>
              <a:rPr lang="en-US"/>
              <a:t>  |</a:t>
            </a:r>
          </a:p>
        </p:txBody>
      </p:sp>
      <p:sp>
        <p:nvSpPr>
          <p:cNvPr id="5" name="Footer Placeholder 4">
            <a:extLst>
              <a:ext uri="{FF2B5EF4-FFF2-40B4-BE49-F238E27FC236}">
                <a16:creationId xmlns:a16="http://schemas.microsoft.com/office/drawing/2014/main" id="{3A98C741-E69E-4F33-85EB-3E5430813D8F}"/>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1FF0797-03F0-414B-AEB7-4708D8237E8D}"/>
              </a:ext>
            </a:extLst>
          </p:cNvPr>
          <p:cNvSpPr>
            <a:spLocks noGrp="1"/>
          </p:cNvSpPr>
          <p:nvPr>
            <p:ph type="sldNum" sz="quarter" idx="16"/>
          </p:nvPr>
        </p:nvSpPr>
        <p:spPr/>
        <p:txBody>
          <a:bodyPr/>
          <a:lstStyle/>
          <a:p>
            <a:r>
              <a:rPr lang="en-US"/>
              <a:t>  </a:t>
            </a:r>
            <a:fld id="{E0E21186-8CC3-194A-9753-0BBC1EC778BB}" type="slidenum">
              <a:rPr lang="en-US" smtClean="0"/>
              <a:pPr/>
              <a:t>9</a:t>
            </a:fld>
            <a:endParaRPr lang="en-US"/>
          </a:p>
        </p:txBody>
      </p:sp>
      <p:graphicFrame>
        <p:nvGraphicFramePr>
          <p:cNvPr id="9" name="Diagram 8">
            <a:extLst>
              <a:ext uri="{FF2B5EF4-FFF2-40B4-BE49-F238E27FC236}">
                <a16:creationId xmlns:a16="http://schemas.microsoft.com/office/drawing/2014/main" id="{60FFF38D-68B2-4D71-86E6-2307A7260D5B}"/>
              </a:ext>
            </a:extLst>
          </p:cNvPr>
          <p:cNvGraphicFramePr/>
          <p:nvPr>
            <p:extLst>
              <p:ext uri="{D42A27DB-BD31-4B8C-83A1-F6EECF244321}">
                <p14:modId xmlns:p14="http://schemas.microsoft.com/office/powerpoint/2010/main" val="1662810661"/>
              </p:ext>
            </p:extLst>
          </p:nvPr>
        </p:nvGraphicFramePr>
        <p:xfrm>
          <a:off x="238539" y="1475874"/>
          <a:ext cx="11793040" cy="4941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92275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INTERIOR SLIDE" val="bQixcQuA"/>
  <p:tag name="ARTICULATE_DESIGN_ID_QUOTE + IMAGERY" val="zW7BEHfI"/>
  <p:tag name="ARTICULATE_SLIDE_THUMBNAIL_REFRESH" val="1"/>
  <p:tag name="ARTICULATE_DESIGN_ID_ALT INTERIOR SLIDE" val="EPBK9oji"/>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Prima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21FB328B-5239-8E4B-B9F4-29362A3BFE78}"/>
    </a:ext>
  </a:extLst>
</a:theme>
</file>

<file path=ppt/theme/theme10.xml><?xml version="1.0" encoding="utf-8"?>
<a:theme xmlns:a="http://schemas.openxmlformats.org/drawingml/2006/main" name="Bullet Points">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B47DA87-F87C-4047-9044-62EEF2B360D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VER w/ Imag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57BDEE3-1881-FF4B-A203-F4EC6C0EFBA6}"/>
    </a:ext>
  </a:extLst>
</a:theme>
</file>

<file path=ppt/theme/theme3.xml><?xml version="1.0" encoding="utf-8"?>
<a:theme xmlns:a="http://schemas.openxmlformats.org/drawingml/2006/main" name="COVER ALT ">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7E78C6D6-45E6-6E4F-BEF1-555FE5256E50}"/>
    </a:ext>
  </a:extLst>
</a:theme>
</file>

<file path=ppt/theme/theme4.xml><?xml version="1.0" encoding="utf-8"?>
<a:theme xmlns:a="http://schemas.openxmlformats.org/drawingml/2006/main" name="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B979B692-D508-1248-AE14-3665E87D2523}"/>
    </a:ext>
  </a:extLst>
</a:theme>
</file>

<file path=ppt/theme/theme5.xml><?xml version="1.0" encoding="utf-8"?>
<a:theme xmlns:a="http://schemas.openxmlformats.org/drawingml/2006/main" name="ALT 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7085858-B3E5-5146-8F7B-75E7B8764ACF}"/>
    </a:ext>
  </a:extLst>
</a:theme>
</file>

<file path=ppt/theme/theme6.xml><?xml version="1.0" encoding="utf-8"?>
<a:theme xmlns:a="http://schemas.openxmlformats.org/drawingml/2006/main" name="1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17DEA0BE-0924-5346-9A85-72477021DE10}"/>
    </a:ext>
  </a:extLst>
</a:theme>
</file>

<file path=ppt/theme/theme7.xml><?xml version="1.0" encoding="utf-8"?>
<a:theme xmlns:a="http://schemas.openxmlformats.org/drawingml/2006/main" name="4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A1A2E3ED-682D-AC4D-81E4-A8B17FF30B57}"/>
    </a:ext>
  </a:extLst>
</a:theme>
</file>

<file path=ppt/theme/theme8.xml><?xml version="1.0" encoding="utf-8"?>
<a:theme xmlns:a="http://schemas.openxmlformats.org/drawingml/2006/main" name="Quote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8C0C7D1E-33E7-B141-9435-790032D6C17E}"/>
    </a:ext>
  </a:extLst>
</a:theme>
</file>

<file path=ppt/theme/theme9.xml><?xml version="1.0" encoding="utf-8"?>
<a:theme xmlns:a="http://schemas.openxmlformats.org/drawingml/2006/main" name="Content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43E58F8-27C0-F346-815C-83C7FB5FF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haredContentType xmlns="Microsoft.SharePoint.Taxonomy.ContentTypeSync" SourceId="b27761d9-e01b-4aa1-be90-d0aca08ff79d" ContentTypeId="0x010100AFD780BAE4809F40825A8DA130A1006A0A" PreviousValue="false"/>
</file>

<file path=customXml/item5.xml><?xml version="1.0" encoding="utf-8"?>
<ct:contentTypeSchema xmlns:ct="http://schemas.microsoft.com/office/2006/metadata/contentType" xmlns:ma="http://schemas.microsoft.com/office/2006/metadata/properties/metaAttributes" ct:_="" ma:_="" ma:contentTypeName="PowerPoint Document" ma:contentTypeID="0x010100AFD780BAE4809F40825A8DA130A1006A0A003A3A1027F23F974292362D1D77CB4429" ma:contentTypeVersion="5" ma:contentTypeDescription="PowerPoint Document" ma:contentTypeScope="" ma:versionID="4caf5cc27e5c67ebd024c44bad8c7d77">
  <xsd:schema xmlns:xsd="http://www.w3.org/2001/XMLSchema" xmlns:xs="http://www.w3.org/2001/XMLSchema" xmlns:p="http://schemas.microsoft.com/office/2006/metadata/properties" xmlns:ns2="61b39957-9d5e-4835-b5de-b3c922b7ec39" xmlns:ns3="955b5658-c4af-4367-aaf7-f4b787d2e46e" targetNamespace="http://schemas.microsoft.com/office/2006/metadata/properties" ma:root="true" ma:fieldsID="88d7685096c386905e32e56c87b80d86" ns2:_="" ns3:_="">
    <xsd:import namespace="61b39957-9d5e-4835-b5de-b3c922b7ec39"/>
    <xsd:import namespace="955b5658-c4af-4367-aaf7-f4b787d2e46e"/>
    <xsd:element name="properties">
      <xsd:complexType>
        <xsd:sequence>
          <xsd:element name="documentManagement">
            <xsd:complexType>
              <xsd:all>
                <xsd:element ref="ns2:TaxKeywordTaxHTField" minOccurs="0"/>
                <xsd:element ref="ns2:b209bbd5935845f3b7f3cbfb9d539802" minOccurs="0"/>
                <xsd:element ref="ns2:i8e69c9481a041089769efb26b17796a" minOccurs="0"/>
                <xsd:element ref="ns2:TaxCatchAll" minOccurs="0"/>
                <xsd:element ref="ns2:TaxCatchAllLabel" minOccurs="0"/>
                <xsd:element ref="ns2:n0b82672b9064af4963ed3248f0c7c79"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39957-9d5e-4835-b5de-b3c922b7ec39" elementFormDefault="qualified">
    <xsd:import namespace="http://schemas.microsoft.com/office/2006/documentManagement/types"/>
    <xsd:import namespace="http://schemas.microsoft.com/office/infopath/2007/PartnerControls"/>
    <xsd:element name="TaxKeywordTaxHTField" ma:index="6" nillable="true" ma:taxonomy="true" ma:internalName="TaxKeywordTaxHTField" ma:taxonomyFieldName="TaxKeyword" ma:displayName="Enterprise Keywords" ma:readOnly="false" ma:fieldId="{23f27201-bee3-471e-b2e7-b64fd8b7ca38}" ma:taxonomyMulti="true" ma:sspId="b27761d9-e01b-4aa1-be90-d0aca08ff79d" ma:termSetId="00000000-0000-0000-0000-000000000000" ma:anchorId="00000000-0000-0000-0000-000000000000" ma:open="true" ma:isKeyword="true">
      <xsd:complexType>
        <xsd:sequence>
          <xsd:element ref="pc:Terms" minOccurs="0" maxOccurs="1"/>
        </xsd:sequence>
      </xsd:complexType>
    </xsd:element>
    <xsd:element name="b209bbd5935845f3b7f3cbfb9d539802" ma:index="11" nillable="true" ma:taxonomy="true" ma:internalName="b209bbd5935845f3b7f3cbfb9d539802" ma:taxonomyFieldName="CNCS_Data_Classification" ma:displayName="CNCS_Data_Classification" ma:default="" ma:fieldId="{b209bbd5-9358-45f3-b7f3-cbfb9d539802}" ma:taxonomyMulti="true" ma:sspId="b27761d9-e01b-4aa1-be90-d0aca08ff79d" ma:termSetId="acd456f3-7b60-454e-b15d-8dc2ef03d0ad" ma:anchorId="00000000-0000-0000-0000-000000000000" ma:open="false" ma:isKeyword="false">
      <xsd:complexType>
        <xsd:sequence>
          <xsd:element ref="pc:Terms" minOccurs="0" maxOccurs="1"/>
        </xsd:sequence>
      </xsd:complexType>
    </xsd:element>
    <xsd:element name="i8e69c9481a041089769efb26b17796a" ma:index="13" nillable="true" ma:taxonomy="true" ma:internalName="i8e69c9481a041089769efb26b17796a" ma:taxonomyFieldName="CNCS_Department" ma:displayName="CNCS_Department" ma:default="" ma:fieldId="{28e69c94-81a0-4108-9769-efb26b17796a}" ma:sspId="b27761d9-e01b-4aa1-be90-d0aca08ff79d" ma:termSetId="8ed8c9ea-7052-4c1d-a4d7-b9c10bffea6f"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cc7efb95-1b1c-49c8-bd78-c5b53728b262}" ma:internalName="TaxCatchAll" ma:showField="CatchAllData" ma:web="84052075-a818-4038-903a-acba6dbef895">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cc7efb95-1b1c-49c8-bd78-c5b53728b262}" ma:internalName="TaxCatchAllLabel" ma:readOnly="true" ma:showField="CatchAllDataLabel" ma:web="84052075-a818-4038-903a-acba6dbef895">
      <xsd:complexType>
        <xsd:complexContent>
          <xsd:extension base="dms:MultiChoiceLookup">
            <xsd:sequence>
              <xsd:element name="Value" type="dms:Lookup" maxOccurs="unbounded" minOccurs="0" nillable="true"/>
            </xsd:sequence>
          </xsd:extension>
        </xsd:complexContent>
      </xsd:complexType>
    </xsd:element>
    <xsd:element name="n0b82672b9064af4963ed3248f0c7c79" ma:index="17" nillable="true" ma:taxonomy="true" ma:internalName="n0b82672b9064af4963ed3248f0c7c79" ma:taxonomyFieldName="Sensitivity_Level" ma:displayName="Sensitivity_Level" ma:default="" ma:fieldId="{70b82672-b906-4af4-963e-d3248f0c7c79}" ma:sspId="b27761d9-e01b-4aa1-be90-d0aca08ff79d" ma:termSetId="ad5af04f-998f-4c04-a3e9-65dff874b73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5b5658-c4af-4367-aaf7-f4b787d2e46e"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n0b82672b9064af4963ed3248f0c7c79 xmlns="61b39957-9d5e-4835-b5de-b3c922b7ec39">
      <Terms xmlns="http://schemas.microsoft.com/office/infopath/2007/PartnerControls"/>
    </n0b82672b9064af4963ed3248f0c7c79>
    <b209bbd5935845f3b7f3cbfb9d539802 xmlns="61b39957-9d5e-4835-b5de-b3c922b7ec39">
      <Terms xmlns="http://schemas.microsoft.com/office/infopath/2007/PartnerControls"/>
    </b209bbd5935845f3b7f3cbfb9d539802>
    <TaxCatchAll xmlns="61b39957-9d5e-4835-b5de-b3c922b7ec39"/>
    <i8e69c9481a041089769efb26b17796a xmlns="61b39957-9d5e-4835-b5de-b3c922b7ec39">
      <Terms xmlns="http://schemas.microsoft.com/office/infopath/2007/PartnerControls"/>
    </i8e69c9481a041089769efb26b17796a>
    <TaxKeywordTaxHTField xmlns="61b39957-9d5e-4835-b5de-b3c922b7ec39">
      <Terms xmlns="http://schemas.microsoft.com/office/infopath/2007/PartnerControls"/>
    </TaxKeywordTaxHTField>
    <_dlc_DocId xmlns="955b5658-c4af-4367-aaf7-f4b787d2e46e">VWMP5RR7HZ5Z-1083359729-377622</_dlc_DocId>
    <_dlc_DocIdUrl xmlns="955b5658-c4af-4367-aaf7-f4b787d2e46e">
      <Url>https://cnsgov.sharepoint.com/sites/ASN/Home/_layouts/15/DocIdRedir.aspx?ID=VWMP5RR7HZ5Z-1083359729-377622</Url>
      <Description>VWMP5RR7HZ5Z-1083359729-377622</Description>
    </_dlc_DocIdUrl>
  </documentManagement>
</p:properties>
</file>

<file path=customXml/itemProps1.xml><?xml version="1.0" encoding="utf-8"?>
<ds:datastoreItem xmlns:ds="http://schemas.openxmlformats.org/officeDocument/2006/customXml" ds:itemID="{34839B27-4814-4DEC-B6A2-ECA2637E33F0}">
  <ds:schemaRefs>
    <ds:schemaRef ds:uri="http://schemas.microsoft.com/sharepoint/v3/contenttype/forms"/>
  </ds:schemaRefs>
</ds:datastoreItem>
</file>

<file path=customXml/itemProps2.xml><?xml version="1.0" encoding="utf-8"?>
<ds:datastoreItem xmlns:ds="http://schemas.openxmlformats.org/officeDocument/2006/customXml" ds:itemID="{5121FE0B-B148-443B-BD26-762710AAD72E}">
  <ds:schemaRefs>
    <ds:schemaRef ds:uri="http://schemas.microsoft.com/sharepoint/events"/>
  </ds:schemaRefs>
</ds:datastoreItem>
</file>

<file path=customXml/itemProps3.xml><?xml version="1.0" encoding="utf-8"?>
<ds:datastoreItem xmlns:ds="http://schemas.openxmlformats.org/officeDocument/2006/customXml" ds:itemID="{DEBBEDC2-BBE4-4708-9704-C482D13D293F}">
  <ds:schemaRefs>
    <ds:schemaRef ds:uri="http://schemas.microsoft.com/office/2006/metadata/customXsn"/>
  </ds:schemaRefs>
</ds:datastoreItem>
</file>

<file path=customXml/itemProps4.xml><?xml version="1.0" encoding="utf-8"?>
<ds:datastoreItem xmlns:ds="http://schemas.openxmlformats.org/officeDocument/2006/customXml" ds:itemID="{0D9A5B7C-A946-4C9A-857C-B5EB1845ACBC}">
  <ds:schemaRefs>
    <ds:schemaRef ds:uri="Microsoft.SharePoint.Taxonomy.ContentTypeSync"/>
  </ds:schemaRefs>
</ds:datastoreItem>
</file>

<file path=customXml/itemProps5.xml><?xml version="1.0" encoding="utf-8"?>
<ds:datastoreItem xmlns:ds="http://schemas.openxmlformats.org/officeDocument/2006/customXml" ds:itemID="{B9F03B08-383B-4E96-BC8D-5536C530FC4C}">
  <ds:schemaRefs>
    <ds:schemaRef ds:uri="61b39957-9d5e-4835-b5de-b3c922b7ec39"/>
    <ds:schemaRef ds:uri="955b5658-c4af-4367-aaf7-f4b787d2e4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418D47C5-A9BA-466A-A3AC-2CDC7CF94D70}">
  <ds:schemaRefs>
    <ds:schemaRef ds:uri="http://schemas.microsoft.com/office/infopath/2007/PartnerControls"/>
    <ds:schemaRef ds:uri="http://schemas.microsoft.com/office/2006/documentManagement/types"/>
    <ds:schemaRef ds:uri="61b39957-9d5e-4835-b5de-b3c922b7ec39"/>
    <ds:schemaRef ds:uri="http://schemas.openxmlformats.org/package/2006/metadata/core-properties"/>
    <ds:schemaRef ds:uri="http://schemas.microsoft.com/office/2006/metadata/properties"/>
    <ds:schemaRef ds:uri="http://purl.org/dc/dcmitype/"/>
    <ds:schemaRef ds:uri="http://purl.org/dc/elements/1.1/"/>
    <ds:schemaRef ds:uri="955b5658-c4af-4367-aaf7-f4b787d2e46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AmeriCorps PPT Template (2)</Template>
  <TotalTime>83</TotalTime>
  <Words>12787</Words>
  <Application>Microsoft Office PowerPoint</Application>
  <PresentationFormat>Widescreen</PresentationFormat>
  <Paragraphs>979</Paragraphs>
  <Slides>63</Slides>
  <Notes>62</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63</vt:i4>
      </vt:variant>
    </vt:vector>
  </HeadingPairs>
  <TitlesOfParts>
    <vt:vector size="78" baseType="lpstr">
      <vt:lpstr>Arial</vt:lpstr>
      <vt:lpstr>Calibri</vt:lpstr>
      <vt:lpstr>Century Gothic</vt:lpstr>
      <vt:lpstr>Courier New</vt:lpstr>
      <vt:lpstr>Wingdings</vt:lpstr>
      <vt:lpstr>Cover Primary</vt:lpstr>
      <vt:lpstr>2_COVER w/ Image</vt:lpstr>
      <vt:lpstr>COVER ALT </vt:lpstr>
      <vt:lpstr>Interior Slide</vt:lpstr>
      <vt:lpstr>ALT Interior Slide</vt:lpstr>
      <vt:lpstr>1_Interior Slide</vt:lpstr>
      <vt:lpstr>4_Interior Slide</vt:lpstr>
      <vt:lpstr>Quote + Imagery</vt:lpstr>
      <vt:lpstr>Content + Imagery</vt:lpstr>
      <vt:lpstr>Bullet Points</vt:lpstr>
      <vt:lpstr>Member Enrollment Preparation and Implementation</vt:lpstr>
      <vt:lpstr>Purpose </vt:lpstr>
      <vt:lpstr>Quick Links and Resources: </vt:lpstr>
      <vt:lpstr>Let’s compare:  </vt:lpstr>
      <vt:lpstr>Requirements for All Member Enrollments</vt:lpstr>
      <vt:lpstr>Notice of Grant Award </vt:lpstr>
      <vt:lpstr>Notice of Grant Award (Direct Grantees and State Commissions)</vt:lpstr>
      <vt:lpstr>Please remember, an individual is officially an AmeriCorps member on the start date recorded in eGrants. Prior to this start date, individuals should not accrue any service hours</vt:lpstr>
      <vt:lpstr>Enrollment Process </vt:lpstr>
      <vt:lpstr>PowerPoint Presentation</vt:lpstr>
      <vt:lpstr>Log into eGrants and My AmeriCorps Portal </vt:lpstr>
      <vt:lpstr>Set up Operating Sites </vt:lpstr>
      <vt:lpstr>Set up Operating Sites </vt:lpstr>
      <vt:lpstr>Set up Service Locations in eGrants </vt:lpstr>
      <vt:lpstr>Set up Service Locations</vt:lpstr>
      <vt:lpstr>Service Opportunity Listings</vt:lpstr>
      <vt:lpstr>PowerPoint Presentation</vt:lpstr>
      <vt:lpstr>Receiving Applications</vt:lpstr>
      <vt:lpstr>PowerPoint Presentation</vt:lpstr>
      <vt:lpstr>Gather Applicant Information</vt:lpstr>
      <vt:lpstr>National Service Criminal History Check (NSCHC)</vt:lpstr>
      <vt:lpstr>Determine Member Eligibility </vt:lpstr>
      <vt:lpstr>PowerPoint Presentation</vt:lpstr>
      <vt:lpstr>Selecting your applicant in eGrants</vt:lpstr>
      <vt:lpstr>Selecting your applicant in eGrants</vt:lpstr>
      <vt:lpstr> Applicant Invitation </vt:lpstr>
      <vt:lpstr>Member Enrollment Form</vt:lpstr>
      <vt:lpstr>Applicant Enrollment Form</vt:lpstr>
      <vt:lpstr>SSN &amp; Citizenship Verification</vt:lpstr>
      <vt:lpstr>Manual Verification Steps</vt:lpstr>
      <vt:lpstr>Requesting a Secure File Link</vt:lpstr>
      <vt:lpstr>PowerPoint Presentation</vt:lpstr>
      <vt:lpstr>Confirming SSN &amp; Citizenship Verification</vt:lpstr>
      <vt:lpstr>Completing Individual Member Enrollment Form</vt:lpstr>
      <vt:lpstr>Saving Information in the Enrollment Field </vt:lpstr>
      <vt:lpstr>Group Enrollment </vt:lpstr>
      <vt:lpstr>Special Requirement for Group Enrollment </vt:lpstr>
      <vt:lpstr>Group Enrollment Screen</vt:lpstr>
      <vt:lpstr>Group vs. Individual Enrollment</vt:lpstr>
      <vt:lpstr>Group Enrollment Steps</vt:lpstr>
      <vt:lpstr>Group Enrollment Steps</vt:lpstr>
      <vt:lpstr>Group Enrollment Steps</vt:lpstr>
      <vt:lpstr>Group Enrollment Steps</vt:lpstr>
      <vt:lpstr>Group Enrollment Steps </vt:lpstr>
      <vt:lpstr>Group Enrollment Steps </vt:lpstr>
      <vt:lpstr>Group Enrollment Steps</vt:lpstr>
      <vt:lpstr>Group Enrollment Steps</vt:lpstr>
      <vt:lpstr>Group Enrollment Steps</vt:lpstr>
      <vt:lpstr>Group Enrollment Steps</vt:lpstr>
      <vt:lpstr>Troubleshooting Enrollment Error Messages </vt:lpstr>
      <vt:lpstr>Partial Award Acknowledgment</vt:lpstr>
      <vt:lpstr>Partial Award Acknowledgement</vt:lpstr>
      <vt:lpstr>Partial Award Acknowledgment </vt:lpstr>
      <vt:lpstr>Partial Award Acknowledgement</vt:lpstr>
      <vt:lpstr>Check your work!</vt:lpstr>
      <vt:lpstr>Run Reports to Check Enrollments</vt:lpstr>
      <vt:lpstr>Run Reports to Check Enrollments</vt:lpstr>
      <vt:lpstr>How to Update a Start Date in eGrants</vt:lpstr>
      <vt:lpstr>How to Update a Start Date in eGrants</vt:lpstr>
      <vt:lpstr>How to Update a Start Date in eGrants</vt:lpstr>
      <vt:lpstr>How to Update a Start Date in eGrants</vt:lpstr>
      <vt:lpstr>What to do if the enroll button isn’t active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Impact</dc:title>
  <dc:creator>Klingler, Jo</dc:creator>
  <cp:keywords/>
  <cp:lastModifiedBy>Tonning, Britney</cp:lastModifiedBy>
  <cp:revision>4</cp:revision>
  <dcterms:created xsi:type="dcterms:W3CDTF">2020-09-29T06:39:10Z</dcterms:created>
  <dcterms:modified xsi:type="dcterms:W3CDTF">2021-04-14T16:40:17Z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0x010100AFD780BAE4809F40825A8DA130A1006A0A003A3A1027F23F974292362D1D77CB4429</vt:lpwstr>
  </property>
  <property fmtid="{D5CDD505-2E9C-101B-9397-08002B2CF9AE}" pid="3" name="_dlc_DocIdItemGuid">
    <vt:lpwstr>f390c9cc-296d-47c0-b546-f10495d84c64</vt:lpwstr>
  </property>
  <property fmtid="{D5CDD505-2E9C-101B-9397-08002B2CF9AE}" pid="4" name="ArticulateGUID">
    <vt:lpwstr>B09A212D-D600-465E-9415-793B68FAA001</vt:lpwstr>
  </property>
  <property fmtid="{D5CDD505-2E9C-101B-9397-08002B2CF9AE}" pid="5" name="ArticulatePath">
    <vt:lpwstr>AmeriCorps PPT Template</vt:lpwstr>
  </property>
  <property fmtid="{D5CDD505-2E9C-101B-9397-08002B2CF9AE}" pid="6" name="TaxKeyword">
    <vt:lpwstr/>
  </property>
  <property fmtid="{D5CDD505-2E9C-101B-9397-08002B2CF9AE}" pid="7" name="CNCS_Data_Classification">
    <vt:lpwstr/>
  </property>
  <property fmtid="{D5CDD505-2E9C-101B-9397-08002B2CF9AE}" pid="8" name="CNCS_Department">
    <vt:lpwstr/>
  </property>
  <property fmtid="{D5CDD505-2E9C-101B-9397-08002B2CF9AE}" pid="9" name="Sensitivity_Level">
    <vt:lpwstr/>
  </property>
  <property fmtid="{D5CDD505-2E9C-101B-9397-08002B2CF9AE}" pid="10" name="SharedWithUsers">
    <vt:lpwstr>48;#Bastress Tahmasebi, Jennifer;#256;#Tonning, Britney</vt:lpwstr>
  </property>
</Properties>
</file>