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4"/>
    <p:sldMasterId id="2147483801" r:id="rId5"/>
    <p:sldMasterId id="2147483740" r:id="rId6"/>
    <p:sldMasterId id="2147483811" r:id="rId7"/>
  </p:sldMasterIdLst>
  <p:notesMasterIdLst>
    <p:notesMasterId r:id="rId44"/>
  </p:notesMasterIdLst>
  <p:handoutMasterIdLst>
    <p:handoutMasterId r:id="rId45"/>
  </p:handoutMasterIdLst>
  <p:sldIdLst>
    <p:sldId id="258" r:id="rId8"/>
    <p:sldId id="280" r:id="rId9"/>
    <p:sldId id="387" r:id="rId10"/>
    <p:sldId id="372" r:id="rId11"/>
    <p:sldId id="297" r:id="rId12"/>
    <p:sldId id="381" r:id="rId13"/>
    <p:sldId id="376" r:id="rId14"/>
    <p:sldId id="390" r:id="rId15"/>
    <p:sldId id="391" r:id="rId16"/>
    <p:sldId id="383" r:id="rId17"/>
    <p:sldId id="355" r:id="rId18"/>
    <p:sldId id="399" r:id="rId19"/>
    <p:sldId id="306" r:id="rId20"/>
    <p:sldId id="352" r:id="rId21"/>
    <p:sldId id="351" r:id="rId22"/>
    <p:sldId id="389" r:id="rId23"/>
    <p:sldId id="388" r:id="rId24"/>
    <p:sldId id="393" r:id="rId25"/>
    <p:sldId id="377" r:id="rId26"/>
    <p:sldId id="396" r:id="rId27"/>
    <p:sldId id="358" r:id="rId28"/>
    <p:sldId id="353" r:id="rId29"/>
    <p:sldId id="394" r:id="rId30"/>
    <p:sldId id="402" r:id="rId31"/>
    <p:sldId id="398" r:id="rId32"/>
    <p:sldId id="400" r:id="rId33"/>
    <p:sldId id="374" r:id="rId34"/>
    <p:sldId id="323" r:id="rId35"/>
    <p:sldId id="395" r:id="rId36"/>
    <p:sldId id="397" r:id="rId37"/>
    <p:sldId id="403" r:id="rId38"/>
    <p:sldId id="363" r:id="rId39"/>
    <p:sldId id="354" r:id="rId40"/>
    <p:sldId id="291" r:id="rId41"/>
    <p:sldId id="292" r:id="rId42"/>
    <p:sldId id="36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5E2864-30C1-6EB2-FC38-CB52E934C351}" name="Kristen Neishi" initials="KN" userId="S::Neishi-Kristen@norc.org::bebfd665-5945-414d-95f2-8dd648e040ac" providerId="AD"/>
  <p188:author id="{C66F3969-82B5-A85B-0A32-DBD6F180330D}" name="Jennifer Scolese" initials="JS" userId="S::Scolese-Jennifer@norc.org::e51be2b9-8402-40b0-a0c3-8eea80bbc761" providerId="AD"/>
  <p188:author id="{11F14D70-C5F1-CCDB-01D1-198C8968CBB2}" name="Kristen Neishi" initials="KN" userId="4d3d9de9ffd0f764" providerId="Windows Live"/>
  <p188:author id="{A76EE6B5-D528-17B5-210B-D10DB8E9F94D}" name="Carrie Markovitz" initials="CM" userId="S::Markovitz-Carrie@norc.org::641b8b12-0d22-401c-986b-e44328e602bc" providerId="AD"/>
  <p188:author id="{519D68EE-C011-D765-B73E-EB1DC1413D61}" name="McDonald, Emily" initials="ME" userId="S::EMcDonald@cns.gov::9f0a9c4f-c777-4d67-b850-872fe7c679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341"/>
    <a:srgbClr val="102440"/>
    <a:srgbClr val="112441"/>
    <a:srgbClr val="1125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461B34-3D2F-4D3B-BE86-4554638ECBBF}" v="3" dt="2024-01-03T22:50:40.8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54" autoAdjust="0"/>
    <p:restoredTop sz="75088" autoAdjust="0"/>
  </p:normalViewPr>
  <p:slideViewPr>
    <p:cSldViewPr snapToGrid="0" snapToObjects="1">
      <p:cViewPr varScale="1">
        <p:scale>
          <a:sx n="85" d="100"/>
          <a:sy n="85" d="100"/>
        </p:scale>
        <p:origin x="143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677F59-0F84-4DBC-BFD4-3113F8695FE0}" type="doc">
      <dgm:prSet loTypeId="urn:microsoft.com/office/officeart/2009/3/layout/StepUpProcess" loCatId="process" qsTypeId="urn:microsoft.com/office/officeart/2005/8/quickstyle/simple1" qsCatId="simple" csTypeId="urn:microsoft.com/office/officeart/2005/8/colors/accent6_5" csCatId="accent6" phldr="1"/>
      <dgm:spPr/>
      <dgm:t>
        <a:bodyPr/>
        <a:lstStyle/>
        <a:p>
          <a:endParaRPr lang="en-US"/>
        </a:p>
      </dgm:t>
    </dgm:pt>
    <dgm:pt modelId="{45BDE953-6FED-4416-A61E-3A0163E6184C}">
      <dgm:prSet phldrT="[Text]" custT="1"/>
      <dgm:spPr/>
      <dgm:t>
        <a:bodyPr/>
        <a:lstStyle/>
        <a:p>
          <a:pPr>
            <a:lnSpc>
              <a:spcPct val="80000"/>
            </a:lnSpc>
          </a:pPr>
          <a:endParaRPr lang="en-US" sz="1100" dirty="0">
            <a:latin typeface="+mj-lt"/>
          </a:endParaRPr>
        </a:p>
      </dgm:t>
    </dgm:pt>
    <dgm:pt modelId="{2CEC0E2C-CC6A-46D2-B5A3-674319964A17}" type="parTrans" cxnId="{736CD6D4-0A72-4B16-A39F-F65F5EE5E29D}">
      <dgm:prSet/>
      <dgm:spPr/>
      <dgm:t>
        <a:bodyPr/>
        <a:lstStyle/>
        <a:p>
          <a:endParaRPr lang="en-US"/>
        </a:p>
      </dgm:t>
    </dgm:pt>
    <dgm:pt modelId="{4C198F4F-1102-4B00-9B52-83B080F54998}" type="sibTrans" cxnId="{736CD6D4-0A72-4B16-A39F-F65F5EE5E29D}">
      <dgm:prSet/>
      <dgm:spPr/>
      <dgm:t>
        <a:bodyPr/>
        <a:lstStyle/>
        <a:p>
          <a:endParaRPr lang="en-US"/>
        </a:p>
      </dgm:t>
    </dgm:pt>
    <dgm:pt modelId="{4B246890-A7C7-4866-B2E6-A37D6B0F65C6}">
      <dgm:prSet phldrT="[Text]" custT="1"/>
      <dgm:spPr/>
      <dgm:t>
        <a:bodyPr/>
        <a:lstStyle/>
        <a:p>
          <a:pPr>
            <a:lnSpc>
              <a:spcPct val="80000"/>
            </a:lnSpc>
            <a:spcAft>
              <a:spcPts val="0"/>
            </a:spcAft>
          </a:pPr>
          <a:r>
            <a:rPr lang="en-US" sz="1100" b="1" i="1" dirty="0">
              <a:latin typeface="+mj-lt"/>
            </a:rPr>
            <a:t>Performance Measures - Outputs</a:t>
          </a:r>
          <a:endParaRPr lang="en-US" sz="1100" b="0" i="0" dirty="0">
            <a:latin typeface="+mj-lt"/>
          </a:endParaRPr>
        </a:p>
        <a:p>
          <a:pPr>
            <a:lnSpc>
              <a:spcPct val="80000"/>
            </a:lnSpc>
            <a:spcAft>
              <a:spcPct val="35000"/>
            </a:spcAft>
          </a:pPr>
          <a:r>
            <a:rPr lang="en-US" sz="1100" b="1" i="1" dirty="0">
              <a:latin typeface="+mj-lt"/>
            </a:rPr>
            <a:t>Process Evaluation</a:t>
          </a:r>
        </a:p>
      </dgm:t>
    </dgm:pt>
    <dgm:pt modelId="{4CF5E661-9120-41D2-A939-28A7D1515F1B}" type="parTrans" cxnId="{44CA746D-7344-4491-9D0B-64F4AF2CD938}">
      <dgm:prSet/>
      <dgm:spPr/>
      <dgm:t>
        <a:bodyPr/>
        <a:lstStyle/>
        <a:p>
          <a:endParaRPr lang="en-US"/>
        </a:p>
      </dgm:t>
    </dgm:pt>
    <dgm:pt modelId="{C89A25EE-5D7C-490C-8B01-9103D08B4F08}" type="sibTrans" cxnId="{44CA746D-7344-4491-9D0B-64F4AF2CD938}">
      <dgm:prSet/>
      <dgm:spPr/>
      <dgm:t>
        <a:bodyPr/>
        <a:lstStyle/>
        <a:p>
          <a:endParaRPr lang="en-US"/>
        </a:p>
      </dgm:t>
    </dgm:pt>
    <dgm:pt modelId="{DD1F3738-0F60-4459-970E-CEEB4BC80637}">
      <dgm:prSet phldrT="[Text]" custT="1"/>
      <dgm:spPr/>
      <dgm:t>
        <a:bodyPr/>
        <a:lstStyle/>
        <a:p>
          <a:pPr>
            <a:lnSpc>
              <a:spcPct val="80000"/>
            </a:lnSpc>
            <a:spcAft>
              <a:spcPts val="0"/>
            </a:spcAft>
          </a:pPr>
          <a:r>
            <a:rPr lang="en-US" sz="1100" b="1" i="1" dirty="0">
              <a:latin typeface="+mj-lt"/>
            </a:rPr>
            <a:t>Performance Measures – Outcomes</a:t>
          </a:r>
        </a:p>
        <a:p>
          <a:pPr>
            <a:lnSpc>
              <a:spcPct val="80000"/>
            </a:lnSpc>
            <a:spcAft>
              <a:spcPct val="35000"/>
            </a:spcAft>
          </a:pPr>
          <a:r>
            <a:rPr lang="en-US" sz="1100" b="1" i="1" dirty="0">
              <a:latin typeface="+mj-lt"/>
            </a:rPr>
            <a:t>Process and/or Outcome Evaluation</a:t>
          </a:r>
          <a:endParaRPr lang="en-US" sz="1100" b="0" i="0" dirty="0">
            <a:latin typeface="+mj-lt"/>
          </a:endParaRPr>
        </a:p>
      </dgm:t>
    </dgm:pt>
    <dgm:pt modelId="{AC8A35B4-B197-41CE-BA3F-CC0CE3167F4F}" type="parTrans" cxnId="{D0A9544D-E318-40F0-B0E5-B88790B817CE}">
      <dgm:prSet/>
      <dgm:spPr/>
      <dgm:t>
        <a:bodyPr/>
        <a:lstStyle/>
        <a:p>
          <a:endParaRPr lang="en-US"/>
        </a:p>
      </dgm:t>
    </dgm:pt>
    <dgm:pt modelId="{99F35781-EB03-4976-99B9-D776CD221593}" type="sibTrans" cxnId="{D0A9544D-E318-40F0-B0E5-B88790B817CE}">
      <dgm:prSet/>
      <dgm:spPr/>
      <dgm:t>
        <a:bodyPr/>
        <a:lstStyle/>
        <a:p>
          <a:endParaRPr lang="en-US"/>
        </a:p>
      </dgm:t>
    </dgm:pt>
    <dgm:pt modelId="{88007B43-5416-4159-8A2F-C279CA3D127A}">
      <dgm:prSet phldrT="[Text]" custT="1"/>
      <dgm:spPr/>
      <dgm:t>
        <a:bodyPr/>
        <a:lstStyle/>
        <a:p>
          <a:pPr>
            <a:lnSpc>
              <a:spcPct val="80000"/>
            </a:lnSpc>
          </a:pPr>
          <a:endParaRPr lang="en-US" sz="1100" b="0" dirty="0">
            <a:latin typeface="+mj-lt"/>
          </a:endParaRPr>
        </a:p>
      </dgm:t>
    </dgm:pt>
    <dgm:pt modelId="{96F52E96-020C-4F21-8291-9EC079910D90}" type="parTrans" cxnId="{6B118469-B83D-4FE8-8C52-3AC8A00268A5}">
      <dgm:prSet/>
      <dgm:spPr/>
      <dgm:t>
        <a:bodyPr/>
        <a:lstStyle/>
        <a:p>
          <a:endParaRPr lang="en-US"/>
        </a:p>
      </dgm:t>
    </dgm:pt>
    <dgm:pt modelId="{4536EF11-AD07-4775-9372-C9A865C433FB}" type="sibTrans" cxnId="{6B118469-B83D-4FE8-8C52-3AC8A00268A5}">
      <dgm:prSet/>
      <dgm:spPr/>
      <dgm:t>
        <a:bodyPr/>
        <a:lstStyle/>
        <a:p>
          <a:endParaRPr lang="en-US"/>
        </a:p>
      </dgm:t>
    </dgm:pt>
    <dgm:pt modelId="{80967076-6F67-46A6-8AF8-95C78ECBF40E}">
      <dgm:prSet phldrT="[Text]" custT="1"/>
      <dgm:spPr/>
      <dgm:t>
        <a:bodyPr/>
        <a:lstStyle/>
        <a:p>
          <a:pPr>
            <a:lnSpc>
              <a:spcPct val="80000"/>
            </a:lnSpc>
          </a:pPr>
          <a:endParaRPr lang="en-US" sz="1100" b="0" dirty="0">
            <a:solidFill>
              <a:schemeClr val="tx1"/>
            </a:solidFill>
            <a:latin typeface="+mj-lt"/>
          </a:endParaRPr>
        </a:p>
      </dgm:t>
    </dgm:pt>
    <dgm:pt modelId="{C655C835-B692-4B19-A898-AC8231DCED29}" type="parTrans" cxnId="{E49101E7-2C21-4554-8C2A-D663E562EBA8}">
      <dgm:prSet/>
      <dgm:spPr/>
      <dgm:t>
        <a:bodyPr/>
        <a:lstStyle/>
        <a:p>
          <a:endParaRPr lang="en-US"/>
        </a:p>
      </dgm:t>
    </dgm:pt>
    <dgm:pt modelId="{AFF64002-4DA3-4AFA-8EFE-3EF3AB4BD9E0}" type="sibTrans" cxnId="{E49101E7-2C21-4554-8C2A-D663E562EBA8}">
      <dgm:prSet/>
      <dgm:spPr/>
      <dgm:t>
        <a:bodyPr/>
        <a:lstStyle/>
        <a:p>
          <a:endParaRPr lang="en-US"/>
        </a:p>
      </dgm:t>
    </dgm:pt>
    <dgm:pt modelId="{38B7BE76-D23C-44C0-A7E6-B096C4B23317}" type="pres">
      <dgm:prSet presAssocID="{EC677F59-0F84-4DBC-BFD4-3113F8695FE0}" presName="rootnode" presStyleCnt="0">
        <dgm:presLayoutVars>
          <dgm:chMax/>
          <dgm:chPref/>
          <dgm:dir/>
          <dgm:animLvl val="lvl"/>
        </dgm:presLayoutVars>
      </dgm:prSet>
      <dgm:spPr/>
    </dgm:pt>
    <dgm:pt modelId="{294543DC-1338-406B-8F63-A62E6E4D1BB9}" type="pres">
      <dgm:prSet presAssocID="{45BDE953-6FED-4416-A61E-3A0163E6184C}" presName="composite" presStyleCnt="0"/>
      <dgm:spPr/>
    </dgm:pt>
    <dgm:pt modelId="{A06686E7-15DD-4A31-80BA-3580EB15DF93}" type="pres">
      <dgm:prSet presAssocID="{45BDE953-6FED-4416-A61E-3A0163E6184C}" presName="LShape" presStyleLbl="alignNode1" presStyleIdx="0" presStyleCnt="9" custLinFactNeighborX="-16262" custLinFactNeighborY="-41609"/>
      <dgm:spPr>
        <a:solidFill>
          <a:schemeClr val="accent4">
            <a:lumMod val="75000"/>
            <a:alpha val="90000"/>
          </a:schemeClr>
        </a:solidFill>
        <a:ln>
          <a:solidFill>
            <a:schemeClr val="accent4">
              <a:lumMod val="75000"/>
              <a:alpha val="90000"/>
            </a:schemeClr>
          </a:solidFill>
        </a:ln>
      </dgm:spPr>
    </dgm:pt>
    <dgm:pt modelId="{9B648800-77DC-446B-9253-A546A638E7AB}" type="pres">
      <dgm:prSet presAssocID="{45BDE953-6FED-4416-A61E-3A0163E6184C}" presName="ParentText" presStyleLbl="revTx" presStyleIdx="0" presStyleCnt="5" custScaleY="138488" custLinFactNeighborX="6741" custLinFactNeighborY="489">
        <dgm:presLayoutVars>
          <dgm:chMax val="0"/>
          <dgm:chPref val="0"/>
          <dgm:bulletEnabled val="1"/>
        </dgm:presLayoutVars>
      </dgm:prSet>
      <dgm:spPr/>
    </dgm:pt>
    <dgm:pt modelId="{5167EDC6-5614-411A-95FE-ABEA5E9D23E3}" type="pres">
      <dgm:prSet presAssocID="{45BDE953-6FED-4416-A61E-3A0163E6184C}" presName="Triangle" presStyleLbl="alignNode1" presStyleIdx="1" presStyleCnt="9" custLinFactNeighborX="-99783" custLinFactNeighborY="-97413"/>
      <dgm:spPr>
        <a:solidFill>
          <a:schemeClr val="accent4">
            <a:lumMod val="75000"/>
            <a:alpha val="85000"/>
          </a:schemeClr>
        </a:solidFill>
        <a:ln>
          <a:solidFill>
            <a:schemeClr val="accent4">
              <a:lumMod val="75000"/>
              <a:alpha val="85000"/>
            </a:schemeClr>
          </a:solidFill>
        </a:ln>
      </dgm:spPr>
    </dgm:pt>
    <dgm:pt modelId="{EF135305-827E-45EC-A5FC-69A0EE978CAA}" type="pres">
      <dgm:prSet presAssocID="{4C198F4F-1102-4B00-9B52-83B080F54998}" presName="sibTrans" presStyleCnt="0"/>
      <dgm:spPr/>
    </dgm:pt>
    <dgm:pt modelId="{9E30F10F-6B86-42DA-9D5B-89774C3993AC}" type="pres">
      <dgm:prSet presAssocID="{4C198F4F-1102-4B00-9B52-83B080F54998}" presName="space" presStyleCnt="0"/>
      <dgm:spPr/>
    </dgm:pt>
    <dgm:pt modelId="{A1A527E2-182B-48EF-A5A9-63EA9CE242AE}" type="pres">
      <dgm:prSet presAssocID="{4B246890-A7C7-4866-B2E6-A37D6B0F65C6}" presName="composite" presStyleCnt="0"/>
      <dgm:spPr/>
    </dgm:pt>
    <dgm:pt modelId="{B96D8278-3148-45A7-8AF9-20551C961F01}" type="pres">
      <dgm:prSet presAssocID="{4B246890-A7C7-4866-B2E6-A37D6B0F65C6}" presName="LShape" presStyleLbl="alignNode1" presStyleIdx="2" presStyleCnt="9" custLinFactNeighborX="-7304" custLinFactNeighborY="-52997"/>
      <dgm:spPr>
        <a:solidFill>
          <a:schemeClr val="accent4">
            <a:lumMod val="75000"/>
            <a:alpha val="80000"/>
          </a:schemeClr>
        </a:solidFill>
        <a:ln>
          <a:solidFill>
            <a:schemeClr val="accent4">
              <a:lumMod val="50000"/>
              <a:alpha val="80000"/>
            </a:schemeClr>
          </a:solidFill>
        </a:ln>
      </dgm:spPr>
    </dgm:pt>
    <dgm:pt modelId="{26B8EB1D-FBD2-4286-A8DE-C0CE6EA2DCCA}" type="pres">
      <dgm:prSet presAssocID="{4B246890-A7C7-4866-B2E6-A37D6B0F65C6}" presName="ParentText" presStyleLbl="revTx" presStyleIdx="1" presStyleCnt="5" custScaleX="99031" custScaleY="105244" custLinFactNeighborX="-3807" custLinFactNeighborY="-30599">
        <dgm:presLayoutVars>
          <dgm:chMax val="0"/>
          <dgm:chPref val="0"/>
          <dgm:bulletEnabled val="1"/>
        </dgm:presLayoutVars>
      </dgm:prSet>
      <dgm:spPr/>
    </dgm:pt>
    <dgm:pt modelId="{FA218A40-C25D-4832-8264-7AF188AF39FC}" type="pres">
      <dgm:prSet presAssocID="{4B246890-A7C7-4866-B2E6-A37D6B0F65C6}" presName="Triangle" presStyleLbl="alignNode1" presStyleIdx="3" presStyleCnt="9" custLinFactY="-31603" custLinFactNeighborX="-46342" custLinFactNeighborY="-100000"/>
      <dgm:spPr>
        <a:solidFill>
          <a:schemeClr val="accent4">
            <a:lumMod val="75000"/>
            <a:alpha val="75000"/>
          </a:schemeClr>
        </a:solidFill>
        <a:ln>
          <a:solidFill>
            <a:schemeClr val="accent4">
              <a:lumMod val="75000"/>
              <a:alpha val="75000"/>
            </a:schemeClr>
          </a:solidFill>
        </a:ln>
      </dgm:spPr>
    </dgm:pt>
    <dgm:pt modelId="{6F63773E-2CB0-4778-B653-87DB747C1610}" type="pres">
      <dgm:prSet presAssocID="{C89A25EE-5D7C-490C-8B01-9103D08B4F08}" presName="sibTrans" presStyleCnt="0"/>
      <dgm:spPr/>
    </dgm:pt>
    <dgm:pt modelId="{50376BBB-4AD9-4AE2-BCBE-2D87C5EBB891}" type="pres">
      <dgm:prSet presAssocID="{C89A25EE-5D7C-490C-8B01-9103D08B4F08}" presName="space" presStyleCnt="0"/>
      <dgm:spPr/>
    </dgm:pt>
    <dgm:pt modelId="{8C55591C-CA0C-46CD-AE09-F7C6B8CB9673}" type="pres">
      <dgm:prSet presAssocID="{DD1F3738-0F60-4459-970E-CEEB4BC80637}" presName="composite" presStyleCnt="0"/>
      <dgm:spPr/>
    </dgm:pt>
    <dgm:pt modelId="{7045B520-94D0-4F15-B720-EA6FCD9AAF57}" type="pres">
      <dgm:prSet presAssocID="{DD1F3738-0F60-4459-970E-CEEB4BC80637}" presName="LShape" presStyleLbl="alignNode1" presStyleIdx="4" presStyleCnt="9" custScaleX="96186" custLinFactNeighborX="-3640" custLinFactNeighborY="-47235"/>
      <dgm:spPr>
        <a:solidFill>
          <a:schemeClr val="accent4">
            <a:lumMod val="75000"/>
            <a:alpha val="70000"/>
          </a:schemeClr>
        </a:solidFill>
        <a:ln>
          <a:solidFill>
            <a:schemeClr val="accent4">
              <a:lumMod val="50000"/>
              <a:alpha val="70000"/>
            </a:schemeClr>
          </a:solidFill>
        </a:ln>
      </dgm:spPr>
    </dgm:pt>
    <dgm:pt modelId="{B60D0F65-135A-4937-820F-28F2A6ECD037}" type="pres">
      <dgm:prSet presAssocID="{DD1F3738-0F60-4459-970E-CEEB4BC80637}" presName="ParentText" presStyleLbl="revTx" presStyleIdx="2" presStyleCnt="5" custScaleX="116464" custLinFactNeighborX="9859" custLinFactNeighborY="-24567">
        <dgm:presLayoutVars>
          <dgm:chMax val="0"/>
          <dgm:chPref val="0"/>
          <dgm:bulletEnabled val="1"/>
        </dgm:presLayoutVars>
      </dgm:prSet>
      <dgm:spPr/>
    </dgm:pt>
    <dgm:pt modelId="{098DE30B-625D-4DA2-B5F3-879B7E5CE5A2}" type="pres">
      <dgm:prSet presAssocID="{DD1F3738-0F60-4459-970E-CEEB4BC80637}" presName="Triangle" presStyleLbl="alignNode1" presStyleIdx="5" presStyleCnt="9" custLinFactY="-19203" custLinFactNeighborX="-38414" custLinFactNeighborY="-100000"/>
      <dgm:spPr>
        <a:solidFill>
          <a:schemeClr val="accent4">
            <a:lumMod val="75000"/>
            <a:alpha val="65000"/>
          </a:schemeClr>
        </a:solidFill>
        <a:ln>
          <a:solidFill>
            <a:schemeClr val="accent4">
              <a:lumMod val="50000"/>
              <a:alpha val="65000"/>
            </a:schemeClr>
          </a:solidFill>
        </a:ln>
      </dgm:spPr>
    </dgm:pt>
    <dgm:pt modelId="{27E92A5D-3C7B-4ED0-9EAA-0498E7DCFDA2}" type="pres">
      <dgm:prSet presAssocID="{99F35781-EB03-4976-99B9-D776CD221593}" presName="sibTrans" presStyleCnt="0"/>
      <dgm:spPr/>
    </dgm:pt>
    <dgm:pt modelId="{59783406-B76E-4635-9180-5F61CFFF34E0}" type="pres">
      <dgm:prSet presAssocID="{99F35781-EB03-4976-99B9-D776CD221593}" presName="space" presStyleCnt="0"/>
      <dgm:spPr/>
    </dgm:pt>
    <dgm:pt modelId="{72E5E12B-159A-4E9D-9FDA-50E1BAA2665B}" type="pres">
      <dgm:prSet presAssocID="{88007B43-5416-4159-8A2F-C279CA3D127A}" presName="composite" presStyleCnt="0"/>
      <dgm:spPr/>
    </dgm:pt>
    <dgm:pt modelId="{8B06DAFB-526D-4EDA-BD99-052992C0449A}" type="pres">
      <dgm:prSet presAssocID="{88007B43-5416-4159-8A2F-C279CA3D127A}" presName="LShape" presStyleLbl="alignNode1" presStyleIdx="6" presStyleCnt="9" custLinFactNeighborX="819" custLinFactNeighborY="35467"/>
      <dgm:spPr>
        <a:solidFill>
          <a:schemeClr val="accent4">
            <a:lumMod val="75000"/>
            <a:alpha val="60000"/>
          </a:schemeClr>
        </a:solidFill>
        <a:ln>
          <a:solidFill>
            <a:schemeClr val="accent4">
              <a:lumMod val="50000"/>
              <a:alpha val="60000"/>
            </a:schemeClr>
          </a:solidFill>
        </a:ln>
      </dgm:spPr>
    </dgm:pt>
    <dgm:pt modelId="{5CA63F72-146A-4C89-A004-EA94E01B0D46}" type="pres">
      <dgm:prSet presAssocID="{88007B43-5416-4159-8A2F-C279CA3D127A}" presName="ParentText" presStyleLbl="revTx" presStyleIdx="3" presStyleCnt="5" custScaleY="205049" custLinFactNeighborX="3576" custLinFactNeighborY="94184">
        <dgm:presLayoutVars>
          <dgm:chMax val="0"/>
          <dgm:chPref val="0"/>
          <dgm:bulletEnabled val="1"/>
        </dgm:presLayoutVars>
      </dgm:prSet>
      <dgm:spPr/>
    </dgm:pt>
    <dgm:pt modelId="{E15CC189-25DA-483B-BF69-2B6407CA420C}" type="pres">
      <dgm:prSet presAssocID="{88007B43-5416-4159-8A2F-C279CA3D127A}" presName="Triangle" presStyleLbl="alignNode1" presStyleIdx="7" presStyleCnt="9" custLinFactY="80985" custLinFactNeighborX="1442" custLinFactNeighborY="100000"/>
      <dgm:spPr>
        <a:solidFill>
          <a:schemeClr val="accent4">
            <a:lumMod val="75000"/>
            <a:alpha val="55000"/>
          </a:schemeClr>
        </a:solidFill>
        <a:ln>
          <a:solidFill>
            <a:schemeClr val="accent4">
              <a:lumMod val="50000"/>
              <a:alpha val="55000"/>
            </a:schemeClr>
          </a:solidFill>
        </a:ln>
      </dgm:spPr>
    </dgm:pt>
    <dgm:pt modelId="{C1EE8636-2EE9-4E1A-A037-D77CCD4560FE}" type="pres">
      <dgm:prSet presAssocID="{4536EF11-AD07-4775-9372-C9A865C433FB}" presName="sibTrans" presStyleCnt="0"/>
      <dgm:spPr/>
    </dgm:pt>
    <dgm:pt modelId="{28293832-609E-4260-A675-A6330F515A8E}" type="pres">
      <dgm:prSet presAssocID="{4536EF11-AD07-4775-9372-C9A865C433FB}" presName="space" presStyleCnt="0"/>
      <dgm:spPr/>
    </dgm:pt>
    <dgm:pt modelId="{228EBF7A-EF64-4AEA-8806-CCCCCA05B940}" type="pres">
      <dgm:prSet presAssocID="{80967076-6F67-46A6-8AF8-95C78ECBF40E}" presName="composite" presStyleCnt="0"/>
      <dgm:spPr/>
    </dgm:pt>
    <dgm:pt modelId="{9B8737D6-6789-4FF5-91FC-7B697D5EF84A}" type="pres">
      <dgm:prSet presAssocID="{80967076-6F67-46A6-8AF8-95C78ECBF40E}" presName="LShape" presStyleLbl="alignNode1" presStyleIdx="8" presStyleCnt="9" custLinFactNeighborX="14143" custLinFactNeighborY="41530"/>
      <dgm:spPr>
        <a:solidFill>
          <a:schemeClr val="accent4">
            <a:lumMod val="75000"/>
            <a:alpha val="50000"/>
          </a:schemeClr>
        </a:solidFill>
        <a:ln>
          <a:solidFill>
            <a:schemeClr val="accent4">
              <a:lumMod val="50000"/>
              <a:alpha val="50000"/>
            </a:schemeClr>
          </a:solidFill>
        </a:ln>
      </dgm:spPr>
    </dgm:pt>
    <dgm:pt modelId="{F4FB101C-4DEF-4944-B296-534855521E61}" type="pres">
      <dgm:prSet presAssocID="{80967076-6F67-46A6-8AF8-95C78ECBF40E}" presName="ParentText" presStyleLbl="revTx" presStyleIdx="4" presStyleCnt="5" custLinFactNeighborX="10791" custLinFactNeighborY="42872">
        <dgm:presLayoutVars>
          <dgm:chMax val="0"/>
          <dgm:chPref val="0"/>
          <dgm:bulletEnabled val="1"/>
        </dgm:presLayoutVars>
      </dgm:prSet>
      <dgm:spPr/>
    </dgm:pt>
  </dgm:ptLst>
  <dgm:cxnLst>
    <dgm:cxn modelId="{15331F06-18AB-42A6-99E2-2B9793A4638B}" type="presOf" srcId="{45BDE953-6FED-4416-A61E-3A0163E6184C}" destId="{9B648800-77DC-446B-9253-A546A638E7AB}" srcOrd="0" destOrd="0" presId="urn:microsoft.com/office/officeart/2009/3/layout/StepUpProcess"/>
    <dgm:cxn modelId="{6B118469-B83D-4FE8-8C52-3AC8A00268A5}" srcId="{EC677F59-0F84-4DBC-BFD4-3113F8695FE0}" destId="{88007B43-5416-4159-8A2F-C279CA3D127A}" srcOrd="3" destOrd="0" parTransId="{96F52E96-020C-4F21-8291-9EC079910D90}" sibTransId="{4536EF11-AD07-4775-9372-C9A865C433FB}"/>
    <dgm:cxn modelId="{FD74114D-8F8B-4003-A236-03B39E02EF0C}" type="presOf" srcId="{DD1F3738-0F60-4459-970E-CEEB4BC80637}" destId="{B60D0F65-135A-4937-820F-28F2A6ECD037}" srcOrd="0" destOrd="0" presId="urn:microsoft.com/office/officeart/2009/3/layout/StepUpProcess"/>
    <dgm:cxn modelId="{F117144D-045B-4427-BB16-CCCEF8875824}" type="presOf" srcId="{80967076-6F67-46A6-8AF8-95C78ECBF40E}" destId="{F4FB101C-4DEF-4944-B296-534855521E61}" srcOrd="0" destOrd="0" presId="urn:microsoft.com/office/officeart/2009/3/layout/StepUpProcess"/>
    <dgm:cxn modelId="{D0A9544D-E318-40F0-B0E5-B88790B817CE}" srcId="{EC677F59-0F84-4DBC-BFD4-3113F8695FE0}" destId="{DD1F3738-0F60-4459-970E-CEEB4BC80637}" srcOrd="2" destOrd="0" parTransId="{AC8A35B4-B197-41CE-BA3F-CC0CE3167F4F}" sibTransId="{99F35781-EB03-4976-99B9-D776CD221593}"/>
    <dgm:cxn modelId="{44CA746D-7344-4491-9D0B-64F4AF2CD938}" srcId="{EC677F59-0F84-4DBC-BFD4-3113F8695FE0}" destId="{4B246890-A7C7-4866-B2E6-A37D6B0F65C6}" srcOrd="1" destOrd="0" parTransId="{4CF5E661-9120-41D2-A939-28A7D1515F1B}" sibTransId="{C89A25EE-5D7C-490C-8B01-9103D08B4F08}"/>
    <dgm:cxn modelId="{F2E4F256-C4A2-455F-88B8-483F67F99AD8}" type="presOf" srcId="{88007B43-5416-4159-8A2F-C279CA3D127A}" destId="{5CA63F72-146A-4C89-A004-EA94E01B0D46}" srcOrd="0" destOrd="0" presId="urn:microsoft.com/office/officeart/2009/3/layout/StepUpProcess"/>
    <dgm:cxn modelId="{15A29DC3-9911-4BE4-9E23-EA2AB15E14B9}" type="presOf" srcId="{EC677F59-0F84-4DBC-BFD4-3113F8695FE0}" destId="{38B7BE76-D23C-44C0-A7E6-B096C4B23317}" srcOrd="0" destOrd="0" presId="urn:microsoft.com/office/officeart/2009/3/layout/StepUpProcess"/>
    <dgm:cxn modelId="{5E71F7C4-335D-4791-A54F-955BD0ED779C}" type="presOf" srcId="{4B246890-A7C7-4866-B2E6-A37D6B0F65C6}" destId="{26B8EB1D-FBD2-4286-A8DE-C0CE6EA2DCCA}" srcOrd="0" destOrd="0" presId="urn:microsoft.com/office/officeart/2009/3/layout/StepUpProcess"/>
    <dgm:cxn modelId="{736CD6D4-0A72-4B16-A39F-F65F5EE5E29D}" srcId="{EC677F59-0F84-4DBC-BFD4-3113F8695FE0}" destId="{45BDE953-6FED-4416-A61E-3A0163E6184C}" srcOrd="0" destOrd="0" parTransId="{2CEC0E2C-CC6A-46D2-B5A3-674319964A17}" sibTransId="{4C198F4F-1102-4B00-9B52-83B080F54998}"/>
    <dgm:cxn modelId="{E49101E7-2C21-4554-8C2A-D663E562EBA8}" srcId="{EC677F59-0F84-4DBC-BFD4-3113F8695FE0}" destId="{80967076-6F67-46A6-8AF8-95C78ECBF40E}" srcOrd="4" destOrd="0" parTransId="{C655C835-B692-4B19-A898-AC8231DCED29}" sibTransId="{AFF64002-4DA3-4AFA-8EFE-3EF3AB4BD9E0}"/>
    <dgm:cxn modelId="{825251A8-B9BC-4272-A248-E3260B2536CE}" type="presParOf" srcId="{38B7BE76-D23C-44C0-A7E6-B096C4B23317}" destId="{294543DC-1338-406B-8F63-A62E6E4D1BB9}" srcOrd="0" destOrd="0" presId="urn:microsoft.com/office/officeart/2009/3/layout/StepUpProcess"/>
    <dgm:cxn modelId="{13B59744-59B6-4C90-9011-710FE7B7927D}" type="presParOf" srcId="{294543DC-1338-406B-8F63-A62E6E4D1BB9}" destId="{A06686E7-15DD-4A31-80BA-3580EB15DF93}" srcOrd="0" destOrd="0" presId="urn:microsoft.com/office/officeart/2009/3/layout/StepUpProcess"/>
    <dgm:cxn modelId="{F7767F7C-0F10-4E90-BA10-98331903FB51}" type="presParOf" srcId="{294543DC-1338-406B-8F63-A62E6E4D1BB9}" destId="{9B648800-77DC-446B-9253-A546A638E7AB}" srcOrd="1" destOrd="0" presId="urn:microsoft.com/office/officeart/2009/3/layout/StepUpProcess"/>
    <dgm:cxn modelId="{ECA16B66-EA34-400C-A328-F833CF2BD828}" type="presParOf" srcId="{294543DC-1338-406B-8F63-A62E6E4D1BB9}" destId="{5167EDC6-5614-411A-95FE-ABEA5E9D23E3}" srcOrd="2" destOrd="0" presId="urn:microsoft.com/office/officeart/2009/3/layout/StepUpProcess"/>
    <dgm:cxn modelId="{7DD893FA-DD49-4F03-B4EE-AD11FCBFF763}" type="presParOf" srcId="{38B7BE76-D23C-44C0-A7E6-B096C4B23317}" destId="{EF135305-827E-45EC-A5FC-69A0EE978CAA}" srcOrd="1" destOrd="0" presId="urn:microsoft.com/office/officeart/2009/3/layout/StepUpProcess"/>
    <dgm:cxn modelId="{A5C17F36-FA01-49D5-9E3C-9C5EE4B44A42}" type="presParOf" srcId="{EF135305-827E-45EC-A5FC-69A0EE978CAA}" destId="{9E30F10F-6B86-42DA-9D5B-89774C3993AC}" srcOrd="0" destOrd="0" presId="urn:microsoft.com/office/officeart/2009/3/layout/StepUpProcess"/>
    <dgm:cxn modelId="{F53DD70B-9989-4224-AFAD-73FD1833EFBE}" type="presParOf" srcId="{38B7BE76-D23C-44C0-A7E6-B096C4B23317}" destId="{A1A527E2-182B-48EF-A5A9-63EA9CE242AE}" srcOrd="2" destOrd="0" presId="urn:microsoft.com/office/officeart/2009/3/layout/StepUpProcess"/>
    <dgm:cxn modelId="{9E47BC38-CF69-4488-BF90-672784659E54}" type="presParOf" srcId="{A1A527E2-182B-48EF-A5A9-63EA9CE242AE}" destId="{B96D8278-3148-45A7-8AF9-20551C961F01}" srcOrd="0" destOrd="0" presId="urn:microsoft.com/office/officeart/2009/3/layout/StepUpProcess"/>
    <dgm:cxn modelId="{1A0F7C91-A68B-482F-8DC8-33B59BCE3BB4}" type="presParOf" srcId="{A1A527E2-182B-48EF-A5A9-63EA9CE242AE}" destId="{26B8EB1D-FBD2-4286-A8DE-C0CE6EA2DCCA}" srcOrd="1" destOrd="0" presId="urn:microsoft.com/office/officeart/2009/3/layout/StepUpProcess"/>
    <dgm:cxn modelId="{C613DD1A-F8B0-4CD0-A0A8-343142598EDA}" type="presParOf" srcId="{A1A527E2-182B-48EF-A5A9-63EA9CE242AE}" destId="{FA218A40-C25D-4832-8264-7AF188AF39FC}" srcOrd="2" destOrd="0" presId="urn:microsoft.com/office/officeart/2009/3/layout/StepUpProcess"/>
    <dgm:cxn modelId="{EACD7370-02A1-4CBC-BC9E-9319E0E7D408}" type="presParOf" srcId="{38B7BE76-D23C-44C0-A7E6-B096C4B23317}" destId="{6F63773E-2CB0-4778-B653-87DB747C1610}" srcOrd="3" destOrd="0" presId="urn:microsoft.com/office/officeart/2009/3/layout/StepUpProcess"/>
    <dgm:cxn modelId="{A1154D3F-FED7-435F-84F7-25BE076521B2}" type="presParOf" srcId="{6F63773E-2CB0-4778-B653-87DB747C1610}" destId="{50376BBB-4AD9-4AE2-BCBE-2D87C5EBB891}" srcOrd="0" destOrd="0" presId="urn:microsoft.com/office/officeart/2009/3/layout/StepUpProcess"/>
    <dgm:cxn modelId="{070D3564-3F55-42D7-B67B-8E03D14266D8}" type="presParOf" srcId="{38B7BE76-D23C-44C0-A7E6-B096C4B23317}" destId="{8C55591C-CA0C-46CD-AE09-F7C6B8CB9673}" srcOrd="4" destOrd="0" presId="urn:microsoft.com/office/officeart/2009/3/layout/StepUpProcess"/>
    <dgm:cxn modelId="{5C078E03-EDD0-45DC-9B11-F6B5BC6EF878}" type="presParOf" srcId="{8C55591C-CA0C-46CD-AE09-F7C6B8CB9673}" destId="{7045B520-94D0-4F15-B720-EA6FCD9AAF57}" srcOrd="0" destOrd="0" presId="urn:microsoft.com/office/officeart/2009/3/layout/StepUpProcess"/>
    <dgm:cxn modelId="{190FE2B6-4DAB-4F5D-A272-615020F9D4D9}" type="presParOf" srcId="{8C55591C-CA0C-46CD-AE09-F7C6B8CB9673}" destId="{B60D0F65-135A-4937-820F-28F2A6ECD037}" srcOrd="1" destOrd="0" presId="urn:microsoft.com/office/officeart/2009/3/layout/StepUpProcess"/>
    <dgm:cxn modelId="{F2A6FAAA-F6D2-4AC0-A58F-9B6167D14291}" type="presParOf" srcId="{8C55591C-CA0C-46CD-AE09-F7C6B8CB9673}" destId="{098DE30B-625D-4DA2-B5F3-879B7E5CE5A2}" srcOrd="2" destOrd="0" presId="urn:microsoft.com/office/officeart/2009/3/layout/StepUpProcess"/>
    <dgm:cxn modelId="{D7DC4C98-F291-4EBC-997A-2839E01386FF}" type="presParOf" srcId="{38B7BE76-D23C-44C0-A7E6-B096C4B23317}" destId="{27E92A5D-3C7B-4ED0-9EAA-0498E7DCFDA2}" srcOrd="5" destOrd="0" presId="urn:microsoft.com/office/officeart/2009/3/layout/StepUpProcess"/>
    <dgm:cxn modelId="{1103B60E-5714-4B6A-8909-CA98080C6F1A}" type="presParOf" srcId="{27E92A5D-3C7B-4ED0-9EAA-0498E7DCFDA2}" destId="{59783406-B76E-4635-9180-5F61CFFF34E0}" srcOrd="0" destOrd="0" presId="urn:microsoft.com/office/officeart/2009/3/layout/StepUpProcess"/>
    <dgm:cxn modelId="{B4D08613-AF05-48D0-9356-12B93BD75607}" type="presParOf" srcId="{38B7BE76-D23C-44C0-A7E6-B096C4B23317}" destId="{72E5E12B-159A-4E9D-9FDA-50E1BAA2665B}" srcOrd="6" destOrd="0" presId="urn:microsoft.com/office/officeart/2009/3/layout/StepUpProcess"/>
    <dgm:cxn modelId="{BE1B0350-2277-44E9-8C82-BEE37A8FB856}" type="presParOf" srcId="{72E5E12B-159A-4E9D-9FDA-50E1BAA2665B}" destId="{8B06DAFB-526D-4EDA-BD99-052992C0449A}" srcOrd="0" destOrd="0" presId="urn:microsoft.com/office/officeart/2009/3/layout/StepUpProcess"/>
    <dgm:cxn modelId="{4B083EE5-2AA9-41EF-B0E1-3A33009643AD}" type="presParOf" srcId="{72E5E12B-159A-4E9D-9FDA-50E1BAA2665B}" destId="{5CA63F72-146A-4C89-A004-EA94E01B0D46}" srcOrd="1" destOrd="0" presId="urn:microsoft.com/office/officeart/2009/3/layout/StepUpProcess"/>
    <dgm:cxn modelId="{6DC61926-C983-43AE-AA5D-C5CAEFF83029}" type="presParOf" srcId="{72E5E12B-159A-4E9D-9FDA-50E1BAA2665B}" destId="{E15CC189-25DA-483B-BF69-2B6407CA420C}" srcOrd="2" destOrd="0" presId="urn:microsoft.com/office/officeart/2009/3/layout/StepUpProcess"/>
    <dgm:cxn modelId="{5A2CC7E0-B83E-42CF-BF01-47319EC534BA}" type="presParOf" srcId="{38B7BE76-D23C-44C0-A7E6-B096C4B23317}" destId="{C1EE8636-2EE9-4E1A-A037-D77CCD4560FE}" srcOrd="7" destOrd="0" presId="urn:microsoft.com/office/officeart/2009/3/layout/StepUpProcess"/>
    <dgm:cxn modelId="{65E48BCF-B503-47F2-A5D2-8E81C241229D}" type="presParOf" srcId="{C1EE8636-2EE9-4E1A-A037-D77CCD4560FE}" destId="{28293832-609E-4260-A675-A6330F515A8E}" srcOrd="0" destOrd="0" presId="urn:microsoft.com/office/officeart/2009/3/layout/StepUpProcess"/>
    <dgm:cxn modelId="{7664CC76-A056-4814-8B35-5A20F9E4FA94}" type="presParOf" srcId="{38B7BE76-D23C-44C0-A7E6-B096C4B23317}" destId="{228EBF7A-EF64-4AEA-8806-CCCCCA05B940}" srcOrd="8" destOrd="0" presId="urn:microsoft.com/office/officeart/2009/3/layout/StepUpProcess"/>
    <dgm:cxn modelId="{A5A1CD24-C2A5-49B9-A795-2C6468796D03}" type="presParOf" srcId="{228EBF7A-EF64-4AEA-8806-CCCCCA05B940}" destId="{9B8737D6-6789-4FF5-91FC-7B697D5EF84A}" srcOrd="0" destOrd="0" presId="urn:microsoft.com/office/officeart/2009/3/layout/StepUpProcess"/>
    <dgm:cxn modelId="{02C77141-396D-47A4-93B5-74EC22F46FC0}" type="presParOf" srcId="{228EBF7A-EF64-4AEA-8806-CCCCCA05B940}" destId="{F4FB101C-4DEF-4944-B296-534855521E6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686E7-15DD-4A31-80BA-3580EB15DF93}">
      <dsp:nvSpPr>
        <dsp:cNvPr id="0" name=""/>
        <dsp:cNvSpPr/>
      </dsp:nvSpPr>
      <dsp:spPr>
        <a:xfrm rot="5400000">
          <a:off x="66226" y="2976723"/>
          <a:ext cx="978208" cy="1627716"/>
        </a:xfrm>
        <a:prstGeom prst="corner">
          <a:avLst>
            <a:gd name="adj1" fmla="val 16120"/>
            <a:gd name="adj2" fmla="val 16110"/>
          </a:avLst>
        </a:prstGeom>
        <a:solidFill>
          <a:schemeClr val="accent4">
            <a:lumMod val="75000"/>
            <a:alpha val="90000"/>
          </a:schemeClr>
        </a:solidFill>
        <a:ln w="12700" cap="flat" cmpd="sng" algn="ctr">
          <a:solidFill>
            <a:schemeClr val="accent4">
              <a:lumMod val="75000"/>
              <a:alpha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648800-77DC-446B-9253-A546A638E7AB}">
      <dsp:nvSpPr>
        <dsp:cNvPr id="0" name=""/>
        <dsp:cNvSpPr/>
      </dsp:nvSpPr>
      <dsp:spPr>
        <a:xfrm>
          <a:off x="266697" y="3628497"/>
          <a:ext cx="1469511" cy="1783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80000"/>
            </a:lnSpc>
            <a:spcBef>
              <a:spcPct val="0"/>
            </a:spcBef>
            <a:spcAft>
              <a:spcPct val="35000"/>
            </a:spcAft>
            <a:buNone/>
          </a:pPr>
          <a:endParaRPr lang="en-US" sz="1100" kern="1200" dirty="0">
            <a:latin typeface="+mj-lt"/>
          </a:endParaRPr>
        </a:p>
      </dsp:txBody>
      <dsp:txXfrm>
        <a:off x="266697" y="3628497"/>
        <a:ext cx="1469511" cy="1783882"/>
      </dsp:txXfrm>
    </dsp:sp>
    <dsp:sp modelId="{5167EDC6-5614-411A-95FE-ABEA5E9D23E3}">
      <dsp:nvSpPr>
        <dsp:cNvPr id="0" name=""/>
        <dsp:cNvSpPr/>
      </dsp:nvSpPr>
      <dsp:spPr>
        <a:xfrm>
          <a:off x="1083218" y="2993818"/>
          <a:ext cx="277266" cy="277266"/>
        </a:xfrm>
        <a:prstGeom prst="triangle">
          <a:avLst>
            <a:gd name="adj" fmla="val 100000"/>
          </a:avLst>
        </a:prstGeom>
        <a:solidFill>
          <a:schemeClr val="accent4">
            <a:lumMod val="75000"/>
            <a:alpha val="85000"/>
          </a:schemeClr>
        </a:solidFill>
        <a:ln w="12700" cap="flat" cmpd="sng" algn="ctr">
          <a:solidFill>
            <a:schemeClr val="accent4">
              <a:lumMod val="75000"/>
              <a:alpha val="8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6D8278-3148-45A7-8AF9-20551C961F01}">
      <dsp:nvSpPr>
        <dsp:cNvPr id="0" name=""/>
        <dsp:cNvSpPr/>
      </dsp:nvSpPr>
      <dsp:spPr>
        <a:xfrm rot="5400000">
          <a:off x="2011006" y="2386393"/>
          <a:ext cx="978208" cy="1627716"/>
        </a:xfrm>
        <a:prstGeom prst="corner">
          <a:avLst>
            <a:gd name="adj1" fmla="val 16120"/>
            <a:gd name="adj2" fmla="val 16110"/>
          </a:avLst>
        </a:prstGeom>
        <a:solidFill>
          <a:schemeClr val="accent4">
            <a:lumMod val="75000"/>
            <a:alpha val="80000"/>
          </a:schemeClr>
        </a:solidFill>
        <a:ln w="12700" cap="flat" cmpd="sng" algn="ctr">
          <a:solidFill>
            <a:schemeClr val="accent4">
              <a:lumMod val="50000"/>
              <a:alpha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B8EB1D-FBD2-4286-A8DE-C0CE6EA2DCCA}">
      <dsp:nvSpPr>
        <dsp:cNvPr id="0" name=""/>
        <dsp:cNvSpPr/>
      </dsp:nvSpPr>
      <dsp:spPr>
        <a:xfrm>
          <a:off x="1917783" y="2963227"/>
          <a:ext cx="1455272" cy="1355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80000"/>
            </a:lnSpc>
            <a:spcBef>
              <a:spcPct val="0"/>
            </a:spcBef>
            <a:spcAft>
              <a:spcPts val="0"/>
            </a:spcAft>
            <a:buNone/>
          </a:pPr>
          <a:r>
            <a:rPr lang="en-US" sz="1100" b="1" i="1" kern="1200" dirty="0">
              <a:latin typeface="+mj-lt"/>
            </a:rPr>
            <a:t>Performance Measures - Outputs</a:t>
          </a:r>
          <a:endParaRPr lang="en-US" sz="1100" b="0" i="0" kern="1200" dirty="0">
            <a:latin typeface="+mj-lt"/>
          </a:endParaRPr>
        </a:p>
        <a:p>
          <a:pPr marL="0" lvl="0" indent="0" algn="l" defTabSz="488950">
            <a:lnSpc>
              <a:spcPct val="80000"/>
            </a:lnSpc>
            <a:spcBef>
              <a:spcPct val="0"/>
            </a:spcBef>
            <a:spcAft>
              <a:spcPct val="35000"/>
            </a:spcAft>
            <a:buNone/>
          </a:pPr>
          <a:r>
            <a:rPr lang="en-US" sz="1100" b="1" i="1" kern="1200" dirty="0">
              <a:latin typeface="+mj-lt"/>
            </a:rPr>
            <a:t>Process Evaluation</a:t>
          </a:r>
        </a:p>
      </dsp:txBody>
      <dsp:txXfrm>
        <a:off x="1917783" y="2963227"/>
        <a:ext cx="1455272" cy="1355662"/>
      </dsp:txXfrm>
    </dsp:sp>
    <dsp:sp modelId="{FA218A40-C25D-4832-8264-7AF188AF39FC}">
      <dsp:nvSpPr>
        <dsp:cNvPr id="0" name=""/>
        <dsp:cNvSpPr/>
      </dsp:nvSpPr>
      <dsp:spPr>
        <a:xfrm>
          <a:off x="3030362" y="2420089"/>
          <a:ext cx="277266" cy="277266"/>
        </a:xfrm>
        <a:prstGeom prst="triangle">
          <a:avLst>
            <a:gd name="adj" fmla="val 100000"/>
          </a:avLst>
        </a:prstGeom>
        <a:solidFill>
          <a:schemeClr val="accent4">
            <a:lumMod val="75000"/>
            <a:alpha val="75000"/>
          </a:schemeClr>
        </a:solidFill>
        <a:ln w="12700" cap="flat" cmpd="sng" algn="ctr">
          <a:solidFill>
            <a:schemeClr val="accent4">
              <a:lumMod val="75000"/>
              <a:alpha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45B520-94D0-4F15-B720-EA6FCD9AAF57}">
      <dsp:nvSpPr>
        <dsp:cNvPr id="0" name=""/>
        <dsp:cNvSpPr/>
      </dsp:nvSpPr>
      <dsp:spPr>
        <a:xfrm rot="5400000">
          <a:off x="3838575" y="2028641"/>
          <a:ext cx="978208" cy="1565635"/>
        </a:xfrm>
        <a:prstGeom prst="corner">
          <a:avLst>
            <a:gd name="adj1" fmla="val 16120"/>
            <a:gd name="adj2" fmla="val 16110"/>
          </a:avLst>
        </a:prstGeom>
        <a:solidFill>
          <a:schemeClr val="accent4">
            <a:lumMod val="75000"/>
            <a:alpha val="70000"/>
          </a:schemeClr>
        </a:solidFill>
        <a:ln w="12700" cap="flat" cmpd="sng" algn="ctr">
          <a:solidFill>
            <a:schemeClr val="accent4">
              <a:lumMod val="50000"/>
              <a:alpha val="7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0D0F65-135A-4937-820F-28F2A6ECD037}">
      <dsp:nvSpPr>
        <dsp:cNvPr id="0" name=""/>
        <dsp:cNvSpPr/>
      </dsp:nvSpPr>
      <dsp:spPr>
        <a:xfrm>
          <a:off x="3758445" y="2629543"/>
          <a:ext cx="1711452" cy="1288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80000"/>
            </a:lnSpc>
            <a:spcBef>
              <a:spcPct val="0"/>
            </a:spcBef>
            <a:spcAft>
              <a:spcPts val="0"/>
            </a:spcAft>
            <a:buNone/>
          </a:pPr>
          <a:r>
            <a:rPr lang="en-US" sz="1100" b="1" i="1" kern="1200" dirty="0">
              <a:latin typeface="+mj-lt"/>
            </a:rPr>
            <a:t>Performance Measures – Outcomes</a:t>
          </a:r>
        </a:p>
        <a:p>
          <a:pPr marL="0" lvl="0" indent="0" algn="l" defTabSz="488950">
            <a:lnSpc>
              <a:spcPct val="80000"/>
            </a:lnSpc>
            <a:spcBef>
              <a:spcPct val="0"/>
            </a:spcBef>
            <a:spcAft>
              <a:spcPct val="35000"/>
            </a:spcAft>
            <a:buNone/>
          </a:pPr>
          <a:r>
            <a:rPr lang="en-US" sz="1100" b="1" i="1" kern="1200" dirty="0">
              <a:latin typeface="+mj-lt"/>
            </a:rPr>
            <a:t>Process and/or Outcome Evaluation</a:t>
          </a:r>
          <a:endParaRPr lang="en-US" sz="1100" b="0" i="0" kern="1200" dirty="0">
            <a:latin typeface="+mj-lt"/>
          </a:endParaRPr>
        </a:p>
      </dsp:txBody>
      <dsp:txXfrm>
        <a:off x="3758445" y="2629543"/>
        <a:ext cx="1711452" cy="1288113"/>
      </dsp:txXfrm>
    </dsp:sp>
    <dsp:sp modelId="{098DE30B-625D-4DA2-B5F3-879B7E5CE5A2}">
      <dsp:nvSpPr>
        <dsp:cNvPr id="0" name=""/>
        <dsp:cNvSpPr/>
      </dsp:nvSpPr>
      <dsp:spPr>
        <a:xfrm>
          <a:off x="4820273" y="2009313"/>
          <a:ext cx="277266" cy="277266"/>
        </a:xfrm>
        <a:prstGeom prst="triangle">
          <a:avLst>
            <a:gd name="adj" fmla="val 100000"/>
          </a:avLst>
        </a:prstGeom>
        <a:solidFill>
          <a:schemeClr val="accent4">
            <a:lumMod val="75000"/>
            <a:alpha val="65000"/>
          </a:schemeClr>
        </a:solidFill>
        <a:ln w="12700" cap="flat" cmpd="sng" algn="ctr">
          <a:solidFill>
            <a:schemeClr val="accent4">
              <a:lumMod val="50000"/>
              <a:alpha val="6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06DAFB-526D-4EDA-BD99-052992C0449A}">
      <dsp:nvSpPr>
        <dsp:cNvPr id="0" name=""/>
        <dsp:cNvSpPr/>
      </dsp:nvSpPr>
      <dsp:spPr>
        <a:xfrm rot="5400000">
          <a:off x="5741165" y="1684867"/>
          <a:ext cx="978208" cy="1627716"/>
        </a:xfrm>
        <a:prstGeom prst="corner">
          <a:avLst>
            <a:gd name="adj1" fmla="val 16120"/>
            <a:gd name="adj2" fmla="val 16110"/>
          </a:avLst>
        </a:prstGeom>
        <a:solidFill>
          <a:schemeClr val="accent4">
            <a:lumMod val="75000"/>
            <a:alpha val="60000"/>
          </a:schemeClr>
        </a:solidFill>
        <a:ln w="12700" cap="flat" cmpd="sng" algn="ctr">
          <a:solidFill>
            <a:schemeClr val="accent4">
              <a:lumMod val="50000"/>
              <a:alpha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A63F72-146A-4C89-A004-EA94E01B0D46}">
      <dsp:nvSpPr>
        <dsp:cNvPr id="0" name=""/>
        <dsp:cNvSpPr/>
      </dsp:nvSpPr>
      <dsp:spPr>
        <a:xfrm>
          <a:off x="5617096" y="2360884"/>
          <a:ext cx="1469511" cy="2641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80000"/>
            </a:lnSpc>
            <a:spcBef>
              <a:spcPct val="0"/>
            </a:spcBef>
            <a:spcAft>
              <a:spcPct val="35000"/>
            </a:spcAft>
            <a:buNone/>
          </a:pPr>
          <a:endParaRPr lang="en-US" sz="1100" b="0" kern="1200" dirty="0">
            <a:latin typeface="+mj-lt"/>
          </a:endParaRPr>
        </a:p>
      </dsp:txBody>
      <dsp:txXfrm>
        <a:off x="5617096" y="2360884"/>
        <a:ext cx="1469511" cy="2641263"/>
      </dsp:txXfrm>
    </dsp:sp>
    <dsp:sp modelId="{E15CC189-25DA-483B-BF69-2B6407CA420C}">
      <dsp:nvSpPr>
        <dsp:cNvPr id="0" name=""/>
        <dsp:cNvSpPr/>
      </dsp:nvSpPr>
      <dsp:spPr>
        <a:xfrm>
          <a:off x="6760790" y="1719902"/>
          <a:ext cx="277266" cy="277266"/>
        </a:xfrm>
        <a:prstGeom prst="triangle">
          <a:avLst>
            <a:gd name="adj" fmla="val 100000"/>
          </a:avLst>
        </a:prstGeom>
        <a:solidFill>
          <a:schemeClr val="accent4">
            <a:lumMod val="75000"/>
            <a:alpha val="55000"/>
          </a:schemeClr>
        </a:solidFill>
        <a:ln w="12700" cap="flat" cmpd="sng" algn="ctr">
          <a:solidFill>
            <a:schemeClr val="accent4">
              <a:lumMod val="50000"/>
              <a:alpha val="5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8737D6-6789-4FF5-91FC-7B697D5EF84A}">
      <dsp:nvSpPr>
        <dsp:cNvPr id="0" name=""/>
        <dsp:cNvSpPr/>
      </dsp:nvSpPr>
      <dsp:spPr>
        <a:xfrm rot="5400000">
          <a:off x="7757012" y="1228615"/>
          <a:ext cx="978208" cy="1627716"/>
        </a:xfrm>
        <a:prstGeom prst="corner">
          <a:avLst>
            <a:gd name="adj1" fmla="val 16120"/>
            <a:gd name="adj2" fmla="val 16110"/>
          </a:avLst>
        </a:prstGeom>
        <a:solidFill>
          <a:schemeClr val="accent4">
            <a:lumMod val="75000"/>
            <a:alpha val="50000"/>
          </a:schemeClr>
        </a:solidFill>
        <a:ln w="12700" cap="flat" cmpd="sng" algn="ctr">
          <a:solidFill>
            <a:schemeClr val="accent4">
              <a:lumMod val="50000"/>
              <a:alpha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FB101C-4DEF-4944-B296-534855521E61}">
      <dsp:nvSpPr>
        <dsp:cNvPr id="0" name=""/>
        <dsp:cNvSpPr/>
      </dsp:nvSpPr>
      <dsp:spPr>
        <a:xfrm>
          <a:off x="7369688" y="1860941"/>
          <a:ext cx="1469511" cy="1288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80000"/>
            </a:lnSpc>
            <a:spcBef>
              <a:spcPct val="0"/>
            </a:spcBef>
            <a:spcAft>
              <a:spcPct val="35000"/>
            </a:spcAft>
            <a:buNone/>
          </a:pPr>
          <a:endParaRPr lang="en-US" sz="1100" b="0" kern="1200" dirty="0">
            <a:solidFill>
              <a:schemeClr val="tx1"/>
            </a:solidFill>
            <a:latin typeface="+mj-lt"/>
          </a:endParaRPr>
        </a:p>
      </dsp:txBody>
      <dsp:txXfrm>
        <a:off x="7369688" y="1860941"/>
        <a:ext cx="1469511" cy="1288113"/>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69217D-3066-934B-A77F-DB49E68062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F7FB155-57A4-4643-B50C-F308A1730D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36B3A6-128C-B047-B8B3-D455E7993B32}" type="datetimeFigureOut">
              <a:rPr lang="en-US" smtClean="0"/>
              <a:t>1/3/2024</a:t>
            </a:fld>
            <a:endParaRPr lang="en-US"/>
          </a:p>
        </p:txBody>
      </p:sp>
      <p:sp>
        <p:nvSpPr>
          <p:cNvPr id="4" name="Footer Placeholder 3">
            <a:extLst>
              <a:ext uri="{FF2B5EF4-FFF2-40B4-BE49-F238E27FC236}">
                <a16:creationId xmlns:a16="http://schemas.microsoft.com/office/drawing/2014/main" id="{A634979A-85CB-3046-A28B-DB42C6D09D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6E86CA-572F-CD4A-841F-D5836DC6D9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812D51-86C3-8745-8D9D-5AE4B8E9AA94}" type="slidenum">
              <a:rPr lang="en-US" smtClean="0"/>
              <a:t>‹#›</a:t>
            </a:fld>
            <a:endParaRPr lang="en-US"/>
          </a:p>
        </p:txBody>
      </p:sp>
    </p:spTree>
    <p:extLst>
      <p:ext uri="{BB962C8B-B14F-4D97-AF65-F5344CB8AC3E}">
        <p14:creationId xmlns:p14="http://schemas.microsoft.com/office/powerpoint/2010/main" val="4048724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5666B-449B-E44F-807C-820F308E0CD0}" type="datetimeFigureOut">
              <a:rPr lang="en-US" smtClean="0"/>
              <a:t>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49445-AB42-5F40-8FC0-3094745C6D48}" type="slidenum">
              <a:rPr lang="en-US" smtClean="0"/>
              <a:t>‹#›</a:t>
            </a:fld>
            <a:endParaRPr lang="en-US"/>
          </a:p>
        </p:txBody>
      </p:sp>
    </p:spTree>
    <p:extLst>
      <p:ext uri="{BB962C8B-B14F-4D97-AF65-F5344CB8AC3E}">
        <p14:creationId xmlns:p14="http://schemas.microsoft.com/office/powerpoint/2010/main" val="1769940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1</a:t>
            </a:fld>
            <a:endParaRPr lang="en-US"/>
          </a:p>
        </p:txBody>
      </p:sp>
      <p:sp>
        <p:nvSpPr>
          <p:cNvPr id="6" name="Notes Placeholder 5">
            <a:extLst>
              <a:ext uri="{FF2B5EF4-FFF2-40B4-BE49-F238E27FC236}">
                <a16:creationId xmlns:a16="http://schemas.microsoft.com/office/drawing/2014/main" id="{F2C2D723-922C-3F45-A96E-DEA59E8B6D2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723935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lvl="0">
              <a:lnSpc>
                <a:spcPct val="100000"/>
              </a:lnSpc>
            </a:pPr>
            <a:r>
              <a:rPr lang="en-US" u="sng" dirty="0"/>
              <a:t>Facilitator notes</a:t>
            </a:r>
            <a:r>
              <a:rPr lang="en-US" dirty="0"/>
              <a:t>: This diagram i</a:t>
            </a:r>
            <a:r>
              <a:rPr lang="en-US" altLang="en-US" dirty="0"/>
              <a:t>llustrates AmeriCorps’s approach to a long-term research agenda which emphasizes a developmental approach to evaluation whereby evidence of effectiveness is built over time. In general, the diagram shows that the evaluation activities associated with a program should be part of a larger, long-term research agenda that spans several years. </a:t>
            </a:r>
          </a:p>
          <a:p>
            <a:pPr lvl="0">
              <a:lnSpc>
                <a:spcPct val="100000"/>
              </a:lnSpc>
            </a:pPr>
            <a:endParaRPr lang="en-US" altLang="en-US" dirty="0"/>
          </a:p>
          <a:p>
            <a:pPr lvl="0">
              <a:lnSpc>
                <a:spcPct val="100000"/>
              </a:lnSpc>
            </a:pPr>
            <a:r>
              <a:rPr lang="en-US" altLang="en-US" dirty="0"/>
              <a:t>The key building blocks for generating evidence are shown in the diagram. </a:t>
            </a:r>
          </a:p>
          <a:p>
            <a:pPr marL="172719" indent="-172719">
              <a:buFontTx/>
              <a:buChar char="-"/>
            </a:pPr>
            <a:r>
              <a:rPr lang="en-US" altLang="en-US" dirty="0"/>
              <a:t>The first step is identify and implement a strong program design by g</a:t>
            </a:r>
            <a:r>
              <a:rPr lang="en-US" dirty="0"/>
              <a:t>athering evidence that supports the intervention to be used. During this initial process, it is helpful to develop a logic model which clearly communicates the central model of your program. It also is recommended that the program be piloted during this initial step to</a:t>
            </a:r>
            <a:r>
              <a:rPr lang="en-US" altLang="en-US" dirty="0"/>
              <a:t> ensure its effective implementation prior to expanding the program more widely.</a:t>
            </a:r>
          </a:p>
          <a:p>
            <a:pPr marL="172719" indent="-172719">
              <a:buFontTx/>
              <a:buChar char="-"/>
            </a:pPr>
            <a:r>
              <a:rPr lang="en-US" altLang="en-US" dirty="0"/>
              <a:t>Once a strong program design has been identified, the second building block is ensuring the effective full implementation of the program. A process evaluation should be conducted to document program processes, ensure fidelity to the central program model, evaluate program quality and efficiency, and establish continuous process improvement protocols. Much of these activities can be supported through the identification and regular monitoring of performance measures. </a:t>
            </a:r>
          </a:p>
          <a:p>
            <a:pPr marL="172719" indent="-172719">
              <a:buFontTx/>
              <a:buChar char="-"/>
            </a:pPr>
            <a:r>
              <a:rPr lang="en-US" altLang="en-US" dirty="0"/>
              <a:t>The next level in the continuum is assessing the program’s outcomes. This process involves d</a:t>
            </a:r>
            <a:r>
              <a:rPr lang="en-US" dirty="0"/>
              <a:t>eveloping indicators for measuring outcomes, possibly conducting one of the less rigorous outcome evaluation designs, such as a single group pre-post design to measure program outcomes, and conducting a thorough process evaluation. We will discuss what these types of evaluation designs entail later in this presentation. </a:t>
            </a:r>
          </a:p>
          <a:p>
            <a:pPr marL="172719" indent="-172719">
              <a:buFontTx/>
              <a:buChar char="-"/>
            </a:pPr>
            <a:r>
              <a:rPr lang="en-US" dirty="0"/>
              <a:t>One step further in the continuum is obtaining evidence of positive program outcomes by examining the linkages between program activities and outcomes. Programs at this level of the continuum will have p</a:t>
            </a:r>
            <a:r>
              <a:rPr lang="en-US" dirty="0">
                <a:ea typeface="ＭＳ Ｐゴシック" pitchFamily="34" charset="-128"/>
                <a:cs typeface="Tahoma" pitchFamily="34" charset="0"/>
              </a:rPr>
              <a:t>erformed</a:t>
            </a:r>
            <a:r>
              <a:rPr lang="en-US" dirty="0">
                <a:ea typeface="ＭＳ Ｐゴシック" pitchFamily="-111" charset="-128"/>
                <a:sym typeface="Bookshelf Symbol 7" pitchFamily="-111" charset="2"/>
              </a:rPr>
              <a:t> multiple pre- and post-test evaluations and conducted outcome evaluations using an independent evaluator. </a:t>
            </a:r>
          </a:p>
          <a:p>
            <a:pPr marL="172719" indent="-172719">
              <a:buFontTx/>
              <a:buChar char="-"/>
            </a:pPr>
            <a:r>
              <a:rPr lang="en-US" dirty="0">
                <a:ea typeface="ＭＳ Ｐゴシック" pitchFamily="-111" charset="-128"/>
                <a:sym typeface="Bookshelf Symbol 7" pitchFamily="-111" charset="2"/>
              </a:rPr>
              <a:t>Finally, the highest level of evidence allows a program to make the claim of being evidence-based by attaining strong evidence of positive program outcomes. At this level, programs have e</a:t>
            </a:r>
            <a:r>
              <a:rPr lang="en-US" dirty="0">
                <a:ea typeface="ＭＳ Ｐゴシック" pitchFamily="-111" charset="-128"/>
                <a:cs typeface="Tahoma" pitchFamily="34" charset="0"/>
                <a:sym typeface="Bookshelf Symbol 7" pitchFamily="-111" charset="2"/>
              </a:rPr>
              <a:t>stablished the causal linkage between program activities and intended outcomes/impacts. </a:t>
            </a:r>
            <a:r>
              <a:rPr lang="en-US" dirty="0">
                <a:ea typeface="ＭＳ Ｐゴシック" pitchFamily="34" charset="-128"/>
                <a:cs typeface="Tahoma" pitchFamily="34" charset="0"/>
              </a:rPr>
              <a:t>Programs at this level have completed multiple independent evaluations using strong study designs, such as a quasi-experimental evaluation using a comparison group or an experimental, random assignment design study. Many of these programs also have measured the cost effectiveness of their program compared to other interventions addressing the same need.</a:t>
            </a:r>
            <a:endParaRPr lang="en-US" dirty="0"/>
          </a:p>
          <a:p>
            <a:pPr>
              <a:lnSpc>
                <a:spcPct val="100000"/>
              </a:lnSpc>
            </a:pPr>
            <a:endParaRPr lang="en-US" altLang="en-US" dirty="0"/>
          </a:p>
          <a:p>
            <a:pPr>
              <a:lnSpc>
                <a:spcPct val="100000"/>
              </a:lnSpc>
            </a:pPr>
            <a:r>
              <a:rPr lang="en-US" altLang="en-US" dirty="0"/>
              <a:t>Based on this understanding of a continuum of evidence, AmeriCorps sees value in infusing evaluative thinking and knowledge into every phase of a program’s life cycle – program development, implementation, improvement, and replication/scaling. And AmeriCorps continues to develop a funding strategy that will create a portfolio of programs reflecting a range of evidence levels (e.g., strong, moderate, preliminary) that are appropriate to the program’s life cycle and investment of public dollars. Therefore, in planning for a program’s long-term research strategy, grantees should consider the evaluation activities, design, and research questions that would best correspond to each stage of their program's life cycle. </a:t>
            </a:r>
          </a:p>
        </p:txBody>
      </p:sp>
      <p:sp>
        <p:nvSpPr>
          <p:cNvPr id="4" name="Slide Number Placeholder 3"/>
          <p:cNvSpPr>
            <a:spLocks noGrp="1"/>
          </p:cNvSpPr>
          <p:nvPr>
            <p:ph type="sldNum" sz="quarter" idx="5"/>
          </p:nvPr>
        </p:nvSpPr>
        <p:spPr/>
        <p:txBody>
          <a:bodyPr/>
          <a:lstStyle/>
          <a:p>
            <a:pPr>
              <a:defRPr/>
            </a:pPr>
            <a:fld id="{1B9CD61E-93C1-43F1-932F-2AFB116EC0A5}" type="slidenum">
              <a:rPr lang="en-US">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15431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lvl="1" defTabSz="460583">
              <a:defRPr/>
            </a:pPr>
            <a:r>
              <a:rPr lang="en-US" sz="1200" u="sng" dirty="0">
                <a:latin typeface="+mn-lt"/>
              </a:rPr>
              <a:t>Facilitator notes</a:t>
            </a:r>
            <a:r>
              <a:rPr lang="en-US" sz="1200" dirty="0">
                <a:latin typeface="+mn-lt"/>
              </a:rPr>
              <a:t>: Let’s turn back to the steps involved in developing research questions. Once you’ve established the purpose and scope of the evaluation, the next step is to decide which type of evaluation design you will</a:t>
            </a:r>
            <a:r>
              <a:rPr lang="en-US" sz="1200" baseline="0" dirty="0">
                <a:latin typeface="+mn-lt"/>
              </a:rPr>
              <a:t> employ</a:t>
            </a:r>
            <a:r>
              <a:rPr lang="en-US" sz="1200" dirty="0">
                <a:latin typeface="+mn-lt"/>
              </a:rPr>
              <a:t>. The purpose and scope of your evaluation will determine which type is most appropriate for your study. As you may recall from a previous slide, there are two sides to a logic model – a process side and an outcome side. </a:t>
            </a:r>
            <a:r>
              <a:rPr lang="en-US" sz="1200" u="none" baseline="0" dirty="0">
                <a:solidFill>
                  <a:schemeClr val="tx1"/>
                </a:solidFill>
                <a:latin typeface="+mn-lt"/>
              </a:rPr>
              <a:t>Similar to what is reflected in the logic model, </a:t>
            </a:r>
            <a:r>
              <a:rPr lang="en-US" sz="1200" dirty="0">
                <a:latin typeface="+mn-lt"/>
              </a:rPr>
              <a:t>there are two common types of evaluation designs: a process evaluation design and an outcome evaluation design (which includes impact evaluation designs). Therefore, the side of the logic model that the purpose and scope of your evaluation focuses on will largely determine which type of evaluation design should be used for the evaluation. </a:t>
            </a:r>
          </a:p>
          <a:p>
            <a:pPr marL="0" lvl="1" defTabSz="460583">
              <a:defRPr/>
            </a:pPr>
            <a:endParaRPr lang="en-US" sz="1200" dirty="0">
              <a:latin typeface="+mn-lt"/>
            </a:endParaRPr>
          </a:p>
          <a:p>
            <a:r>
              <a:rPr lang="en-US" sz="1200" dirty="0">
                <a:latin typeface="+mn-lt"/>
              </a:rPr>
              <a:t>It is important to highlight that process, outcome, and impact evaluations have several notable differences, especially in terms of their goals. The results of a process evaluation are most often used to change or improve the program.  A process evaluation can be used to document what a program is doing and to what extent and how consistently the program demonstrates fidelity to the program’s logic model. An outcome evaluation can be used to determine the results or effects of a program. Outcome evaluations generally measure changes in program beneficiaries' knowledge, attitudes, behaviors, and/or</a:t>
            </a:r>
            <a:r>
              <a:rPr lang="en-US" sz="1200" baseline="0" dirty="0">
                <a:latin typeface="+mn-lt"/>
              </a:rPr>
              <a:t> conditions</a:t>
            </a:r>
            <a:r>
              <a:rPr lang="en-US" sz="1200" dirty="0">
                <a:latin typeface="+mn-lt"/>
              </a:rPr>
              <a:t> before and after participating in the program. </a:t>
            </a:r>
          </a:p>
          <a:p>
            <a:endParaRPr lang="en-US" sz="1200" dirty="0">
              <a:latin typeface="+mn-lt"/>
            </a:endParaRPr>
          </a:p>
          <a:p>
            <a:pPr marL="0" lvl="2" defTabSz="465622">
              <a:defRPr/>
            </a:pPr>
            <a:r>
              <a:rPr lang="en-US" sz="1200" dirty="0">
                <a:latin typeface="+mn-lt"/>
                <a:cs typeface="Arial" panose="020B0604020202020204" pitchFamily="34" charset="0"/>
              </a:rPr>
              <a:t>To answer the types of research questions associated with a process evaluation generally a comparison group is not necessary. The collection of both qualitative and quantitative data through interviews, surveys, and program administrative data is usually preferred. The m</a:t>
            </a:r>
            <a:r>
              <a:rPr lang="en-US" sz="1200" dirty="0">
                <a:latin typeface="+mn-lt"/>
              </a:rPr>
              <a:t>ore rigorous outcome evaluations include a comparison group against which to measure changes in program beneficiaries. These types of outcome evaluation designs are referred to as impact evaluations. The use of a comparison group provides additional evidence that observed changes in program beneficiaries were due to the program or intervention. Thus, impact evaluations are better able to measure or estimate the </a:t>
            </a:r>
            <a:r>
              <a:rPr lang="en-US" sz="1200" b="1" dirty="0">
                <a:latin typeface="+mn-lt"/>
              </a:rPr>
              <a:t>impact </a:t>
            </a:r>
            <a:r>
              <a:rPr lang="en-US" sz="1200" dirty="0">
                <a:latin typeface="+mn-lt"/>
              </a:rPr>
              <a:t>of the program on beneficiaries relative to a control or comparison group. These types of studies typically require quantitative data collection and often employ advanced statistical methods for analyzing data.</a:t>
            </a:r>
            <a:r>
              <a:rPr lang="en-US" sz="1200" baseline="0" dirty="0">
                <a:latin typeface="+mn-lt"/>
              </a:rPr>
              <a:t> </a:t>
            </a:r>
          </a:p>
          <a:p>
            <a:pPr marL="0" lvl="2" defTabSz="465622">
              <a:defRPr/>
            </a:pPr>
            <a:endParaRPr lang="en-US" sz="1200" baseline="0" dirty="0">
              <a:latin typeface="+mn-lt"/>
            </a:endParaRPr>
          </a:p>
          <a:p>
            <a:pPr marL="0" lvl="2" defTabSz="465622">
              <a:defRPr/>
            </a:pPr>
            <a:r>
              <a:rPr lang="en-US" sz="1200" baseline="0" dirty="0">
                <a:latin typeface="+mn-lt"/>
              </a:rPr>
              <a:t>Remember, AmeriCorps State and National grantees receiving over $500K a year from AmeriCorps are required to conduct an impact evaluation, while those grantees receiving less than $500K a year can conduct either a process evaluation or an impact evaluation. </a:t>
            </a:r>
          </a:p>
          <a:p>
            <a:pPr marL="0" lvl="2" defTabSz="465622">
              <a:defRPr/>
            </a:pPr>
            <a:endParaRPr lang="en-US" sz="1200" baseline="0" dirty="0">
              <a:latin typeface="+mn-lt"/>
            </a:endParaRPr>
          </a:p>
          <a:p>
            <a:pPr marL="0" lvl="2" defTabSz="465622">
              <a:defRPr/>
            </a:pPr>
            <a:r>
              <a:rPr lang="en-US" sz="1200" dirty="0">
                <a:latin typeface="+mn-lt"/>
              </a:rPr>
              <a:t>Not</a:t>
            </a:r>
            <a:r>
              <a:rPr lang="en-US" sz="1200" baseline="0" dirty="0">
                <a:latin typeface="+mn-lt"/>
              </a:rPr>
              <a:t>e that this step is about deciding on the basic type of design you will use. After you develop and finalize your research questions, you will determine more specific details associated with your evaluation design. </a:t>
            </a:r>
            <a:endParaRPr lang="en-US" sz="1200" dirty="0">
              <a:latin typeface="+mn-lt"/>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11</a:t>
            </a:fld>
            <a:endParaRPr lang="en-US"/>
          </a:p>
        </p:txBody>
      </p:sp>
    </p:spTree>
    <p:extLst>
      <p:ext uri="{BB962C8B-B14F-4D97-AF65-F5344CB8AC3E}">
        <p14:creationId xmlns:p14="http://schemas.microsoft.com/office/powerpoint/2010/main" val="436219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583">
              <a:defRPr/>
            </a:pPr>
            <a:r>
              <a:rPr lang="en-US" u="sng" dirty="0"/>
              <a:t>Facilitator notes</a:t>
            </a:r>
            <a:r>
              <a:rPr lang="en-US" dirty="0"/>
              <a:t>: Once </a:t>
            </a:r>
            <a:r>
              <a:rPr lang="en-US" baseline="0" dirty="0"/>
              <a:t>you’ve decided on the type of evaluation design, the next step is drafting and finalizing your research questions. </a:t>
            </a:r>
            <a:r>
              <a:rPr lang="en-US" dirty="0"/>
              <a:t>Research questions are a list of questions that you anticipate being able to answer at the end of the evaluation. They reflect what your study is trying to learn about your program. Research questions should be</a:t>
            </a:r>
            <a:r>
              <a:rPr lang="en-US" baseline="0" dirty="0"/>
              <a:t> clear,</a:t>
            </a:r>
            <a:r>
              <a:rPr lang="en-US" dirty="0"/>
              <a:t> specific, and well-defined so they can be thoroughly answered after completing the other evaluation activities (e.g., questionnaire</a:t>
            </a:r>
            <a:r>
              <a:rPr lang="en-US" baseline="0" dirty="0"/>
              <a:t> development, </a:t>
            </a:r>
            <a:r>
              <a:rPr lang="en-US" dirty="0"/>
              <a:t>data collection, analysis, etc.).</a:t>
            </a:r>
            <a:r>
              <a:rPr lang="en-US" baseline="0" dirty="0"/>
              <a:t> Research questions for a program evaluation should focus on your AmeriCorps program or a component of your program. Again, because the research questions need to eventually be answered, they must be measurable by the evaluation. The research questions also should be aligned with the program’s logic model.  </a:t>
            </a:r>
          </a:p>
          <a:p>
            <a:pPr defTabSz="460583">
              <a:defRPr/>
            </a:pPr>
            <a:endParaRPr lang="en-US" baseline="0" dirty="0"/>
          </a:p>
          <a:p>
            <a:pPr defTabSz="460583">
              <a:defRPr/>
            </a:pPr>
            <a:r>
              <a:rPr lang="en-US" baseline="0" dirty="0"/>
              <a:t>We will be referring back to these qualities of good research questions at multiple points during the rest of the presentation. </a:t>
            </a:r>
          </a:p>
        </p:txBody>
      </p:sp>
      <p:sp>
        <p:nvSpPr>
          <p:cNvPr id="4" name="Slide Number Placeholder 3"/>
          <p:cNvSpPr>
            <a:spLocks noGrp="1"/>
          </p:cNvSpPr>
          <p:nvPr>
            <p:ph type="sldNum" sz="quarter" idx="10"/>
          </p:nvPr>
        </p:nvSpPr>
        <p:spPr/>
        <p:txBody>
          <a:bodyPr/>
          <a:lstStyle/>
          <a:p>
            <a:fld id="{DA910615-33E9-A44A-87B7-52BAF2946AF9}" type="slidenum">
              <a:rPr lang="en-US" smtClean="0"/>
              <a:pPr/>
              <a:t>12</a:t>
            </a:fld>
            <a:endParaRPr lang="en-US"/>
          </a:p>
        </p:txBody>
      </p:sp>
    </p:spTree>
    <p:extLst>
      <p:ext uri="{BB962C8B-B14F-4D97-AF65-F5344CB8AC3E}">
        <p14:creationId xmlns:p14="http://schemas.microsoft.com/office/powerpoint/2010/main" val="1569803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13</a:t>
            </a:fld>
            <a:endParaRPr lang="en-US" dirty="0"/>
          </a:p>
        </p:txBody>
      </p:sp>
      <p:sp>
        <p:nvSpPr>
          <p:cNvPr id="6" name="Notes Placeholder 5">
            <a:extLst>
              <a:ext uri="{FF2B5EF4-FFF2-40B4-BE49-F238E27FC236}">
                <a16:creationId xmlns:a16="http://schemas.microsoft.com/office/drawing/2014/main" id="{E1370C59-A780-3E28-4001-B9B5020080B1}"/>
              </a:ext>
            </a:extLst>
          </p:cNvPr>
          <p:cNvSpPr>
            <a:spLocks noGrp="1"/>
          </p:cNvSpPr>
          <p:nvPr>
            <p:ph type="body" sz="quarter" idx="3"/>
          </p:nvPr>
        </p:nvSpPr>
        <p:spPr/>
        <p:txBody>
          <a:bodyPr/>
          <a:lstStyle/>
          <a:p>
            <a:pPr defTabSz="460583">
              <a:spcBef>
                <a:spcPct val="0"/>
              </a:spcBef>
              <a:defRPr/>
            </a:pPr>
            <a:r>
              <a:rPr lang="en-US" altLang="en-US" u="sng" dirty="0"/>
              <a:t>Facilitator notes</a:t>
            </a:r>
            <a:r>
              <a:rPr lang="en-US" altLang="en-US" dirty="0"/>
              <a:t>: T</a:t>
            </a:r>
            <a:r>
              <a:rPr lang="en-US" baseline="0" dirty="0"/>
              <a:t>he approach for developing research questions differs depending on whether you are conducting a process or an outcome evaluation. </a:t>
            </a:r>
            <a:r>
              <a:rPr lang="en-US" altLang="en-US" dirty="0"/>
              <a:t>As this graphic illustrates,</a:t>
            </a:r>
            <a:r>
              <a:rPr lang="en-US" altLang="en-US" baseline="0" dirty="0"/>
              <a:t> by tying an evaluation’s research questions and design to a program’s logic model</a:t>
            </a:r>
            <a:r>
              <a:rPr lang="en-US" altLang="en-US" dirty="0"/>
              <a:t>, process evaluations address exploratory</a:t>
            </a:r>
            <a:r>
              <a:rPr lang="en-US" altLang="en-US" baseline="0" dirty="0"/>
              <a:t> </a:t>
            </a:r>
            <a:r>
              <a:rPr lang="en-US" altLang="en-US" dirty="0"/>
              <a:t>questions about program operations,</a:t>
            </a:r>
            <a:r>
              <a:rPr lang="en-US" altLang="en-US" baseline="0" dirty="0"/>
              <a:t> processes, and procedures</a:t>
            </a:r>
            <a:r>
              <a:rPr lang="en-US" altLang="en-US" dirty="0"/>
              <a:t>, namely the who, what, when, where, why, and how of program activities and program outputs. On the other hand, outcome evaluations test</a:t>
            </a:r>
            <a:r>
              <a:rPr lang="en-US" altLang="en-US" baseline="0" dirty="0"/>
              <a:t> hypotheses about</a:t>
            </a:r>
            <a:r>
              <a:rPr lang="en-US" altLang="en-US" dirty="0"/>
              <a:t> a program’s changes, effects, or impacts on</a:t>
            </a:r>
            <a:r>
              <a:rPr lang="en-US" altLang="en-US" baseline="0" dirty="0"/>
              <a:t> short-, medium-, or long-term </a:t>
            </a:r>
            <a:r>
              <a:rPr lang="en-US" altLang="en-US" dirty="0"/>
              <a:t>outcomes,</a:t>
            </a:r>
            <a:r>
              <a:rPr lang="en-US" altLang="en-US" baseline="0" dirty="0"/>
              <a:t> ultimately </a:t>
            </a:r>
            <a:r>
              <a:rPr lang="en-US" altLang="en-US" dirty="0"/>
              <a:t>assessing program effectiveness. </a:t>
            </a:r>
          </a:p>
          <a:p>
            <a:pPr defTabSz="460583">
              <a:spcBef>
                <a:spcPct val="0"/>
              </a:spcBef>
              <a:defRPr/>
            </a:pPr>
            <a:endParaRPr lang="en-US" altLang="en-US" dirty="0"/>
          </a:p>
          <a:p>
            <a:pPr defTabSz="460583">
              <a:spcBef>
                <a:spcPct val="0"/>
              </a:spcBef>
              <a:defRPr/>
            </a:pPr>
            <a:r>
              <a:rPr lang="en-US" altLang="en-US" dirty="0"/>
              <a:t>Next,</a:t>
            </a:r>
            <a:r>
              <a:rPr lang="en-US" altLang="en-US" baseline="0" dirty="0"/>
              <a:t> we will provide separate overviews of how to design research questions for a process and an outcome evaluation.</a:t>
            </a:r>
            <a:endParaRPr lang="en-US" altLang="en-US" dirty="0"/>
          </a:p>
          <a:p>
            <a:endParaRPr lang="en-US" dirty="0"/>
          </a:p>
        </p:txBody>
      </p:sp>
    </p:spTree>
    <p:extLst>
      <p:ext uri="{BB962C8B-B14F-4D97-AF65-F5344CB8AC3E}">
        <p14:creationId xmlns:p14="http://schemas.microsoft.com/office/powerpoint/2010/main" val="911133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notes</a:t>
            </a:r>
            <a:r>
              <a:rPr lang="en-US" dirty="0"/>
              <a:t>: It is important to remember during the development process that research questions for</a:t>
            </a:r>
            <a:r>
              <a:rPr lang="en-US" baseline="0" dirty="0"/>
              <a:t> a process evaluation </a:t>
            </a:r>
            <a:r>
              <a:rPr lang="en-US" dirty="0"/>
              <a:t>should: </a:t>
            </a:r>
          </a:p>
          <a:p>
            <a:pPr marL="172719" indent="-172719">
              <a:buFont typeface="Arial" panose="020B0604020202020204" pitchFamily="34" charset="0"/>
              <a:buChar char="•"/>
            </a:pPr>
            <a:r>
              <a:rPr lang="en-US" dirty="0"/>
              <a:t>Focus on the program or a program component</a:t>
            </a:r>
          </a:p>
          <a:p>
            <a:pPr marL="172719" indent="-172719">
              <a:buFont typeface="Arial" panose="020B0604020202020204" pitchFamily="34" charset="0"/>
              <a:buChar char="•"/>
            </a:pPr>
            <a:r>
              <a:rPr lang="en-US" dirty="0"/>
              <a:t>Ask who, what, where, when, why, or how?</a:t>
            </a:r>
          </a:p>
          <a:p>
            <a:pPr marL="172719" indent="-172719">
              <a:buFont typeface="Arial" panose="020B0604020202020204" pitchFamily="34" charset="0"/>
              <a:buChar char="•"/>
            </a:pPr>
            <a:r>
              <a:rPr lang="en-US" dirty="0"/>
              <a:t>Use exploratory verbs, such as report, describe, discover, seek, or explore</a:t>
            </a:r>
          </a:p>
          <a:p>
            <a:pPr marL="172719" indent="-172719" defTabSz="460583">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14</a:t>
            </a:fld>
            <a:endParaRPr lang="en-US"/>
          </a:p>
        </p:txBody>
      </p:sp>
    </p:spTree>
    <p:extLst>
      <p:ext uri="{BB962C8B-B14F-4D97-AF65-F5344CB8AC3E}">
        <p14:creationId xmlns:p14="http://schemas.microsoft.com/office/powerpoint/2010/main" val="3026825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u="sng" dirty="0"/>
              <a:t>Facilitator notes</a:t>
            </a:r>
            <a:r>
              <a:rPr lang="en-US" dirty="0"/>
              <a:t>: For a process evaluation, it is best to start by considering what is the general question you want to answer. General questions should follow from the purpose and goals already identified for the evaluation and ask the </a:t>
            </a:r>
            <a:r>
              <a:rPr lang="en-US" altLang="en-US" dirty="0"/>
              <a:t>who, what, when, where, why, and how associated with program activities and outputs</a:t>
            </a:r>
            <a:r>
              <a:rPr lang="en-US" dirty="0"/>
              <a:t>. The questions should focus on studying some topic for general exploration and use neutral language that does not assume a particular outcome from the evaluation.  </a:t>
            </a:r>
          </a:p>
          <a:p>
            <a:endParaRPr lang="en-US" dirty="0"/>
          </a:p>
          <a:p>
            <a:r>
              <a:rPr lang="en-US" dirty="0"/>
              <a:t>Examples of general research questions for a process evaluation are: </a:t>
            </a:r>
          </a:p>
          <a:p>
            <a:pPr marL="172719" indent="-172719">
              <a:buFont typeface="Arial" panose="020B0604020202020204" pitchFamily="34" charset="0"/>
              <a:buChar char="•"/>
            </a:pPr>
            <a:r>
              <a:rPr lang="en-US" dirty="0"/>
              <a:t>How is the program being implemented?</a:t>
            </a:r>
          </a:p>
          <a:p>
            <a:pPr marL="172719" indent="-172719">
              <a:buFont typeface="Arial" panose="020B0604020202020204" pitchFamily="34" charset="0"/>
              <a:buChar char="•"/>
            </a:pPr>
            <a:r>
              <a:rPr lang="en-US" dirty="0"/>
              <a:t>How do program beneficiaries describe their program experiences?</a:t>
            </a:r>
          </a:p>
          <a:p>
            <a:pPr marL="172719" indent="-172719">
              <a:buFont typeface="Arial" panose="020B0604020202020204" pitchFamily="34" charset="0"/>
              <a:buChar char="•"/>
            </a:pPr>
            <a:r>
              <a:rPr lang="en-US" dirty="0"/>
              <a:t>What resources are being described as needed for implementing the program?</a:t>
            </a:r>
          </a:p>
          <a:p>
            <a:pPr marL="0" indent="0">
              <a:buFont typeface="Arial" panose="020B0604020202020204" pitchFamily="34" charset="0"/>
              <a:buNone/>
            </a:pPr>
            <a:endParaRPr lang="en-US" dirty="0"/>
          </a:p>
          <a:p>
            <a:pPr marL="0" indent="0">
              <a:buFont typeface="Arial" panose="020B0604020202020204" pitchFamily="34" charset="0"/>
              <a:buNone/>
            </a:pPr>
            <a:r>
              <a:rPr lang="en-US" sz="1200" kern="1200" dirty="0">
                <a:solidFill>
                  <a:schemeClr val="tx1"/>
                </a:solidFill>
                <a:latin typeface="+mn-lt"/>
                <a:ea typeface="+mn-ea"/>
                <a:cs typeface="+mn-cs"/>
              </a:rPr>
              <a:t>More specific sub-questions may be developed under each of these general research questions. </a:t>
            </a:r>
          </a:p>
          <a:p>
            <a:endParaRPr lang="en-US" dirty="0"/>
          </a:p>
          <a:p>
            <a:r>
              <a:rPr lang="en-US" dirty="0"/>
              <a:t>Despite the fact that we provide a template here, it is important to keep in mind that there is no specific formula for writing research questions; however, in reviewing and assessing drafts of research questions, it is important to keep in mind the basic requirements described earlier. That is, research questions should be clear and well-defined, focus on a single, distinct program, model, or program component, be measureable, and align with your logic model. Once you have drafted several potential research questions, it is important to ask whether they meet all of these requirements. </a:t>
            </a:r>
          </a:p>
          <a:p>
            <a:endParaRPr lang="en-US" dirty="0"/>
          </a:p>
          <a:p>
            <a:r>
              <a:rPr lang="en-US" dirty="0"/>
              <a:t>It is often the case that programs are able to identify far more research questions for examination in both process and outcome evaluations than they can explore in a single study. In these circumstances, it is useful to consider how the research questions align with your program’s long-term research agenda, as described earlier. Although you may not be able to study all of your questions about your program at once, it is possible to associate certain questions with later stages of your program development and address these research questions in a future evaluation of your program. </a:t>
            </a:r>
          </a:p>
        </p:txBody>
      </p:sp>
      <p:sp>
        <p:nvSpPr>
          <p:cNvPr id="4" name="Slide Number Placeholder 3"/>
          <p:cNvSpPr>
            <a:spLocks noGrp="1"/>
          </p:cNvSpPr>
          <p:nvPr>
            <p:ph type="sldNum" sz="quarter" idx="10"/>
          </p:nvPr>
        </p:nvSpPr>
        <p:spPr/>
        <p:txBody>
          <a:bodyPr/>
          <a:lstStyle/>
          <a:p>
            <a:fld id="{DA910615-33E9-A44A-87B7-52BAF2946AF9}" type="slidenum">
              <a:rPr lang="en-US" smtClean="0"/>
              <a:pPr/>
              <a:t>15</a:t>
            </a:fld>
            <a:endParaRPr lang="en-US"/>
          </a:p>
        </p:txBody>
      </p:sp>
    </p:spTree>
    <p:extLst>
      <p:ext uri="{BB962C8B-B14F-4D97-AF65-F5344CB8AC3E}">
        <p14:creationId xmlns:p14="http://schemas.microsoft.com/office/powerpoint/2010/main" val="3164473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rPr>
              <a:t>Facilitator notes</a:t>
            </a:r>
            <a:r>
              <a:rPr lang="en-US" sz="1200" dirty="0">
                <a:latin typeface="+mn-lt"/>
              </a:rPr>
              <a:t>: Because the general research questions for a process evaluation are often broad, they usually need to be broken down into more specific questions that will then actually guide the other activities of the evaluation toward collecting and analyzing more concrete information or data on the program. Often there is more than one type of evidence that should be considered in answering a general research question, so sub-questions may be written so that they focus on examining one dimension or point of view for informing the general question. Many times these sub-questions form the basis for the actual instruments used to collect data, such as interview guides, surveys, questionnaires, and observational tools. </a:t>
            </a:r>
          </a:p>
          <a:p>
            <a:endParaRPr lang="en-US" sz="1200" dirty="0">
              <a:latin typeface="+mn-lt"/>
            </a:endParaRPr>
          </a:p>
          <a:p>
            <a:r>
              <a:rPr lang="en-US" sz="1200" dirty="0">
                <a:latin typeface="+mn-lt"/>
              </a:rPr>
              <a:t>Here</a:t>
            </a:r>
            <a:r>
              <a:rPr lang="en-US" sz="1200" baseline="0" dirty="0">
                <a:latin typeface="+mn-lt"/>
              </a:rPr>
              <a:t> w</a:t>
            </a:r>
            <a:r>
              <a:rPr lang="en-US" sz="1200" dirty="0">
                <a:latin typeface="+mn-lt"/>
              </a:rPr>
              <a:t>e provide several examples of sub-questions that can be used to further inform general research questions for a process evaluation. The first example of a general question is “How is the program being implemented?” To further break this very broad question down into the actual areas of focus for the evaluation, several potential sub-questions are offered, including:</a:t>
            </a:r>
          </a:p>
          <a:p>
            <a:pPr marL="345437" indent="-345437">
              <a:buFont typeface="Arial" panose="020B0604020202020204" pitchFamily="34" charset="0"/>
              <a:buChar char="•"/>
            </a:pPr>
            <a:r>
              <a:rPr lang="en-US" altLang="en-US" sz="1200" dirty="0">
                <a:latin typeface="+mn-lt"/>
              </a:rPr>
              <a:t>Are staff implementing the program within the same timeframe? </a:t>
            </a:r>
          </a:p>
          <a:p>
            <a:pPr marL="345437" indent="-345437">
              <a:buFont typeface="Arial" panose="020B0604020202020204" pitchFamily="34" charset="0"/>
              <a:buChar char="•"/>
            </a:pPr>
            <a:r>
              <a:rPr lang="en-US" altLang="en-US" sz="1200" dirty="0">
                <a:latin typeface="+mn-lt"/>
              </a:rPr>
              <a:t>Are staff implementing the program with the same </a:t>
            </a:r>
            <a:r>
              <a:rPr lang="en-US" sz="1200" dirty="0">
                <a:latin typeface="+mn-lt"/>
              </a:rPr>
              <a:t>intended target population?</a:t>
            </a:r>
          </a:p>
          <a:p>
            <a:pPr marL="345437" indent="-345437">
              <a:buFont typeface="Arial" panose="020B0604020202020204" pitchFamily="34" charset="0"/>
              <a:buChar char="•"/>
            </a:pPr>
            <a:r>
              <a:rPr lang="en-US" altLang="en-US" sz="1200" dirty="0">
                <a:latin typeface="+mn-lt"/>
              </a:rPr>
              <a:t>What variations in implementation, if any, occur by site? Why are variations occurring and are they likely to effect program outcomes?</a:t>
            </a:r>
          </a:p>
          <a:p>
            <a:pPr marL="345437" indent="-345437">
              <a:buFont typeface="Arial" panose="020B0604020202020204" pitchFamily="34" charset="0"/>
              <a:buChar char="•"/>
            </a:pPr>
            <a:r>
              <a:rPr lang="en-US" altLang="en-US" sz="1200" dirty="0">
                <a:latin typeface="+mn-lt"/>
              </a:rPr>
              <a:t>Are there unique challenges to implementing the program by site?</a:t>
            </a: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16</a:t>
            </a:fld>
            <a:endParaRPr lang="en-US"/>
          </a:p>
        </p:txBody>
      </p:sp>
    </p:spTree>
    <p:extLst>
      <p:ext uri="{BB962C8B-B14F-4D97-AF65-F5344CB8AC3E}">
        <p14:creationId xmlns:p14="http://schemas.microsoft.com/office/powerpoint/2010/main" val="747551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u="sng" dirty="0">
                <a:latin typeface="+mn-lt"/>
              </a:rPr>
              <a:t>Facilitator</a:t>
            </a:r>
            <a:r>
              <a:rPr lang="en-US" altLang="en-US" sz="1200" u="sng" baseline="0" dirty="0">
                <a:latin typeface="+mn-lt"/>
              </a:rPr>
              <a:t> notes:  </a:t>
            </a:r>
            <a:r>
              <a:rPr lang="en-US" altLang="en-US" sz="1200" dirty="0">
                <a:latin typeface="+mn-lt"/>
              </a:rPr>
              <a:t>Another example of a general question is “</a:t>
            </a:r>
            <a:r>
              <a:rPr lang="en-US" sz="1200" dirty="0">
                <a:latin typeface="+mn-lt"/>
              </a:rPr>
              <a:t>How do program beneficiaries describe their program experiences?</a:t>
            </a:r>
            <a:r>
              <a:rPr lang="en-US" altLang="en-US" sz="1200" dirty="0">
                <a:latin typeface="+mn-lt"/>
              </a:rPr>
              <a:t>” To address this more general question, some potential sub-questions include:</a:t>
            </a:r>
          </a:p>
          <a:p>
            <a:pPr marL="345437" indent="-345437">
              <a:buFont typeface="Arial" panose="020B0604020202020204" pitchFamily="34" charset="0"/>
              <a:buChar char="•"/>
            </a:pPr>
            <a:r>
              <a:rPr lang="en-US" sz="1200" dirty="0">
                <a:latin typeface="+mn-lt"/>
              </a:rPr>
              <a:t>What are the benefits for program beneficiaries?</a:t>
            </a:r>
          </a:p>
          <a:p>
            <a:pPr marL="345437" indent="-345437">
              <a:buFont typeface="Arial" panose="020B0604020202020204" pitchFamily="34" charset="0"/>
              <a:buChar char="•"/>
            </a:pPr>
            <a:r>
              <a:rPr lang="en-US" altLang="en-US" sz="1200" dirty="0">
                <a:latin typeface="+mn-lt"/>
              </a:rPr>
              <a:t>Are there any unintended consequences of program participation? </a:t>
            </a:r>
          </a:p>
          <a:p>
            <a:endParaRPr lang="en-US" sz="1200" dirty="0">
              <a:latin typeface="+mn-lt"/>
            </a:endParaRPr>
          </a:p>
          <a:p>
            <a:r>
              <a:rPr lang="en-US" sz="1200" dirty="0">
                <a:latin typeface="+mn-lt"/>
              </a:rPr>
              <a:t>A final example of a general question is “What resources are being described as needed for implementing the program?” A potential sub-question for this general research question is “What recommendations do program staff offer for future program implementers?”</a:t>
            </a:r>
          </a:p>
          <a:p>
            <a:endParaRPr lang="en-US" sz="1200" dirty="0">
              <a:latin typeface="+mn-lt"/>
            </a:endParaRP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17</a:t>
            </a:fld>
            <a:endParaRPr lang="en-US"/>
          </a:p>
        </p:txBody>
      </p:sp>
    </p:spTree>
    <p:extLst>
      <p:ext uri="{BB962C8B-B14F-4D97-AF65-F5344CB8AC3E}">
        <p14:creationId xmlns:p14="http://schemas.microsoft.com/office/powerpoint/2010/main" val="420037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a:t>
            </a:r>
            <a:r>
              <a:rPr lang="en-US" u="sng" baseline="0" dirty="0"/>
              <a:t> notes</a:t>
            </a:r>
            <a:r>
              <a:rPr lang="en-US" u="none" baseline="0" dirty="0"/>
              <a:t>:</a:t>
            </a:r>
          </a:p>
          <a:p>
            <a:r>
              <a:rPr lang="en-US" sz="1200" dirty="0">
                <a:latin typeface="+mn-lt"/>
              </a:rPr>
              <a:t>-Similar to when drafting general research questions, after sub-questions have been drafted, it is important to ask whether the sub-questions meet all of the basic requirements for research questions, namely clearly state and specific, aligns with theory of change and logic model, connects to the outcomes of interest, measurable and feasible to answer, and aligns with your chosen evaluation design and scope of evaluation. </a:t>
            </a:r>
            <a:endParaRPr lang="en-US" u="sng"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18</a:t>
            </a:fld>
            <a:endParaRPr lang="en-US"/>
          </a:p>
        </p:txBody>
      </p:sp>
    </p:spTree>
    <p:extLst>
      <p:ext uri="{BB962C8B-B14F-4D97-AF65-F5344CB8AC3E}">
        <p14:creationId xmlns:p14="http://schemas.microsoft.com/office/powerpoint/2010/main" val="3176042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u="sng"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 (Facilitated Exercise) Now that we have presented examples of the types of questions that may be asked for a process evaluation, let’s apply these ideas to a set of potential research questions for the fictional AmeriCorps health literacy program described earlier. Please use the handouts that have been provided on the program’s description and its accompanying logic model as a reference as we walk through some potential research questions for a process evaluation together.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this exercise, the fictional AmeriCorps health literacy program is a small AmeriCorps State and National grantee receiving less than $500,000 annually and is required to conduct an evaluation of their program. The grantee has never conducted an evaluation of AmeriCorps-funded activities before and is interested in learning about how their program is working and what can be improved. In order to do so, the program plans to conduct a process evaluation to answer the following general research question: Is the program being implemented as intended?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Assess whether each of the following is a good sub-question for the program’s process evaluation. For questions that could be improved, what kinds of changes would need to be made? To guide your assessment, consider the following questions discussed earlier:</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 the research questions clear, specific, and well-defined, such that they can be answered at the end of the evaluation?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the research questions appear to be measurable and feasible to answer?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the research questions</a:t>
            </a:r>
            <a:r>
              <a:rPr lang="en-US" sz="1200" kern="1200" baseline="0" dirty="0">
                <a:solidFill>
                  <a:schemeClr val="tx1"/>
                </a:solidFill>
                <a:effectLst/>
                <a:latin typeface="+mn-lt"/>
                <a:ea typeface="+mn-ea"/>
                <a:cs typeface="+mn-cs"/>
              </a:rPr>
              <a:t> focus on the program or a program component that connects to the outcomes of interest?</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the research questions align with the program’s logic model and theory of change?</a:t>
            </a:r>
          </a:p>
          <a:p>
            <a:pPr marL="171450" lvl="0" indent="-171450">
              <a:buFont typeface="Arial" panose="020B0604020202020204" pitchFamily="34" charset="0"/>
              <a:buChar char="•"/>
            </a:pPr>
            <a:r>
              <a:rPr lang="en-US" sz="1200" dirty="0">
                <a:latin typeface="+mn-lt"/>
              </a:rPr>
              <a:t>Do the research questions align with your chosen evaluation design and scope of evaluation?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Sub-question 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Are all AmeriCorps members engaged in delivering health literacy activities? Is this a good research question?  Why or why not?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Discussion: This question is too vague to provide answers to the overarching question of whether the program is being implemented as intended. While all AmeriCorps members may be found to participate in a variety of activities related to health literacy, those activities may or may not be specified in the central program model. Members may also be serving different populations that are not targeted by the program.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question needs to focus on the program itself in order to provide helpful information about the program’s delivery of service activities.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 can we reformulate this question to answer the broader research question?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One possibility is to ask instead: To</a:t>
            </a:r>
            <a:r>
              <a:rPr lang="en-US" sz="1200" kern="1200" baseline="0" dirty="0">
                <a:solidFill>
                  <a:schemeClr val="tx1"/>
                </a:solidFill>
                <a:effectLst/>
                <a:latin typeface="+mn-lt"/>
                <a:ea typeface="+mn-ea"/>
                <a:cs typeface="+mn-cs"/>
              </a:rPr>
              <a:t> what extent a</a:t>
            </a:r>
            <a:r>
              <a:rPr lang="en-US" sz="1200" kern="1200" dirty="0">
                <a:solidFill>
                  <a:schemeClr val="tx1"/>
                </a:solidFill>
                <a:effectLst/>
                <a:latin typeface="+mn-lt"/>
                <a:ea typeface="+mn-ea"/>
                <a:cs typeface="+mn-cs"/>
              </a:rPr>
              <a:t>re AmeriCorps members consistently implementing the program with the same target population across all sites?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question is clear, specific, well-defined, and measurable. </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Sub-question 2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a:t>
            </a:r>
            <a:r>
              <a:rPr lang="en-US" sz="1200" kern="1200" baseline="0" dirty="0">
                <a:solidFill>
                  <a:schemeClr val="tx1"/>
                </a:solidFill>
                <a:effectLst/>
                <a:latin typeface="+mn-lt"/>
                <a:ea typeface="+mn-ea"/>
                <a:cs typeface="+mn-cs"/>
              </a:rPr>
              <a:t> what extent are</a:t>
            </a:r>
            <a:r>
              <a:rPr lang="en-US" sz="1200" kern="1200" dirty="0">
                <a:solidFill>
                  <a:schemeClr val="tx1"/>
                </a:solidFill>
                <a:effectLst/>
                <a:latin typeface="+mn-lt"/>
                <a:ea typeface="+mn-ea"/>
                <a:cs typeface="+mn-cs"/>
              </a:rPr>
              <a:t> AmeriCorps members receiving the required training and supervision? Is this a good research question?  Why or Why not?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Discussion: This is a good research question. The question is clear, specific, well-defined, and measurable. It also addresses the general research question. </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Sub-question 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Are program participants more likely to adopt preventive health practices than non-participants? Is this a good research question? Why or why not?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Discussion: This is not an appropriate question for a process evaluation for two main reasons. First, this question does not further inform the general research question about fidelity of program implementation that is being asked. Second, as noted earlier, process evaluation questions should use neutral rather than predictive language. This question is more appropriate for an outcome evaluation.  </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Sub-question 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what extent are community partners faithfully replicating the health literacy program in other states? Is this a good research question? Why or why not?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Discussion: This is not a good research question for this program. Although this question addresses fidelity of implementation, the question is not aligned with the program’s logic model. The goals of the program do not concern replication by community partners. In brainstorming ideas for research questions, sometimes program staff may raise interesting ideas that they are interested in investigating further. These questions may be worth saving for a future,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separate evaluation, but </a:t>
            </a:r>
            <a:r>
              <a:rPr lang="en-US" sz="1200" i="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one that focuses on whether the program itself is being executed as planned. This does not mean, however, that questions about community partners cannot be asked at all. The question simply needs to be tailored to the overarching research question.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 can we reformulate this question?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One possibility is to ask instead: What variations in community partners’ participation, if any, occur by site? In addition to being clear, specific, and well-defined, answers to this question will also allow the program to learn more about how community partners engage with the program, including any activities related to replication.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completing this exercise, you will find that sometimes developing the right research questions simply requires targeting and focusing existing questions that programs may have. By ensuring that research questions are clear, specific, well-defined, measureable, focus on the program, and align with your program logic model as well as your overarching research question, you will be able to obtain answers that can help inform and improve your particular program.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[Alternate exercise if running short on time – ask “Which of these is</a:t>
            </a:r>
            <a:r>
              <a:rPr lang="en-US" sz="1200" kern="1200" baseline="0" dirty="0">
                <a:solidFill>
                  <a:schemeClr val="tx1"/>
                </a:solidFill>
                <a:effectLst/>
                <a:latin typeface="+mn-lt"/>
                <a:ea typeface="+mn-ea"/>
                <a:cs typeface="+mn-cs"/>
              </a:rPr>
              <a:t> a good research question, and why?]</a:t>
            </a:r>
            <a:endParaRPr lang="en-US" sz="1200" kern="1200" dirty="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19</a:t>
            </a:fld>
            <a:endParaRPr lang="en-US"/>
          </a:p>
        </p:txBody>
      </p:sp>
    </p:spTree>
    <p:extLst>
      <p:ext uri="{BB962C8B-B14F-4D97-AF65-F5344CB8AC3E}">
        <p14:creationId xmlns:p14="http://schemas.microsoft.com/office/powerpoint/2010/main" val="91691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notes:</a:t>
            </a:r>
            <a:r>
              <a:rPr lang="en-US" dirty="0"/>
              <a:t> For this presentation, we have identified a few learning objectives.  </a:t>
            </a:r>
          </a:p>
          <a:p>
            <a:pPr defTabSz="465622">
              <a:defRPr/>
            </a:pPr>
            <a:endParaRPr lang="en-US" dirty="0"/>
          </a:p>
          <a:p>
            <a:pPr marL="172719" indent="-172719">
              <a:buFontTx/>
              <a:buChar char="-"/>
            </a:pPr>
            <a:r>
              <a:rPr lang="en-US" dirty="0"/>
              <a:t>Understand the importance of research questions in program evaluation</a:t>
            </a:r>
          </a:p>
          <a:p>
            <a:pPr marL="172719" indent="-172719">
              <a:buFontTx/>
              <a:buChar char="-"/>
            </a:pPr>
            <a:r>
              <a:rPr lang="en-US" dirty="0"/>
              <a:t>Understand the four basic steps for developing research questions </a:t>
            </a:r>
          </a:p>
          <a:p>
            <a:pPr marL="172719" indent="-172719">
              <a:buFontTx/>
              <a:buChar char="-"/>
            </a:pPr>
            <a:r>
              <a:rPr lang="en-US" dirty="0"/>
              <a:t>Write research questions for different types of evaluation designs, specifically process evaluations and outcome evaluations</a:t>
            </a:r>
          </a:p>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a:t>
            </a:fld>
            <a:endParaRPr lang="en-US"/>
          </a:p>
        </p:txBody>
      </p:sp>
    </p:spTree>
    <p:extLst>
      <p:ext uri="{BB962C8B-B14F-4D97-AF65-F5344CB8AC3E}">
        <p14:creationId xmlns:p14="http://schemas.microsoft.com/office/powerpoint/2010/main" val="358580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20</a:t>
            </a:fld>
            <a:endParaRPr lang="en-US"/>
          </a:p>
        </p:txBody>
      </p:sp>
    </p:spTree>
    <p:extLst>
      <p:ext uri="{BB962C8B-B14F-4D97-AF65-F5344CB8AC3E}">
        <p14:creationId xmlns:p14="http://schemas.microsoft.com/office/powerpoint/2010/main" val="511749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notes</a:t>
            </a:r>
            <a:r>
              <a:rPr lang="en-US" dirty="0"/>
              <a:t>: Now that we have discussed the process for designing</a:t>
            </a:r>
            <a:r>
              <a:rPr lang="en-US" baseline="0" dirty="0"/>
              <a:t> research questions for a process evaluation, next we will discuss the process for designing research questions for an outcome evaluation. For an outcome evaluation, research questions tend to be narrowly focused on confirming a theory or prediction about changes, effects, or impacts of the program on a specified outcome(s). We now will provide a template and examples of research questions for an outcome evaluation. </a:t>
            </a:r>
            <a:endParaRPr lang="en-US" dirty="0"/>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21</a:t>
            </a:fld>
            <a:endParaRPr lang="en-US"/>
          </a:p>
        </p:txBody>
      </p:sp>
    </p:spTree>
    <p:extLst>
      <p:ext uri="{BB962C8B-B14F-4D97-AF65-F5344CB8AC3E}">
        <p14:creationId xmlns:p14="http://schemas.microsoft.com/office/powerpoint/2010/main" val="535895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0583">
              <a:defRPr/>
            </a:pPr>
            <a:r>
              <a:rPr lang="en-US" u="sng" dirty="0"/>
              <a:t>Facilitator notes</a:t>
            </a:r>
            <a:r>
              <a:rPr lang="en-US" dirty="0"/>
              <a:t>: For an outcome evaluation, the research questions are used to present a theory about</a:t>
            </a:r>
            <a:r>
              <a:rPr lang="en-US" baseline="0" dirty="0"/>
              <a:t> </a:t>
            </a:r>
            <a:r>
              <a:rPr lang="en-US" dirty="0"/>
              <a:t>the program’s potential change</a:t>
            </a:r>
            <a:r>
              <a:rPr lang="en-US" baseline="0" dirty="0"/>
              <a:t> or </a:t>
            </a:r>
            <a:r>
              <a:rPr lang="en-US" dirty="0"/>
              <a:t>effect</a:t>
            </a:r>
            <a:r>
              <a:rPr lang="en-US" baseline="0" dirty="0"/>
              <a:t> </a:t>
            </a:r>
            <a:r>
              <a:rPr lang="en-US" dirty="0"/>
              <a:t>on a specific outcome or set of outcomes associated with a group of program beneficiaries. Research questions for an outcome evaluation tend to ask whether the model, program, or a specific program component resulted in a predicted outcome for program participants, which is the desired change anticipated by the program.  </a:t>
            </a:r>
          </a:p>
          <a:p>
            <a:pPr defTabSz="460583">
              <a:defRPr/>
            </a:pPr>
            <a:endParaRPr lang="en-US" dirty="0"/>
          </a:p>
          <a:p>
            <a:pPr defTabSz="460583">
              <a:defRPr/>
            </a:pPr>
            <a:r>
              <a:rPr lang="en-US" dirty="0"/>
              <a:t>As when drafting research questions for a process evaluation, it is</a:t>
            </a:r>
            <a:r>
              <a:rPr lang="en-US" baseline="0" dirty="0"/>
              <a:t> </a:t>
            </a:r>
            <a:r>
              <a:rPr lang="en-US" dirty="0"/>
              <a:t>important to ask whether research questions for an outcome evaluation meet basic research question requirements, namely are the research questions clear and well-defined, focused on the program or a program component, measureable, and aligned with the program’s logic model?</a:t>
            </a: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22</a:t>
            </a:fld>
            <a:endParaRPr lang="en-US"/>
          </a:p>
        </p:txBody>
      </p:sp>
    </p:spTree>
    <p:extLst>
      <p:ext uri="{BB962C8B-B14F-4D97-AF65-F5344CB8AC3E}">
        <p14:creationId xmlns:p14="http://schemas.microsoft.com/office/powerpoint/2010/main" val="2082367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a:t>Facilitator notes: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Within outcome evaluations are a specific type of evaluation design called impact evaluations. A key element included in the research questions for an impact evaluation is the mention of a comparison group. Impact evaluations include two study groups: </a:t>
            </a:r>
            <a:r>
              <a:rPr lang="en-US" altLang="en-US" dirty="0"/>
              <a:t>the intervention group (i.e., program beneficiaries) and a comparison group (i.e., the study participants that do not receive the intervention or receive alternative program services, and therefore, serve as the basis for comparison when assessing the effects of an intervention on the program beneficiaries). Including a comparison group enables you to answer specific questions related to causality – such as, what would have happened to people if they did not receive the intervention your program offers (i.e., whether the observed changes can be attributed to your intervention). </a:t>
            </a:r>
            <a:r>
              <a:rPr lang="en-US" altLang="en-US" baseline="0" dirty="0">
                <a:solidFill>
                  <a:srgbClr val="FF0000"/>
                </a:solidFill>
                <a:cs typeface="Arial" panose="020B0604020202020204" pitchFamily="34" charset="0"/>
              </a:rPr>
              <a:t>Research questions must </a:t>
            </a:r>
            <a:r>
              <a:rPr lang="en-US" sz="1200" i="0" dirty="0">
                <a:solidFill>
                  <a:srgbClr val="FF0000"/>
                </a:solidFill>
              </a:rPr>
              <a:t>compare data on the outcome(s) of interest for both groups (i.e., program/treatment and comparison/control) at two different time points, preferably pre-intervention (baseline) and post-intervention (follow-up).</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It is important to note that large AmeriCorps State and National grantees (e.g., those receiving $500k or more per year) are required to complete an impact evaluation on their program. </a:t>
            </a:r>
            <a:r>
              <a:rPr lang="en-US" dirty="0">
                <a:solidFill>
                  <a:schemeClr val="tx1">
                    <a:lumMod val="65000"/>
                    <a:lumOff val="35000"/>
                  </a:schemeClr>
                </a:solidFill>
                <a:cs typeface="Arial" panose="020B0604020202020204" pitchFamily="34" charset="0"/>
              </a:rPr>
              <a:t>For a more detailed description on differences in types of evaluation design, AmeriCorps State and National grantees can refer to the module, “Overview of Evaluation Design” located on the Evaluation </a:t>
            </a:r>
            <a:r>
              <a:rPr lang="en-US" baseline="0" dirty="0">
                <a:solidFill>
                  <a:schemeClr val="tx1">
                    <a:lumMod val="65000"/>
                    <a:lumOff val="35000"/>
                  </a:schemeClr>
                </a:solidFill>
                <a:cs typeface="Arial" panose="020B0604020202020204" pitchFamily="34" charset="0"/>
              </a:rPr>
              <a:t>Resources page [previously the Knowledge Network].</a:t>
            </a:r>
          </a:p>
        </p:txBody>
      </p:sp>
      <p:sp>
        <p:nvSpPr>
          <p:cNvPr id="4" name="Slide Number Placeholder 3"/>
          <p:cNvSpPr>
            <a:spLocks noGrp="1"/>
          </p:cNvSpPr>
          <p:nvPr>
            <p:ph type="sldNum" sz="quarter" idx="10"/>
          </p:nvPr>
        </p:nvSpPr>
        <p:spPr/>
        <p:txBody>
          <a:bodyPr/>
          <a:lstStyle/>
          <a:p>
            <a:fld id="{DA910615-33E9-A44A-87B7-52BAF2946AF9}" type="slidenum">
              <a:rPr lang="en-US" smtClean="0"/>
              <a:pPr/>
              <a:t>23</a:t>
            </a:fld>
            <a:endParaRPr lang="en-US"/>
          </a:p>
        </p:txBody>
      </p:sp>
    </p:spTree>
    <p:extLst>
      <p:ext uri="{BB962C8B-B14F-4D97-AF65-F5344CB8AC3E}">
        <p14:creationId xmlns:p14="http://schemas.microsoft.com/office/powerpoint/2010/main" val="3157314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a:t>Facilitator notes: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As explained earlier, impact evaluations include two study groups: </a:t>
            </a:r>
            <a:r>
              <a:rPr lang="en-US" altLang="en-US" dirty="0"/>
              <a:t>the intervention group (i.e., program beneficiaries) and a comparison group. Including a comparison group enables you to answer specific questions related to causality – such as, what would have happened to people if they did not receive the intervention your program offers (i.e., whether the observed changes can be attributed to your intervention). </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24</a:t>
            </a:fld>
            <a:endParaRPr lang="en-US"/>
          </a:p>
        </p:txBody>
      </p:sp>
    </p:spTree>
    <p:extLst>
      <p:ext uri="{BB962C8B-B14F-4D97-AF65-F5344CB8AC3E}">
        <p14:creationId xmlns:p14="http://schemas.microsoft.com/office/powerpoint/2010/main" val="1400133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provide some examples of specific research questions that would be most appropriately answered through an impact evaluation because they require closely matched comparison or control groups. [read the 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question requires a control or comparison group that is external to the program beneficiaries, while the second one involves a comparison between subgroups</a:t>
            </a:r>
          </a:p>
          <a:p>
            <a:endParaRPr lang="en-US" dirty="0"/>
          </a:p>
        </p:txBody>
      </p:sp>
      <p:sp>
        <p:nvSpPr>
          <p:cNvPr id="4" name="Slide Number Placeholder 3"/>
          <p:cNvSpPr>
            <a:spLocks noGrp="1"/>
          </p:cNvSpPr>
          <p:nvPr>
            <p:ph type="sldNum" sz="quarter" idx="5"/>
          </p:nvPr>
        </p:nvSpPr>
        <p:spPr/>
        <p:txBody>
          <a:bodyPr/>
          <a:lstStyle/>
          <a:p>
            <a:fld id="{DA910615-33E9-A44A-87B7-52BAF2946AF9}" type="slidenum">
              <a:rPr lang="en-US" smtClean="0"/>
              <a:pPr/>
              <a:t>25</a:t>
            </a:fld>
            <a:endParaRPr lang="en-US"/>
          </a:p>
        </p:txBody>
      </p:sp>
    </p:spTree>
    <p:extLst>
      <p:ext uri="{BB962C8B-B14F-4D97-AF65-F5344CB8AC3E}">
        <p14:creationId xmlns:p14="http://schemas.microsoft.com/office/powerpoint/2010/main" val="923622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910615-33E9-A44A-87B7-52BAF2946AF9}" type="slidenum">
              <a:rPr lang="en-US" smtClean="0"/>
              <a:pPr/>
              <a:t>26</a:t>
            </a:fld>
            <a:endParaRPr lang="en-US"/>
          </a:p>
        </p:txBody>
      </p:sp>
    </p:spTree>
    <p:extLst>
      <p:ext uri="{BB962C8B-B14F-4D97-AF65-F5344CB8AC3E}">
        <p14:creationId xmlns:p14="http://schemas.microsoft.com/office/powerpoint/2010/main" val="27954683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u="sng"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 (Facilitated exercise) We are getting near the end of the material,</a:t>
            </a:r>
            <a:r>
              <a:rPr lang="en-US" sz="1200" kern="1200" baseline="0" dirty="0">
                <a:solidFill>
                  <a:schemeClr val="tx1"/>
                </a:solidFill>
                <a:effectLst/>
                <a:latin typeface="+mn-lt"/>
                <a:ea typeface="+mn-ea"/>
                <a:cs typeface="+mn-cs"/>
              </a:rPr>
              <a:t> so a</a:t>
            </a:r>
            <a:r>
              <a:rPr lang="en-US" sz="1200" kern="1200" dirty="0">
                <a:solidFill>
                  <a:schemeClr val="tx1"/>
                </a:solidFill>
                <a:effectLst/>
                <a:latin typeface="+mn-lt"/>
                <a:ea typeface="+mn-ea"/>
                <a:cs typeface="+mn-cs"/>
              </a:rPr>
              <a:t>t this point we will develop together potential research questions for an outcome evaluation of the fictional AmeriCorps health literacy program. Please use the handouts that have been provided on the program’s description and its accompanying logic model as a reference.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research questions should be designed to conduct an outcome evaluation of the program to determine whether the program is effective in changing any of its anticipated outcomes, including increasing residents’ understanding of prevention and self-management of conditions, their motivation to change their behavior, their ability to search for and use health information, and their adoption of good health practices.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this exercise, the fictional AmeriCorps health literacy program is now a large AmeriCorps State and National grantee receiving more than $500,000 annually and is required to conduct an impact evaluation of their program. To meet funder requirements for this evaluation, data will need to be collected for at least one year. In addition, it is important to note that programs conducting an outcome evaluation do not need to evaluate all program outcomes at one time.</a:t>
            </a:r>
          </a:p>
          <a:p>
            <a:r>
              <a:rPr lang="en-US" sz="1200" kern="120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helpful to begin by using the logic model of the fictional AmeriCorps health literacy program to determine which outcome(s) will be the focus of the evaluation. </a:t>
            </a:r>
            <a:r>
              <a:rPr lang="en-US" sz="1200" dirty="0">
                <a:latin typeface="+mn-lt"/>
              </a:rPr>
              <a:t>As described previously, research questions should test some part of the program's theory of change</a:t>
            </a:r>
            <a:r>
              <a:rPr lang="en-US" sz="1200" baseline="0" dirty="0">
                <a:latin typeface="+mn-lt"/>
              </a:rPr>
              <a:t> as depicted in the logic model, so this is an important first step.</a:t>
            </a:r>
            <a:r>
              <a:rPr lang="en-US" sz="1200" dirty="0">
                <a:latin typeface="+mn-lt"/>
              </a:rPr>
              <a:t> Since we</a:t>
            </a:r>
            <a:r>
              <a:rPr lang="en-US" sz="1200" baseline="0" dirty="0">
                <a:latin typeface="+mn-lt"/>
              </a:rPr>
              <a:t> are designing an outcome evaluation, t</a:t>
            </a:r>
            <a:r>
              <a:rPr lang="en-US" sz="1200" dirty="0">
                <a:latin typeface="+mn-lt"/>
              </a:rPr>
              <a:t>he logic model is helpful</a:t>
            </a:r>
            <a:r>
              <a:rPr lang="en-US" sz="1200" baseline="0" dirty="0">
                <a:latin typeface="+mn-lt"/>
              </a:rPr>
              <a:t> for making</a:t>
            </a:r>
            <a:r>
              <a:rPr lang="en-US" sz="1200" dirty="0">
                <a:latin typeface="+mn-lt"/>
              </a:rPr>
              <a:t> decisions about which outcome(s) to focus the evaluation 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deciding which outcome(s) to include, consider the following:</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Of all the outcomes described in the logic model, which outcomes can be achieved within the timeframe of the evaluation, (covering at least one year of program activities)?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Discussion: It is important to consider what questions your evaluation seeks answers to and the timeframe of the evaluation and outcome measures (i.e., the amount of time you have available to collect your data as well as the time you can expect changes or program effects to occur, among other factors). As discussed</a:t>
            </a:r>
            <a:r>
              <a:rPr lang="en-US" sz="1200" kern="1200" baseline="0" dirty="0">
                <a:solidFill>
                  <a:schemeClr val="tx1"/>
                </a:solidFill>
                <a:effectLst/>
                <a:latin typeface="+mn-lt"/>
                <a:ea typeface="+mn-ea"/>
                <a:cs typeface="+mn-cs"/>
              </a:rPr>
              <a:t> previously, a </a:t>
            </a:r>
            <a:r>
              <a:rPr lang="en-US" sz="1200" kern="1200" dirty="0">
                <a:solidFill>
                  <a:schemeClr val="tx1"/>
                </a:solidFill>
                <a:effectLst/>
                <a:latin typeface="+mn-lt"/>
                <a:ea typeface="+mn-ea"/>
                <a:cs typeface="+mn-cs"/>
              </a:rPr>
              <a:t>program’s influence is most directly related to proximal outcomes, such as short- and medium-term outcomes. Also,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all program evaluations are not designed to measure long-term outcomes and AmeriCorps is not expecting programs to measure them in all cases.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 this evaluation then, it would be important to direct our attention to the short- and medium-term outcomes in the logic model. Potential outcomes for the evaluation include: (1) increase in residents’ knowledge of healthy behaviors; (2) increase in motivation to adopt good health practices; (3) increase in ability to search for and use health information; and (4) increase in adoption of healthy behaviors. The long-term outcome of improved health status may take years to realize and would be unrealistic to achieve in the one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year timeframe of this evaluation. For that reason, we will not consider the long-term outcome for inclusion in this particular evaluation.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Which outcomes are feasible to measure?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Discussion: As noted earlier, a logic model describes the underlying theory or logic of how a program is intended to work and how the various components of a program interact to produce results. While the program logic model is designed to help you understand the theory behind this process, not all of the components of a program are easily measured. In the fictional AmeriCorps health literacy program, short- and medium-term outcomes relate to knowledge, motivation, ability, and behavior change. Which of these outcomes would be the most challenging to measure? Of the four, the concept of motivation is an important outcome that contributes to the medium-term change of adopting healthy behaviors;</a:t>
            </a:r>
            <a:r>
              <a:rPr lang="en-US" sz="1200" kern="1200" baseline="0" dirty="0">
                <a:solidFill>
                  <a:schemeClr val="tx1"/>
                </a:solidFill>
                <a:effectLst/>
                <a:latin typeface="+mn-lt"/>
                <a:ea typeface="+mn-ea"/>
                <a:cs typeface="+mn-cs"/>
              </a:rPr>
              <a:t> however,</a:t>
            </a:r>
            <a:r>
              <a:rPr lang="en-US" sz="1200" kern="1200" dirty="0">
                <a:solidFill>
                  <a:schemeClr val="tx1"/>
                </a:solidFill>
                <a:effectLst/>
                <a:latin typeface="+mn-lt"/>
                <a:ea typeface="+mn-ea"/>
                <a:cs typeface="+mn-cs"/>
              </a:rPr>
              <a:t> motivation itself tends to be a very challenging (but not impossible) concept to measure. Focusing on the other short- and medium-term outcomes that can be more precisely and reliably measured are more likely to strengthen your evaluation’s findings.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data are already available?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Discussion: AmeriCorps programs routinely collect data for performance measurement and programs can potentially build on these data for their program evaluation. For example, let’s assume that the fictional AmeriCorps health literacy program already collects performance data indicating whether a change has occurred in participants’ knowledge of healthy behaviors through pre- and post-surveys. For a</a:t>
            </a:r>
            <a:r>
              <a:rPr lang="en-US" sz="1200" kern="1200" baseline="0" dirty="0">
                <a:solidFill>
                  <a:schemeClr val="tx1"/>
                </a:solidFill>
                <a:effectLst/>
                <a:latin typeface="+mn-lt"/>
                <a:ea typeface="+mn-ea"/>
                <a:cs typeface="+mn-cs"/>
              </a:rPr>
              <a:t> rigorous</a:t>
            </a:r>
            <a:r>
              <a:rPr lang="en-US" sz="1200" kern="1200" dirty="0">
                <a:solidFill>
                  <a:schemeClr val="tx1"/>
                </a:solidFill>
                <a:effectLst/>
                <a:latin typeface="+mn-lt"/>
                <a:ea typeface="+mn-ea"/>
                <a:cs typeface="+mn-cs"/>
              </a:rPr>
              <a:t> impact evaluation, programs can collect the same data from an equivalent comparison group of residents who did not participate in the program.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addition to program data, external data such as administrative data may be available and relevant for programs to use. It is important to explore whether information already exists that focus on some of the same short- or medium-term outcomes as the program. It is worth noting that the range of data that are available will likely vary, depending on the program’s focus. For example, while most AmeriCorps programs, including the fictional health literacy program, may look to national or state surveys as possible data sources, education-related programs that operate out of schools may also have school records available to them as an option.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all these cases, using existing program or administrative data may also help reduce program evaluation costs, as primary data collection tends to be an expensive evaluation activity.   </a:t>
            </a:r>
          </a:p>
          <a:p>
            <a:endParaRPr lang="en-US" sz="1200" dirty="0">
              <a:latin typeface="+mn-lt"/>
            </a:endParaRPr>
          </a:p>
        </p:txBody>
      </p:sp>
      <p:sp>
        <p:nvSpPr>
          <p:cNvPr id="4" name="Slide Number Placeholder 3"/>
          <p:cNvSpPr>
            <a:spLocks noGrp="1"/>
          </p:cNvSpPr>
          <p:nvPr>
            <p:ph type="sldNum" sz="quarter" idx="10"/>
          </p:nvPr>
        </p:nvSpPr>
        <p:spPr/>
        <p:txBody>
          <a:bodyPr/>
          <a:lstStyle/>
          <a:p>
            <a:fld id="{DA910615-33E9-A44A-87B7-52BAF2946AF9}" type="slidenum">
              <a:rPr lang="en-US" smtClean="0"/>
              <a:pPr/>
              <a:t>27</a:t>
            </a:fld>
            <a:endParaRPr lang="en-US"/>
          </a:p>
        </p:txBody>
      </p:sp>
    </p:spTree>
    <p:extLst>
      <p:ext uri="{BB962C8B-B14F-4D97-AF65-F5344CB8AC3E}">
        <p14:creationId xmlns:p14="http://schemas.microsoft.com/office/powerpoint/2010/main" val="640704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u="sng"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 Now that we have narrowed possible outcomes to study, our next step is to begin developing potential research questions for an outcome evaluation. You are welcome to divide into small groups for this half of the exercise.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e provide the basic script for developing research</a:t>
            </a:r>
            <a:r>
              <a:rPr lang="en-US" sz="1200" kern="1200" baseline="0" dirty="0">
                <a:solidFill>
                  <a:schemeClr val="tx1"/>
                </a:solidFill>
                <a:effectLst/>
                <a:latin typeface="+mn-lt"/>
                <a:ea typeface="+mn-ea"/>
                <a:cs typeface="+mn-cs"/>
              </a:rPr>
              <a:t> questions for an outcome evaluation and for a more rigorous impact evaluation that uses a comparison group. </a:t>
            </a:r>
            <a:r>
              <a:rPr lang="en-US" sz="1200" kern="1200" dirty="0">
                <a:solidFill>
                  <a:schemeClr val="tx1"/>
                </a:solidFill>
                <a:effectLst/>
                <a:latin typeface="+mn-lt"/>
                <a:ea typeface="+mn-ea"/>
                <a:cs typeface="+mn-cs"/>
              </a:rPr>
              <a:t>As when drafting research questions for a process evaluation, it is important to ask whether research questions for an outcome evaluation meet basic research question requirements. Again, consider the following when developing your research questions:</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 the research questions clear, specific, and well-defined, such that they can be answered at the end of the evaluation?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the research questions appear to be measurable and feasible to answer?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the research questions</a:t>
            </a:r>
            <a:r>
              <a:rPr lang="en-US" sz="1200" kern="1200" baseline="0" dirty="0">
                <a:solidFill>
                  <a:schemeClr val="tx1"/>
                </a:solidFill>
                <a:effectLst/>
                <a:latin typeface="+mn-lt"/>
                <a:ea typeface="+mn-ea"/>
                <a:cs typeface="+mn-cs"/>
              </a:rPr>
              <a:t> connect to the outcomes of interest?</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the research questions align with the program’s logic model and theory of change?</a:t>
            </a:r>
          </a:p>
          <a:p>
            <a:pPr marL="171450" lvl="0" indent="-171450">
              <a:buFont typeface="Arial" panose="020B0604020202020204" pitchFamily="34" charset="0"/>
              <a:buChar char="•"/>
            </a:pPr>
            <a:r>
              <a:rPr lang="en-US" sz="1200" dirty="0">
                <a:latin typeface="+mn-lt"/>
              </a:rPr>
              <a:t>Do the research questions align with the chosen evaluation design and scope of evaluation?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b="1" kern="1200" dirty="0">
                <a:solidFill>
                  <a:schemeClr val="tx1"/>
                </a:solidFill>
                <a:effectLst/>
                <a:latin typeface="+mn-lt"/>
                <a:ea typeface="+mn-ea"/>
                <a:cs typeface="+mn-cs"/>
              </a:rPr>
              <a:t>[Optional Facilitator</a:t>
            </a:r>
            <a:r>
              <a:rPr lang="en-US" sz="1200" b="1" kern="1200" baseline="0" dirty="0">
                <a:solidFill>
                  <a:schemeClr val="tx1"/>
                </a:solidFill>
                <a:effectLst/>
                <a:latin typeface="+mn-lt"/>
                <a:ea typeface="+mn-ea"/>
                <a:cs typeface="+mn-cs"/>
              </a:rPr>
              <a:t> Notes</a:t>
            </a:r>
            <a:r>
              <a:rPr lang="en-US" sz="1200" b="1" kern="1200" dirty="0">
                <a:solidFill>
                  <a:schemeClr val="tx1"/>
                </a:solidFill>
                <a:effectLst/>
                <a:latin typeface="+mn-lt"/>
                <a:ea typeface="+mn-ea"/>
                <a:cs typeface="+mn-cs"/>
              </a:rPr>
              <a:t>]</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Examples of potential</a:t>
            </a:r>
            <a:r>
              <a:rPr lang="en-US" sz="1200" kern="1200" baseline="0" dirty="0">
                <a:solidFill>
                  <a:schemeClr val="tx1"/>
                </a:solidFill>
                <a:effectLst/>
                <a:latin typeface="+mn-lt"/>
                <a:ea typeface="+mn-ea"/>
                <a:cs typeface="+mn-cs"/>
              </a:rPr>
              <a:t> research questions for the fictional AmeriCorps health literacy program:</a:t>
            </a:r>
          </a:p>
          <a:p>
            <a:pPr marL="0" lv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lvl="0" indent="0">
              <a:buFont typeface="Arial" panose="020B0604020202020204" pitchFamily="34" charset="0"/>
              <a:buNone/>
            </a:pPr>
            <a:r>
              <a:rPr lang="en-US" sz="1200" kern="1200" baseline="0" dirty="0">
                <a:solidFill>
                  <a:schemeClr val="tx1"/>
                </a:solidFill>
                <a:effectLst/>
                <a:latin typeface="+mn-lt"/>
                <a:ea typeface="+mn-ea"/>
                <a:cs typeface="+mn-cs"/>
              </a:rPr>
              <a:t>For outcome evaluations that do not include a comparison group:</a:t>
            </a:r>
          </a:p>
          <a:p>
            <a:pPr marL="342900" indent="-342900">
              <a:spcAft>
                <a:spcPts val="1200"/>
              </a:spcAft>
              <a:buFont typeface="Symbol" pitchFamily="18" charset="2"/>
              <a:buChar char=""/>
              <a:tabLst>
                <a:tab pos="685800" algn="l"/>
              </a:tabLst>
            </a:pPr>
            <a:r>
              <a:rPr lang="en-US" altLang="en-US" sz="1200" dirty="0">
                <a:latin typeface="+mn-lt"/>
                <a:cs typeface="Times New Roman" pitchFamily="18" charset="0"/>
              </a:rPr>
              <a:t>Did program participants </a:t>
            </a:r>
            <a:r>
              <a:rPr lang="en-US" sz="1200" dirty="0">
                <a:latin typeface="+mn-lt"/>
              </a:rPr>
              <a:t>increase their </a:t>
            </a:r>
            <a:r>
              <a:rPr lang="en-US" sz="1200" dirty="0">
                <a:solidFill>
                  <a:srgbClr val="595959"/>
                </a:solidFill>
                <a:latin typeface="+mn-lt"/>
                <a:ea typeface="Calibri"/>
                <a:cs typeface="Arial" panose="020B0604020202020204" pitchFamily="34" charset="0"/>
              </a:rPr>
              <a:t>understanding of prevention </a:t>
            </a:r>
            <a:r>
              <a:rPr lang="en-US" altLang="en-US" sz="1200" dirty="0">
                <a:latin typeface="+mn-lt"/>
                <a:cs typeface="Times New Roman" pitchFamily="18" charset="0"/>
              </a:rPr>
              <a:t>after program completion?</a:t>
            </a:r>
          </a:p>
          <a:p>
            <a:pPr marL="342900" marR="0" indent="-342900" algn="l" defTabSz="457200" rtl="0" eaLnBrk="1" fontAlgn="auto" latinLnBrk="0" hangingPunct="1">
              <a:lnSpc>
                <a:spcPct val="100000"/>
              </a:lnSpc>
              <a:spcBef>
                <a:spcPts val="0"/>
              </a:spcBef>
              <a:spcAft>
                <a:spcPts val="1200"/>
              </a:spcAft>
              <a:buClrTx/>
              <a:buSzTx/>
              <a:buFont typeface="Symbol" pitchFamily="18" charset="2"/>
              <a:buChar char=""/>
              <a:tabLst>
                <a:tab pos="685800" algn="l"/>
              </a:tabLst>
              <a:defRPr/>
            </a:pPr>
            <a:r>
              <a:rPr lang="en-US" altLang="en-US" sz="1200" dirty="0">
                <a:latin typeface="+mn-lt"/>
                <a:cs typeface="Times New Roman" pitchFamily="18" charset="0"/>
              </a:rPr>
              <a:t>Did program participants </a:t>
            </a:r>
            <a:r>
              <a:rPr lang="en-US" sz="1200" dirty="0">
                <a:latin typeface="+mn-lt"/>
              </a:rPr>
              <a:t>feel more confident in</a:t>
            </a:r>
            <a:r>
              <a:rPr lang="en-US" sz="1200" baseline="0" dirty="0">
                <a:latin typeface="+mn-lt"/>
              </a:rPr>
              <a:t> the</a:t>
            </a:r>
            <a:r>
              <a:rPr lang="en-US" sz="1200" dirty="0">
                <a:solidFill>
                  <a:srgbClr val="595959"/>
                </a:solidFill>
                <a:latin typeface="+mn-lt"/>
                <a:ea typeface="Calibri"/>
                <a:cs typeface="Arial" panose="020B0604020202020204" pitchFamily="34" charset="0"/>
              </a:rPr>
              <a:t> self-management of their pre-existing</a:t>
            </a:r>
            <a:r>
              <a:rPr lang="en-US" sz="1200" baseline="0" dirty="0">
                <a:solidFill>
                  <a:srgbClr val="595959"/>
                </a:solidFill>
                <a:latin typeface="+mn-lt"/>
                <a:ea typeface="Calibri"/>
                <a:cs typeface="Arial" panose="020B0604020202020204" pitchFamily="34" charset="0"/>
              </a:rPr>
              <a:t> </a:t>
            </a:r>
            <a:r>
              <a:rPr lang="en-US" sz="1200" dirty="0">
                <a:solidFill>
                  <a:srgbClr val="595959"/>
                </a:solidFill>
                <a:latin typeface="+mn-lt"/>
                <a:ea typeface="Calibri"/>
                <a:cs typeface="Arial" panose="020B0604020202020204" pitchFamily="34" charset="0"/>
              </a:rPr>
              <a:t>conditions</a:t>
            </a:r>
            <a:r>
              <a:rPr lang="en-US" sz="1200" baseline="0" dirty="0">
                <a:solidFill>
                  <a:srgbClr val="595959"/>
                </a:solidFill>
                <a:latin typeface="+mn-lt"/>
                <a:ea typeface="Calibri"/>
                <a:cs typeface="Arial" panose="020B0604020202020204" pitchFamily="34" charset="0"/>
              </a:rPr>
              <a:t> </a:t>
            </a:r>
            <a:r>
              <a:rPr lang="en-US" altLang="en-US" sz="1200" dirty="0">
                <a:latin typeface="+mn-lt"/>
                <a:cs typeface="Times New Roman" pitchFamily="18" charset="0"/>
              </a:rPr>
              <a:t>after program completion?</a:t>
            </a:r>
          </a:p>
          <a:p>
            <a:pPr marL="342900" indent="-342900">
              <a:spcAft>
                <a:spcPts val="1200"/>
              </a:spcAft>
              <a:buFont typeface="Symbol" pitchFamily="18" charset="2"/>
              <a:buChar char=""/>
              <a:tabLst>
                <a:tab pos="685800" algn="l"/>
              </a:tabLst>
            </a:pPr>
            <a:r>
              <a:rPr lang="en-US" altLang="en-US" sz="1200" dirty="0">
                <a:latin typeface="+mn-lt"/>
                <a:cs typeface="Times New Roman" pitchFamily="18" charset="0"/>
              </a:rPr>
              <a:t>Did program participants </a:t>
            </a:r>
            <a:r>
              <a:rPr lang="en-US" sz="1200" dirty="0">
                <a:latin typeface="+mn-lt"/>
              </a:rPr>
              <a:t>improve their skills in</a:t>
            </a:r>
            <a:r>
              <a:rPr lang="en-US" sz="1200" dirty="0">
                <a:solidFill>
                  <a:srgbClr val="595959"/>
                </a:solidFill>
                <a:latin typeface="+mn-lt"/>
                <a:ea typeface="Calibri"/>
                <a:cs typeface="Arial" panose="020B0604020202020204" pitchFamily="34" charset="0"/>
              </a:rPr>
              <a:t> searching for and using health information after</a:t>
            </a:r>
            <a:r>
              <a:rPr lang="en-US" sz="1200" baseline="0" dirty="0">
                <a:solidFill>
                  <a:srgbClr val="595959"/>
                </a:solidFill>
                <a:latin typeface="+mn-lt"/>
                <a:ea typeface="Calibri"/>
                <a:cs typeface="Arial" panose="020B0604020202020204" pitchFamily="34" charset="0"/>
              </a:rPr>
              <a:t> program completion?</a:t>
            </a:r>
          </a:p>
          <a:p>
            <a:pPr marL="342900" marR="0" indent="-342900" algn="l" defTabSz="457200" rtl="0" eaLnBrk="1" fontAlgn="auto" latinLnBrk="0" hangingPunct="1">
              <a:lnSpc>
                <a:spcPct val="100000"/>
              </a:lnSpc>
              <a:spcBef>
                <a:spcPts val="0"/>
              </a:spcBef>
              <a:spcAft>
                <a:spcPts val="1200"/>
              </a:spcAft>
              <a:buClrTx/>
              <a:buSzTx/>
              <a:buFont typeface="Symbol" pitchFamily="18" charset="2"/>
              <a:buChar char=""/>
              <a:tabLst>
                <a:tab pos="685800" algn="l"/>
              </a:tabLst>
              <a:defRPr/>
            </a:pPr>
            <a:r>
              <a:rPr lang="en-US" altLang="en-US" sz="1200" dirty="0">
                <a:latin typeface="+mn-lt"/>
                <a:cs typeface="Times New Roman" pitchFamily="18" charset="0"/>
              </a:rPr>
              <a:t>Were program participants </a:t>
            </a:r>
            <a:r>
              <a:rPr lang="en-US" sz="1200" dirty="0">
                <a:latin typeface="+mn-lt"/>
              </a:rPr>
              <a:t>more likely to </a:t>
            </a:r>
            <a:r>
              <a:rPr lang="en-US" sz="1200" dirty="0">
                <a:solidFill>
                  <a:srgbClr val="595959"/>
                </a:solidFill>
                <a:latin typeface="+mn-lt"/>
                <a:ea typeface="Calibri"/>
                <a:cs typeface="Arial" panose="020B0604020202020204" pitchFamily="34" charset="0"/>
              </a:rPr>
              <a:t>search for and use health information on their own after</a:t>
            </a:r>
            <a:r>
              <a:rPr lang="en-US" sz="1200" baseline="0" dirty="0">
                <a:solidFill>
                  <a:srgbClr val="595959"/>
                </a:solidFill>
                <a:latin typeface="+mn-lt"/>
                <a:ea typeface="Calibri"/>
                <a:cs typeface="Arial" panose="020B0604020202020204" pitchFamily="34" charset="0"/>
              </a:rPr>
              <a:t> program completion?</a:t>
            </a:r>
          </a:p>
          <a:p>
            <a:pPr marL="342900" marR="0" indent="-342900" algn="l" defTabSz="457200" rtl="0" eaLnBrk="1" fontAlgn="auto" latinLnBrk="0" hangingPunct="1">
              <a:lnSpc>
                <a:spcPct val="100000"/>
              </a:lnSpc>
              <a:spcBef>
                <a:spcPts val="0"/>
              </a:spcBef>
              <a:spcAft>
                <a:spcPts val="1200"/>
              </a:spcAft>
              <a:buClrTx/>
              <a:buSzTx/>
              <a:buFont typeface="Symbol" pitchFamily="18" charset="2"/>
              <a:buChar char=""/>
              <a:tabLst>
                <a:tab pos="685800" algn="l"/>
              </a:tabLst>
              <a:defRPr/>
            </a:pPr>
            <a:endParaRPr lang="en-US" altLang="en-US" sz="1200" baseline="0" dirty="0">
              <a:solidFill>
                <a:srgbClr val="595959"/>
              </a:solidFill>
              <a:latin typeface="+mn-lt"/>
              <a:cs typeface="Arial" panose="020B0604020202020204" pitchFamily="34" charset="0"/>
            </a:endParaRPr>
          </a:p>
          <a:p>
            <a:pPr marL="0" marR="0" indent="0" algn="l" defTabSz="457200" rtl="0" eaLnBrk="1" fontAlgn="auto" latinLnBrk="0" hangingPunct="1">
              <a:lnSpc>
                <a:spcPct val="100000"/>
              </a:lnSpc>
              <a:spcBef>
                <a:spcPts val="0"/>
              </a:spcBef>
              <a:spcAft>
                <a:spcPts val="1200"/>
              </a:spcAft>
              <a:buClrTx/>
              <a:buSzTx/>
              <a:buFont typeface="Symbol" pitchFamily="18" charset="2"/>
              <a:buNone/>
              <a:tabLst>
                <a:tab pos="685800" algn="l"/>
              </a:tabLst>
              <a:defRPr/>
            </a:pPr>
            <a:r>
              <a:rPr lang="en-US" altLang="en-US" sz="1200" baseline="0" dirty="0">
                <a:solidFill>
                  <a:srgbClr val="595959"/>
                </a:solidFill>
                <a:latin typeface="+mn-lt"/>
                <a:cs typeface="Arial" panose="020B0604020202020204" pitchFamily="34" charset="0"/>
              </a:rPr>
              <a:t>For impact evaluations that include a comparison group:</a:t>
            </a:r>
            <a:endParaRPr lang="en-US" altLang="en-US" sz="1200" dirty="0">
              <a:latin typeface="+mn-lt"/>
              <a:cs typeface="Times New Roman" pitchFamily="18" charset="0"/>
            </a:endParaRPr>
          </a:p>
          <a:p>
            <a:pPr marL="342900" marR="0" indent="-342900" algn="l" defTabSz="457200" rtl="0" eaLnBrk="1" fontAlgn="auto" latinLnBrk="0" hangingPunct="1">
              <a:lnSpc>
                <a:spcPct val="100000"/>
              </a:lnSpc>
              <a:spcBef>
                <a:spcPts val="0"/>
              </a:spcBef>
              <a:spcAft>
                <a:spcPts val="1200"/>
              </a:spcAft>
              <a:buClrTx/>
              <a:buSzTx/>
              <a:buFont typeface="Symbol" pitchFamily="18" charset="2"/>
              <a:buChar char=""/>
              <a:tabLst>
                <a:tab pos="685800" algn="l"/>
              </a:tabLst>
              <a:defRPr/>
            </a:pPr>
            <a:r>
              <a:rPr lang="en-US" altLang="en-US" sz="1200" dirty="0">
                <a:latin typeface="+mn-lt"/>
                <a:cs typeface="Times New Roman" pitchFamily="18" charset="0"/>
              </a:rPr>
              <a:t>Are program participants</a:t>
            </a:r>
            <a:r>
              <a:rPr lang="en-US" altLang="en-US" sz="1200" baseline="0" dirty="0">
                <a:latin typeface="+mn-lt"/>
                <a:cs typeface="Times New Roman" pitchFamily="18" charset="0"/>
              </a:rPr>
              <a:t> more likely to </a:t>
            </a:r>
            <a:r>
              <a:rPr lang="en-US" sz="1200" dirty="0">
                <a:solidFill>
                  <a:srgbClr val="595959"/>
                </a:solidFill>
                <a:latin typeface="+mn-lt"/>
                <a:ea typeface="Calibri"/>
                <a:cs typeface="Arial" panose="020B0604020202020204" pitchFamily="34" charset="0"/>
              </a:rPr>
              <a:t>adopt</a:t>
            </a:r>
            <a:r>
              <a:rPr lang="en-US" sz="1200" baseline="0" dirty="0">
                <a:solidFill>
                  <a:srgbClr val="595959"/>
                </a:solidFill>
                <a:latin typeface="+mn-lt"/>
                <a:ea typeface="Calibri"/>
                <a:cs typeface="Arial" panose="020B0604020202020204" pitchFamily="34" charset="0"/>
              </a:rPr>
              <a:t> </a:t>
            </a:r>
            <a:r>
              <a:rPr lang="en-US" sz="1200" dirty="0">
                <a:solidFill>
                  <a:srgbClr val="595959"/>
                </a:solidFill>
                <a:latin typeface="+mn-lt"/>
                <a:ea typeface="Calibri"/>
                <a:cs typeface="Arial" panose="020B0604020202020204" pitchFamily="34" charset="0"/>
              </a:rPr>
              <a:t>healthy behaviors </a:t>
            </a:r>
            <a:r>
              <a:rPr lang="en-US" altLang="en-US" sz="1200" dirty="0">
                <a:latin typeface="+mn-lt"/>
                <a:cs typeface="Times New Roman" pitchFamily="18" charset="0"/>
              </a:rPr>
              <a:t>compared to similar individuals who did not participate in the program?</a:t>
            </a:r>
          </a:p>
          <a:p>
            <a:pPr marL="342900" marR="0" indent="-342900" algn="l" defTabSz="457200" rtl="0" eaLnBrk="1" fontAlgn="auto" latinLnBrk="0" hangingPunct="1">
              <a:lnSpc>
                <a:spcPct val="100000"/>
              </a:lnSpc>
              <a:spcBef>
                <a:spcPts val="0"/>
              </a:spcBef>
              <a:spcAft>
                <a:spcPts val="1200"/>
              </a:spcAft>
              <a:buClrTx/>
              <a:buSzTx/>
              <a:buFont typeface="Symbol" pitchFamily="18" charset="2"/>
              <a:buChar char=""/>
              <a:tabLst>
                <a:tab pos="685800" algn="l"/>
              </a:tabLst>
              <a:defRPr/>
            </a:pPr>
            <a:r>
              <a:rPr lang="en-US" altLang="en-US" sz="1200" dirty="0">
                <a:latin typeface="+mn-lt"/>
                <a:cs typeface="Times New Roman" pitchFamily="18" charset="0"/>
              </a:rPr>
              <a:t>Are program participants</a:t>
            </a:r>
            <a:r>
              <a:rPr lang="en-US" altLang="en-US" sz="1200" baseline="0" dirty="0">
                <a:latin typeface="+mn-lt"/>
                <a:cs typeface="Times New Roman" pitchFamily="18" charset="0"/>
              </a:rPr>
              <a:t> more likely to </a:t>
            </a:r>
            <a:r>
              <a:rPr lang="en-US" sz="1200" dirty="0">
                <a:solidFill>
                  <a:srgbClr val="595959"/>
                </a:solidFill>
                <a:latin typeface="+mn-lt"/>
                <a:ea typeface="Calibri"/>
                <a:cs typeface="Arial" panose="020B0604020202020204" pitchFamily="34" charset="0"/>
              </a:rPr>
              <a:t>obtain medical tests and procedures </a:t>
            </a:r>
            <a:r>
              <a:rPr lang="en-US" altLang="en-US" sz="1200" dirty="0">
                <a:latin typeface="+mn-lt"/>
                <a:cs typeface="Times New Roman" pitchFamily="18" charset="0"/>
              </a:rPr>
              <a:t>compared to similar individuals who did not participate</a:t>
            </a:r>
            <a:r>
              <a:rPr lang="en-US" altLang="en-US" sz="1200" baseline="0" dirty="0">
                <a:latin typeface="+mn-lt"/>
                <a:cs typeface="Times New Roman" pitchFamily="18" charset="0"/>
              </a:rPr>
              <a:t> in </a:t>
            </a:r>
            <a:r>
              <a:rPr lang="en-US" altLang="en-US" sz="1200" dirty="0">
                <a:latin typeface="+mn-lt"/>
                <a:cs typeface="Times New Roman" pitchFamily="18" charset="0"/>
              </a:rPr>
              <a:t>the program?</a:t>
            </a:r>
          </a:p>
          <a:p>
            <a:pPr marL="342900" indent="-342900">
              <a:spcAft>
                <a:spcPts val="1200"/>
              </a:spcAft>
              <a:buFont typeface="Symbol" pitchFamily="18" charset="2"/>
              <a:buChar char=""/>
              <a:tabLst>
                <a:tab pos="685800" algn="l"/>
              </a:tabLst>
            </a:pPr>
            <a:r>
              <a:rPr lang="en-US" altLang="en-US" sz="1200" dirty="0">
                <a:latin typeface="+mn-lt"/>
                <a:cs typeface="Times New Roman" pitchFamily="18" charset="0"/>
              </a:rPr>
              <a:t>Do program participants that receive more intensive services experience greater impacts compared to a similar group of program participants that receive the general program services?</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28</a:t>
            </a:fld>
            <a:endParaRPr lang="en-US"/>
          </a:p>
        </p:txBody>
      </p:sp>
    </p:spTree>
    <p:extLst>
      <p:ext uri="{BB962C8B-B14F-4D97-AF65-F5344CB8AC3E}">
        <p14:creationId xmlns:p14="http://schemas.microsoft.com/office/powerpoint/2010/main" val="3633929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a:t>
            </a:r>
            <a:r>
              <a:rPr lang="en-US" u="sng" baseline="0" dirty="0"/>
              <a:t> notes</a:t>
            </a:r>
            <a:r>
              <a:rPr lang="en-US" u="none" baseline="0" dirty="0"/>
              <a:t>: To review, remember, research questions should be</a:t>
            </a:r>
          </a:p>
          <a:p>
            <a:pPr marL="171450" indent="-171450">
              <a:buFont typeface="Arial" panose="020B0604020202020204" pitchFamily="34" charset="0"/>
              <a:buChar char="•"/>
            </a:pPr>
            <a:r>
              <a:rPr lang="en-US" sz="1200" dirty="0"/>
              <a:t>Clear, specific, and well-defined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Aligned with your logic model and theory of change</a:t>
            </a:r>
          </a:p>
          <a:p>
            <a:pPr marL="171450" indent="-171450">
              <a:buFont typeface="Arial" panose="020B0604020202020204" pitchFamily="34" charset="0"/>
              <a:buChar char="•"/>
            </a:pPr>
            <a:r>
              <a:rPr lang="en-US" sz="1200" dirty="0"/>
              <a:t>Connect to the outcomes of interest</a:t>
            </a:r>
          </a:p>
          <a:p>
            <a:pPr marL="171450" indent="-171450">
              <a:buFont typeface="Arial" panose="020B0604020202020204" pitchFamily="34" charset="0"/>
              <a:buChar char="•"/>
            </a:pPr>
            <a:r>
              <a:rPr lang="en-US" sz="1200" dirty="0"/>
              <a:t>Measurable and feasible to answer</a:t>
            </a:r>
          </a:p>
          <a:p>
            <a:pPr marL="171450" indent="-171450">
              <a:buFont typeface="Arial" panose="020B0604020202020204" pitchFamily="34" charset="0"/>
              <a:buChar char="•"/>
            </a:pPr>
            <a:r>
              <a:rPr lang="en-US" sz="1200" dirty="0"/>
              <a:t>Aligns with your chosen evaluation design and scope of evaluation</a:t>
            </a:r>
          </a:p>
          <a:p>
            <a:endParaRPr lang="en-US" u="sng"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29</a:t>
            </a:fld>
            <a:endParaRPr lang="en-US"/>
          </a:p>
        </p:txBody>
      </p:sp>
    </p:spTree>
    <p:extLst>
      <p:ext uri="{BB962C8B-B14F-4D97-AF65-F5344CB8AC3E}">
        <p14:creationId xmlns:p14="http://schemas.microsoft.com/office/powerpoint/2010/main" val="825463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583">
              <a:defRPr/>
            </a:pPr>
            <a:r>
              <a:rPr lang="en-US" u="sng" dirty="0"/>
              <a:t>Facilitator notes</a:t>
            </a:r>
            <a:r>
              <a:rPr lang="en-US" dirty="0"/>
              <a:t>: Research questions are often viewed as the central element around which all other evaluation activities are anchored – they are the foundation of a successful evaluation and the key to defining exactly what it is you're trying to better understand. Research questions define the topics an evaluation will investigate</a:t>
            </a:r>
            <a:r>
              <a:rPr lang="en-US" baseline="0" dirty="0"/>
              <a:t> and</a:t>
            </a:r>
            <a:r>
              <a:rPr lang="en-US" dirty="0"/>
              <a:t> guide the evaluation planning process.</a:t>
            </a:r>
            <a:r>
              <a:rPr lang="en-US" baseline="0" dirty="0"/>
              <a:t> </a:t>
            </a:r>
            <a:r>
              <a:rPr lang="en-US" dirty="0"/>
              <a:t>Choosing evaluation questions at the start of an evaluation makes clear what your study is trying to understand and/or assess about your program.</a:t>
            </a:r>
          </a:p>
          <a:p>
            <a:pPr defTabSz="460583">
              <a:defRPr/>
            </a:pPr>
            <a:endParaRPr lang="en-US" dirty="0"/>
          </a:p>
          <a:p>
            <a:pPr defTabSz="460583">
              <a:defRPr/>
            </a:pPr>
            <a:r>
              <a:rPr lang="en-US" baseline="0" dirty="0"/>
              <a:t>During the evaluation, the research questions </a:t>
            </a:r>
            <a:r>
              <a:rPr lang="en-US" dirty="0"/>
              <a:t>help provide structure to all</a:t>
            </a:r>
            <a:r>
              <a:rPr lang="en-US" baseline="0" dirty="0"/>
              <a:t> other</a:t>
            </a:r>
            <a:r>
              <a:rPr lang="en-US" dirty="0"/>
              <a:t> evaluation</a:t>
            </a:r>
            <a:r>
              <a:rPr lang="en-US" baseline="0" dirty="0"/>
              <a:t> activities</a:t>
            </a:r>
            <a:r>
              <a:rPr lang="en-US" dirty="0"/>
              <a:t>.</a:t>
            </a:r>
            <a:r>
              <a:rPr lang="en-US" baseline="0" dirty="0"/>
              <a:t> </a:t>
            </a:r>
            <a:r>
              <a:rPr lang="en-US" dirty="0"/>
              <a:t>As depicted in the diagram on</a:t>
            </a:r>
            <a:r>
              <a:rPr lang="en-US" baseline="0" dirty="0"/>
              <a:t> this slide</a:t>
            </a:r>
            <a:r>
              <a:rPr lang="en-US" dirty="0"/>
              <a:t>, virtually all other evaluation activities should connect back to the research questions. For example, questionnaires are developed and data are collected to answer research questions. Analysis activities should be focused on answering the evaluation’s research questions and conclusions are drawn by directly answering the evaluation’s research questions. </a:t>
            </a:r>
          </a:p>
        </p:txBody>
      </p:sp>
      <p:sp>
        <p:nvSpPr>
          <p:cNvPr id="4" name="Slide Number Placeholder 3"/>
          <p:cNvSpPr>
            <a:spLocks noGrp="1"/>
          </p:cNvSpPr>
          <p:nvPr>
            <p:ph type="sldNum" sz="quarter" idx="10"/>
          </p:nvPr>
        </p:nvSpPr>
        <p:spPr/>
        <p:txBody>
          <a:bodyPr/>
          <a:lstStyle/>
          <a:p>
            <a:fld id="{DA910615-33E9-A44A-87B7-52BAF2946AF9}" type="slidenum">
              <a:rPr lang="en-US" smtClean="0"/>
              <a:pPr/>
              <a:t>3</a:t>
            </a:fld>
            <a:endParaRPr lang="en-US"/>
          </a:p>
        </p:txBody>
      </p:sp>
    </p:spTree>
    <p:extLst>
      <p:ext uri="{BB962C8B-B14F-4D97-AF65-F5344CB8AC3E}">
        <p14:creationId xmlns:p14="http://schemas.microsoft.com/office/powerpoint/2010/main" val="3740891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a:t>
            </a:r>
            <a:r>
              <a:rPr lang="en-US" u="sng" baseline="0" dirty="0"/>
              <a:t> notes</a:t>
            </a:r>
            <a:r>
              <a:rPr lang="en-US" u="none" baseline="0" dirty="0"/>
              <a:t>: Here we present some possible research questions for an outcome evaluation without a comparison group </a:t>
            </a:r>
          </a:p>
        </p:txBody>
      </p:sp>
      <p:sp>
        <p:nvSpPr>
          <p:cNvPr id="4" name="Slide Number Placeholder 3"/>
          <p:cNvSpPr>
            <a:spLocks noGrp="1"/>
          </p:cNvSpPr>
          <p:nvPr>
            <p:ph type="sldNum" sz="quarter" idx="10"/>
          </p:nvPr>
        </p:nvSpPr>
        <p:spPr/>
        <p:txBody>
          <a:bodyPr/>
          <a:lstStyle/>
          <a:p>
            <a:fld id="{DA910615-33E9-A44A-87B7-52BAF2946AF9}" type="slidenum">
              <a:rPr lang="en-US" smtClean="0"/>
              <a:pPr/>
              <a:t>30</a:t>
            </a:fld>
            <a:endParaRPr lang="en-US"/>
          </a:p>
        </p:txBody>
      </p:sp>
    </p:spTree>
    <p:extLst>
      <p:ext uri="{BB962C8B-B14F-4D97-AF65-F5344CB8AC3E}">
        <p14:creationId xmlns:p14="http://schemas.microsoft.com/office/powerpoint/2010/main" val="2064441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a:t>
            </a:r>
            <a:r>
              <a:rPr lang="en-US" u="sng" baseline="0" dirty="0"/>
              <a:t> notes</a:t>
            </a:r>
            <a:r>
              <a:rPr lang="en-US" u="none" baseline="0" dirty="0"/>
              <a:t>: Here we present some possible research questions for an impact evaluation that includes a comparison group.</a:t>
            </a:r>
          </a:p>
          <a:p>
            <a:endParaRPr lang="en-US" u="none"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a:t>[Notes for this last question “</a:t>
            </a:r>
            <a:r>
              <a:rPr lang="en-US" sz="1200" dirty="0"/>
              <a:t>Does the impact of the program vary by program participants’ age, gender, or pre-existing medical condition?” </a:t>
            </a:r>
            <a:r>
              <a:rPr lang="en-US" sz="1200" baseline="0" dirty="0"/>
              <a:t> Let’s say your impact evaluation showed that the program is having better results for women than for men. This is an important piece of information, and knowing this you might try to tweak your program model a bit so that you can more effectively serve the male population.]</a:t>
            </a:r>
            <a:endParaRPr lang="en-US" sz="1200" dirty="0"/>
          </a:p>
          <a:p>
            <a:endParaRPr lang="en-US" u="sng"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31</a:t>
            </a:fld>
            <a:endParaRPr lang="en-US"/>
          </a:p>
        </p:txBody>
      </p:sp>
    </p:spTree>
    <p:extLst>
      <p:ext uri="{BB962C8B-B14F-4D97-AF65-F5344CB8AC3E}">
        <p14:creationId xmlns:p14="http://schemas.microsoft.com/office/powerpoint/2010/main" val="3360989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notes</a:t>
            </a:r>
            <a:r>
              <a:rPr lang="en-US" dirty="0"/>
              <a:t>: After you have a first draft</a:t>
            </a:r>
            <a:r>
              <a:rPr lang="en-US" baseline="0" dirty="0"/>
              <a:t> of</a:t>
            </a:r>
            <a:r>
              <a:rPr lang="en-US" dirty="0"/>
              <a:t> your research questions, it is important to ensure that they are the right questions for your evaluative and programmatic goals. It is helpful to conduct a final assessment of</a:t>
            </a:r>
            <a:r>
              <a:rPr lang="en-US" baseline="0" dirty="0"/>
              <a:t> your draft research questions by revisiting some important questions that you asked at the beginning of the process for drafting research questions. These questions include:</a:t>
            </a:r>
          </a:p>
          <a:p>
            <a:pPr marL="172719" indent="-172719">
              <a:buFont typeface="Arial" panose="020B0604020202020204" pitchFamily="34" charset="0"/>
              <a:buChar char="•"/>
            </a:pPr>
            <a:r>
              <a:rPr lang="en-US" dirty="0"/>
              <a:t>Do the research question(s) fit with the goals for the evaluation?</a:t>
            </a:r>
          </a:p>
          <a:p>
            <a:pPr marL="172719" indent="-172719">
              <a:buFont typeface="Arial" panose="020B0604020202020204" pitchFamily="34" charset="0"/>
              <a:buChar char="•"/>
            </a:pPr>
            <a:r>
              <a:rPr lang="en-US" dirty="0"/>
              <a:t>Do the research question(s) align with the program’s logic model and the components of the program that will be evaluated?</a:t>
            </a:r>
          </a:p>
          <a:p>
            <a:pPr marL="172719" indent="-172719">
              <a:buFont typeface="Arial" panose="020B0604020202020204" pitchFamily="34" charset="0"/>
              <a:buChar char="•"/>
            </a:pPr>
            <a:r>
              <a:rPr lang="en-US" dirty="0"/>
              <a:t>Are these questions aligned with your funder's requirements?</a:t>
            </a:r>
          </a:p>
          <a:p>
            <a:pPr marL="172719" indent="-172719">
              <a:buFont typeface="Arial" panose="020B0604020202020204" pitchFamily="34" charset="0"/>
              <a:buChar char="•"/>
            </a:pPr>
            <a:r>
              <a:rPr lang="en-US" dirty="0"/>
              <a:t>What kinds of constraints (costs, time, personnel, etc.) are likely to be encountered in addressing these research question(s)?</a:t>
            </a:r>
          </a:p>
          <a:p>
            <a:pPr marL="172719" indent="-172719">
              <a:buFont typeface="Arial" panose="020B0604020202020204" pitchFamily="34" charset="0"/>
              <a:buChar char="•"/>
            </a:pPr>
            <a:r>
              <a:rPr lang="en-US" dirty="0"/>
              <a:t>Do the research questions fit into the program’s long-term research agenda?</a:t>
            </a: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32</a:t>
            </a:fld>
            <a:endParaRPr lang="en-US"/>
          </a:p>
        </p:txBody>
      </p:sp>
    </p:spTree>
    <p:extLst>
      <p:ext uri="{BB962C8B-B14F-4D97-AF65-F5344CB8AC3E}">
        <p14:creationId xmlns:p14="http://schemas.microsoft.com/office/powerpoint/2010/main" val="2392455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460583">
              <a:defRPr/>
            </a:pPr>
            <a:r>
              <a:rPr lang="en-US" u="sng" dirty="0"/>
              <a:t>Facilitator notes</a:t>
            </a:r>
            <a:r>
              <a:rPr lang="en-US" dirty="0"/>
              <a:t>: We’ll end with a few points that are important to remember when developing research questions:</a:t>
            </a:r>
          </a:p>
          <a:p>
            <a:pPr marL="172719" indent="-172719" defTabSz="460583">
              <a:buFont typeface="Arial" panose="020B0604020202020204" pitchFamily="34" charset="0"/>
              <a:buChar char="•"/>
              <a:defRPr/>
            </a:pPr>
            <a:r>
              <a:rPr lang="en-US" b="1" dirty="0"/>
              <a:t>Research questions are the keystone in an evaluation from which all other activities evolve. </a:t>
            </a:r>
            <a:r>
              <a:rPr lang="en-US" dirty="0"/>
              <a:t>As discussed earlier, research questions are the central element around which all other evaluation activities are anchored. Research questions should guide the evaluation planning process, help focus and provide structure to an evaluation, and define the issues the evaluation will investigate. </a:t>
            </a:r>
          </a:p>
          <a:p>
            <a:pPr marL="172719" indent="-172719" defTabSz="460583">
              <a:buFont typeface="Arial" panose="020B0604020202020204" pitchFamily="34" charset="0"/>
              <a:buChar char="•"/>
              <a:defRPr/>
            </a:pPr>
            <a:r>
              <a:rPr lang="en-US" b="1" dirty="0"/>
              <a:t>Research questions vary depending on the evaluation design.</a:t>
            </a:r>
            <a:r>
              <a:rPr lang="en-US" dirty="0"/>
              <a:t> The approach for developing research questions differs depending on whether you are conducting a process or an outcome evaluation. Process and outcome evaluations also have different goals and different emphases, which will affect the research questions you draft for your evaluation. For these reasons, it is important to establish which type of design you plan to implement prior to developing your evaluation’s research questions. </a:t>
            </a:r>
          </a:p>
          <a:p>
            <a:pPr marL="172719" indent="-172719" defTabSz="460583">
              <a:buFont typeface="Arial" panose="020B0604020202020204" pitchFamily="34" charset="0"/>
              <a:buChar char="•"/>
              <a:defRPr/>
            </a:pPr>
            <a:r>
              <a:rPr lang="en-US" b="1" dirty="0"/>
              <a:t>Prior to developing research questions, define the evaluation’s purpose and scope and decide on the type</a:t>
            </a:r>
            <a:r>
              <a:rPr lang="en-US" b="1" baseline="0" dirty="0"/>
              <a:t> of </a:t>
            </a:r>
            <a:r>
              <a:rPr lang="en-US" b="1" dirty="0"/>
              <a:t>evaluation design – process</a:t>
            </a:r>
            <a:r>
              <a:rPr lang="en-US" b="1" baseline="0" dirty="0"/>
              <a:t>, outcome, or impact</a:t>
            </a:r>
            <a:r>
              <a:rPr lang="en-US" b="1" dirty="0"/>
              <a:t>.</a:t>
            </a:r>
            <a:r>
              <a:rPr lang="en-US" dirty="0"/>
              <a:t> Because research questions should test some part of a program's theory of change as depicted in a logic model, there are a number of important steps prior to developing research questions, including using the logic model to define the evaluation’s purpose and scope and determining which type of evaluation design is most appropriate to use (process</a:t>
            </a:r>
            <a:r>
              <a:rPr lang="en-US" baseline="0" dirty="0"/>
              <a:t>, outcome, or impact</a:t>
            </a:r>
            <a:r>
              <a:rPr lang="en-US" dirty="0"/>
              <a:t>) based on the evaluation’s purpose and scope. It is recommended that these foundational activities be completed prior to developing an evaluation’s research questions. </a:t>
            </a:r>
          </a:p>
          <a:p>
            <a:pPr marL="172719" indent="-172719" defTabSz="460583">
              <a:buFont typeface="Arial" panose="020B0604020202020204" pitchFamily="34" charset="0"/>
              <a:buChar char="•"/>
              <a:defRPr/>
            </a:pPr>
            <a:r>
              <a:rPr lang="en-US" b="1" dirty="0"/>
              <a:t>Research questions should be clear, specific, and well-defined.</a:t>
            </a:r>
            <a:r>
              <a:rPr lang="en-US" dirty="0"/>
              <a:t> Research questions are a list of questions that you anticipate answering at the end of the evaluation, so to the extent possible they should be clear, specific, and well-defined so they can be thoroughly answered after completing the other evaluation activities.</a:t>
            </a:r>
          </a:p>
          <a:p>
            <a:pPr marL="172719" indent="-172719" defTabSz="460583">
              <a:buFont typeface="Arial" panose="020B0604020202020204" pitchFamily="34" charset="0"/>
              <a:buChar char="•"/>
              <a:defRPr/>
            </a:pPr>
            <a:r>
              <a:rPr lang="en-US" b="1" dirty="0"/>
              <a:t>Research questions should be developed in consideration of your long-term research agenda.</a:t>
            </a:r>
            <a:r>
              <a:rPr lang="en-US" dirty="0"/>
              <a:t> An important consideration as</a:t>
            </a:r>
            <a:r>
              <a:rPr lang="en-US" baseline="0" dirty="0"/>
              <a:t> you</a:t>
            </a:r>
            <a:r>
              <a:rPr lang="en-US" altLang="en-US" dirty="0"/>
              <a:t> finalize your evaluation design and associated research questions is how these evaluation activities best correspond to the current stage of your program's life cycle. As discussed earlier, the evaluation activities associated with a program should be part of a larger, long-term research agenda that spans over several years. Therefore, a program’s evaluation scope, design, and research questions should align with the current stage in which your program operates, such that it helps the program improve and evolve. </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33</a:t>
            </a:fld>
            <a:endParaRPr lang="en-US"/>
          </a:p>
        </p:txBody>
      </p:sp>
    </p:spTree>
    <p:extLst>
      <p:ext uri="{BB962C8B-B14F-4D97-AF65-F5344CB8AC3E}">
        <p14:creationId xmlns:p14="http://schemas.microsoft.com/office/powerpoint/2010/main" val="37921073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notes</a:t>
            </a:r>
            <a:r>
              <a:rPr lang="en-US" dirty="0"/>
              <a:t>: Here we provide a list of resources</a:t>
            </a:r>
            <a:r>
              <a:rPr lang="en-US" baseline="0" dirty="0"/>
              <a:t> on program evaluation and developing research questions that you may find helpful. </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34</a:t>
            </a:fld>
            <a:endParaRPr lang="en-US"/>
          </a:p>
        </p:txBody>
      </p:sp>
    </p:spTree>
    <p:extLst>
      <p:ext uri="{BB962C8B-B14F-4D97-AF65-F5344CB8AC3E}">
        <p14:creationId xmlns:p14="http://schemas.microsoft.com/office/powerpoint/2010/main" val="16040277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notes</a:t>
            </a:r>
            <a:r>
              <a:rPr lang="en-US" dirty="0"/>
              <a:t>: Does</a:t>
            </a:r>
            <a:r>
              <a:rPr lang="en-US" baseline="0" dirty="0"/>
              <a:t> anyone have any questions?</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35</a:t>
            </a:fld>
            <a:endParaRPr lang="en-US"/>
          </a:p>
        </p:txBody>
      </p:sp>
    </p:spTree>
    <p:extLst>
      <p:ext uri="{BB962C8B-B14F-4D97-AF65-F5344CB8AC3E}">
        <p14:creationId xmlns:p14="http://schemas.microsoft.com/office/powerpoint/2010/main" val="791844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notes</a:t>
            </a:r>
            <a:r>
              <a:rPr lang="en-US" dirty="0"/>
              <a:t>: On this slide, we present four basic steps for developing research questions:</a:t>
            </a:r>
          </a:p>
          <a:p>
            <a:pPr marL="172719" indent="-172719">
              <a:buFont typeface="Arial" panose="020B0604020202020204" pitchFamily="34" charset="0"/>
              <a:buChar char="•"/>
            </a:pPr>
            <a:r>
              <a:rPr lang="en-US" dirty="0"/>
              <a:t>Step 1: Develop a logic model to clarify program design and theory of change</a:t>
            </a:r>
          </a:p>
          <a:p>
            <a:pPr marL="172719" indent="-172719">
              <a:buFont typeface="Arial" panose="020B0604020202020204" pitchFamily="34" charset="0"/>
              <a:buChar char="•"/>
            </a:pPr>
            <a:r>
              <a:rPr lang="en-US" dirty="0"/>
              <a:t>Step 2: Define the evaluation’s purpose and scope</a:t>
            </a:r>
          </a:p>
          <a:p>
            <a:pPr marL="172719" indent="-172719">
              <a:buFont typeface="Arial" panose="020B0604020202020204" pitchFamily="34" charset="0"/>
              <a:buChar char="•"/>
            </a:pPr>
            <a:r>
              <a:rPr lang="en-US" dirty="0"/>
              <a:t>Step 3: Determine </a:t>
            </a:r>
            <a:r>
              <a:rPr lang="en-US" baseline="0" dirty="0"/>
              <a:t>the type of evaluation design: process, outcome, or impact</a:t>
            </a:r>
            <a:endParaRPr lang="en-US" dirty="0"/>
          </a:p>
          <a:p>
            <a:pPr marL="172719" indent="-172719">
              <a:buFont typeface="Arial" panose="020B0604020202020204" pitchFamily="34" charset="0"/>
              <a:buChar char="•"/>
            </a:pPr>
            <a:r>
              <a:rPr lang="en-US" dirty="0"/>
              <a:t>Step 4: Draft and finalize the evaluation’s research questions</a:t>
            </a:r>
          </a:p>
        </p:txBody>
      </p:sp>
      <p:sp>
        <p:nvSpPr>
          <p:cNvPr id="4" name="Slide Number Placeholder 3"/>
          <p:cNvSpPr>
            <a:spLocks noGrp="1"/>
          </p:cNvSpPr>
          <p:nvPr>
            <p:ph type="sldNum" sz="quarter" idx="10"/>
          </p:nvPr>
        </p:nvSpPr>
        <p:spPr/>
        <p:txBody>
          <a:bodyPr/>
          <a:lstStyle/>
          <a:p>
            <a:fld id="{DA910615-33E9-A44A-87B7-52BAF2946AF9}" type="slidenum">
              <a:rPr lang="en-US" smtClean="0"/>
              <a:pPr/>
              <a:t>4</a:t>
            </a:fld>
            <a:endParaRPr lang="en-US"/>
          </a:p>
        </p:txBody>
      </p:sp>
    </p:spTree>
    <p:extLst>
      <p:ext uri="{BB962C8B-B14F-4D97-AF65-F5344CB8AC3E}">
        <p14:creationId xmlns:p14="http://schemas.microsoft.com/office/powerpoint/2010/main" val="115280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lvl="1" defTabSz="456914">
              <a:defRPr/>
            </a:pPr>
            <a:r>
              <a:rPr lang="en-US" u="sng" dirty="0"/>
              <a:t>Facilitator notes</a:t>
            </a:r>
            <a:r>
              <a:rPr lang="en-US" dirty="0"/>
              <a:t>: The first step in developing research questions for a program evaluation is to develop a logic model to ensure that there is clarity and a shared understanding of the program design and theory of change among your program’s key stakeholders. Research questions should test some part of the program's theory of change</a:t>
            </a:r>
            <a:r>
              <a:rPr lang="en-US" baseline="0" dirty="0"/>
              <a:t> as depicted in a logic model so this is an important first step.</a:t>
            </a:r>
            <a:r>
              <a:rPr lang="en-US" dirty="0"/>
              <a:t> Moreover,</a:t>
            </a:r>
            <a:r>
              <a:rPr lang="en-US" baseline="0" dirty="0"/>
              <a:t> a</a:t>
            </a:r>
            <a:r>
              <a:rPr lang="en-US" dirty="0"/>
              <a:t> well-defined logic model will help you to make decisions about what components of the program  to focus the evaluation on and to select evaluation objectives that are feasible. </a:t>
            </a:r>
          </a:p>
          <a:p>
            <a:pPr marL="0" lvl="1" defTabSz="456914">
              <a:defRPr/>
            </a:pPr>
            <a:endParaRPr lang="en-US" dirty="0"/>
          </a:p>
          <a:p>
            <a:pPr marL="0" lvl="1" defTabSz="456914">
              <a:defRPr/>
            </a:pPr>
            <a:r>
              <a:rPr lang="en-US" dirty="0"/>
              <a:t>A logic model is a detailed visual representation of your program and its </a:t>
            </a:r>
            <a:r>
              <a:rPr lang="en-US" dirty="0">
                <a:solidFill>
                  <a:schemeClr val="tx2"/>
                </a:solidFill>
              </a:rPr>
              <a:t>theory of change </a:t>
            </a:r>
            <a:r>
              <a:rPr lang="en-US" dirty="0"/>
              <a:t>that communicates how your program works, the resources you have to operate your program, the activities you carry out, and the outcomes you hope to achieve. Your program logic model should clearly communicate how your program works by depicting the intended relationships among program components. Key program components consist of:</a:t>
            </a:r>
          </a:p>
          <a:p>
            <a:pPr marL="171343" lvl="1" indent="-171343" defTabSz="456914">
              <a:buFontTx/>
              <a:buChar char="-"/>
              <a:defRPr/>
            </a:pPr>
            <a:r>
              <a:rPr lang="en-US" u="sng" dirty="0"/>
              <a:t>Inputs or resources</a:t>
            </a:r>
            <a:r>
              <a:rPr lang="en-US" dirty="0"/>
              <a:t> are considered essential for a program’s activities to occur. They may include any combination of human, financial, organizational, and community-based resources that are available to a program and used to carry out a program’s activities. </a:t>
            </a:r>
          </a:p>
          <a:p>
            <a:pPr marL="171343" lvl="1" indent="-171343" defTabSz="456914">
              <a:buFontTx/>
              <a:buChar char="-"/>
              <a:defRPr/>
            </a:pPr>
            <a:r>
              <a:rPr lang="en-US" u="sng" dirty="0"/>
              <a:t>Activities</a:t>
            </a:r>
            <a:r>
              <a:rPr lang="en-US" dirty="0"/>
              <a:t> are the specific actions that make up your program or intervention. They reflect processes, tools, events, and other actions that are used to bring about your program’s desired changes or results.  </a:t>
            </a:r>
          </a:p>
          <a:p>
            <a:pPr marL="171343" lvl="1" indent="-171343" defTabSz="456914">
              <a:buFontTx/>
              <a:buChar char="-"/>
              <a:defRPr/>
            </a:pPr>
            <a:r>
              <a:rPr lang="en-US" u="sng" dirty="0"/>
              <a:t>Outputs</a:t>
            </a:r>
            <a:r>
              <a:rPr lang="en-US" dirty="0"/>
              <a:t> are what a program’s specific activities will create or produce, providing evidence of service delivery (e.g., the number of beneficiaries served). </a:t>
            </a:r>
          </a:p>
          <a:p>
            <a:pPr marL="171343" marR="0" lvl="1" indent="-171343" algn="l" defTabSz="456914" rtl="0" eaLnBrk="1" fontAlgn="auto" latinLnBrk="0" hangingPunct="1">
              <a:lnSpc>
                <a:spcPct val="100000"/>
              </a:lnSpc>
              <a:spcBef>
                <a:spcPts val="0"/>
              </a:spcBef>
              <a:spcAft>
                <a:spcPts val="0"/>
              </a:spcAft>
              <a:buClrTx/>
              <a:buSzTx/>
              <a:buFontTx/>
              <a:buChar char="-"/>
              <a:tabLst/>
              <a:defRPr/>
            </a:pPr>
            <a:r>
              <a:rPr lang="en-US" u="sng" dirty="0"/>
              <a:t>Outcomes</a:t>
            </a:r>
            <a:r>
              <a:rPr lang="en-US" dirty="0"/>
              <a:t> are the specific changes that may result from a program’s activities or intervention. A program’s outcomes fall along a continuum, ranging from short- to long-term results (e.g., an increase in knowledge of healthy food choices, a decrease in delinquency rates, or an increase in literacy). </a:t>
            </a:r>
            <a:r>
              <a:rPr lang="en-US" sz="1200" kern="1200" dirty="0">
                <a:solidFill>
                  <a:schemeClr val="tx1"/>
                </a:solidFill>
                <a:effectLst/>
                <a:latin typeface="+mn-lt"/>
                <a:ea typeface="+mn-ea"/>
                <a:cs typeface="+mn-cs"/>
              </a:rPr>
              <a:t>A program’s influence is most directly related to short- and medium-term outcomes. It is important to note that all program evaluations are not designed to measure long-term outcomes and AmeriCorps is not expecting programs to measure them in all cases.</a:t>
            </a:r>
          </a:p>
          <a:p>
            <a:pPr marL="0" lvl="1" defTabSz="456914">
              <a:defRPr/>
            </a:pPr>
            <a:endParaRPr lang="en-US" dirty="0"/>
          </a:p>
          <a:p>
            <a:pPr marL="0" lvl="1" defTabSz="456914">
              <a:defRPr/>
            </a:pPr>
            <a:r>
              <a:rPr lang="en-US" dirty="0"/>
              <a:t>Logic models are typically read from left to right, employing an if-then sequence among key components. A generic example is shown here. It reads, if your program has these inputs or resources, then it can carry out these activities. If your program carries out these activities, then it can produce these outputs. If your program has produced these outputs, then it will achieve these outcomes. </a:t>
            </a:r>
          </a:p>
          <a:p>
            <a:pPr marL="0" lvl="1" defTabSz="456914">
              <a:defRPr/>
            </a:pPr>
            <a:endParaRPr lang="en-US" dirty="0"/>
          </a:p>
          <a:p>
            <a:pPr marL="0" lvl="1" defTabSz="456914">
              <a:defRPr/>
            </a:pPr>
            <a:r>
              <a:rPr lang="en-US" dirty="0"/>
              <a:t>We can think of a logic model as essentially having two “sides”. </a:t>
            </a:r>
            <a:r>
              <a:rPr lang="en-US" altLang="en-US" dirty="0"/>
              <a:t>The </a:t>
            </a:r>
            <a:r>
              <a:rPr lang="en-US" altLang="en-US" b="1" dirty="0"/>
              <a:t>process</a:t>
            </a:r>
            <a:r>
              <a:rPr lang="en-US" altLang="en-US" dirty="0"/>
              <a:t> side focuses on how the program’s activities are carried out or its planned work – inputs, activities, and outputs (direct products). The </a:t>
            </a:r>
            <a:r>
              <a:rPr lang="en-US" altLang="en-US" b="1" dirty="0"/>
              <a:t>outcomes</a:t>
            </a:r>
            <a:r>
              <a:rPr lang="en-US" altLang="en-US" dirty="0"/>
              <a:t> side of the logic model describes the expected sequence of changes that the program hopes to accomplish, which can be short-term, medium-term, and/or long-term changes. The outcomes side reflects the changes, effects, or impact of the program. </a:t>
            </a:r>
          </a:p>
          <a:p>
            <a:pPr marL="0" lvl="1" defTabSz="456914">
              <a:defRPr/>
            </a:pPr>
            <a:endParaRPr lang="en-US" dirty="0"/>
          </a:p>
          <a:p>
            <a:pPr marL="0" lvl="1" defTabSz="456914">
              <a:defRPr/>
            </a:pPr>
            <a:r>
              <a:rPr lang="en-US" dirty="0"/>
              <a:t>For more information on developing a program logic model, we encourage you to review the webinar </a:t>
            </a:r>
            <a:r>
              <a:rPr lang="en-US" i="1" dirty="0"/>
              <a:t>How to Develop a Program Logic Model </a:t>
            </a:r>
            <a:r>
              <a:rPr lang="en-US" dirty="0"/>
              <a:t>located on AmeriCorps’s Evaluation Resources </a:t>
            </a:r>
            <a:r>
              <a:rPr lang="en-US" baseline="0" dirty="0"/>
              <a:t>page</a:t>
            </a:r>
            <a:r>
              <a:rPr lang="en-US" dirty="0"/>
              <a:t>. </a:t>
            </a:r>
          </a:p>
        </p:txBody>
      </p:sp>
      <p:sp>
        <p:nvSpPr>
          <p:cNvPr id="5" name="Slide Number Placeholder 4"/>
          <p:cNvSpPr>
            <a:spLocks noGrp="1"/>
          </p:cNvSpPr>
          <p:nvPr>
            <p:ph type="sldNum" sz="quarter" idx="11"/>
          </p:nvPr>
        </p:nvSpPr>
        <p:spPr/>
        <p:txBody>
          <a:bodyPr/>
          <a:lstStyle/>
          <a:p>
            <a:fld id="{DA910615-33E9-A44A-87B7-52BAF2946AF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7792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u="sng" dirty="0"/>
              <a:t>Facilitator notes</a:t>
            </a:r>
            <a:r>
              <a:rPr lang="en-US" dirty="0"/>
              <a:t>:</a:t>
            </a:r>
            <a:r>
              <a:rPr lang="en-US" baseline="0" dirty="0"/>
              <a:t> </a:t>
            </a:r>
            <a:r>
              <a:rPr lang="en-US" dirty="0"/>
              <a:t>On this slide we present an example of what a logic model might look like for a fictional AmeriCorps health literacy program. This is also in your</a:t>
            </a:r>
            <a:r>
              <a:rPr lang="en-US" baseline="0" dirty="0"/>
              <a:t> handout.</a:t>
            </a:r>
            <a:endParaRPr lang="en-US" dirty="0"/>
          </a:p>
          <a:p>
            <a:pPr>
              <a:defRPr/>
            </a:pPr>
            <a:endParaRPr lang="en-US" dirty="0"/>
          </a:p>
          <a:p>
            <a:pPr>
              <a:defRPr/>
            </a:pPr>
            <a:r>
              <a:rPr lang="en-US" dirty="0"/>
              <a:t>The following is a brief narrative description of the program: A disproportionate</a:t>
            </a:r>
            <a:r>
              <a:rPr lang="en-US" baseline="0" dirty="0"/>
              <a:t> number of l</a:t>
            </a:r>
            <a:r>
              <a:rPr lang="en-US" dirty="0"/>
              <a:t>ower socioeconomic and minority groups in an urban region of the state have difficulty understanding and acting upon health information. This issue has negative implications for residents’ healthcare access, costs, quality, and safety. To combat the growing problem of health illiteracy in the county, an AmeriCorps program was created to improve</a:t>
            </a:r>
            <a:r>
              <a:rPr lang="en-US" baseline="0" dirty="0"/>
              <a:t> the</a:t>
            </a:r>
            <a:r>
              <a:rPr lang="en-US" dirty="0"/>
              <a:t> health literacy and ultimately the health and wellness</a:t>
            </a:r>
            <a:r>
              <a:rPr lang="en-US" baseline="0" dirty="0"/>
              <a:t> status and quality of life for residents in the </a:t>
            </a:r>
            <a:r>
              <a:rPr lang="en-US" dirty="0"/>
              <a:t>area. </a:t>
            </a:r>
          </a:p>
          <a:p>
            <a:pPr>
              <a:defRPr/>
            </a:pPr>
            <a:endParaRPr lang="en-US" dirty="0"/>
          </a:p>
          <a:p>
            <a:r>
              <a:rPr lang="en-US" i="0" baseline="0" dirty="0"/>
              <a:t>The logic model we present here is a visual summary of the health literacy program.  We’ll read through this logic model together, starting from left to right. </a:t>
            </a:r>
          </a:p>
          <a:p>
            <a:endParaRPr lang="en-US" i="0" baseline="0" dirty="0"/>
          </a:p>
          <a:p>
            <a:r>
              <a:rPr lang="en-US" i="0" baseline="0" dirty="0"/>
              <a:t>On the left side, we begin with the program’s investments, referred to as inputs or resources. For this health literacy program, this includes</a:t>
            </a:r>
          </a:p>
          <a:p>
            <a:pPr marL="172719" indent="-172719">
              <a:buFontTx/>
              <a:buChar char="-"/>
            </a:pPr>
            <a:r>
              <a:rPr lang="en-US" i="0" baseline="0" dirty="0"/>
              <a:t>Funding</a:t>
            </a:r>
          </a:p>
          <a:p>
            <a:pPr marL="172719" indent="-172719">
              <a:buFontTx/>
              <a:buChar char="-"/>
            </a:pPr>
            <a:r>
              <a:rPr lang="en-US" i="0" baseline="0" dirty="0"/>
              <a:t>Staff</a:t>
            </a:r>
          </a:p>
          <a:p>
            <a:pPr marL="172719" indent="-172719">
              <a:buFontTx/>
              <a:buChar char="-"/>
            </a:pPr>
            <a:r>
              <a:rPr lang="en-US" i="0" baseline="0" dirty="0"/>
              <a:t>AmeriCorps members serving as advisors</a:t>
            </a:r>
          </a:p>
          <a:p>
            <a:pPr marL="172719" indent="-172719">
              <a:buFontTx/>
              <a:buChar char="-"/>
            </a:pPr>
            <a:r>
              <a:rPr lang="en-US" i="0" baseline="0" dirty="0"/>
              <a:t>Partner organizations in the community</a:t>
            </a:r>
          </a:p>
          <a:p>
            <a:pPr marL="172719" indent="-172719">
              <a:buFontTx/>
              <a:buChar char="-"/>
            </a:pPr>
            <a:r>
              <a:rPr lang="en-US" i="0" baseline="0" dirty="0"/>
              <a:t>Member training</a:t>
            </a:r>
          </a:p>
          <a:p>
            <a:endParaRPr lang="en-US" i="0" baseline="0" dirty="0"/>
          </a:p>
          <a:p>
            <a:r>
              <a:rPr lang="en-US" baseline="0" dirty="0">
                <a:latin typeface="+mn-lt"/>
              </a:rPr>
              <a:t>Moving to the next column, if this program has these inputs, then it can carry out a set of its planned activities which include the following:</a:t>
            </a:r>
          </a:p>
          <a:p>
            <a:pPr marL="172719" indent="-172719">
              <a:buFontTx/>
              <a:buChar char="-"/>
            </a:pPr>
            <a:r>
              <a:rPr lang="en-US" i="0" baseline="0" dirty="0">
                <a:latin typeface="+mn-lt"/>
              </a:rPr>
              <a:t>Develop and disseminate accurate, accessible, and actionable health and safety information</a:t>
            </a:r>
          </a:p>
          <a:p>
            <a:pPr marL="172719" indent="-172719">
              <a:buFontTx/>
              <a:buChar char="-"/>
            </a:pPr>
            <a:r>
              <a:rPr lang="en-US" i="0" baseline="0" dirty="0">
                <a:latin typeface="+mn-lt"/>
              </a:rPr>
              <a:t>Conduct health literacy workshops</a:t>
            </a:r>
          </a:p>
          <a:p>
            <a:pPr marL="172719" indent="-172719">
              <a:buFontTx/>
              <a:buChar char="-"/>
            </a:pPr>
            <a:r>
              <a:rPr lang="en-US" i="0" baseline="0" dirty="0">
                <a:latin typeface="+mn-lt"/>
              </a:rPr>
              <a:t>Provide individualized health literacy sessions  </a:t>
            </a:r>
          </a:p>
          <a:p>
            <a:endParaRPr lang="en-US" baseline="0" dirty="0"/>
          </a:p>
          <a:p>
            <a:r>
              <a:rPr lang="en-US" baseline="0" dirty="0"/>
              <a:t>These activities will create or produce the following outputs, which are products or evidence that these activities were carried out:</a:t>
            </a:r>
          </a:p>
          <a:p>
            <a:pPr marL="172719" indent="-172719" defTabSz="460583">
              <a:buFontTx/>
              <a:buChar char="-"/>
              <a:defRPr/>
            </a:pPr>
            <a:r>
              <a:rPr lang="en-US" dirty="0"/>
              <a:t>500 health and safety education materials disseminated</a:t>
            </a:r>
          </a:p>
          <a:p>
            <a:pPr marL="172719" indent="-172719" defTabSz="460583">
              <a:buFontTx/>
              <a:buChar char="-"/>
              <a:defRPr/>
            </a:pPr>
            <a:r>
              <a:rPr lang="en-US" dirty="0"/>
              <a:t>4 half-day workshop sessions ( at least 20 residents per session; 80 total)</a:t>
            </a:r>
          </a:p>
          <a:p>
            <a:pPr marL="172719" indent="-172719" defTabSz="460583">
              <a:buFontTx/>
              <a:buChar char="-"/>
              <a:defRPr/>
            </a:pPr>
            <a:r>
              <a:rPr lang="en-US" dirty="0"/>
              <a:t>100 individual and small group health literacy sessions (60 min each) serving 300 people</a:t>
            </a:r>
          </a:p>
          <a:p>
            <a:endParaRPr lang="en-US" baseline="0" dirty="0"/>
          </a:p>
          <a:p>
            <a:r>
              <a:rPr lang="en-US" baseline="0" dirty="0">
                <a:latin typeface="+mn-lt"/>
              </a:rPr>
              <a:t>As a result of the program’s activities, several changes are expected to occur: </a:t>
            </a:r>
          </a:p>
          <a:p>
            <a:pPr>
              <a:lnSpc>
                <a:spcPct val="115000"/>
              </a:lnSpc>
            </a:pPr>
            <a:r>
              <a:rPr lang="en-US" dirty="0"/>
              <a:t>In the short-term, residents are expected to increase their </a:t>
            </a:r>
            <a:r>
              <a:rPr lang="en-US" dirty="0">
                <a:solidFill>
                  <a:srgbClr val="595959"/>
                </a:solidFill>
                <a:ea typeface="Calibri"/>
                <a:cs typeface="Arial" panose="020B0604020202020204" pitchFamily="34" charset="0"/>
              </a:rPr>
              <a:t>understanding of prevention and self-management of conditions, their motivation to adopt</a:t>
            </a:r>
            <a:r>
              <a:rPr lang="en-US" baseline="0" dirty="0">
                <a:solidFill>
                  <a:srgbClr val="595959"/>
                </a:solidFill>
                <a:ea typeface="Calibri"/>
                <a:cs typeface="Arial" panose="020B0604020202020204" pitchFamily="34" charset="0"/>
              </a:rPr>
              <a:t> good health practices,</a:t>
            </a:r>
            <a:r>
              <a:rPr lang="en-US" dirty="0"/>
              <a:t> and their </a:t>
            </a:r>
            <a:r>
              <a:rPr lang="en-US" dirty="0">
                <a:solidFill>
                  <a:srgbClr val="595959"/>
                </a:solidFill>
                <a:ea typeface="Calibri"/>
                <a:cs typeface="Arial" panose="020B0604020202020204" pitchFamily="34" charset="0"/>
              </a:rPr>
              <a:t>ability to search for and use health information</a:t>
            </a:r>
            <a:r>
              <a:rPr lang="en-US" dirty="0"/>
              <a:t>.  </a:t>
            </a:r>
          </a:p>
          <a:p>
            <a:pPr defTabSz="460583">
              <a:defRPr/>
            </a:pPr>
            <a:endParaRPr lang="en-US" dirty="0"/>
          </a:p>
          <a:p>
            <a:pPr defTabSz="460583">
              <a:defRPr/>
            </a:pPr>
            <a:r>
              <a:rPr lang="en-US" dirty="0"/>
              <a:t>These changes in knowledge, attitudes, and skills are expected to lead to an increase in the </a:t>
            </a:r>
            <a:r>
              <a:rPr lang="en-US" dirty="0">
                <a:solidFill>
                  <a:srgbClr val="595959"/>
                </a:solidFill>
                <a:ea typeface="Calibri"/>
                <a:cs typeface="Arial" panose="020B0604020202020204" pitchFamily="34" charset="0"/>
              </a:rPr>
              <a:t>adoption of healthy behaviors and recommendations of the program  (such as getting necessary medical tests) and ultimately, improved health and wellness status and quality of life for residents in these communities.</a:t>
            </a:r>
            <a:endParaRPr lang="en-US" dirty="0"/>
          </a:p>
          <a:p>
            <a:pPr>
              <a:defRPr/>
            </a:pPr>
            <a:endParaRPr lang="en-US" dirty="0"/>
          </a:p>
          <a:p>
            <a:pPr>
              <a:defRPr/>
            </a:pPr>
            <a:r>
              <a:rPr lang="en-US" dirty="0"/>
              <a:t>We will continue to refer back to this fictional program and logic model throughout</a:t>
            </a:r>
            <a:r>
              <a:rPr lang="en-US" baseline="0" dirty="0"/>
              <a:t> this presentation.</a:t>
            </a:r>
            <a:endParaRPr lang="en-US" dirty="0"/>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6</a:t>
            </a:fld>
            <a:endParaRPr lang="en-US" dirty="0"/>
          </a:p>
        </p:txBody>
      </p:sp>
    </p:spTree>
    <p:extLst>
      <p:ext uri="{BB962C8B-B14F-4D97-AF65-F5344CB8AC3E}">
        <p14:creationId xmlns:p14="http://schemas.microsoft.com/office/powerpoint/2010/main" val="6796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4000"/>
              </a:lnSpc>
            </a:pPr>
            <a:r>
              <a:rPr lang="en-US" u="sng" dirty="0"/>
              <a:t>Facilitator notes</a:t>
            </a:r>
            <a:r>
              <a:rPr lang="en-US" dirty="0"/>
              <a:t>: The next step is to use the logic model to set the purpose and scope of the evaluation, which essentially establishes the general parameters for the evaluation. As you define the evaluation’s purpose and scope, the following questions are important to consider:</a:t>
            </a:r>
          </a:p>
          <a:p>
            <a:pPr marL="171450" indent="-171450">
              <a:spcAft>
                <a:spcPts val="1200"/>
              </a:spcAft>
              <a:buFont typeface="Arial" panose="020B0604020202020204" pitchFamily="34" charset="0"/>
              <a:buChar char="•"/>
            </a:pPr>
            <a:r>
              <a:rPr lang="en-US" sz="1200" dirty="0"/>
              <a:t>Why is the evaluation being done? </a:t>
            </a:r>
          </a:p>
          <a:p>
            <a:pPr marL="171450" indent="-171450">
              <a:spcAft>
                <a:spcPts val="1200"/>
              </a:spcAft>
              <a:buFont typeface="Arial" panose="020B0604020202020204" pitchFamily="34" charset="0"/>
              <a:buChar char="•"/>
            </a:pPr>
            <a:r>
              <a:rPr lang="en-US" sz="1200" dirty="0"/>
              <a:t>What requirements does the evaluation need to fulfill? </a:t>
            </a:r>
          </a:p>
          <a:p>
            <a:pPr marL="171450" indent="-171450">
              <a:spcAft>
                <a:spcPts val="1200"/>
              </a:spcAft>
              <a:buFont typeface="Arial" panose="020B0604020202020204" pitchFamily="34" charset="0"/>
              <a:buChar char="•"/>
            </a:pPr>
            <a:r>
              <a:rPr lang="en-US" sz="1200" dirty="0"/>
              <a:t>Which components of the program are the strongest candidates for evaluation? </a:t>
            </a:r>
          </a:p>
          <a:p>
            <a:pPr marL="171450" indent="-171450">
              <a:spcAft>
                <a:spcPts val="1200"/>
              </a:spcAft>
              <a:buFont typeface="Arial" panose="020B0604020202020204" pitchFamily="34" charset="0"/>
              <a:buChar char="•"/>
            </a:pPr>
            <a:r>
              <a:rPr lang="en-US" sz="1200" dirty="0"/>
              <a:t>How does the evaluation align with the long-term research agenda for your program? </a:t>
            </a:r>
          </a:p>
          <a:p>
            <a:pPr marL="171450" indent="-171450">
              <a:spcAft>
                <a:spcPts val="1200"/>
              </a:spcAft>
              <a:buFont typeface="Arial" panose="020B0604020202020204" pitchFamily="34" charset="0"/>
              <a:buChar char="•"/>
            </a:pPr>
            <a:r>
              <a:rPr lang="en-US" sz="1200" dirty="0"/>
              <a:t>What resources (budget, staff, time) are available for the evaluation?</a:t>
            </a:r>
          </a:p>
          <a:p>
            <a:pPr marL="172719" indent="-172719" defTabSz="460583">
              <a:lnSpc>
                <a:spcPct val="114000"/>
              </a:lnSpc>
              <a:buFontTx/>
              <a:buChar char="-"/>
              <a:defRPr/>
            </a:pPr>
            <a:endParaRPr lang="en-US" dirty="0"/>
          </a:p>
          <a:p>
            <a:pPr marL="0" indent="0" defTabSz="460583">
              <a:lnSpc>
                <a:spcPct val="114000"/>
              </a:lnSpc>
              <a:buFontTx/>
              <a:buNone/>
              <a:defRPr/>
            </a:pPr>
            <a:r>
              <a:rPr lang="en-US" dirty="0"/>
              <a:t>Next</a:t>
            </a:r>
            <a:r>
              <a:rPr lang="en-US" baseline="0" dirty="0"/>
              <a:t> w</a:t>
            </a:r>
            <a:r>
              <a:rPr lang="en-US" dirty="0"/>
              <a:t>e’ll discuss each of these in more detail</a:t>
            </a:r>
            <a:r>
              <a:rPr lang="en-US" baseline="0" dirty="0"/>
              <a:t>.</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7</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indent="0" defTabSz="460583">
              <a:lnSpc>
                <a:spcPct val="114000"/>
              </a:lnSpc>
              <a:buFontTx/>
              <a:buNone/>
              <a:defRPr/>
            </a:pPr>
            <a:r>
              <a:rPr lang="en-US" u="sng" dirty="0"/>
              <a:t>Facilitator notes:</a:t>
            </a:r>
            <a:r>
              <a:rPr lang="en-US" u="sng" baseline="0" dirty="0"/>
              <a:t> </a:t>
            </a:r>
            <a:endParaRPr lang="en-US" u="sng" dirty="0"/>
          </a:p>
          <a:p>
            <a:pPr marL="172719" indent="-172719" defTabSz="460583">
              <a:lnSpc>
                <a:spcPct val="114000"/>
              </a:lnSpc>
              <a:buFontTx/>
              <a:buChar char="-"/>
              <a:defRPr/>
            </a:pPr>
            <a:r>
              <a:rPr lang="en-US" dirty="0"/>
              <a:t>First, consider:</a:t>
            </a:r>
            <a:r>
              <a:rPr lang="en-US" baseline="0" dirty="0"/>
              <a:t> </a:t>
            </a:r>
            <a:r>
              <a:rPr lang="en-US" dirty="0"/>
              <a:t>Why is the evaluation being done? What questions do stakeholders need or want answered about your program? </a:t>
            </a:r>
          </a:p>
          <a:p>
            <a:pPr marL="633302" lvl="1" indent="-172719" defTabSz="460583">
              <a:lnSpc>
                <a:spcPct val="114000"/>
              </a:lnSpc>
              <a:buFontTx/>
              <a:buChar char="-"/>
              <a:defRPr/>
            </a:pPr>
            <a:r>
              <a:rPr lang="en-US" dirty="0"/>
              <a:t>Each evaluation should have a </a:t>
            </a:r>
            <a:r>
              <a:rPr lang="en-US" i="1" dirty="0"/>
              <a:t>primary </a:t>
            </a:r>
            <a:r>
              <a:rPr lang="en-US" dirty="0"/>
              <a:t>purpose around which it can be designed and planned, although it may have several other purposes. The stated purpose of the evaluation drives the expectations and sets the boundaries for what the evaluation can and cannot deliver. In defining the purpose of the study, it is helpful to identify why the evaluation is being done and how the information collected and reported by the study will actually be used and by whom. For example, are program staff trying to understand how to operate the program more efficiently or identify barriers or constraints to implementation? Or does your program need to produce evidence that it is meeting its intended outcomes? Will the results be used by program staff to make changes to the program’s implementation? Will the results be used by the program’s funder to make decisions about future funding opportunities? In general, defining a specific purpose for your evaluation will allow you to set parameters around the data you collect and methods you will use. </a:t>
            </a:r>
          </a:p>
          <a:p>
            <a:pPr marL="172719" indent="-172719">
              <a:lnSpc>
                <a:spcPct val="114000"/>
              </a:lnSpc>
              <a:buFontTx/>
              <a:buChar char="-"/>
            </a:pPr>
            <a:r>
              <a:rPr lang="en-US" dirty="0"/>
              <a:t>What requirements does the evaluation need to fulfill? </a:t>
            </a:r>
          </a:p>
          <a:p>
            <a:pPr marL="633302" lvl="1" indent="-172719">
              <a:lnSpc>
                <a:spcPct val="114000"/>
              </a:lnSpc>
              <a:buFontTx/>
              <a:buChar char="-"/>
            </a:pPr>
            <a:r>
              <a:rPr lang="en-US" dirty="0"/>
              <a:t>Often times, a program’s funder has specific evaluation requirements that must be fulfilled and those requirements may drive the purpose and scope of an evaluation. For example, AmeriCorps State and National grantees that receive an average annual AmeriCorps grant of $500,000 or more must conduct an external evaluation that covers at least one program year. In addition, the evaluation must be designed to provide statistical evidence of the impact of the program compared to what would have happened in the absence of the program through the use of a comparison or control group.</a:t>
            </a:r>
          </a:p>
          <a:p>
            <a:pPr marL="172719" indent="-172719" defTabSz="460583">
              <a:lnSpc>
                <a:spcPct val="114000"/>
              </a:lnSpc>
              <a:buFontTx/>
              <a:buChar char="-"/>
              <a:defRPr/>
            </a:pPr>
            <a:r>
              <a:rPr lang="en-US" dirty="0"/>
              <a:t>Which components of the program are the strongest candidates for evaluation?  </a:t>
            </a:r>
          </a:p>
          <a:p>
            <a:pPr marL="633302" lvl="1" indent="-172719" defTabSz="460583">
              <a:lnSpc>
                <a:spcPct val="114000"/>
              </a:lnSpc>
              <a:buFontTx/>
              <a:buChar char="-"/>
              <a:defRPr/>
            </a:pPr>
            <a:r>
              <a:rPr lang="en-US" dirty="0"/>
              <a:t>It is important to remember that you don’t have to evaluate your whole program at once. Instead, you can break a bigger evaluation into smaller components to maximize the resources you have on hand. In deciding which components of the program the evaluation will cover, you should consider:  what parts of your program you want or need to evaluate; whether these potential program components have outcomes you can accurately and reliably measure; what data are already being collected on the program or how feasible it is to collect new data; whether the timeframe for the program aligns with the timeframe for the evaluation; and whether the program model has been fully implemented such that an evaluation is appropriate at this point and time. </a:t>
            </a:r>
          </a:p>
        </p:txBody>
      </p:sp>
      <p:sp>
        <p:nvSpPr>
          <p:cNvPr id="4" name="Slide Number Placeholder 3"/>
          <p:cNvSpPr>
            <a:spLocks noGrp="1"/>
          </p:cNvSpPr>
          <p:nvPr>
            <p:ph type="sldNum" sz="quarter" idx="10"/>
          </p:nvPr>
        </p:nvSpPr>
        <p:spPr/>
        <p:txBody>
          <a:bodyPr/>
          <a:lstStyle/>
          <a:p>
            <a:fld id="{DA910615-33E9-A44A-87B7-52BAF2946AF9}" type="slidenum">
              <a:rPr lang="en-US" smtClean="0"/>
              <a:pPr/>
              <a:t>8</a:t>
            </a:fld>
            <a:endParaRPr lang="en-US"/>
          </a:p>
        </p:txBody>
      </p:sp>
    </p:spTree>
    <p:extLst>
      <p:ext uri="{BB962C8B-B14F-4D97-AF65-F5344CB8AC3E}">
        <p14:creationId xmlns:p14="http://schemas.microsoft.com/office/powerpoint/2010/main" val="2267468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3383" lvl="0" indent="0" defTabSz="460583">
              <a:lnSpc>
                <a:spcPct val="114000"/>
              </a:lnSpc>
              <a:buFontTx/>
              <a:buNone/>
              <a:defRPr/>
            </a:pPr>
            <a:r>
              <a:rPr lang="en-US" u="sng" dirty="0"/>
              <a:t>Facilitator notes:</a:t>
            </a:r>
            <a:r>
              <a:rPr lang="en-US" i="1" u="none" baseline="0" dirty="0"/>
              <a:t> </a:t>
            </a:r>
            <a:r>
              <a:rPr lang="en-US" i="0" u="none" baseline="0" dirty="0"/>
              <a:t>Also consider…</a:t>
            </a:r>
            <a:endParaRPr lang="en-US" u="sng" dirty="0"/>
          </a:p>
          <a:p>
            <a:pPr marL="176102" lvl="0" indent="-172719" defTabSz="460583">
              <a:lnSpc>
                <a:spcPct val="114000"/>
              </a:lnSpc>
              <a:buFontTx/>
              <a:buChar char="-"/>
              <a:defRPr/>
            </a:pPr>
            <a:r>
              <a:rPr lang="en-US" dirty="0"/>
              <a:t>How does the evaluation align with the long-term research agenda for your program?</a:t>
            </a:r>
          </a:p>
          <a:p>
            <a:pPr marL="633302" lvl="1" indent="-172719" defTabSz="460583">
              <a:lnSpc>
                <a:spcPct val="114000"/>
              </a:lnSpc>
              <a:buFontTx/>
              <a:buChar char="-"/>
              <a:defRPr/>
            </a:pPr>
            <a:r>
              <a:rPr lang="en-US" dirty="0"/>
              <a:t>As you begin to plan your evaluation, step back and put your evaluation in the context of a long term research agenda. Ask program staff and various stakeholders “what does a long-term research agenda look like for this organization?” Figuring out what you want to know 5 or 10 years in the future will help you spend evaluation money more strategically by laying out studies that build upon one another, and will allow you to create complementary resources that can be deployed multiple times. </a:t>
            </a:r>
            <a:r>
              <a:rPr lang="en-US" altLang="en-US" dirty="0"/>
              <a:t>AmeriCorps’s approach to a long-term research agenda emphasizes that evidence of effectiveness is built over time. </a:t>
            </a:r>
            <a:r>
              <a:rPr lang="en-US" dirty="0"/>
              <a:t>We discuss this point further on the next slide.</a:t>
            </a:r>
          </a:p>
          <a:p>
            <a:pPr marL="172719" indent="-172719">
              <a:lnSpc>
                <a:spcPct val="114000"/>
              </a:lnSpc>
              <a:buFontTx/>
              <a:buChar char="-"/>
            </a:pPr>
            <a:r>
              <a:rPr lang="en-US" dirty="0"/>
              <a:t>And finally,</a:t>
            </a:r>
            <a:r>
              <a:rPr lang="en-US" baseline="0" dirty="0"/>
              <a:t> consider: </a:t>
            </a:r>
            <a:r>
              <a:rPr lang="en-US" dirty="0"/>
              <a:t>What resources, that is, budget, staff, and time, are available for the evaluation?</a:t>
            </a:r>
          </a:p>
          <a:p>
            <a:pPr marL="633302" lvl="1" indent="-172719">
              <a:lnSpc>
                <a:spcPct val="114000"/>
              </a:lnSpc>
              <a:buFontTx/>
              <a:buChar char="-"/>
            </a:pPr>
            <a:r>
              <a:rPr lang="en-US" dirty="0"/>
              <a:t>It is important that your evaluation’s purpose and scope aligns with the resources your program is able to set aside for the evaluation. For more information on how to budget for an evaluation, review the webinar “Budgeting for Evaluation” located on AmeriCorps’s Evaluation Resources page.</a:t>
            </a: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9</a:t>
            </a:fld>
            <a:endParaRPr lang="en-US"/>
          </a:p>
        </p:txBody>
      </p:sp>
    </p:spTree>
    <p:extLst>
      <p:ext uri="{BB962C8B-B14F-4D97-AF65-F5344CB8AC3E}">
        <p14:creationId xmlns:p14="http://schemas.microsoft.com/office/powerpoint/2010/main" val="4204258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C6BF38-22A9-E34D-92FE-83CA5A004A69}"/>
              </a:ext>
            </a:extLst>
          </p:cNvPr>
          <p:cNvPicPr>
            <a:picLocks noChangeAspect="1"/>
          </p:cNvPicPr>
          <p:nvPr userDrawn="1"/>
        </p:nvPicPr>
        <p:blipFill>
          <a:blip r:embed="rId2"/>
          <a:stretch>
            <a:fillRect/>
          </a:stretch>
        </p:blipFill>
        <p:spPr>
          <a:xfrm>
            <a:off x="0" y="3650957"/>
            <a:ext cx="12192000" cy="2032000"/>
          </a:xfrm>
          <a:prstGeom prst="rect">
            <a:avLst/>
          </a:prstGeom>
        </p:spPr>
      </p:pic>
      <p:sp>
        <p:nvSpPr>
          <p:cNvPr id="13" name="Text Placeholder 7">
            <a:extLst>
              <a:ext uri="{FF2B5EF4-FFF2-40B4-BE49-F238E27FC236}">
                <a16:creationId xmlns:a16="http://schemas.microsoft.com/office/drawing/2014/main" id="{0E51D58E-C96F-2D46-8DAB-82BAAA05C877}"/>
              </a:ext>
            </a:extLst>
          </p:cNvPr>
          <p:cNvSpPr>
            <a:spLocks noGrp="1"/>
          </p:cNvSpPr>
          <p:nvPr>
            <p:ph type="body" sz="quarter" idx="13" hasCustomPrompt="1"/>
          </p:nvPr>
        </p:nvSpPr>
        <p:spPr>
          <a:xfrm>
            <a:off x="1295400" y="1760699"/>
            <a:ext cx="3484563" cy="273050"/>
          </a:xfrm>
          <a:prstGeom prst="rect">
            <a:avLst/>
          </a:prstGeom>
        </p:spPr>
        <p:txBody>
          <a:bodyPr lIns="0" rIns="0"/>
          <a:lstStyle>
            <a:lvl1pPr>
              <a:defRPr kern="0" spc="150" baseline="0"/>
            </a:lvl1pPr>
          </a:lstStyle>
          <a:p>
            <a:pPr lvl="0"/>
            <a:r>
              <a:rPr lang="en-US" dirty="0"/>
              <a:t>SHORT LEADING HEADER</a:t>
            </a:r>
          </a:p>
        </p:txBody>
      </p:sp>
      <p:sp>
        <p:nvSpPr>
          <p:cNvPr id="14" name="Text Placeholder 9">
            <a:extLst>
              <a:ext uri="{FF2B5EF4-FFF2-40B4-BE49-F238E27FC236}">
                <a16:creationId xmlns:a16="http://schemas.microsoft.com/office/drawing/2014/main" id="{72185CC3-6466-FC4F-8D5F-3C54492C3DCC}"/>
              </a:ext>
            </a:extLst>
          </p:cNvPr>
          <p:cNvSpPr>
            <a:spLocks noGrp="1"/>
          </p:cNvSpPr>
          <p:nvPr>
            <p:ph type="body" sz="quarter" idx="14" hasCustomPrompt="1"/>
          </p:nvPr>
        </p:nvSpPr>
        <p:spPr>
          <a:xfrm>
            <a:off x="1295400" y="3190422"/>
            <a:ext cx="3635375" cy="266700"/>
          </a:xfrm>
          <a:prstGeom prst="rect">
            <a:avLst/>
          </a:prstGeom>
        </p:spPr>
        <p:txBody>
          <a:bodyPr lIns="0" rIns="0"/>
          <a:lstStyle>
            <a:lvl1pPr>
              <a:defRPr spc="0"/>
            </a:lvl1pPr>
          </a:lstStyle>
          <a:p>
            <a:pPr lvl="0"/>
            <a:r>
              <a:rPr lang="en-US" dirty="0"/>
              <a:t>MM, DD, YYYY</a:t>
            </a:r>
          </a:p>
        </p:txBody>
      </p:sp>
      <p:sp>
        <p:nvSpPr>
          <p:cNvPr id="15" name="Title 5">
            <a:extLst>
              <a:ext uri="{FF2B5EF4-FFF2-40B4-BE49-F238E27FC236}">
                <a16:creationId xmlns:a16="http://schemas.microsoft.com/office/drawing/2014/main" id="{800A40F1-E949-1C4B-A764-1A3F3F47E8B6}"/>
              </a:ext>
            </a:extLst>
          </p:cNvPr>
          <p:cNvSpPr>
            <a:spLocks noGrp="1"/>
          </p:cNvSpPr>
          <p:nvPr>
            <p:ph type="title" hasCustomPrompt="1"/>
          </p:nvPr>
        </p:nvSpPr>
        <p:spPr>
          <a:xfrm>
            <a:off x="1295400" y="2057400"/>
            <a:ext cx="6400800" cy="1115641"/>
          </a:xfrm>
        </p:spPr>
        <p:txBody>
          <a:bodyPr bIns="0" anchor="t" anchorCtr="0"/>
          <a:lstStyle>
            <a:lvl1pPr>
              <a:defRPr/>
            </a:lvl1pPr>
          </a:lstStyle>
          <a:p>
            <a:r>
              <a:rPr lang="en-US" dirty="0"/>
              <a:t>The Title for the presentation goes here</a:t>
            </a:r>
          </a:p>
        </p:txBody>
      </p:sp>
      <p:sp>
        <p:nvSpPr>
          <p:cNvPr id="5" name="Date Placeholder 4">
            <a:extLst>
              <a:ext uri="{FF2B5EF4-FFF2-40B4-BE49-F238E27FC236}">
                <a16:creationId xmlns:a16="http://schemas.microsoft.com/office/drawing/2014/main" id="{84D034EC-0E4D-9144-9B28-D1CFA7EAFD60}"/>
              </a:ext>
            </a:extLst>
          </p:cNvPr>
          <p:cNvSpPr>
            <a:spLocks noGrp="1"/>
          </p:cNvSpPr>
          <p:nvPr>
            <p:ph type="dt" sz="half" idx="15"/>
          </p:nvPr>
        </p:nvSpPr>
        <p:spPr/>
        <p:txBody>
          <a:bodyPr/>
          <a:lstStyle/>
          <a:p>
            <a:r>
              <a:rPr lang="en-US"/>
              <a:t>2021  |</a:t>
            </a:r>
            <a:endParaRPr lang="en-US" dirty="0"/>
          </a:p>
        </p:txBody>
      </p:sp>
      <p:sp>
        <p:nvSpPr>
          <p:cNvPr id="8" name="Slide Number Placeholder 7">
            <a:extLst>
              <a:ext uri="{FF2B5EF4-FFF2-40B4-BE49-F238E27FC236}">
                <a16:creationId xmlns:a16="http://schemas.microsoft.com/office/drawing/2014/main" id="{7D52E315-225E-9C4D-889B-A5337F698ED7}"/>
              </a:ext>
            </a:extLst>
          </p:cNvPr>
          <p:cNvSpPr>
            <a:spLocks noGrp="1"/>
          </p:cNvSpPr>
          <p:nvPr>
            <p:ph type="sldNum" sz="quarter" idx="17"/>
          </p:nvPr>
        </p:nvSpPr>
        <p:spPr/>
        <p:txBody>
          <a:bodyPr/>
          <a:lstStyle/>
          <a:p>
            <a:fld id="{DF250469-B62C-0F44-897B-7C51B683C7AB}" type="slidenum">
              <a:rPr lang="en-US" smtClean="0"/>
              <a:pPr/>
              <a:t>‹#›</a:t>
            </a:fld>
            <a:endParaRPr lang="en-US" dirty="0"/>
          </a:p>
        </p:txBody>
      </p:sp>
    </p:spTree>
    <p:extLst>
      <p:ext uri="{BB962C8B-B14F-4D97-AF65-F5344CB8AC3E}">
        <p14:creationId xmlns:p14="http://schemas.microsoft.com/office/powerpoint/2010/main" val="85225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ALT 4">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822B15-63B7-174A-BDCC-E5F334C02AB9}"/>
              </a:ext>
            </a:extLst>
          </p:cNvPr>
          <p:cNvPicPr>
            <a:picLocks noChangeAspect="1"/>
          </p:cNvPicPr>
          <p:nvPr userDrawn="1"/>
        </p:nvPicPr>
        <p:blipFill>
          <a:blip r:embed="rId2"/>
          <a:stretch>
            <a:fillRect/>
          </a:stretch>
        </p:blipFill>
        <p:spPr>
          <a:xfrm>
            <a:off x="9756140" y="6118860"/>
            <a:ext cx="2016016" cy="457200"/>
          </a:xfrm>
          <a:prstGeom prst="rect">
            <a:avLst/>
          </a:prstGeom>
        </p:spPr>
      </p:pic>
      <p:pic>
        <p:nvPicPr>
          <p:cNvPr id="7" name="Picture 6">
            <a:extLst>
              <a:ext uri="{FF2B5EF4-FFF2-40B4-BE49-F238E27FC236}">
                <a16:creationId xmlns:a16="http://schemas.microsoft.com/office/drawing/2014/main" id="{D0B8463A-7159-E04A-B659-E25C3208AEF0}"/>
              </a:ext>
            </a:extLst>
          </p:cNvPr>
          <p:cNvPicPr>
            <a:picLocks noChangeAspect="1"/>
          </p:cNvPicPr>
          <p:nvPr userDrawn="1"/>
        </p:nvPicPr>
        <p:blipFill>
          <a:blip r:embed="rId3"/>
          <a:stretch>
            <a:fillRect/>
          </a:stretch>
        </p:blipFill>
        <p:spPr>
          <a:xfrm>
            <a:off x="0" y="3700099"/>
            <a:ext cx="12192000" cy="2032000"/>
          </a:xfrm>
          <a:prstGeom prst="rect">
            <a:avLst/>
          </a:prstGeom>
        </p:spPr>
      </p:pic>
      <p:sp>
        <p:nvSpPr>
          <p:cNvPr id="10" name="Text Placeholder 7">
            <a:extLst>
              <a:ext uri="{FF2B5EF4-FFF2-40B4-BE49-F238E27FC236}">
                <a16:creationId xmlns:a16="http://schemas.microsoft.com/office/drawing/2014/main" id="{90BF1EC5-D682-F34F-AB41-5E7589F41FEF}"/>
              </a:ext>
            </a:extLst>
          </p:cNvPr>
          <p:cNvSpPr>
            <a:spLocks noGrp="1"/>
          </p:cNvSpPr>
          <p:nvPr>
            <p:ph type="body" sz="quarter" idx="15" hasCustomPrompt="1"/>
          </p:nvPr>
        </p:nvSpPr>
        <p:spPr>
          <a:xfrm>
            <a:off x="1295400" y="1760699"/>
            <a:ext cx="3484563" cy="273050"/>
          </a:xfrm>
          <a:prstGeom prst="rect">
            <a:avLst/>
          </a:prstGeom>
        </p:spPr>
        <p:txBody>
          <a:bodyPr lIns="0" rIns="0"/>
          <a:lstStyle>
            <a:lvl1pPr>
              <a:defRPr kern="0" spc="150" baseline="0">
                <a:solidFill>
                  <a:srgbClr val="102341"/>
                </a:solidFill>
              </a:defRPr>
            </a:lvl1pPr>
          </a:lstStyle>
          <a:p>
            <a:pPr lvl="0"/>
            <a:r>
              <a:rPr lang="en-US" dirty="0"/>
              <a:t>SHORT LEADING HEADER</a:t>
            </a:r>
          </a:p>
        </p:txBody>
      </p:sp>
      <p:sp>
        <p:nvSpPr>
          <p:cNvPr id="12" name="Text Placeholder 9">
            <a:extLst>
              <a:ext uri="{FF2B5EF4-FFF2-40B4-BE49-F238E27FC236}">
                <a16:creationId xmlns:a16="http://schemas.microsoft.com/office/drawing/2014/main" id="{60237571-E7AD-574E-93A4-61DF30F57097}"/>
              </a:ext>
            </a:extLst>
          </p:cNvPr>
          <p:cNvSpPr>
            <a:spLocks noGrp="1"/>
          </p:cNvSpPr>
          <p:nvPr>
            <p:ph type="body" sz="quarter" idx="16" hasCustomPrompt="1"/>
          </p:nvPr>
        </p:nvSpPr>
        <p:spPr>
          <a:xfrm>
            <a:off x="1295400" y="3190422"/>
            <a:ext cx="3635375" cy="266700"/>
          </a:xfrm>
          <a:prstGeom prst="rect">
            <a:avLst/>
          </a:prstGeom>
        </p:spPr>
        <p:txBody>
          <a:bodyPr lIns="0" rIns="0"/>
          <a:lstStyle>
            <a:lvl1pPr>
              <a:defRPr spc="0">
                <a:solidFill>
                  <a:srgbClr val="102341"/>
                </a:solidFill>
              </a:defRPr>
            </a:lvl1pPr>
          </a:lstStyle>
          <a:p>
            <a:pPr lvl="0"/>
            <a:r>
              <a:rPr lang="en-US" dirty="0"/>
              <a:t>MM, DD, YYYY</a:t>
            </a:r>
          </a:p>
        </p:txBody>
      </p:sp>
      <p:sp>
        <p:nvSpPr>
          <p:cNvPr id="3" name="Date Placeholder 2">
            <a:extLst>
              <a:ext uri="{FF2B5EF4-FFF2-40B4-BE49-F238E27FC236}">
                <a16:creationId xmlns:a16="http://schemas.microsoft.com/office/drawing/2014/main" id="{9D53A216-A532-BE42-B0F2-A98D0CFABEB9}"/>
              </a:ext>
            </a:extLst>
          </p:cNvPr>
          <p:cNvSpPr>
            <a:spLocks noGrp="1"/>
          </p:cNvSpPr>
          <p:nvPr>
            <p:ph type="dt" sz="half" idx="17"/>
          </p:nvPr>
        </p:nvSpPr>
        <p:spPr/>
        <p:txBody>
          <a:bodyPr/>
          <a:lstStyle>
            <a:lvl1pPr>
              <a:defRPr>
                <a:solidFill>
                  <a:schemeClr val="bg1">
                    <a:alpha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12441">
                    <a:alpha val="50000"/>
                  </a:srgbClr>
                </a:solidFill>
                <a:effectLst/>
                <a:uLnTx/>
                <a:uFillTx/>
                <a:latin typeface="Century Gothic" panose="020F0302020204030204"/>
                <a:ea typeface="+mn-ea"/>
                <a:cs typeface="+mn-cs"/>
              </a:rPr>
              <a:t>2021  |</a:t>
            </a:r>
            <a:endParaRPr kumimoji="0" lang="en-US" sz="1050" b="0" i="0" u="none" strike="noStrike" kern="1200" cap="none" spc="0" normalizeH="0" baseline="0" noProof="0" dirty="0">
              <a:ln>
                <a:noFill/>
              </a:ln>
              <a:solidFill>
                <a:srgbClr val="112441">
                  <a:alpha val="50000"/>
                </a:srgbClr>
              </a:solidFill>
              <a:effectLst/>
              <a:uLnTx/>
              <a:uFillTx/>
              <a:latin typeface="Century Gothic" panose="020F0302020204030204"/>
              <a:ea typeface="+mn-ea"/>
              <a:cs typeface="+mn-cs"/>
            </a:endParaRPr>
          </a:p>
        </p:txBody>
      </p:sp>
      <p:sp>
        <p:nvSpPr>
          <p:cNvPr id="5" name="Slide Number Placeholder 4">
            <a:extLst>
              <a:ext uri="{FF2B5EF4-FFF2-40B4-BE49-F238E27FC236}">
                <a16:creationId xmlns:a16="http://schemas.microsoft.com/office/drawing/2014/main" id="{F2C1FC15-8129-F444-8502-9D25C63EBBB9}"/>
              </a:ext>
            </a:extLst>
          </p:cNvPr>
          <p:cNvSpPr>
            <a:spLocks noGrp="1"/>
          </p:cNvSpPr>
          <p:nvPr>
            <p:ph type="sldNum" sz="quarter" idx="19"/>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F250469-B62C-0F44-897B-7C51B683C7AB}" type="slidenum">
              <a:rPr kumimoji="0" lang="en-US" sz="1050" b="0" i="0" u="none" strike="noStrike" kern="1200" cap="none" spc="0" normalizeH="0" baseline="0" noProof="0" smtClean="0">
                <a:ln>
                  <a:noFill/>
                </a:ln>
                <a:solidFill>
                  <a:srgbClr val="112441"/>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112441"/>
              </a:solidFill>
              <a:effectLst/>
              <a:uLnTx/>
              <a:uFillTx/>
              <a:latin typeface="Century Gothic" panose="020F0302020204030204"/>
              <a:ea typeface="+mn-ea"/>
              <a:cs typeface="+mn-cs"/>
            </a:endParaRPr>
          </a:p>
        </p:txBody>
      </p:sp>
      <p:sp>
        <p:nvSpPr>
          <p:cNvPr id="11" name="Title 5">
            <a:extLst>
              <a:ext uri="{FF2B5EF4-FFF2-40B4-BE49-F238E27FC236}">
                <a16:creationId xmlns:a16="http://schemas.microsoft.com/office/drawing/2014/main" id="{AE4D18BC-4266-4621-919E-DDC88230EB13}"/>
              </a:ext>
            </a:extLst>
          </p:cNvPr>
          <p:cNvSpPr>
            <a:spLocks noGrp="1"/>
          </p:cNvSpPr>
          <p:nvPr>
            <p:ph type="title" hasCustomPrompt="1"/>
          </p:nvPr>
        </p:nvSpPr>
        <p:spPr>
          <a:xfrm>
            <a:off x="1295400" y="2057400"/>
            <a:ext cx="6400800" cy="1115641"/>
          </a:xfrm>
        </p:spPr>
        <p:txBody>
          <a:bodyPr bIns="0" anchor="t" anchorCtr="0"/>
          <a:lstStyle>
            <a:lvl1pPr>
              <a:defRPr>
                <a:solidFill>
                  <a:schemeClr val="tx1"/>
                </a:solidFill>
              </a:defRPr>
            </a:lvl1pPr>
          </a:lstStyle>
          <a:p>
            <a:r>
              <a:rPr lang="en-US" dirty="0"/>
              <a:t>The Title for the presentation goes here</a:t>
            </a:r>
          </a:p>
        </p:txBody>
      </p:sp>
    </p:spTree>
    <p:extLst>
      <p:ext uri="{BB962C8B-B14F-4D97-AF65-F5344CB8AC3E}">
        <p14:creationId xmlns:p14="http://schemas.microsoft.com/office/powerpoint/2010/main" val="275570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8547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T Interior slide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82E3ACC-3EED-594E-A230-D358DA4FC482}"/>
              </a:ext>
            </a:extLst>
          </p:cNvPr>
          <p:cNvPicPr>
            <a:picLocks noChangeAspect="1"/>
          </p:cNvPicPr>
          <p:nvPr userDrawn="1"/>
        </p:nvPicPr>
        <p:blipFill>
          <a:blip r:embed="rId2"/>
          <a:stretch>
            <a:fillRect/>
          </a:stretch>
        </p:blipFill>
        <p:spPr>
          <a:xfrm>
            <a:off x="0" y="6210300"/>
            <a:ext cx="12192000" cy="419100"/>
          </a:xfrm>
          <a:prstGeom prst="rect">
            <a:avLst/>
          </a:prstGeom>
        </p:spPr>
      </p:pic>
      <p:sp>
        <p:nvSpPr>
          <p:cNvPr id="11" name="Text Placeholder 13">
            <a:extLst>
              <a:ext uri="{FF2B5EF4-FFF2-40B4-BE49-F238E27FC236}">
                <a16:creationId xmlns:a16="http://schemas.microsoft.com/office/drawing/2014/main" id="{D6A22B8B-CD5D-AF46-81BA-1B3E70DBD917}"/>
              </a:ext>
            </a:extLst>
          </p:cNvPr>
          <p:cNvSpPr>
            <a:spLocks noGrp="1"/>
          </p:cNvSpPr>
          <p:nvPr>
            <p:ph type="body" sz="quarter" idx="18" hasCustomPrompt="1"/>
          </p:nvPr>
        </p:nvSpPr>
        <p:spPr>
          <a:xfrm>
            <a:off x="1709334" y="2012612"/>
            <a:ext cx="9674352" cy="32004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sz="1600" b="0" spc="0"/>
            </a:lvl1pPr>
            <a:lvl2pPr>
              <a:defRPr/>
            </a:lvl2pPr>
            <a:lvl3pPr>
              <a:defRPr/>
            </a:lvl3pPr>
            <a:lvl4pPr marL="1203325" indent="-288925">
              <a:defRPr/>
            </a:lvl4pPr>
            <a:lvl5pPr marL="1490663" indent="-287338">
              <a:defRPr sz="1400"/>
            </a:lvl5pPr>
          </a:lstStyle>
          <a:p>
            <a:r>
              <a:rPr lang="en-US" dirty="0">
                <a:solidFill>
                  <a:srgbClr val="092141"/>
                </a:solidFill>
                <a:effectLst/>
                <a:latin typeface="Century Gothic" panose="020B0502020202020204" pitchFamily="34" charset="0"/>
              </a:rPr>
              <a:t>Text here</a:t>
            </a:r>
          </a:p>
          <a:p>
            <a:r>
              <a:rPr lang="en-US" dirty="0">
                <a:solidFill>
                  <a:srgbClr val="092141"/>
                </a:solidFill>
                <a:effectLst/>
                <a:latin typeface="Century Gothic" panose="020B0502020202020204" pitchFamily="34" charset="0"/>
              </a:rPr>
              <a:t>Subtext here </a:t>
            </a:r>
          </a:p>
          <a:p>
            <a:pPr lvl="1"/>
            <a:r>
              <a:rPr lang="en-US" dirty="0">
                <a:solidFill>
                  <a:srgbClr val="092141"/>
                </a:solidFill>
                <a:effectLst/>
                <a:latin typeface="Century Gothic" panose="020B0502020202020204" pitchFamily="34" charset="0"/>
              </a:rPr>
              <a:t>Second Level </a:t>
            </a:r>
          </a:p>
          <a:p>
            <a:pPr lvl="2"/>
            <a:r>
              <a:rPr lang="en-US" dirty="0">
                <a:solidFill>
                  <a:srgbClr val="092141"/>
                </a:solidFill>
                <a:effectLst/>
                <a:latin typeface="Century Gothic" panose="020B0502020202020204" pitchFamily="34" charset="0"/>
              </a:rPr>
              <a:t>Third Level </a:t>
            </a:r>
          </a:p>
          <a:p>
            <a:pPr lvl="3"/>
            <a:r>
              <a:rPr lang="en-US" dirty="0">
                <a:solidFill>
                  <a:srgbClr val="092141"/>
                </a:solidFill>
                <a:effectLst/>
                <a:latin typeface="Century Gothic" panose="020B0502020202020204" pitchFamily="34" charset="0"/>
              </a:rPr>
              <a:t>Fourth</a:t>
            </a:r>
          </a:p>
          <a:p>
            <a:pPr lvl="4"/>
            <a:r>
              <a:rPr lang="en-US" dirty="0">
                <a:solidFill>
                  <a:srgbClr val="092141"/>
                </a:solidFill>
                <a:effectLst/>
                <a:latin typeface="Century Gothic" panose="020B0502020202020204" pitchFamily="34" charset="0"/>
              </a:rPr>
              <a:t>Fifth </a:t>
            </a:r>
          </a:p>
        </p:txBody>
      </p:sp>
      <p:sp>
        <p:nvSpPr>
          <p:cNvPr id="10" name="Title 1">
            <a:extLst>
              <a:ext uri="{FF2B5EF4-FFF2-40B4-BE49-F238E27FC236}">
                <a16:creationId xmlns:a16="http://schemas.microsoft.com/office/drawing/2014/main" id="{FCA79B21-8295-FA42-A4B4-C57FC659ACA6}"/>
              </a:ext>
            </a:extLst>
          </p:cNvPr>
          <p:cNvSpPr>
            <a:spLocks noGrp="1"/>
          </p:cNvSpPr>
          <p:nvPr>
            <p:ph type="title" hasCustomPrompt="1"/>
          </p:nvPr>
        </p:nvSpPr>
        <p:spPr>
          <a:xfrm>
            <a:off x="463648" y="567041"/>
            <a:ext cx="6082862" cy="419100"/>
          </a:xfrm>
        </p:spPr>
        <p:txBody>
          <a:bodyPr/>
          <a:lstStyle/>
          <a:p>
            <a:r>
              <a:rPr lang="en-US" dirty="0"/>
              <a:t>Header for slide goes here</a:t>
            </a:r>
          </a:p>
        </p:txBody>
      </p:sp>
      <p:sp>
        <p:nvSpPr>
          <p:cNvPr id="12" name="Text Placeholder 6">
            <a:extLst>
              <a:ext uri="{FF2B5EF4-FFF2-40B4-BE49-F238E27FC236}">
                <a16:creationId xmlns:a16="http://schemas.microsoft.com/office/drawing/2014/main" id="{DA8175A1-D07E-D240-AB85-0D2302A46E89}"/>
              </a:ext>
            </a:extLst>
          </p:cNvPr>
          <p:cNvSpPr>
            <a:spLocks noGrp="1"/>
          </p:cNvSpPr>
          <p:nvPr>
            <p:ph type="body" sz="quarter" idx="13" hasCustomPrompt="1"/>
          </p:nvPr>
        </p:nvSpPr>
        <p:spPr>
          <a:xfrm>
            <a:off x="463648" y="1006067"/>
            <a:ext cx="6083300" cy="289333"/>
          </a:xfrm>
          <a:prstGeom prst="rect">
            <a:avLst/>
          </a:prstGeom>
        </p:spPr>
        <p:txBody>
          <a:bodyPr lIns="0" tIns="0" rIns="0" bIns="0">
            <a:noAutofit/>
          </a:bodyPr>
          <a:lstStyle>
            <a:lvl1pPr>
              <a:defRPr spc="0" baseline="0"/>
            </a:lvl1pPr>
          </a:lstStyle>
          <a:p>
            <a:pPr lvl="0"/>
            <a:r>
              <a:rPr lang="en-US" dirty="0"/>
              <a:t>Sub-header goes in here (optional) </a:t>
            </a:r>
          </a:p>
        </p:txBody>
      </p:sp>
      <p:sp>
        <p:nvSpPr>
          <p:cNvPr id="2" name="Date Placeholder 1">
            <a:extLst>
              <a:ext uri="{FF2B5EF4-FFF2-40B4-BE49-F238E27FC236}">
                <a16:creationId xmlns:a16="http://schemas.microsoft.com/office/drawing/2014/main" id="{3E4ED258-E14F-BF47-9F28-5BB39895ACC4}"/>
              </a:ext>
            </a:extLst>
          </p:cNvPr>
          <p:cNvSpPr>
            <a:spLocks noGrp="1"/>
          </p:cNvSpPr>
          <p:nvPr>
            <p:ph type="dt" sz="half" idx="19"/>
          </p:nvPr>
        </p:nvSpPr>
        <p:spPr/>
        <p:txBody>
          <a:bodyPr/>
          <a:lstStyle/>
          <a:p>
            <a:r>
              <a:rPr lang="en-US"/>
              <a:t>2021  |</a:t>
            </a:r>
            <a:endParaRPr lang="en-US" dirty="0"/>
          </a:p>
        </p:txBody>
      </p:sp>
      <p:sp>
        <p:nvSpPr>
          <p:cNvPr id="4" name="Slide Number Placeholder 3">
            <a:extLst>
              <a:ext uri="{FF2B5EF4-FFF2-40B4-BE49-F238E27FC236}">
                <a16:creationId xmlns:a16="http://schemas.microsoft.com/office/drawing/2014/main" id="{836D88C1-0C98-C843-A554-CFCC6D3A801E}"/>
              </a:ext>
            </a:extLst>
          </p:cNvPr>
          <p:cNvSpPr>
            <a:spLocks noGrp="1"/>
          </p:cNvSpPr>
          <p:nvPr>
            <p:ph type="sldNum" sz="quarter" idx="21"/>
          </p:nvPr>
        </p:nvSpPr>
        <p:spPr/>
        <p:txBody>
          <a:bodyPr/>
          <a:lstStyle/>
          <a:p>
            <a:r>
              <a:rPr lang="en-US"/>
              <a:t>  </a:t>
            </a:r>
            <a:fld id="{E0E21186-8CC3-194A-9753-0BBC1EC778BB}" type="slidenum">
              <a:rPr lang="en-US" smtClean="0"/>
              <a:pPr/>
              <a:t>‹#›</a:t>
            </a:fld>
            <a:endParaRPr lang="en-US" dirty="0"/>
          </a:p>
        </p:txBody>
      </p:sp>
    </p:spTree>
    <p:extLst>
      <p:ext uri="{BB962C8B-B14F-4D97-AF65-F5344CB8AC3E}">
        <p14:creationId xmlns:p14="http://schemas.microsoft.com/office/powerpoint/2010/main" val="2166572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BBD89E-B6B1-BA4F-8EB9-29409F40C14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86332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5" name="Rounded Rectangle 32">
            <a:extLst>
              <a:ext uri="{FF2B5EF4-FFF2-40B4-BE49-F238E27FC236}">
                <a16:creationId xmlns:a16="http://schemas.microsoft.com/office/drawing/2014/main" id="{DB0083BE-8B47-4D49-B1FC-A874E35E0A97}"/>
              </a:ext>
            </a:extLst>
          </p:cNvPr>
          <p:cNvSpPr/>
          <p:nvPr userDrawn="1"/>
        </p:nvSpPr>
        <p:spPr>
          <a:xfrm>
            <a:off x="1497582" y="1755708"/>
            <a:ext cx="2957551" cy="4042828"/>
          </a:xfrm>
          <a:custGeom>
            <a:avLst/>
            <a:gdLst>
              <a:gd name="connsiteX0" fmla="*/ 0 w 2953016"/>
              <a:gd name="connsiteY0" fmla="*/ 492179 h 4033931"/>
              <a:gd name="connsiteX1" fmla="*/ 492179 w 2953016"/>
              <a:gd name="connsiteY1" fmla="*/ 0 h 4033931"/>
              <a:gd name="connsiteX2" fmla="*/ 2460837 w 2953016"/>
              <a:gd name="connsiteY2" fmla="*/ 0 h 4033931"/>
              <a:gd name="connsiteX3" fmla="*/ 2953016 w 2953016"/>
              <a:gd name="connsiteY3" fmla="*/ 492179 h 4033931"/>
              <a:gd name="connsiteX4" fmla="*/ 2953016 w 2953016"/>
              <a:gd name="connsiteY4" fmla="*/ 3541752 h 4033931"/>
              <a:gd name="connsiteX5" fmla="*/ 2460837 w 2953016"/>
              <a:gd name="connsiteY5" fmla="*/ 4033931 h 4033931"/>
              <a:gd name="connsiteX6" fmla="*/ 492179 w 2953016"/>
              <a:gd name="connsiteY6" fmla="*/ 4033931 h 4033931"/>
              <a:gd name="connsiteX7" fmla="*/ 0 w 2953016"/>
              <a:gd name="connsiteY7" fmla="*/ 3541752 h 4033931"/>
              <a:gd name="connsiteX8" fmla="*/ 0 w 2953016"/>
              <a:gd name="connsiteY8" fmla="*/ 492179 h 4033931"/>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492183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282321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8676 h 4035281"/>
              <a:gd name="connsiteX1" fmla="*/ 492179 w 2953016"/>
              <a:gd name="connsiteY1" fmla="*/ 1350 h 4035281"/>
              <a:gd name="connsiteX2" fmla="*/ 2460837 w 2953016"/>
              <a:gd name="connsiteY2" fmla="*/ 1350 h 4035281"/>
              <a:gd name="connsiteX3" fmla="*/ 2953016 w 2953016"/>
              <a:gd name="connsiteY3" fmla="*/ 239279 h 4035281"/>
              <a:gd name="connsiteX4" fmla="*/ 2953016 w 2953016"/>
              <a:gd name="connsiteY4" fmla="*/ 3543102 h 4035281"/>
              <a:gd name="connsiteX5" fmla="*/ 2460837 w 2953016"/>
              <a:gd name="connsiteY5" fmla="*/ 4035281 h 4035281"/>
              <a:gd name="connsiteX6" fmla="*/ 492179 w 2953016"/>
              <a:gd name="connsiteY6" fmla="*/ 4035281 h 4035281"/>
              <a:gd name="connsiteX7" fmla="*/ 0 w 2953016"/>
              <a:gd name="connsiteY7" fmla="*/ 3543102 h 4035281"/>
              <a:gd name="connsiteX8" fmla="*/ 0 w 2953016"/>
              <a:gd name="connsiteY8" fmla="*/ 268676 h 4035281"/>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0 w 2953016"/>
              <a:gd name="connsiteY7" fmla="*/ 3541771 h 4033950"/>
              <a:gd name="connsiteX8" fmla="*/ 0 w 2953016"/>
              <a:gd name="connsiteY8" fmla="*/ 267345 h 4033950"/>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17755 w 2953016"/>
              <a:gd name="connsiteY7" fmla="*/ 3754835 h 4033950"/>
              <a:gd name="connsiteX8" fmla="*/ 0 w 2953016"/>
              <a:gd name="connsiteY8" fmla="*/ 267345 h 4033950"/>
              <a:gd name="connsiteX0" fmla="*/ 0 w 2953016"/>
              <a:gd name="connsiteY0" fmla="*/ 267345 h 4042827"/>
              <a:gd name="connsiteX1" fmla="*/ 492179 w 2953016"/>
              <a:gd name="connsiteY1" fmla="*/ 19 h 4042827"/>
              <a:gd name="connsiteX2" fmla="*/ 2460837 w 2953016"/>
              <a:gd name="connsiteY2" fmla="*/ 19 h 4042827"/>
              <a:gd name="connsiteX3" fmla="*/ 2953016 w 2953016"/>
              <a:gd name="connsiteY3" fmla="*/ 264581 h 4042827"/>
              <a:gd name="connsiteX4" fmla="*/ 2953016 w 2953016"/>
              <a:gd name="connsiteY4" fmla="*/ 3541771 h 4042827"/>
              <a:gd name="connsiteX5" fmla="*/ 2460837 w 2953016"/>
              <a:gd name="connsiteY5" fmla="*/ 4033950 h 4042827"/>
              <a:gd name="connsiteX6" fmla="*/ 412280 w 2953016"/>
              <a:gd name="connsiteY6" fmla="*/ 4042827 h 4042827"/>
              <a:gd name="connsiteX7" fmla="*/ 17755 w 2953016"/>
              <a:gd name="connsiteY7" fmla="*/ 3754835 h 4042827"/>
              <a:gd name="connsiteX8" fmla="*/ 0 w 2953016"/>
              <a:gd name="connsiteY8" fmla="*/ 267345 h 4042827"/>
              <a:gd name="connsiteX0" fmla="*/ 0 w 2957551"/>
              <a:gd name="connsiteY0" fmla="*/ 267345 h 4042828"/>
              <a:gd name="connsiteX1" fmla="*/ 492179 w 2957551"/>
              <a:gd name="connsiteY1" fmla="*/ 19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660717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551" h="4042828">
                <a:moveTo>
                  <a:pt x="0" y="267345"/>
                </a:moveTo>
                <a:cubicBezTo>
                  <a:pt x="0" y="-4478"/>
                  <a:pt x="116278" y="7453"/>
                  <a:pt x="388101" y="7453"/>
                </a:cubicBezTo>
                <a:lnTo>
                  <a:pt x="2557481" y="19"/>
                </a:lnTo>
                <a:cubicBezTo>
                  <a:pt x="2829304" y="19"/>
                  <a:pt x="2953016" y="-7242"/>
                  <a:pt x="2953016" y="264581"/>
                </a:cubicBezTo>
                <a:lnTo>
                  <a:pt x="2953016" y="3660717"/>
                </a:lnTo>
                <a:cubicBezTo>
                  <a:pt x="2953016" y="3932540"/>
                  <a:pt x="3007868" y="4042828"/>
                  <a:pt x="2736045" y="4042828"/>
                </a:cubicBezTo>
                <a:lnTo>
                  <a:pt x="412280" y="4042827"/>
                </a:lnTo>
                <a:cubicBezTo>
                  <a:pt x="140457" y="4042827"/>
                  <a:pt x="17755" y="4026658"/>
                  <a:pt x="17755" y="3754835"/>
                </a:cubicBezTo>
                <a:cubicBezTo>
                  <a:pt x="11837" y="2592338"/>
                  <a:pt x="5918" y="1429842"/>
                  <a:pt x="0" y="267345"/>
                </a:cubicBezTo>
                <a:close/>
              </a:path>
            </a:pathLst>
          </a:custGeom>
          <a:solidFill>
            <a:schemeClr val="bg2"/>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7">
            <a:extLst>
              <a:ext uri="{FF2B5EF4-FFF2-40B4-BE49-F238E27FC236}">
                <a16:creationId xmlns:a16="http://schemas.microsoft.com/office/drawing/2014/main" id="{DA8DC59F-27A2-504D-BEC1-FD7F7C640CB2}"/>
              </a:ext>
            </a:extLst>
          </p:cNvPr>
          <p:cNvSpPr>
            <a:spLocks noGrp="1"/>
          </p:cNvSpPr>
          <p:nvPr>
            <p:ph type="body" sz="quarter" idx="19" hasCustomPrompt="1"/>
          </p:nvPr>
        </p:nvSpPr>
        <p:spPr>
          <a:xfrm>
            <a:off x="1821764" y="2102789"/>
            <a:ext cx="2306653" cy="54563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spc="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chemeClr val="bg1"/>
                </a:solidFill>
              </a:rPr>
              <a:t>Title goes in here</a:t>
            </a:r>
            <a:endParaRPr lang="en-US" dirty="0">
              <a:solidFill>
                <a:schemeClr val="bg1"/>
              </a:solidFill>
            </a:endParaRPr>
          </a:p>
        </p:txBody>
      </p:sp>
      <p:sp>
        <p:nvSpPr>
          <p:cNvPr id="25" name="Text Placeholder 10">
            <a:extLst>
              <a:ext uri="{FF2B5EF4-FFF2-40B4-BE49-F238E27FC236}">
                <a16:creationId xmlns:a16="http://schemas.microsoft.com/office/drawing/2014/main" id="{EB335D51-08B9-5145-ABF9-057DFCA29C97}"/>
              </a:ext>
            </a:extLst>
          </p:cNvPr>
          <p:cNvSpPr>
            <a:spLocks noGrp="1"/>
          </p:cNvSpPr>
          <p:nvPr>
            <p:ph type="body" sz="quarter" idx="20" hasCustomPrompt="1"/>
          </p:nvPr>
        </p:nvSpPr>
        <p:spPr>
          <a:xfrm>
            <a:off x="1821764" y="2811945"/>
            <a:ext cx="2306637" cy="2704747"/>
          </a:xfrm>
        </p:spPr>
        <p:txBody>
          <a:bodyPr>
            <a:noAutofit/>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spc="0"/>
            </a:lvl1pPr>
            <a:lvl2pPr>
              <a:defRPr sz="1600" spc="0"/>
            </a:lvl2pPr>
            <a:lvl3pPr>
              <a:defRPr sz="1600" spc="0"/>
            </a:lvl3pPr>
            <a:lvl4pPr>
              <a:defRPr sz="1400" spc="0"/>
            </a:lvl4pPr>
            <a:lvl5pPr>
              <a:defRPr sz="1400" spc="0"/>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Text Here</a:t>
            </a:r>
          </a:p>
          <a:p>
            <a:pPr marL="573088" marR="0" lvl="1"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Subtext here </a:t>
            </a:r>
          </a:p>
          <a:p>
            <a:pPr marL="1031875" marR="0" lvl="2"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More subtext here</a:t>
            </a:r>
          </a:p>
          <a:p>
            <a:pPr marL="573088" marR="0" lvl="1" indent="-285750" algn="l" defTabSz="914400" rtl="0" eaLnBrk="1" fontAlgn="auto" latinLnBrk="0" hangingPunct="1">
              <a:lnSpc>
                <a:spcPct val="90000"/>
              </a:lnSpc>
              <a:spcBef>
                <a:spcPts val="1000"/>
              </a:spcBef>
              <a:spcAft>
                <a:spcPts val="0"/>
              </a:spcAft>
              <a:buClrTx/>
              <a:buSzTx/>
              <a:tabLst/>
              <a:defRPr/>
            </a:pPr>
            <a:endParaRPr lang="en-US" sz="1600" dirty="0"/>
          </a:p>
        </p:txBody>
      </p:sp>
      <p:sp>
        <p:nvSpPr>
          <p:cNvPr id="36" name="Rounded Rectangle 32">
            <a:extLst>
              <a:ext uri="{FF2B5EF4-FFF2-40B4-BE49-F238E27FC236}">
                <a16:creationId xmlns:a16="http://schemas.microsoft.com/office/drawing/2014/main" id="{50EB2677-E95B-114B-90AB-4D73B758181A}"/>
              </a:ext>
            </a:extLst>
          </p:cNvPr>
          <p:cNvSpPr/>
          <p:nvPr userDrawn="1"/>
        </p:nvSpPr>
        <p:spPr>
          <a:xfrm>
            <a:off x="4617224" y="1755708"/>
            <a:ext cx="2957551" cy="4042828"/>
          </a:xfrm>
          <a:custGeom>
            <a:avLst/>
            <a:gdLst>
              <a:gd name="connsiteX0" fmla="*/ 0 w 2953016"/>
              <a:gd name="connsiteY0" fmla="*/ 492179 h 4033931"/>
              <a:gd name="connsiteX1" fmla="*/ 492179 w 2953016"/>
              <a:gd name="connsiteY1" fmla="*/ 0 h 4033931"/>
              <a:gd name="connsiteX2" fmla="*/ 2460837 w 2953016"/>
              <a:gd name="connsiteY2" fmla="*/ 0 h 4033931"/>
              <a:gd name="connsiteX3" fmla="*/ 2953016 w 2953016"/>
              <a:gd name="connsiteY3" fmla="*/ 492179 h 4033931"/>
              <a:gd name="connsiteX4" fmla="*/ 2953016 w 2953016"/>
              <a:gd name="connsiteY4" fmla="*/ 3541752 h 4033931"/>
              <a:gd name="connsiteX5" fmla="*/ 2460837 w 2953016"/>
              <a:gd name="connsiteY5" fmla="*/ 4033931 h 4033931"/>
              <a:gd name="connsiteX6" fmla="*/ 492179 w 2953016"/>
              <a:gd name="connsiteY6" fmla="*/ 4033931 h 4033931"/>
              <a:gd name="connsiteX7" fmla="*/ 0 w 2953016"/>
              <a:gd name="connsiteY7" fmla="*/ 3541752 h 4033931"/>
              <a:gd name="connsiteX8" fmla="*/ 0 w 2953016"/>
              <a:gd name="connsiteY8" fmla="*/ 492179 h 4033931"/>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492183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282321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8676 h 4035281"/>
              <a:gd name="connsiteX1" fmla="*/ 492179 w 2953016"/>
              <a:gd name="connsiteY1" fmla="*/ 1350 h 4035281"/>
              <a:gd name="connsiteX2" fmla="*/ 2460837 w 2953016"/>
              <a:gd name="connsiteY2" fmla="*/ 1350 h 4035281"/>
              <a:gd name="connsiteX3" fmla="*/ 2953016 w 2953016"/>
              <a:gd name="connsiteY3" fmla="*/ 239279 h 4035281"/>
              <a:gd name="connsiteX4" fmla="*/ 2953016 w 2953016"/>
              <a:gd name="connsiteY4" fmla="*/ 3543102 h 4035281"/>
              <a:gd name="connsiteX5" fmla="*/ 2460837 w 2953016"/>
              <a:gd name="connsiteY5" fmla="*/ 4035281 h 4035281"/>
              <a:gd name="connsiteX6" fmla="*/ 492179 w 2953016"/>
              <a:gd name="connsiteY6" fmla="*/ 4035281 h 4035281"/>
              <a:gd name="connsiteX7" fmla="*/ 0 w 2953016"/>
              <a:gd name="connsiteY7" fmla="*/ 3543102 h 4035281"/>
              <a:gd name="connsiteX8" fmla="*/ 0 w 2953016"/>
              <a:gd name="connsiteY8" fmla="*/ 268676 h 4035281"/>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0 w 2953016"/>
              <a:gd name="connsiteY7" fmla="*/ 3541771 h 4033950"/>
              <a:gd name="connsiteX8" fmla="*/ 0 w 2953016"/>
              <a:gd name="connsiteY8" fmla="*/ 267345 h 4033950"/>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17755 w 2953016"/>
              <a:gd name="connsiteY7" fmla="*/ 3754835 h 4033950"/>
              <a:gd name="connsiteX8" fmla="*/ 0 w 2953016"/>
              <a:gd name="connsiteY8" fmla="*/ 267345 h 4033950"/>
              <a:gd name="connsiteX0" fmla="*/ 0 w 2953016"/>
              <a:gd name="connsiteY0" fmla="*/ 267345 h 4042827"/>
              <a:gd name="connsiteX1" fmla="*/ 492179 w 2953016"/>
              <a:gd name="connsiteY1" fmla="*/ 19 h 4042827"/>
              <a:gd name="connsiteX2" fmla="*/ 2460837 w 2953016"/>
              <a:gd name="connsiteY2" fmla="*/ 19 h 4042827"/>
              <a:gd name="connsiteX3" fmla="*/ 2953016 w 2953016"/>
              <a:gd name="connsiteY3" fmla="*/ 264581 h 4042827"/>
              <a:gd name="connsiteX4" fmla="*/ 2953016 w 2953016"/>
              <a:gd name="connsiteY4" fmla="*/ 3541771 h 4042827"/>
              <a:gd name="connsiteX5" fmla="*/ 2460837 w 2953016"/>
              <a:gd name="connsiteY5" fmla="*/ 4033950 h 4042827"/>
              <a:gd name="connsiteX6" fmla="*/ 412280 w 2953016"/>
              <a:gd name="connsiteY6" fmla="*/ 4042827 h 4042827"/>
              <a:gd name="connsiteX7" fmla="*/ 17755 w 2953016"/>
              <a:gd name="connsiteY7" fmla="*/ 3754835 h 4042827"/>
              <a:gd name="connsiteX8" fmla="*/ 0 w 2953016"/>
              <a:gd name="connsiteY8" fmla="*/ 267345 h 4042827"/>
              <a:gd name="connsiteX0" fmla="*/ 0 w 2957551"/>
              <a:gd name="connsiteY0" fmla="*/ 267345 h 4042828"/>
              <a:gd name="connsiteX1" fmla="*/ 492179 w 2957551"/>
              <a:gd name="connsiteY1" fmla="*/ 19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660717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551" h="4042828">
                <a:moveTo>
                  <a:pt x="0" y="267345"/>
                </a:moveTo>
                <a:cubicBezTo>
                  <a:pt x="0" y="-4478"/>
                  <a:pt x="116278" y="7453"/>
                  <a:pt x="388101" y="7453"/>
                </a:cubicBezTo>
                <a:lnTo>
                  <a:pt x="2557481" y="19"/>
                </a:lnTo>
                <a:cubicBezTo>
                  <a:pt x="2829304" y="19"/>
                  <a:pt x="2953016" y="-7242"/>
                  <a:pt x="2953016" y="264581"/>
                </a:cubicBezTo>
                <a:lnTo>
                  <a:pt x="2953016" y="3660717"/>
                </a:lnTo>
                <a:cubicBezTo>
                  <a:pt x="2953016" y="3932540"/>
                  <a:pt x="3007868" y="4042828"/>
                  <a:pt x="2736045" y="4042828"/>
                </a:cubicBezTo>
                <a:lnTo>
                  <a:pt x="412280" y="4042827"/>
                </a:lnTo>
                <a:cubicBezTo>
                  <a:pt x="140457" y="4042827"/>
                  <a:pt x="17755" y="4026658"/>
                  <a:pt x="17755" y="3754835"/>
                </a:cubicBezTo>
                <a:cubicBezTo>
                  <a:pt x="11837" y="2592338"/>
                  <a:pt x="5918" y="1429842"/>
                  <a:pt x="0" y="267345"/>
                </a:cubicBezTo>
                <a:close/>
              </a:path>
            </a:pathLst>
          </a:custGeom>
          <a:solidFill>
            <a:schemeClr val="bg2"/>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Placeholder 7">
            <a:extLst>
              <a:ext uri="{FF2B5EF4-FFF2-40B4-BE49-F238E27FC236}">
                <a16:creationId xmlns:a16="http://schemas.microsoft.com/office/drawing/2014/main" id="{75386827-162F-7B46-9F98-476A6409C9B1}"/>
              </a:ext>
            </a:extLst>
          </p:cNvPr>
          <p:cNvSpPr>
            <a:spLocks noGrp="1"/>
          </p:cNvSpPr>
          <p:nvPr>
            <p:ph type="body" sz="quarter" idx="21" hasCustomPrompt="1"/>
          </p:nvPr>
        </p:nvSpPr>
        <p:spPr>
          <a:xfrm>
            <a:off x="4941406" y="2102789"/>
            <a:ext cx="2306653" cy="54563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spc="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chemeClr val="bg1"/>
                </a:solidFill>
              </a:rPr>
              <a:t>Title goes in here</a:t>
            </a:r>
            <a:endParaRPr lang="en-US" dirty="0">
              <a:solidFill>
                <a:schemeClr val="bg1"/>
              </a:solidFill>
            </a:endParaRPr>
          </a:p>
        </p:txBody>
      </p:sp>
      <p:sp>
        <p:nvSpPr>
          <p:cNvPr id="38" name="Text Placeholder 10">
            <a:extLst>
              <a:ext uri="{FF2B5EF4-FFF2-40B4-BE49-F238E27FC236}">
                <a16:creationId xmlns:a16="http://schemas.microsoft.com/office/drawing/2014/main" id="{0CB8D430-0A03-224C-B697-DF22734249FF}"/>
              </a:ext>
            </a:extLst>
          </p:cNvPr>
          <p:cNvSpPr>
            <a:spLocks noGrp="1"/>
          </p:cNvSpPr>
          <p:nvPr>
            <p:ph type="body" sz="quarter" idx="22" hasCustomPrompt="1"/>
          </p:nvPr>
        </p:nvSpPr>
        <p:spPr>
          <a:xfrm>
            <a:off x="4941406" y="2811945"/>
            <a:ext cx="2306637" cy="2704747"/>
          </a:xfrm>
        </p:spPr>
        <p:txBody>
          <a:bodyPr>
            <a:noAutofit/>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spc="0"/>
            </a:lvl1pPr>
            <a:lvl2pPr>
              <a:defRPr sz="1600" spc="0"/>
            </a:lvl2pPr>
            <a:lvl3pPr>
              <a:defRPr sz="1600" spc="0"/>
            </a:lvl3pPr>
            <a:lvl4pPr>
              <a:defRPr sz="1400" spc="0"/>
            </a:lvl4pPr>
            <a:lvl5pPr>
              <a:defRPr sz="1400" spc="0"/>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Text here</a:t>
            </a:r>
          </a:p>
          <a:p>
            <a:pPr marL="573088" marR="0" lvl="1"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Subtext here</a:t>
            </a:r>
          </a:p>
          <a:p>
            <a:pPr marL="1031875" marR="0" lvl="2"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More subtext here</a:t>
            </a:r>
            <a:endParaRPr lang="en-US" sz="1600" dirty="0"/>
          </a:p>
        </p:txBody>
      </p:sp>
      <p:sp>
        <p:nvSpPr>
          <p:cNvPr id="39" name="Rounded Rectangle 32">
            <a:extLst>
              <a:ext uri="{FF2B5EF4-FFF2-40B4-BE49-F238E27FC236}">
                <a16:creationId xmlns:a16="http://schemas.microsoft.com/office/drawing/2014/main" id="{74AD4E55-6095-BE4E-9F5E-94A38E8977FD}"/>
              </a:ext>
            </a:extLst>
          </p:cNvPr>
          <p:cNvSpPr/>
          <p:nvPr userDrawn="1"/>
        </p:nvSpPr>
        <p:spPr>
          <a:xfrm>
            <a:off x="7736866" y="1755708"/>
            <a:ext cx="2957551" cy="4042828"/>
          </a:xfrm>
          <a:custGeom>
            <a:avLst/>
            <a:gdLst>
              <a:gd name="connsiteX0" fmla="*/ 0 w 2953016"/>
              <a:gd name="connsiteY0" fmla="*/ 492179 h 4033931"/>
              <a:gd name="connsiteX1" fmla="*/ 492179 w 2953016"/>
              <a:gd name="connsiteY1" fmla="*/ 0 h 4033931"/>
              <a:gd name="connsiteX2" fmla="*/ 2460837 w 2953016"/>
              <a:gd name="connsiteY2" fmla="*/ 0 h 4033931"/>
              <a:gd name="connsiteX3" fmla="*/ 2953016 w 2953016"/>
              <a:gd name="connsiteY3" fmla="*/ 492179 h 4033931"/>
              <a:gd name="connsiteX4" fmla="*/ 2953016 w 2953016"/>
              <a:gd name="connsiteY4" fmla="*/ 3541752 h 4033931"/>
              <a:gd name="connsiteX5" fmla="*/ 2460837 w 2953016"/>
              <a:gd name="connsiteY5" fmla="*/ 4033931 h 4033931"/>
              <a:gd name="connsiteX6" fmla="*/ 492179 w 2953016"/>
              <a:gd name="connsiteY6" fmla="*/ 4033931 h 4033931"/>
              <a:gd name="connsiteX7" fmla="*/ 0 w 2953016"/>
              <a:gd name="connsiteY7" fmla="*/ 3541752 h 4033931"/>
              <a:gd name="connsiteX8" fmla="*/ 0 w 2953016"/>
              <a:gd name="connsiteY8" fmla="*/ 492179 h 4033931"/>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492183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282321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8676 h 4035281"/>
              <a:gd name="connsiteX1" fmla="*/ 492179 w 2953016"/>
              <a:gd name="connsiteY1" fmla="*/ 1350 h 4035281"/>
              <a:gd name="connsiteX2" fmla="*/ 2460837 w 2953016"/>
              <a:gd name="connsiteY2" fmla="*/ 1350 h 4035281"/>
              <a:gd name="connsiteX3" fmla="*/ 2953016 w 2953016"/>
              <a:gd name="connsiteY3" fmla="*/ 239279 h 4035281"/>
              <a:gd name="connsiteX4" fmla="*/ 2953016 w 2953016"/>
              <a:gd name="connsiteY4" fmla="*/ 3543102 h 4035281"/>
              <a:gd name="connsiteX5" fmla="*/ 2460837 w 2953016"/>
              <a:gd name="connsiteY5" fmla="*/ 4035281 h 4035281"/>
              <a:gd name="connsiteX6" fmla="*/ 492179 w 2953016"/>
              <a:gd name="connsiteY6" fmla="*/ 4035281 h 4035281"/>
              <a:gd name="connsiteX7" fmla="*/ 0 w 2953016"/>
              <a:gd name="connsiteY7" fmla="*/ 3543102 h 4035281"/>
              <a:gd name="connsiteX8" fmla="*/ 0 w 2953016"/>
              <a:gd name="connsiteY8" fmla="*/ 268676 h 4035281"/>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0 w 2953016"/>
              <a:gd name="connsiteY7" fmla="*/ 3541771 h 4033950"/>
              <a:gd name="connsiteX8" fmla="*/ 0 w 2953016"/>
              <a:gd name="connsiteY8" fmla="*/ 267345 h 4033950"/>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17755 w 2953016"/>
              <a:gd name="connsiteY7" fmla="*/ 3754835 h 4033950"/>
              <a:gd name="connsiteX8" fmla="*/ 0 w 2953016"/>
              <a:gd name="connsiteY8" fmla="*/ 267345 h 4033950"/>
              <a:gd name="connsiteX0" fmla="*/ 0 w 2953016"/>
              <a:gd name="connsiteY0" fmla="*/ 267345 h 4042827"/>
              <a:gd name="connsiteX1" fmla="*/ 492179 w 2953016"/>
              <a:gd name="connsiteY1" fmla="*/ 19 h 4042827"/>
              <a:gd name="connsiteX2" fmla="*/ 2460837 w 2953016"/>
              <a:gd name="connsiteY2" fmla="*/ 19 h 4042827"/>
              <a:gd name="connsiteX3" fmla="*/ 2953016 w 2953016"/>
              <a:gd name="connsiteY3" fmla="*/ 264581 h 4042827"/>
              <a:gd name="connsiteX4" fmla="*/ 2953016 w 2953016"/>
              <a:gd name="connsiteY4" fmla="*/ 3541771 h 4042827"/>
              <a:gd name="connsiteX5" fmla="*/ 2460837 w 2953016"/>
              <a:gd name="connsiteY5" fmla="*/ 4033950 h 4042827"/>
              <a:gd name="connsiteX6" fmla="*/ 412280 w 2953016"/>
              <a:gd name="connsiteY6" fmla="*/ 4042827 h 4042827"/>
              <a:gd name="connsiteX7" fmla="*/ 17755 w 2953016"/>
              <a:gd name="connsiteY7" fmla="*/ 3754835 h 4042827"/>
              <a:gd name="connsiteX8" fmla="*/ 0 w 2953016"/>
              <a:gd name="connsiteY8" fmla="*/ 267345 h 4042827"/>
              <a:gd name="connsiteX0" fmla="*/ 0 w 2957551"/>
              <a:gd name="connsiteY0" fmla="*/ 267345 h 4042828"/>
              <a:gd name="connsiteX1" fmla="*/ 492179 w 2957551"/>
              <a:gd name="connsiteY1" fmla="*/ 19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660717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551" h="4042828">
                <a:moveTo>
                  <a:pt x="0" y="267345"/>
                </a:moveTo>
                <a:cubicBezTo>
                  <a:pt x="0" y="-4478"/>
                  <a:pt x="116278" y="7453"/>
                  <a:pt x="388101" y="7453"/>
                </a:cubicBezTo>
                <a:lnTo>
                  <a:pt x="2557481" y="19"/>
                </a:lnTo>
                <a:cubicBezTo>
                  <a:pt x="2829304" y="19"/>
                  <a:pt x="2953016" y="-7242"/>
                  <a:pt x="2953016" y="264581"/>
                </a:cubicBezTo>
                <a:lnTo>
                  <a:pt x="2953016" y="3660717"/>
                </a:lnTo>
                <a:cubicBezTo>
                  <a:pt x="2953016" y="3932540"/>
                  <a:pt x="3007868" y="4042828"/>
                  <a:pt x="2736045" y="4042828"/>
                </a:cubicBezTo>
                <a:lnTo>
                  <a:pt x="412280" y="4042827"/>
                </a:lnTo>
                <a:cubicBezTo>
                  <a:pt x="140457" y="4042827"/>
                  <a:pt x="17755" y="4026658"/>
                  <a:pt x="17755" y="3754835"/>
                </a:cubicBezTo>
                <a:cubicBezTo>
                  <a:pt x="11837" y="2592338"/>
                  <a:pt x="5918" y="1429842"/>
                  <a:pt x="0" y="267345"/>
                </a:cubicBezTo>
                <a:close/>
              </a:path>
            </a:pathLst>
          </a:custGeom>
          <a:solidFill>
            <a:schemeClr val="bg2"/>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 Placeholder 7">
            <a:extLst>
              <a:ext uri="{FF2B5EF4-FFF2-40B4-BE49-F238E27FC236}">
                <a16:creationId xmlns:a16="http://schemas.microsoft.com/office/drawing/2014/main" id="{9400A201-DFAE-8847-A13D-7E8EDD601E4E}"/>
              </a:ext>
            </a:extLst>
          </p:cNvPr>
          <p:cNvSpPr>
            <a:spLocks noGrp="1"/>
          </p:cNvSpPr>
          <p:nvPr>
            <p:ph type="body" sz="quarter" idx="23" hasCustomPrompt="1"/>
          </p:nvPr>
        </p:nvSpPr>
        <p:spPr>
          <a:xfrm>
            <a:off x="8061048" y="2102789"/>
            <a:ext cx="2306653" cy="54563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spc="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chemeClr val="bg1"/>
                </a:solidFill>
              </a:rPr>
              <a:t>Title goes in here</a:t>
            </a:r>
            <a:endParaRPr lang="en-US" dirty="0">
              <a:solidFill>
                <a:schemeClr val="bg1"/>
              </a:solidFill>
            </a:endParaRPr>
          </a:p>
        </p:txBody>
      </p:sp>
      <p:sp>
        <p:nvSpPr>
          <p:cNvPr id="41" name="Text Placeholder 10">
            <a:extLst>
              <a:ext uri="{FF2B5EF4-FFF2-40B4-BE49-F238E27FC236}">
                <a16:creationId xmlns:a16="http://schemas.microsoft.com/office/drawing/2014/main" id="{1EC89942-80CB-0547-9CD5-93F3B4BBB401}"/>
              </a:ext>
            </a:extLst>
          </p:cNvPr>
          <p:cNvSpPr>
            <a:spLocks noGrp="1"/>
          </p:cNvSpPr>
          <p:nvPr>
            <p:ph type="body" sz="quarter" idx="24" hasCustomPrompt="1"/>
          </p:nvPr>
        </p:nvSpPr>
        <p:spPr>
          <a:xfrm>
            <a:off x="8061048" y="2811945"/>
            <a:ext cx="2306637" cy="2704747"/>
          </a:xfrm>
        </p:spPr>
        <p:txBody>
          <a:bodyPr>
            <a:noAutofit/>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spc="0"/>
            </a:lvl1pPr>
            <a:lvl2pPr>
              <a:defRPr sz="1600" spc="0"/>
            </a:lvl2pPr>
            <a:lvl3pPr>
              <a:defRPr sz="1600" spc="0"/>
            </a:lvl3pPr>
            <a:lvl4pPr>
              <a:defRPr sz="1400" spc="0"/>
            </a:lvl4pPr>
            <a:lvl5pPr>
              <a:defRPr sz="1400" spc="0"/>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Text here </a:t>
            </a:r>
          </a:p>
          <a:p>
            <a:pPr marL="573088" marR="0" lvl="1"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Subtext here </a:t>
            </a:r>
          </a:p>
          <a:p>
            <a:pPr marL="1031875" marR="0" lvl="2"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More subtext here</a:t>
            </a:r>
            <a:endParaRPr lang="en-US" sz="1600" dirty="0"/>
          </a:p>
        </p:txBody>
      </p:sp>
      <p:pic>
        <p:nvPicPr>
          <p:cNvPr id="17" name="Picture 16">
            <a:extLst>
              <a:ext uri="{FF2B5EF4-FFF2-40B4-BE49-F238E27FC236}">
                <a16:creationId xmlns:a16="http://schemas.microsoft.com/office/drawing/2014/main" id="{1F91AEDE-E26C-FD40-88C0-2EEA34459AF1}"/>
              </a:ext>
            </a:extLst>
          </p:cNvPr>
          <p:cNvPicPr>
            <a:picLocks noChangeAspect="1"/>
          </p:cNvPicPr>
          <p:nvPr userDrawn="1"/>
        </p:nvPicPr>
        <p:blipFill>
          <a:blip r:embed="rId2"/>
          <a:stretch>
            <a:fillRect/>
          </a:stretch>
        </p:blipFill>
        <p:spPr>
          <a:xfrm>
            <a:off x="0" y="6207760"/>
            <a:ext cx="12192000" cy="419100"/>
          </a:xfrm>
          <a:prstGeom prst="rect">
            <a:avLst/>
          </a:prstGeom>
        </p:spPr>
      </p:pic>
      <p:sp>
        <p:nvSpPr>
          <p:cNvPr id="18" name="Title 1">
            <a:extLst>
              <a:ext uri="{FF2B5EF4-FFF2-40B4-BE49-F238E27FC236}">
                <a16:creationId xmlns:a16="http://schemas.microsoft.com/office/drawing/2014/main" id="{148EDD2F-E920-A741-AED0-23F87234AB18}"/>
              </a:ext>
            </a:extLst>
          </p:cNvPr>
          <p:cNvSpPr>
            <a:spLocks noGrp="1"/>
          </p:cNvSpPr>
          <p:nvPr>
            <p:ph type="title" hasCustomPrompt="1"/>
          </p:nvPr>
        </p:nvSpPr>
        <p:spPr>
          <a:xfrm>
            <a:off x="463648" y="567041"/>
            <a:ext cx="6082862" cy="419100"/>
          </a:xfrm>
        </p:spPr>
        <p:txBody>
          <a:bodyPr/>
          <a:lstStyle/>
          <a:p>
            <a:r>
              <a:rPr lang="en-US" dirty="0"/>
              <a:t>Header for slide goes here</a:t>
            </a:r>
          </a:p>
        </p:txBody>
      </p:sp>
      <p:sp>
        <p:nvSpPr>
          <p:cNvPr id="19" name="Text Placeholder 6">
            <a:extLst>
              <a:ext uri="{FF2B5EF4-FFF2-40B4-BE49-F238E27FC236}">
                <a16:creationId xmlns:a16="http://schemas.microsoft.com/office/drawing/2014/main" id="{F0758087-3864-F44A-A76A-5DCE964CAE5E}"/>
              </a:ext>
            </a:extLst>
          </p:cNvPr>
          <p:cNvSpPr>
            <a:spLocks noGrp="1"/>
          </p:cNvSpPr>
          <p:nvPr>
            <p:ph type="body" sz="quarter" idx="13" hasCustomPrompt="1"/>
          </p:nvPr>
        </p:nvSpPr>
        <p:spPr>
          <a:xfrm>
            <a:off x="463648" y="1006067"/>
            <a:ext cx="6083300" cy="289333"/>
          </a:xfrm>
          <a:prstGeom prst="rect">
            <a:avLst/>
          </a:prstGeom>
        </p:spPr>
        <p:txBody>
          <a:bodyPr lIns="0" tIns="0" rIns="0" bIns="0">
            <a:noAutofit/>
          </a:bodyPr>
          <a:lstStyle>
            <a:lvl1pPr>
              <a:defRPr spc="0" baseline="0"/>
            </a:lvl1pPr>
          </a:lstStyle>
          <a:p>
            <a:pPr lvl="0"/>
            <a:r>
              <a:rPr lang="en-US" dirty="0"/>
              <a:t>Sub-header goes in here (optional) </a:t>
            </a:r>
          </a:p>
        </p:txBody>
      </p:sp>
      <p:sp>
        <p:nvSpPr>
          <p:cNvPr id="3" name="Date Placeholder 2">
            <a:extLst>
              <a:ext uri="{FF2B5EF4-FFF2-40B4-BE49-F238E27FC236}">
                <a16:creationId xmlns:a16="http://schemas.microsoft.com/office/drawing/2014/main" id="{583881AE-904B-A148-9549-EDD262BF2B46}"/>
              </a:ext>
            </a:extLst>
          </p:cNvPr>
          <p:cNvSpPr>
            <a:spLocks noGrp="1"/>
          </p:cNvSpPr>
          <p:nvPr>
            <p:ph type="dt" sz="half" idx="25"/>
          </p:nvPr>
        </p:nvSpPr>
        <p:spPr/>
        <p:txBody>
          <a:bodyPr/>
          <a:lstStyle/>
          <a:p>
            <a:r>
              <a:rPr lang="en-US"/>
              <a:t>2021  |</a:t>
            </a:r>
            <a:endParaRPr lang="en-US" dirty="0"/>
          </a:p>
        </p:txBody>
      </p:sp>
      <p:sp>
        <p:nvSpPr>
          <p:cNvPr id="5" name="Slide Number Placeholder 4">
            <a:extLst>
              <a:ext uri="{FF2B5EF4-FFF2-40B4-BE49-F238E27FC236}">
                <a16:creationId xmlns:a16="http://schemas.microsoft.com/office/drawing/2014/main" id="{36164D1E-6DBD-6340-865B-D5627B26A75E}"/>
              </a:ext>
            </a:extLst>
          </p:cNvPr>
          <p:cNvSpPr>
            <a:spLocks noGrp="1"/>
          </p:cNvSpPr>
          <p:nvPr>
            <p:ph type="sldNum" sz="quarter" idx="27"/>
          </p:nvPr>
        </p:nvSpPr>
        <p:spPr/>
        <p:txBody>
          <a:bodyPr/>
          <a:lstStyle/>
          <a:p>
            <a:r>
              <a:rPr lang="en-US"/>
              <a:t>  </a:t>
            </a:r>
            <a:fld id="{E0E21186-8CC3-194A-9753-0BBC1EC778BB}" type="slidenum">
              <a:rPr lang="en-US" smtClean="0"/>
              <a:pPr/>
              <a:t>‹#›</a:t>
            </a:fld>
            <a:endParaRPr lang="en-US" dirty="0"/>
          </a:p>
        </p:txBody>
      </p:sp>
    </p:spTree>
    <p:extLst>
      <p:ext uri="{BB962C8B-B14F-4D97-AF65-F5344CB8AC3E}">
        <p14:creationId xmlns:p14="http://schemas.microsoft.com/office/powerpoint/2010/main" val="2362621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C6BF38-22A9-E34D-92FE-83CA5A004A69}"/>
              </a:ext>
            </a:extLst>
          </p:cNvPr>
          <p:cNvPicPr>
            <a:picLocks noChangeAspect="1"/>
          </p:cNvPicPr>
          <p:nvPr userDrawn="1"/>
        </p:nvPicPr>
        <p:blipFill>
          <a:blip r:embed="rId2"/>
          <a:stretch>
            <a:fillRect/>
          </a:stretch>
        </p:blipFill>
        <p:spPr>
          <a:xfrm>
            <a:off x="0" y="3650957"/>
            <a:ext cx="12192000" cy="2032000"/>
          </a:xfrm>
          <a:prstGeom prst="rect">
            <a:avLst/>
          </a:prstGeom>
        </p:spPr>
      </p:pic>
      <p:sp>
        <p:nvSpPr>
          <p:cNvPr id="13" name="Text Placeholder 7">
            <a:extLst>
              <a:ext uri="{FF2B5EF4-FFF2-40B4-BE49-F238E27FC236}">
                <a16:creationId xmlns:a16="http://schemas.microsoft.com/office/drawing/2014/main" id="{0E51D58E-C96F-2D46-8DAB-82BAAA05C877}"/>
              </a:ext>
            </a:extLst>
          </p:cNvPr>
          <p:cNvSpPr>
            <a:spLocks noGrp="1"/>
          </p:cNvSpPr>
          <p:nvPr>
            <p:ph type="body" sz="quarter" idx="13" hasCustomPrompt="1"/>
          </p:nvPr>
        </p:nvSpPr>
        <p:spPr>
          <a:xfrm>
            <a:off x="1295400" y="1760699"/>
            <a:ext cx="3484563" cy="273050"/>
          </a:xfrm>
          <a:prstGeom prst="rect">
            <a:avLst/>
          </a:prstGeom>
        </p:spPr>
        <p:txBody>
          <a:bodyPr lIns="0" rIns="0"/>
          <a:lstStyle>
            <a:lvl1pPr>
              <a:defRPr kern="0" spc="150" baseline="0"/>
            </a:lvl1pPr>
          </a:lstStyle>
          <a:p>
            <a:pPr lvl="0"/>
            <a:r>
              <a:rPr lang="en-US" dirty="0"/>
              <a:t>SHORT LEADING HEADER</a:t>
            </a:r>
          </a:p>
        </p:txBody>
      </p:sp>
      <p:sp>
        <p:nvSpPr>
          <p:cNvPr id="14" name="Text Placeholder 9">
            <a:extLst>
              <a:ext uri="{FF2B5EF4-FFF2-40B4-BE49-F238E27FC236}">
                <a16:creationId xmlns:a16="http://schemas.microsoft.com/office/drawing/2014/main" id="{72185CC3-6466-FC4F-8D5F-3C54492C3DCC}"/>
              </a:ext>
            </a:extLst>
          </p:cNvPr>
          <p:cNvSpPr>
            <a:spLocks noGrp="1"/>
          </p:cNvSpPr>
          <p:nvPr>
            <p:ph type="body" sz="quarter" idx="14" hasCustomPrompt="1"/>
          </p:nvPr>
        </p:nvSpPr>
        <p:spPr>
          <a:xfrm>
            <a:off x="1295400" y="3190422"/>
            <a:ext cx="3635375" cy="266700"/>
          </a:xfrm>
          <a:prstGeom prst="rect">
            <a:avLst/>
          </a:prstGeom>
        </p:spPr>
        <p:txBody>
          <a:bodyPr lIns="0" rIns="0"/>
          <a:lstStyle>
            <a:lvl1pPr>
              <a:defRPr spc="0"/>
            </a:lvl1pPr>
          </a:lstStyle>
          <a:p>
            <a:pPr lvl="0"/>
            <a:r>
              <a:rPr lang="en-US" dirty="0"/>
              <a:t>MM, DD, YYYY</a:t>
            </a:r>
          </a:p>
        </p:txBody>
      </p:sp>
      <p:sp>
        <p:nvSpPr>
          <p:cNvPr id="15" name="Title 5">
            <a:extLst>
              <a:ext uri="{FF2B5EF4-FFF2-40B4-BE49-F238E27FC236}">
                <a16:creationId xmlns:a16="http://schemas.microsoft.com/office/drawing/2014/main" id="{800A40F1-E949-1C4B-A764-1A3F3F47E8B6}"/>
              </a:ext>
            </a:extLst>
          </p:cNvPr>
          <p:cNvSpPr>
            <a:spLocks noGrp="1"/>
          </p:cNvSpPr>
          <p:nvPr>
            <p:ph type="title" hasCustomPrompt="1"/>
          </p:nvPr>
        </p:nvSpPr>
        <p:spPr>
          <a:xfrm>
            <a:off x="1295400" y="2057400"/>
            <a:ext cx="6400800" cy="1115641"/>
          </a:xfrm>
        </p:spPr>
        <p:txBody>
          <a:bodyPr bIns="0" anchor="t" anchorCtr="0"/>
          <a:lstStyle>
            <a:lvl1pPr>
              <a:defRPr/>
            </a:lvl1pPr>
          </a:lstStyle>
          <a:p>
            <a:r>
              <a:rPr lang="en-US" dirty="0"/>
              <a:t>The Title for the presentation goes here</a:t>
            </a:r>
          </a:p>
        </p:txBody>
      </p:sp>
      <p:sp>
        <p:nvSpPr>
          <p:cNvPr id="5" name="Date Placeholder 4">
            <a:extLst>
              <a:ext uri="{FF2B5EF4-FFF2-40B4-BE49-F238E27FC236}">
                <a16:creationId xmlns:a16="http://schemas.microsoft.com/office/drawing/2014/main" id="{84D034EC-0E4D-9144-9B28-D1CFA7EAFD60}"/>
              </a:ext>
            </a:extLst>
          </p:cNvPr>
          <p:cNvSpPr>
            <a:spLocks noGrp="1"/>
          </p:cNvSpPr>
          <p:nvPr>
            <p:ph type="dt" sz="half" idx="15"/>
          </p:nvPr>
        </p:nvSpPr>
        <p:spPr/>
        <p:txBody>
          <a:bodyPr/>
          <a:lstStyle/>
          <a:p>
            <a:r>
              <a:rPr lang="en-US" dirty="0"/>
              <a:t>2021  |</a:t>
            </a:r>
          </a:p>
        </p:txBody>
      </p:sp>
      <p:sp>
        <p:nvSpPr>
          <p:cNvPr id="8" name="Slide Number Placeholder 7">
            <a:extLst>
              <a:ext uri="{FF2B5EF4-FFF2-40B4-BE49-F238E27FC236}">
                <a16:creationId xmlns:a16="http://schemas.microsoft.com/office/drawing/2014/main" id="{7D52E315-225E-9C4D-889B-A5337F698ED7}"/>
              </a:ext>
            </a:extLst>
          </p:cNvPr>
          <p:cNvSpPr>
            <a:spLocks noGrp="1"/>
          </p:cNvSpPr>
          <p:nvPr>
            <p:ph type="sldNum" sz="quarter" idx="17"/>
          </p:nvPr>
        </p:nvSpPr>
        <p:spPr/>
        <p:txBody>
          <a:bodyPr/>
          <a:lstStyle/>
          <a:p>
            <a:fld id="{DF250469-B62C-0F44-897B-7C51B683C7AB}" type="slidenum">
              <a:rPr lang="en-US" smtClean="0"/>
              <a:pPr/>
              <a:t>‹#›</a:t>
            </a:fld>
            <a:endParaRPr lang="en-US" dirty="0"/>
          </a:p>
        </p:txBody>
      </p:sp>
    </p:spTree>
    <p:extLst>
      <p:ext uri="{BB962C8B-B14F-4D97-AF65-F5344CB8AC3E}">
        <p14:creationId xmlns:p14="http://schemas.microsoft.com/office/powerpoint/2010/main" val="2318501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ALT 4">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822B15-63B7-174A-BDCC-E5F334C02AB9}"/>
              </a:ext>
            </a:extLst>
          </p:cNvPr>
          <p:cNvPicPr>
            <a:picLocks noChangeAspect="1"/>
          </p:cNvPicPr>
          <p:nvPr userDrawn="1"/>
        </p:nvPicPr>
        <p:blipFill>
          <a:blip r:embed="rId2"/>
          <a:stretch>
            <a:fillRect/>
          </a:stretch>
        </p:blipFill>
        <p:spPr>
          <a:xfrm>
            <a:off x="9756140" y="6118860"/>
            <a:ext cx="2016016" cy="457200"/>
          </a:xfrm>
          <a:prstGeom prst="rect">
            <a:avLst/>
          </a:prstGeom>
        </p:spPr>
      </p:pic>
      <p:pic>
        <p:nvPicPr>
          <p:cNvPr id="7" name="Picture 6">
            <a:extLst>
              <a:ext uri="{FF2B5EF4-FFF2-40B4-BE49-F238E27FC236}">
                <a16:creationId xmlns:a16="http://schemas.microsoft.com/office/drawing/2014/main" id="{D0B8463A-7159-E04A-B659-E25C3208AEF0}"/>
              </a:ext>
            </a:extLst>
          </p:cNvPr>
          <p:cNvPicPr>
            <a:picLocks noChangeAspect="1"/>
          </p:cNvPicPr>
          <p:nvPr userDrawn="1"/>
        </p:nvPicPr>
        <p:blipFill>
          <a:blip r:embed="rId3"/>
          <a:stretch>
            <a:fillRect/>
          </a:stretch>
        </p:blipFill>
        <p:spPr>
          <a:xfrm>
            <a:off x="0" y="3700099"/>
            <a:ext cx="12192000" cy="2032000"/>
          </a:xfrm>
          <a:prstGeom prst="rect">
            <a:avLst/>
          </a:prstGeom>
        </p:spPr>
      </p:pic>
      <p:sp>
        <p:nvSpPr>
          <p:cNvPr id="10" name="Text Placeholder 7">
            <a:extLst>
              <a:ext uri="{FF2B5EF4-FFF2-40B4-BE49-F238E27FC236}">
                <a16:creationId xmlns:a16="http://schemas.microsoft.com/office/drawing/2014/main" id="{90BF1EC5-D682-F34F-AB41-5E7589F41FEF}"/>
              </a:ext>
            </a:extLst>
          </p:cNvPr>
          <p:cNvSpPr>
            <a:spLocks noGrp="1"/>
          </p:cNvSpPr>
          <p:nvPr>
            <p:ph type="body" sz="quarter" idx="15" hasCustomPrompt="1"/>
          </p:nvPr>
        </p:nvSpPr>
        <p:spPr>
          <a:xfrm>
            <a:off x="1295400" y="1760699"/>
            <a:ext cx="3484563" cy="273050"/>
          </a:xfrm>
          <a:prstGeom prst="rect">
            <a:avLst/>
          </a:prstGeom>
        </p:spPr>
        <p:txBody>
          <a:bodyPr lIns="0" rIns="0"/>
          <a:lstStyle>
            <a:lvl1pPr>
              <a:defRPr kern="0" spc="150" baseline="0">
                <a:solidFill>
                  <a:srgbClr val="102341"/>
                </a:solidFill>
              </a:defRPr>
            </a:lvl1pPr>
          </a:lstStyle>
          <a:p>
            <a:pPr lvl="0"/>
            <a:r>
              <a:rPr lang="en-US" dirty="0"/>
              <a:t>SHORT LEADING HEADER</a:t>
            </a:r>
          </a:p>
        </p:txBody>
      </p:sp>
      <p:sp>
        <p:nvSpPr>
          <p:cNvPr id="12" name="Text Placeholder 9">
            <a:extLst>
              <a:ext uri="{FF2B5EF4-FFF2-40B4-BE49-F238E27FC236}">
                <a16:creationId xmlns:a16="http://schemas.microsoft.com/office/drawing/2014/main" id="{60237571-E7AD-574E-93A4-61DF30F57097}"/>
              </a:ext>
            </a:extLst>
          </p:cNvPr>
          <p:cNvSpPr>
            <a:spLocks noGrp="1"/>
          </p:cNvSpPr>
          <p:nvPr>
            <p:ph type="body" sz="quarter" idx="16" hasCustomPrompt="1"/>
          </p:nvPr>
        </p:nvSpPr>
        <p:spPr>
          <a:xfrm>
            <a:off x="1295400" y="3190422"/>
            <a:ext cx="3635375" cy="266700"/>
          </a:xfrm>
          <a:prstGeom prst="rect">
            <a:avLst/>
          </a:prstGeom>
        </p:spPr>
        <p:txBody>
          <a:bodyPr lIns="0" rIns="0"/>
          <a:lstStyle>
            <a:lvl1pPr>
              <a:defRPr spc="0">
                <a:solidFill>
                  <a:srgbClr val="102341"/>
                </a:solidFill>
              </a:defRPr>
            </a:lvl1pPr>
          </a:lstStyle>
          <a:p>
            <a:pPr lvl="0"/>
            <a:r>
              <a:rPr lang="en-US" dirty="0"/>
              <a:t>MM, DD, YYYY</a:t>
            </a:r>
          </a:p>
        </p:txBody>
      </p:sp>
      <p:sp>
        <p:nvSpPr>
          <p:cNvPr id="3" name="Date Placeholder 2">
            <a:extLst>
              <a:ext uri="{FF2B5EF4-FFF2-40B4-BE49-F238E27FC236}">
                <a16:creationId xmlns:a16="http://schemas.microsoft.com/office/drawing/2014/main" id="{9D53A216-A532-BE42-B0F2-A98D0CFABEB9}"/>
              </a:ext>
            </a:extLst>
          </p:cNvPr>
          <p:cNvSpPr>
            <a:spLocks noGrp="1"/>
          </p:cNvSpPr>
          <p:nvPr>
            <p:ph type="dt" sz="half" idx="17"/>
          </p:nvPr>
        </p:nvSpPr>
        <p:spPr/>
        <p:txBody>
          <a:bodyPr/>
          <a:lstStyle>
            <a:lvl1pPr>
              <a:defRPr>
                <a:solidFill>
                  <a:schemeClr val="bg1">
                    <a:alpha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12441">
                    <a:alpha val="50000"/>
                  </a:srgbClr>
                </a:solidFill>
                <a:effectLst/>
                <a:uLnTx/>
                <a:uFillTx/>
                <a:latin typeface="Century Gothic" panose="020F0302020204030204"/>
                <a:ea typeface="+mn-ea"/>
                <a:cs typeface="+mn-cs"/>
              </a:rPr>
              <a:t>2021  |</a:t>
            </a:r>
          </a:p>
        </p:txBody>
      </p:sp>
      <p:sp>
        <p:nvSpPr>
          <p:cNvPr id="5" name="Slide Number Placeholder 4">
            <a:extLst>
              <a:ext uri="{FF2B5EF4-FFF2-40B4-BE49-F238E27FC236}">
                <a16:creationId xmlns:a16="http://schemas.microsoft.com/office/drawing/2014/main" id="{F2C1FC15-8129-F444-8502-9D25C63EBBB9}"/>
              </a:ext>
            </a:extLst>
          </p:cNvPr>
          <p:cNvSpPr>
            <a:spLocks noGrp="1"/>
          </p:cNvSpPr>
          <p:nvPr>
            <p:ph type="sldNum" sz="quarter" idx="19"/>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F250469-B62C-0F44-897B-7C51B683C7AB}" type="slidenum">
              <a:rPr kumimoji="0" lang="en-US" sz="1050" b="0" i="0" u="none" strike="noStrike" kern="1200" cap="none" spc="0" normalizeH="0" baseline="0" noProof="0" smtClean="0">
                <a:ln>
                  <a:noFill/>
                </a:ln>
                <a:solidFill>
                  <a:srgbClr val="112441"/>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112441"/>
              </a:solidFill>
              <a:effectLst/>
              <a:uLnTx/>
              <a:uFillTx/>
              <a:latin typeface="Century Gothic" panose="020F0302020204030204"/>
              <a:ea typeface="+mn-ea"/>
              <a:cs typeface="+mn-cs"/>
            </a:endParaRPr>
          </a:p>
        </p:txBody>
      </p:sp>
      <p:sp>
        <p:nvSpPr>
          <p:cNvPr id="11" name="Title 5">
            <a:extLst>
              <a:ext uri="{FF2B5EF4-FFF2-40B4-BE49-F238E27FC236}">
                <a16:creationId xmlns:a16="http://schemas.microsoft.com/office/drawing/2014/main" id="{AE4D18BC-4266-4621-919E-DDC88230EB13}"/>
              </a:ext>
            </a:extLst>
          </p:cNvPr>
          <p:cNvSpPr>
            <a:spLocks noGrp="1"/>
          </p:cNvSpPr>
          <p:nvPr>
            <p:ph type="title" hasCustomPrompt="1"/>
          </p:nvPr>
        </p:nvSpPr>
        <p:spPr>
          <a:xfrm>
            <a:off x="1295400" y="2057400"/>
            <a:ext cx="6400800" cy="1115641"/>
          </a:xfrm>
        </p:spPr>
        <p:txBody>
          <a:bodyPr bIns="0" anchor="t" anchorCtr="0"/>
          <a:lstStyle>
            <a:lvl1pPr>
              <a:defRPr>
                <a:solidFill>
                  <a:schemeClr val="tx1"/>
                </a:solidFill>
              </a:defRPr>
            </a:lvl1pPr>
          </a:lstStyle>
          <a:p>
            <a:r>
              <a:rPr lang="en-US" dirty="0"/>
              <a:t>The Title for the presentation goes here</a:t>
            </a:r>
          </a:p>
        </p:txBody>
      </p:sp>
    </p:spTree>
    <p:extLst>
      <p:ext uri="{BB962C8B-B14F-4D97-AF65-F5344CB8AC3E}">
        <p14:creationId xmlns:p14="http://schemas.microsoft.com/office/powerpoint/2010/main" val="2029902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ALT Interior slide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82E3ACC-3EED-594E-A230-D358DA4FC482}"/>
              </a:ext>
            </a:extLst>
          </p:cNvPr>
          <p:cNvPicPr>
            <a:picLocks noChangeAspect="1"/>
          </p:cNvPicPr>
          <p:nvPr userDrawn="1"/>
        </p:nvPicPr>
        <p:blipFill>
          <a:blip r:embed="rId2"/>
          <a:stretch>
            <a:fillRect/>
          </a:stretch>
        </p:blipFill>
        <p:spPr>
          <a:xfrm>
            <a:off x="0" y="6210300"/>
            <a:ext cx="12192000" cy="419100"/>
          </a:xfrm>
          <a:prstGeom prst="rect">
            <a:avLst/>
          </a:prstGeom>
        </p:spPr>
      </p:pic>
      <p:sp>
        <p:nvSpPr>
          <p:cNvPr id="11" name="Text Placeholder 13">
            <a:extLst>
              <a:ext uri="{FF2B5EF4-FFF2-40B4-BE49-F238E27FC236}">
                <a16:creationId xmlns:a16="http://schemas.microsoft.com/office/drawing/2014/main" id="{D6A22B8B-CD5D-AF46-81BA-1B3E70DBD917}"/>
              </a:ext>
            </a:extLst>
          </p:cNvPr>
          <p:cNvSpPr>
            <a:spLocks noGrp="1"/>
          </p:cNvSpPr>
          <p:nvPr>
            <p:ph type="body" sz="quarter" idx="18" hasCustomPrompt="1"/>
          </p:nvPr>
        </p:nvSpPr>
        <p:spPr>
          <a:xfrm>
            <a:off x="1258824" y="2546604"/>
            <a:ext cx="9674352" cy="32004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sz="1600" b="0" spc="0"/>
            </a:lvl1pPr>
            <a:lvl2pPr>
              <a:defRPr/>
            </a:lvl2pPr>
            <a:lvl3pPr>
              <a:defRPr/>
            </a:lvl3pPr>
            <a:lvl4pPr marL="1143000" indent="-288925">
              <a:defRPr/>
            </a:lvl4pPr>
            <a:lvl5pPr marL="1431925" indent="-288925">
              <a:tabLst>
                <a:tab pos="1828800" algn="l"/>
              </a:tabLst>
              <a:defRPr sz="1400"/>
            </a:lvl5pPr>
          </a:lstStyle>
          <a:p>
            <a:r>
              <a:rPr lang="en-US" dirty="0">
                <a:solidFill>
                  <a:srgbClr val="092141"/>
                </a:solidFill>
                <a:effectLst/>
                <a:latin typeface="Century Gothic" panose="020B0502020202020204" pitchFamily="34" charset="0"/>
              </a:rPr>
              <a:t>Text here</a:t>
            </a:r>
          </a:p>
          <a:p>
            <a:r>
              <a:rPr lang="en-US" dirty="0">
                <a:solidFill>
                  <a:srgbClr val="092141"/>
                </a:solidFill>
                <a:effectLst/>
                <a:latin typeface="Century Gothic" panose="020B0502020202020204" pitchFamily="34" charset="0"/>
              </a:rPr>
              <a:t>Subtext here </a:t>
            </a:r>
          </a:p>
          <a:p>
            <a:pPr lvl="1"/>
            <a:r>
              <a:rPr lang="en-US" dirty="0">
                <a:solidFill>
                  <a:srgbClr val="092141"/>
                </a:solidFill>
                <a:effectLst/>
                <a:latin typeface="Century Gothic" panose="020B0502020202020204" pitchFamily="34" charset="0"/>
              </a:rPr>
              <a:t>Second Level </a:t>
            </a:r>
          </a:p>
          <a:p>
            <a:pPr lvl="2"/>
            <a:r>
              <a:rPr lang="en-US" dirty="0">
                <a:solidFill>
                  <a:srgbClr val="092141"/>
                </a:solidFill>
                <a:effectLst/>
                <a:latin typeface="Century Gothic" panose="020B0502020202020204" pitchFamily="34" charset="0"/>
              </a:rPr>
              <a:t>Third Level </a:t>
            </a:r>
          </a:p>
          <a:p>
            <a:pPr lvl="3"/>
            <a:r>
              <a:rPr lang="en-US" dirty="0">
                <a:solidFill>
                  <a:srgbClr val="092141"/>
                </a:solidFill>
                <a:effectLst/>
                <a:latin typeface="Century Gothic" panose="020B0502020202020204" pitchFamily="34" charset="0"/>
              </a:rPr>
              <a:t>Fourth</a:t>
            </a:r>
          </a:p>
          <a:p>
            <a:pPr lvl="4"/>
            <a:r>
              <a:rPr lang="en-US" dirty="0">
                <a:solidFill>
                  <a:srgbClr val="092141"/>
                </a:solidFill>
                <a:effectLst/>
                <a:latin typeface="Century Gothic" panose="020B0502020202020204" pitchFamily="34" charset="0"/>
              </a:rPr>
              <a:t>Fifth</a:t>
            </a:r>
          </a:p>
        </p:txBody>
      </p:sp>
      <p:sp>
        <p:nvSpPr>
          <p:cNvPr id="10" name="Title 1">
            <a:extLst>
              <a:ext uri="{FF2B5EF4-FFF2-40B4-BE49-F238E27FC236}">
                <a16:creationId xmlns:a16="http://schemas.microsoft.com/office/drawing/2014/main" id="{FCA79B21-8295-FA42-A4B4-C57FC659ACA6}"/>
              </a:ext>
            </a:extLst>
          </p:cNvPr>
          <p:cNvSpPr>
            <a:spLocks noGrp="1"/>
          </p:cNvSpPr>
          <p:nvPr>
            <p:ph type="title" hasCustomPrompt="1"/>
          </p:nvPr>
        </p:nvSpPr>
        <p:spPr>
          <a:xfrm>
            <a:off x="463648" y="567041"/>
            <a:ext cx="6082862" cy="419100"/>
          </a:xfrm>
        </p:spPr>
        <p:txBody>
          <a:bodyPr/>
          <a:lstStyle/>
          <a:p>
            <a:r>
              <a:rPr lang="en-US" dirty="0"/>
              <a:t>Header for slide goes here</a:t>
            </a:r>
          </a:p>
        </p:txBody>
      </p:sp>
      <p:sp>
        <p:nvSpPr>
          <p:cNvPr id="12" name="Text Placeholder 6">
            <a:extLst>
              <a:ext uri="{FF2B5EF4-FFF2-40B4-BE49-F238E27FC236}">
                <a16:creationId xmlns:a16="http://schemas.microsoft.com/office/drawing/2014/main" id="{DA8175A1-D07E-D240-AB85-0D2302A46E89}"/>
              </a:ext>
            </a:extLst>
          </p:cNvPr>
          <p:cNvSpPr>
            <a:spLocks noGrp="1"/>
          </p:cNvSpPr>
          <p:nvPr>
            <p:ph type="body" sz="quarter" idx="13" hasCustomPrompt="1"/>
          </p:nvPr>
        </p:nvSpPr>
        <p:spPr>
          <a:xfrm>
            <a:off x="463648" y="1006067"/>
            <a:ext cx="6083300" cy="289333"/>
          </a:xfrm>
          <a:prstGeom prst="rect">
            <a:avLst/>
          </a:prstGeom>
        </p:spPr>
        <p:txBody>
          <a:bodyPr lIns="0" tIns="0" rIns="0" bIns="0">
            <a:noAutofit/>
          </a:bodyPr>
          <a:lstStyle>
            <a:lvl1pPr>
              <a:defRPr spc="0" baseline="0"/>
            </a:lvl1pPr>
          </a:lstStyle>
          <a:p>
            <a:pPr lvl="0"/>
            <a:r>
              <a:rPr lang="en-US" dirty="0"/>
              <a:t>Sub-header goes in here (optional) </a:t>
            </a:r>
          </a:p>
        </p:txBody>
      </p:sp>
      <p:sp>
        <p:nvSpPr>
          <p:cNvPr id="4" name="Slide Number Placeholder 3">
            <a:extLst>
              <a:ext uri="{FF2B5EF4-FFF2-40B4-BE49-F238E27FC236}">
                <a16:creationId xmlns:a16="http://schemas.microsoft.com/office/drawing/2014/main" id="{836D88C1-0C98-C843-A554-CFCC6D3A801E}"/>
              </a:ext>
            </a:extLst>
          </p:cNvPr>
          <p:cNvSpPr>
            <a:spLocks noGrp="1"/>
          </p:cNvSpPr>
          <p:nvPr>
            <p:ph type="sldNum" sz="quarter" idx="21"/>
          </p:nvPr>
        </p:nvSpPr>
        <p:spPr>
          <a:xfrm>
            <a:off x="11430000" y="6400800"/>
            <a:ext cx="457200" cy="137352"/>
          </a:xfrm>
        </p:spPr>
        <p:txBody>
          <a:bodyPr/>
          <a:lstStyle>
            <a:lvl1pPr algn="r">
              <a:defRPr/>
            </a:lvl1pPr>
          </a:lstStyle>
          <a:p>
            <a:r>
              <a:rPr lang="en-US" dirty="0"/>
              <a:t>  </a:t>
            </a:r>
            <a:fld id="{E0E21186-8CC3-194A-9753-0BBC1EC778BB}" type="slidenum">
              <a:rPr lang="en-US" smtClean="0"/>
              <a:pPr/>
              <a:t>‹#›</a:t>
            </a:fld>
            <a:endParaRPr lang="en-US" dirty="0"/>
          </a:p>
        </p:txBody>
      </p:sp>
    </p:spTree>
    <p:extLst>
      <p:ext uri="{BB962C8B-B14F-4D97-AF65-F5344CB8AC3E}">
        <p14:creationId xmlns:p14="http://schemas.microsoft.com/office/powerpoint/2010/main" val="32376549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721D273-2F5A-9846-833E-886CB2A68554}"/>
              </a:ext>
            </a:extLst>
          </p:cNvPr>
          <p:cNvPicPr>
            <a:picLocks noChangeAspect="1"/>
          </p:cNvPicPr>
          <p:nvPr/>
        </p:nvPicPr>
        <p:blipFill>
          <a:blip r:embed="rId5"/>
          <a:stretch>
            <a:fillRect/>
          </a:stretch>
        </p:blipFill>
        <p:spPr>
          <a:xfrm>
            <a:off x="9736620" y="6106295"/>
            <a:ext cx="2016016" cy="457200"/>
          </a:xfrm>
          <a:prstGeom prst="rect">
            <a:avLst/>
          </a:prstGeom>
        </p:spPr>
      </p:pic>
      <p:sp>
        <p:nvSpPr>
          <p:cNvPr id="8" name="Text Placeholder 5">
            <a:extLst>
              <a:ext uri="{FF2B5EF4-FFF2-40B4-BE49-F238E27FC236}">
                <a16:creationId xmlns:a16="http://schemas.microsoft.com/office/drawing/2014/main" id="{B8CB9436-A061-6246-9B63-3EA5F806197F}"/>
              </a:ext>
            </a:extLst>
          </p:cNvPr>
          <p:cNvSpPr txBox="1">
            <a:spLocks/>
          </p:cNvSpPr>
          <p:nvPr userDrawn="1"/>
        </p:nvSpPr>
        <p:spPr>
          <a:xfrm>
            <a:off x="1286380" y="3176964"/>
            <a:ext cx="6343185" cy="232158"/>
          </a:xfrm>
          <a:prstGeom prst="rect">
            <a:avLst/>
          </a:prstGeom>
        </p:spPr>
        <p:txBody>
          <a:bodyPr vert="horz" lIns="0" tIns="4572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spc="350" baseline="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Title Placeholder 5">
            <a:extLst>
              <a:ext uri="{FF2B5EF4-FFF2-40B4-BE49-F238E27FC236}">
                <a16:creationId xmlns:a16="http://schemas.microsoft.com/office/drawing/2014/main" id="{7FA55B95-B745-A54E-AC4F-4751FDE1AE18}"/>
              </a:ext>
            </a:extLst>
          </p:cNvPr>
          <p:cNvSpPr>
            <a:spLocks noGrp="1"/>
          </p:cNvSpPr>
          <p:nvPr>
            <p:ph type="title"/>
          </p:nvPr>
        </p:nvSpPr>
        <p:spPr>
          <a:xfrm>
            <a:off x="1295400" y="2057400"/>
            <a:ext cx="6400800" cy="1115641"/>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9" name="Date Placeholder 2">
            <a:extLst>
              <a:ext uri="{FF2B5EF4-FFF2-40B4-BE49-F238E27FC236}">
                <a16:creationId xmlns:a16="http://schemas.microsoft.com/office/drawing/2014/main" id="{DBC4151B-A858-AF41-A42E-3284F8BD9710}"/>
              </a:ext>
            </a:extLst>
          </p:cNvPr>
          <p:cNvSpPr>
            <a:spLocks noGrp="1"/>
          </p:cNvSpPr>
          <p:nvPr>
            <p:ph type="dt" sz="half" idx="2"/>
          </p:nvPr>
        </p:nvSpPr>
        <p:spPr>
          <a:xfrm>
            <a:off x="439364" y="6304415"/>
            <a:ext cx="847016" cy="133591"/>
          </a:xfrm>
          <a:prstGeom prst="rect">
            <a:avLst/>
          </a:prstGeom>
        </p:spPr>
        <p:txBody>
          <a:bodyPr vert="horz" lIns="91440" tIns="45720" rIns="91440" bIns="91440" rtlCol="0" anchor="ctr"/>
          <a:lstStyle>
            <a:lvl1pPr algn="r">
              <a:defRPr sz="1050">
                <a:solidFill>
                  <a:schemeClr val="bg2">
                    <a:alpha val="50000"/>
                  </a:schemeClr>
                </a:solidFill>
              </a:defRPr>
            </a:lvl1pPr>
          </a:lstStyle>
          <a:p>
            <a:r>
              <a:rPr lang="en-US"/>
              <a:t>2021  |</a:t>
            </a:r>
            <a:endParaRPr lang="en-US" dirty="0"/>
          </a:p>
        </p:txBody>
      </p:sp>
      <p:sp>
        <p:nvSpPr>
          <p:cNvPr id="12" name="Slide Number Placeholder 4">
            <a:extLst>
              <a:ext uri="{FF2B5EF4-FFF2-40B4-BE49-F238E27FC236}">
                <a16:creationId xmlns:a16="http://schemas.microsoft.com/office/drawing/2014/main" id="{DB94CAE9-6F1E-B949-B110-0662869AC464}"/>
              </a:ext>
            </a:extLst>
          </p:cNvPr>
          <p:cNvSpPr>
            <a:spLocks noGrp="1"/>
          </p:cNvSpPr>
          <p:nvPr>
            <p:ph type="sldNum" sz="quarter" idx="4"/>
          </p:nvPr>
        </p:nvSpPr>
        <p:spPr>
          <a:xfrm>
            <a:off x="1286380" y="6304415"/>
            <a:ext cx="457730" cy="133591"/>
          </a:xfrm>
          <a:prstGeom prst="rect">
            <a:avLst/>
          </a:prstGeom>
        </p:spPr>
        <p:txBody>
          <a:bodyPr vert="horz" lIns="91440" tIns="45720" rIns="91440" bIns="91440" rtlCol="0" anchor="ctr"/>
          <a:lstStyle>
            <a:lvl1pPr algn="l">
              <a:defRPr sz="1050">
                <a:solidFill>
                  <a:schemeClr val="bg2"/>
                </a:solidFill>
              </a:defRPr>
            </a:lvl1pPr>
          </a:lstStyle>
          <a:p>
            <a:fld id="{DF250469-B62C-0F44-897B-7C51B683C7AB}" type="slidenum">
              <a:rPr lang="en-US" smtClean="0"/>
              <a:pPr/>
              <a:t>‹#›</a:t>
            </a:fld>
            <a:endParaRPr lang="en-US" dirty="0"/>
          </a:p>
        </p:txBody>
      </p:sp>
    </p:spTree>
    <p:extLst>
      <p:ext uri="{BB962C8B-B14F-4D97-AF65-F5344CB8AC3E}">
        <p14:creationId xmlns:p14="http://schemas.microsoft.com/office/powerpoint/2010/main" val="850076729"/>
      </p:ext>
    </p:extLst>
  </p:cSld>
  <p:clrMap bg1="lt1" tx1="dk1" bg2="lt2" tx2="dk2" accent1="accent1" accent2="accent2" accent3="accent3" accent4="accent4" accent5="accent5" accent6="accent6" hlink="hlink" folHlink="folHlink"/>
  <p:sldLayoutIdLst>
    <p:sldLayoutId id="2147483663" r:id="rId1"/>
    <p:sldLayoutId id="2147483808" r:id="rId2"/>
    <p:sldLayoutId id="2147483810" r:id="rId3"/>
  </p:sldLayoutIdLst>
  <p:hf hdr="0" ftr="0" dt="0"/>
  <p:txStyles>
    <p:titleStyle>
      <a:lvl1pPr algn="l" defTabSz="914400" rtl="0" eaLnBrk="1" latinLnBrk="0" hangingPunct="1">
        <a:lnSpc>
          <a:spcPct val="90000"/>
        </a:lnSpc>
        <a:spcBef>
          <a:spcPct val="0"/>
        </a:spcBef>
        <a:buNone/>
        <a:defRPr sz="3600" b="1" kern="1200" spc="0">
          <a:solidFill>
            <a:schemeClr val="bg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kern="1200" spc="350" baseline="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2" userDrawn="1">
          <p15:clr>
            <a:srgbClr val="F26B43"/>
          </p15:clr>
        </p15:guide>
        <p15:guide id="2" pos="264" userDrawn="1">
          <p15:clr>
            <a:srgbClr val="F26B43"/>
          </p15:clr>
        </p15:guide>
        <p15:guide id="3" pos="7416" userDrawn="1">
          <p15:clr>
            <a:srgbClr val="F26B43"/>
          </p15:clr>
        </p15:guide>
        <p15:guide id="4" orient="horz" pos="4056" userDrawn="1">
          <p15:clr>
            <a:srgbClr val="F26B43"/>
          </p15:clr>
        </p15:guide>
        <p15:guide id="5" orient="horz" pos="1992" userDrawn="1">
          <p15:clr>
            <a:srgbClr val="F26B43"/>
          </p15:clr>
        </p15:guide>
        <p15:guide id="6" orient="horz" pos="1296" userDrawn="1">
          <p15:clr>
            <a:srgbClr val="F26B43"/>
          </p15:clr>
        </p15:guide>
        <p15:guide id="7" pos="816" userDrawn="1">
          <p15:clr>
            <a:srgbClr val="F26B43"/>
          </p15:clr>
        </p15:guide>
        <p15:guide id="8" pos="48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FD110891-72CC-B746-A238-F0DC0B31137E}"/>
              </a:ext>
            </a:extLst>
          </p:cNvPr>
          <p:cNvSpPr txBox="1">
            <a:spLocks/>
          </p:cNvSpPr>
          <p:nvPr userDrawn="1"/>
        </p:nvSpPr>
        <p:spPr>
          <a:xfrm>
            <a:off x="964138" y="2656902"/>
            <a:ext cx="3314503" cy="199093"/>
          </a:xfrm>
          <a:prstGeom prst="rect">
            <a:avLst/>
          </a:prstGeom>
        </p:spPr>
        <p:txBody>
          <a:bodyPr/>
          <a:lstStyle>
            <a:lvl1pPr algn="l" defTabSz="914400" rtl="0" eaLnBrk="1" latinLnBrk="0" hangingPunct="1">
              <a:lnSpc>
                <a:spcPct val="90000"/>
              </a:lnSpc>
              <a:spcBef>
                <a:spcPct val="0"/>
              </a:spcBef>
              <a:buNone/>
              <a:defRPr sz="1200" b="0" i="0" kern="1200" spc="340" baseline="0">
                <a:solidFill>
                  <a:schemeClr val="bg2"/>
                </a:solidFill>
                <a:latin typeface="Century Gothic" panose="020B0502020202020204" pitchFamily="34" charset="0"/>
                <a:ea typeface="+mj-ea"/>
                <a:cs typeface="+mj-cs"/>
              </a:defRPr>
            </a:lvl1pPr>
          </a:lstStyle>
          <a:p>
            <a:endParaRPr lang="en-US" dirty="0"/>
          </a:p>
        </p:txBody>
      </p:sp>
      <p:sp>
        <p:nvSpPr>
          <p:cNvPr id="3" name="Title Placeholder 2">
            <a:extLst>
              <a:ext uri="{FF2B5EF4-FFF2-40B4-BE49-F238E27FC236}">
                <a16:creationId xmlns:a16="http://schemas.microsoft.com/office/drawing/2014/main" id="{05F51AE0-7874-6842-86D8-DA327A87ECE9}"/>
              </a:ext>
            </a:extLst>
          </p:cNvPr>
          <p:cNvSpPr>
            <a:spLocks noGrp="1"/>
          </p:cNvSpPr>
          <p:nvPr>
            <p:ph type="title"/>
          </p:nvPr>
        </p:nvSpPr>
        <p:spPr>
          <a:xfrm>
            <a:off x="463648" y="567041"/>
            <a:ext cx="6082862" cy="419100"/>
          </a:xfrm>
          <a:prstGeom prst="rect">
            <a:avLst/>
          </a:prstGeom>
        </p:spPr>
        <p:txBody>
          <a:bodyPr vert="horz" lIns="0" tIns="0" rIns="0" bIns="0" rtlCol="0" anchor="b" anchorCtr="0">
            <a:normAutofit/>
          </a:bodyPr>
          <a:lstStyle/>
          <a:p>
            <a:r>
              <a:rPr lang="en-US" dirty="0"/>
              <a:t>Header for slide goes here</a:t>
            </a:r>
          </a:p>
        </p:txBody>
      </p:sp>
      <p:pic>
        <p:nvPicPr>
          <p:cNvPr id="13" name="Picture 12" descr="A close up of a sign&#10;&#10;Description automatically generated">
            <a:extLst>
              <a:ext uri="{FF2B5EF4-FFF2-40B4-BE49-F238E27FC236}">
                <a16:creationId xmlns:a16="http://schemas.microsoft.com/office/drawing/2014/main" id="{9F87C30B-B0EB-E144-8308-D3A059B50F40}"/>
              </a:ext>
            </a:extLst>
          </p:cNvPr>
          <p:cNvPicPr>
            <a:picLocks noChangeAspect="1"/>
          </p:cNvPicPr>
          <p:nvPr userDrawn="1"/>
        </p:nvPicPr>
        <p:blipFill>
          <a:blip r:embed="rId4"/>
          <a:stretch>
            <a:fillRect/>
          </a:stretch>
        </p:blipFill>
        <p:spPr>
          <a:xfrm>
            <a:off x="11164824" y="501396"/>
            <a:ext cx="603504" cy="603504"/>
          </a:xfrm>
          <a:prstGeom prst="rect">
            <a:avLst/>
          </a:prstGeom>
        </p:spPr>
      </p:pic>
      <p:sp>
        <p:nvSpPr>
          <p:cNvPr id="4" name="Text Placeholder 3">
            <a:extLst>
              <a:ext uri="{FF2B5EF4-FFF2-40B4-BE49-F238E27FC236}">
                <a16:creationId xmlns:a16="http://schemas.microsoft.com/office/drawing/2014/main" id="{1EE8A63F-4DF3-6E4D-90DF-F4E11643C637}"/>
              </a:ext>
            </a:extLst>
          </p:cNvPr>
          <p:cNvSpPr>
            <a:spLocks noGrp="1"/>
          </p:cNvSpPr>
          <p:nvPr>
            <p:ph type="body" idx="1"/>
          </p:nvPr>
        </p:nvSpPr>
        <p:spPr>
          <a:xfrm>
            <a:off x="463648" y="1338424"/>
            <a:ext cx="10515600" cy="4351338"/>
          </a:xfrm>
          <a:prstGeom prst="rect">
            <a:avLst/>
          </a:prstGeom>
        </p:spPr>
        <p:txBody>
          <a:bodyPr vert="horz" lIns="91440" tIns="45720" rIns="91440" bIns="45720" rtlCol="0">
            <a:normAutofit/>
          </a:bodyPr>
          <a:lstStyle/>
          <a:p>
            <a:pPr lvl="0"/>
            <a:r>
              <a:rPr lang="en-US" dirty="0"/>
              <a:t>Click to edit master text styles</a:t>
            </a:r>
          </a:p>
          <a:p>
            <a:pPr lvl="0"/>
            <a:r>
              <a:rPr lang="en-US" dirty="0"/>
              <a:t>First </a:t>
            </a:r>
          </a:p>
          <a:p>
            <a:pPr lvl="1"/>
            <a:r>
              <a:rPr lang="en-US" dirty="0"/>
              <a:t>Second level </a:t>
            </a:r>
          </a:p>
          <a:p>
            <a:pPr lvl="2"/>
            <a:r>
              <a:rPr lang="en-US" dirty="0"/>
              <a:t>Third level </a:t>
            </a:r>
          </a:p>
          <a:p>
            <a:pPr lvl="5"/>
            <a:r>
              <a:rPr lang="en-US" dirty="0"/>
              <a:t>Fourth level </a:t>
            </a:r>
          </a:p>
          <a:p>
            <a:pPr lvl="3"/>
            <a:r>
              <a:rPr lang="en-US" dirty="0"/>
              <a:t>Fifth level </a:t>
            </a:r>
            <a:br>
              <a:rPr lang="en-US" dirty="0"/>
            </a:br>
            <a:endParaRPr lang="en-US" dirty="0"/>
          </a:p>
        </p:txBody>
      </p:sp>
      <p:sp>
        <p:nvSpPr>
          <p:cNvPr id="26" name="Date Placeholder 4">
            <a:extLst>
              <a:ext uri="{FF2B5EF4-FFF2-40B4-BE49-F238E27FC236}">
                <a16:creationId xmlns:a16="http://schemas.microsoft.com/office/drawing/2014/main" id="{0431B003-8D60-2F41-9919-5AB45CF422F4}"/>
              </a:ext>
            </a:extLst>
          </p:cNvPr>
          <p:cNvSpPr>
            <a:spLocks noGrp="1"/>
          </p:cNvSpPr>
          <p:nvPr>
            <p:ph type="dt" sz="half" idx="2"/>
          </p:nvPr>
        </p:nvSpPr>
        <p:spPr>
          <a:xfrm>
            <a:off x="10672549" y="6420241"/>
            <a:ext cx="832514" cy="137353"/>
          </a:xfrm>
          <a:prstGeom prst="rect">
            <a:avLst/>
          </a:prstGeom>
        </p:spPr>
        <p:txBody>
          <a:bodyPr vert="horz" lIns="91440" tIns="45720" rIns="91440" bIns="45720" rtlCol="0" anchor="ctr"/>
          <a:lstStyle>
            <a:lvl1pPr algn="r">
              <a:defRPr sz="1050">
                <a:solidFill>
                  <a:schemeClr val="tx1">
                    <a:alpha val="50000"/>
                  </a:schemeClr>
                </a:solidFill>
              </a:defRPr>
            </a:lvl1pPr>
          </a:lstStyle>
          <a:p>
            <a:r>
              <a:rPr lang="en-US"/>
              <a:t>2021  |</a:t>
            </a:r>
            <a:endParaRPr lang="en-US" dirty="0"/>
          </a:p>
        </p:txBody>
      </p:sp>
      <p:sp>
        <p:nvSpPr>
          <p:cNvPr id="27" name="Slide Number Placeholder 7">
            <a:extLst>
              <a:ext uri="{FF2B5EF4-FFF2-40B4-BE49-F238E27FC236}">
                <a16:creationId xmlns:a16="http://schemas.microsoft.com/office/drawing/2014/main" id="{7C83EC1E-10F8-714D-84C3-1120E5FD21D2}"/>
              </a:ext>
            </a:extLst>
          </p:cNvPr>
          <p:cNvSpPr>
            <a:spLocks noGrp="1"/>
          </p:cNvSpPr>
          <p:nvPr>
            <p:ph type="sldNum" sz="quarter" idx="4"/>
          </p:nvPr>
        </p:nvSpPr>
        <p:spPr>
          <a:xfrm>
            <a:off x="11517942" y="6415849"/>
            <a:ext cx="296277" cy="137352"/>
          </a:xfrm>
          <a:prstGeom prst="rect">
            <a:avLst/>
          </a:prstGeom>
        </p:spPr>
        <p:txBody>
          <a:bodyPr vert="horz" lIns="0" tIns="0" rIns="0" bIns="0" rtlCol="0" anchor="ctr"/>
          <a:lstStyle>
            <a:lvl1pPr algn="l">
              <a:defRPr sz="1050">
                <a:solidFill>
                  <a:schemeClr val="tx1"/>
                </a:solidFill>
              </a:defRPr>
            </a:lvl1pPr>
          </a:lstStyle>
          <a:p>
            <a:r>
              <a:rPr lang="en-US"/>
              <a:t>  </a:t>
            </a:r>
            <a:fld id="{E0E21186-8CC3-194A-9753-0BBC1EC778BB}" type="slidenum">
              <a:rPr lang="en-US" smtClean="0"/>
              <a:pPr/>
              <a:t>‹#›</a:t>
            </a:fld>
            <a:endParaRPr lang="en-US" dirty="0"/>
          </a:p>
        </p:txBody>
      </p:sp>
    </p:spTree>
    <p:extLst>
      <p:ext uri="{BB962C8B-B14F-4D97-AF65-F5344CB8AC3E}">
        <p14:creationId xmlns:p14="http://schemas.microsoft.com/office/powerpoint/2010/main" val="3842936411"/>
      </p:ext>
    </p:extLst>
  </p:cSld>
  <p:clrMap bg1="lt1" tx1="dk1" bg2="lt2" tx2="dk2" accent1="accent1" accent2="accent2" accent3="accent3" accent4="accent4" accent5="accent5" accent6="accent6" hlink="hlink" folHlink="folHlink"/>
  <p:sldLayoutIdLst>
    <p:sldLayoutId id="2147483803" r:id="rId1"/>
    <p:sldLayoutId id="2147483809" r:id="rId2"/>
  </p:sldLayoutIdLst>
  <p:hf hdr="0" ftr="0" dt="0"/>
  <p:txStyles>
    <p:titleStyle>
      <a:lvl1pPr algn="l" defTabSz="914400" rtl="0" eaLnBrk="1" latinLnBrk="0" hangingPunct="1">
        <a:lnSpc>
          <a:spcPct val="90000"/>
        </a:lnSpc>
        <a:spcBef>
          <a:spcPct val="0"/>
        </a:spcBef>
        <a:buNone/>
        <a:defRPr sz="3200" b="1" i="0" kern="1200">
          <a:solidFill>
            <a:schemeClr val="bg1"/>
          </a:solidFill>
          <a:latin typeface="Century Gothic" panose="020B0502020202020204" pitchFamily="34" charset="0"/>
          <a:ea typeface="+mj-ea"/>
          <a:cs typeface="+mj-cs"/>
        </a:defRPr>
      </a:lvl1pPr>
    </p:titleStyle>
    <p:bodyStyle>
      <a:lvl1pPr marL="285750" indent="-285750" algn="l" defTabSz="914400" rtl="0" eaLnBrk="1" latinLnBrk="0" hangingPunct="1">
        <a:lnSpc>
          <a:spcPct val="150000"/>
        </a:lnSpc>
        <a:spcBef>
          <a:spcPts val="0"/>
        </a:spcBef>
        <a:buFont typeface="Arial" panose="020B0604020202020204" pitchFamily="34" charset="0"/>
        <a:buChar char="•"/>
        <a:defRPr sz="1600" b="0" i="0" kern="0" spc="0" baseline="0">
          <a:solidFill>
            <a:schemeClr val="bg1"/>
          </a:solidFill>
          <a:latin typeface="+mj-lt"/>
          <a:ea typeface="+mn-ea"/>
          <a:cs typeface="+mn-cs"/>
        </a:defRPr>
      </a:lvl1pPr>
      <a:lvl2pPr marL="576263" indent="-287338" algn="l" defTabSz="914400" rtl="0" eaLnBrk="1" latinLnBrk="0" hangingPunct="1">
        <a:lnSpc>
          <a:spcPct val="150000"/>
        </a:lnSpc>
        <a:spcBef>
          <a:spcPts val="0"/>
        </a:spcBef>
        <a:buFont typeface="Arial" panose="020B0604020202020204" pitchFamily="34" charset="0"/>
        <a:buChar char="•"/>
        <a:tabLst/>
        <a:defRPr sz="1600" b="0" i="0" kern="1200" spc="0">
          <a:solidFill>
            <a:schemeClr val="bg1"/>
          </a:solidFill>
          <a:latin typeface="+mj-lt"/>
          <a:ea typeface="+mn-ea"/>
          <a:cs typeface="+mn-cs"/>
        </a:defRPr>
      </a:lvl2pPr>
      <a:lvl3pPr marL="914400" indent="-288925" algn="l" defTabSz="914400" rtl="0" eaLnBrk="1" latinLnBrk="0" hangingPunct="1">
        <a:lnSpc>
          <a:spcPct val="150000"/>
        </a:lnSpc>
        <a:spcBef>
          <a:spcPts val="0"/>
        </a:spcBef>
        <a:buFont typeface="Arial" panose="020B0604020202020204" pitchFamily="34" charset="0"/>
        <a:buChar char="•"/>
        <a:tabLst>
          <a:tab pos="746125" algn="l"/>
        </a:tabLst>
        <a:defRPr sz="1400" b="0" i="0" kern="1200" spc="0">
          <a:solidFill>
            <a:schemeClr val="bg1"/>
          </a:solidFill>
          <a:latin typeface="+mn-lt"/>
          <a:ea typeface="+mn-ea"/>
          <a:cs typeface="+mn-cs"/>
        </a:defRPr>
      </a:lvl3pPr>
      <a:lvl4pPr marL="1203325" indent="287338" algn="l" defTabSz="914400" rtl="0" eaLnBrk="1" latinLnBrk="0" hangingPunct="1">
        <a:lnSpc>
          <a:spcPct val="150000"/>
        </a:lnSpc>
        <a:spcBef>
          <a:spcPts val="0"/>
        </a:spcBef>
        <a:buFont typeface="Arial" panose="020B0604020202020204" pitchFamily="34" charset="0"/>
        <a:buChar char="•"/>
        <a:tabLst/>
        <a:defRPr sz="1400" b="0" i="0" kern="1200" spc="0">
          <a:solidFill>
            <a:schemeClr val="bg1"/>
          </a:solidFill>
          <a:latin typeface="+mn-lt"/>
          <a:ea typeface="+mn-ea"/>
          <a:cs typeface="+mn-cs"/>
        </a:defRPr>
      </a:lvl4pPr>
      <a:lvl5pPr marL="173736" indent="-173736" algn="l" defTabSz="914400" rtl="0" eaLnBrk="1" latinLnBrk="0" hangingPunct="1">
        <a:lnSpc>
          <a:spcPct val="90000"/>
        </a:lnSpc>
        <a:spcBef>
          <a:spcPts val="1000"/>
        </a:spcBef>
        <a:buFont typeface="Arial" panose="020B0604020202020204" pitchFamily="34" charset="0"/>
        <a:buChar char="•"/>
        <a:tabLst/>
        <a:defRPr sz="1600" b="0" i="0" kern="1200" spc="0">
          <a:solidFill>
            <a:schemeClr val="bg1"/>
          </a:solidFill>
          <a:latin typeface="Century Gothic" panose="020B0502020202020204" pitchFamily="34" charset="0"/>
          <a:ea typeface="+mn-ea"/>
          <a:cs typeface="+mn-cs"/>
        </a:defRPr>
      </a:lvl5pPr>
      <a:lvl6pPr marL="1203325" indent="-288925" algn="l" defTabSz="914400" rtl="0" eaLnBrk="1" latinLnBrk="0" hangingPunct="1">
        <a:lnSpc>
          <a:spcPct val="150000"/>
        </a:lnSpc>
        <a:spcBef>
          <a:spcPts val="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16">
          <p15:clr>
            <a:srgbClr val="F26B43"/>
          </p15:clr>
        </p15:guide>
        <p15:guide id="2" pos="264">
          <p15:clr>
            <a:srgbClr val="F26B43"/>
          </p15:clr>
        </p15:guide>
        <p15:guide id="3" orient="horz" pos="360">
          <p15:clr>
            <a:srgbClr val="F26B43"/>
          </p15:clr>
        </p15:guide>
        <p15:guide id="4" orient="horz" pos="624">
          <p15:clr>
            <a:srgbClr val="F26B43"/>
          </p15:clr>
        </p15:guide>
        <p15:guide id="6" orient="horz" pos="696">
          <p15:clr>
            <a:srgbClr val="F26B43"/>
          </p15:clr>
        </p15:guide>
        <p15:guide id="7" orient="horz" pos="3912">
          <p15:clr>
            <a:srgbClr val="F26B43"/>
          </p15:clr>
        </p15:guide>
        <p15:guide id="8" orient="horz" pos="4200">
          <p15:clr>
            <a:srgbClr val="F26B43"/>
          </p15:clr>
        </p15:guide>
        <p15:guide id="9" orient="horz" pos="4128" userDrawn="1">
          <p15:clr>
            <a:srgbClr val="F26B43"/>
          </p15:clr>
        </p15:guide>
        <p15:guide id="10" orient="horz" pos="403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FD110891-72CC-B746-A238-F0DC0B31137E}"/>
              </a:ext>
            </a:extLst>
          </p:cNvPr>
          <p:cNvSpPr txBox="1">
            <a:spLocks/>
          </p:cNvSpPr>
          <p:nvPr userDrawn="1"/>
        </p:nvSpPr>
        <p:spPr>
          <a:xfrm>
            <a:off x="964138" y="2656902"/>
            <a:ext cx="3314503" cy="199093"/>
          </a:xfrm>
          <a:prstGeom prst="rect">
            <a:avLst/>
          </a:prstGeom>
        </p:spPr>
        <p:txBody>
          <a:bodyPr/>
          <a:lstStyle>
            <a:lvl1pPr algn="l" defTabSz="914400" rtl="0" eaLnBrk="1" latinLnBrk="0" hangingPunct="1">
              <a:lnSpc>
                <a:spcPct val="90000"/>
              </a:lnSpc>
              <a:spcBef>
                <a:spcPct val="0"/>
              </a:spcBef>
              <a:buNone/>
              <a:defRPr sz="1200" b="0" i="0" kern="1200" spc="340" baseline="0">
                <a:solidFill>
                  <a:schemeClr val="bg2"/>
                </a:solidFill>
                <a:latin typeface="Century Gothic" panose="020B0502020202020204" pitchFamily="34" charset="0"/>
                <a:ea typeface="+mj-ea"/>
                <a:cs typeface="+mj-cs"/>
              </a:defRPr>
            </a:lvl1pPr>
          </a:lstStyle>
          <a:p>
            <a:endParaRPr lang="en-US" dirty="0"/>
          </a:p>
        </p:txBody>
      </p:sp>
      <p:sp>
        <p:nvSpPr>
          <p:cNvPr id="3" name="Title Placeholder 2">
            <a:extLst>
              <a:ext uri="{FF2B5EF4-FFF2-40B4-BE49-F238E27FC236}">
                <a16:creationId xmlns:a16="http://schemas.microsoft.com/office/drawing/2014/main" id="{05F51AE0-7874-6842-86D8-DA327A87ECE9}"/>
              </a:ext>
            </a:extLst>
          </p:cNvPr>
          <p:cNvSpPr>
            <a:spLocks noGrp="1"/>
          </p:cNvSpPr>
          <p:nvPr>
            <p:ph type="title"/>
          </p:nvPr>
        </p:nvSpPr>
        <p:spPr>
          <a:xfrm>
            <a:off x="463648" y="567041"/>
            <a:ext cx="6082862" cy="419100"/>
          </a:xfrm>
          <a:prstGeom prst="rect">
            <a:avLst/>
          </a:prstGeom>
        </p:spPr>
        <p:txBody>
          <a:bodyPr vert="horz" lIns="0" tIns="0" rIns="0" bIns="0" rtlCol="0" anchor="b" anchorCtr="0">
            <a:normAutofit/>
          </a:bodyPr>
          <a:lstStyle/>
          <a:p>
            <a:r>
              <a:rPr lang="en-US" dirty="0"/>
              <a:t>Header for slide goes here</a:t>
            </a:r>
          </a:p>
        </p:txBody>
      </p:sp>
      <p:pic>
        <p:nvPicPr>
          <p:cNvPr id="13" name="Picture 12" descr="A close up of a sign&#10;&#10;Description automatically generated">
            <a:extLst>
              <a:ext uri="{FF2B5EF4-FFF2-40B4-BE49-F238E27FC236}">
                <a16:creationId xmlns:a16="http://schemas.microsoft.com/office/drawing/2014/main" id="{9F87C30B-B0EB-E144-8308-D3A059B50F40}"/>
              </a:ext>
            </a:extLst>
          </p:cNvPr>
          <p:cNvPicPr>
            <a:picLocks noChangeAspect="1"/>
          </p:cNvPicPr>
          <p:nvPr userDrawn="1"/>
        </p:nvPicPr>
        <p:blipFill>
          <a:blip r:embed="rId3"/>
          <a:stretch>
            <a:fillRect/>
          </a:stretch>
        </p:blipFill>
        <p:spPr>
          <a:xfrm>
            <a:off x="11164850" y="501396"/>
            <a:ext cx="603504" cy="603504"/>
          </a:xfrm>
          <a:prstGeom prst="rect">
            <a:avLst/>
          </a:prstGeom>
        </p:spPr>
      </p:pic>
      <p:sp>
        <p:nvSpPr>
          <p:cNvPr id="4" name="Text Placeholder 3">
            <a:extLst>
              <a:ext uri="{FF2B5EF4-FFF2-40B4-BE49-F238E27FC236}">
                <a16:creationId xmlns:a16="http://schemas.microsoft.com/office/drawing/2014/main" id="{1EE8A63F-4DF3-6E4D-90DF-F4E11643C637}"/>
              </a:ext>
            </a:extLst>
          </p:cNvPr>
          <p:cNvSpPr>
            <a:spLocks noGrp="1"/>
          </p:cNvSpPr>
          <p:nvPr>
            <p:ph type="body" idx="1"/>
          </p:nvPr>
        </p:nvSpPr>
        <p:spPr>
          <a:xfrm>
            <a:off x="419100" y="133350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a:extLst>
              <a:ext uri="{FF2B5EF4-FFF2-40B4-BE49-F238E27FC236}">
                <a16:creationId xmlns:a16="http://schemas.microsoft.com/office/drawing/2014/main" id="{E8BFCA31-4EB9-CC41-A33A-193FD97465B6}"/>
              </a:ext>
            </a:extLst>
          </p:cNvPr>
          <p:cNvSpPr>
            <a:spLocks noGrp="1"/>
          </p:cNvSpPr>
          <p:nvPr>
            <p:ph type="dt" sz="half" idx="2"/>
          </p:nvPr>
        </p:nvSpPr>
        <p:spPr>
          <a:xfrm>
            <a:off x="10672549" y="6420241"/>
            <a:ext cx="832514" cy="137353"/>
          </a:xfrm>
          <a:prstGeom prst="rect">
            <a:avLst/>
          </a:prstGeom>
        </p:spPr>
        <p:txBody>
          <a:bodyPr vert="horz" lIns="91440" tIns="45720" rIns="91440" bIns="45720" rtlCol="0" anchor="ctr"/>
          <a:lstStyle>
            <a:lvl1pPr algn="r">
              <a:defRPr sz="1050">
                <a:solidFill>
                  <a:schemeClr val="bg1">
                    <a:alpha val="50000"/>
                  </a:schemeClr>
                </a:solidFill>
              </a:defRPr>
            </a:lvl1pPr>
          </a:lstStyle>
          <a:p>
            <a:r>
              <a:rPr lang="en-US"/>
              <a:t>2021  |</a:t>
            </a:r>
            <a:endParaRPr lang="en-US" dirty="0"/>
          </a:p>
        </p:txBody>
      </p:sp>
      <p:sp>
        <p:nvSpPr>
          <p:cNvPr id="12" name="Slide Number Placeholder 7">
            <a:extLst>
              <a:ext uri="{FF2B5EF4-FFF2-40B4-BE49-F238E27FC236}">
                <a16:creationId xmlns:a16="http://schemas.microsoft.com/office/drawing/2014/main" id="{484372DB-FA13-0549-9B49-79CF33FAAB2D}"/>
              </a:ext>
            </a:extLst>
          </p:cNvPr>
          <p:cNvSpPr>
            <a:spLocks noGrp="1"/>
          </p:cNvSpPr>
          <p:nvPr>
            <p:ph type="sldNum" sz="quarter" idx="4"/>
          </p:nvPr>
        </p:nvSpPr>
        <p:spPr>
          <a:xfrm>
            <a:off x="11505063" y="6420241"/>
            <a:ext cx="324997" cy="140185"/>
          </a:xfrm>
          <a:prstGeom prst="rect">
            <a:avLst/>
          </a:prstGeom>
        </p:spPr>
        <p:txBody>
          <a:bodyPr vert="horz" lIns="0" tIns="0" rIns="0" bIns="0" rtlCol="0" anchor="ctr"/>
          <a:lstStyle>
            <a:lvl1pPr algn="l">
              <a:defRPr sz="1050">
                <a:solidFill>
                  <a:schemeClr val="bg1"/>
                </a:solidFill>
              </a:defRPr>
            </a:lvl1pPr>
          </a:lstStyle>
          <a:p>
            <a:r>
              <a:rPr lang="en-US" dirty="0"/>
              <a:t>  </a:t>
            </a:r>
            <a:fld id="{E0E21186-8CC3-194A-9753-0BBC1EC778BB}" type="slidenum">
              <a:rPr lang="en-US" smtClean="0"/>
              <a:pPr/>
              <a:t>‹#›</a:t>
            </a:fld>
            <a:endParaRPr lang="en-US" dirty="0"/>
          </a:p>
        </p:txBody>
      </p:sp>
    </p:spTree>
    <p:extLst>
      <p:ext uri="{BB962C8B-B14F-4D97-AF65-F5344CB8AC3E}">
        <p14:creationId xmlns:p14="http://schemas.microsoft.com/office/powerpoint/2010/main" val="3954890980"/>
      </p:ext>
    </p:extLst>
  </p:cSld>
  <p:clrMap bg1="lt1" tx1="dk1" bg2="lt2" tx2="dk2" accent1="accent1" accent2="accent2" accent3="accent3" accent4="accent4" accent5="accent5" accent6="accent6" hlink="hlink" folHlink="folHlink"/>
  <p:sldLayoutIdLst>
    <p:sldLayoutId id="2147483772" r:id="rId1"/>
  </p:sldLayoutIdLst>
  <p:hf hdr="0" ftr="0" dt="0"/>
  <p:txStyles>
    <p:titleStyle>
      <a:lvl1pPr algn="l" defTabSz="914400" rtl="0" eaLnBrk="1" latinLnBrk="0" hangingPunct="1">
        <a:lnSpc>
          <a:spcPct val="90000"/>
        </a:lnSpc>
        <a:spcBef>
          <a:spcPct val="0"/>
        </a:spcBef>
        <a:buNone/>
        <a:defRPr sz="3200" b="1" i="0" kern="1200">
          <a:solidFill>
            <a:schemeClr val="bg1"/>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0"/>
        </a:spcBef>
        <a:buFont typeface="Arial" panose="020B0604020202020204" pitchFamily="34" charset="0"/>
        <a:buNone/>
        <a:defRPr sz="1600" b="0" i="0" kern="0" spc="0" baseline="0">
          <a:solidFill>
            <a:schemeClr val="bg1"/>
          </a:solidFill>
          <a:latin typeface="Century Gothic" panose="020B0502020202020204" pitchFamily="34" charset="0"/>
          <a:ea typeface="+mn-ea"/>
          <a:cs typeface="+mn-cs"/>
        </a:defRPr>
      </a:lvl1pPr>
      <a:lvl2pPr marL="576263" indent="-287338" algn="l" defTabSz="914400" rtl="0" eaLnBrk="1" latinLnBrk="0" hangingPunct="1">
        <a:lnSpc>
          <a:spcPct val="150000"/>
        </a:lnSpc>
        <a:spcBef>
          <a:spcPts val="0"/>
        </a:spcBef>
        <a:buFont typeface="Arial" panose="020B0604020202020204" pitchFamily="34" charset="0"/>
        <a:buChar char="•"/>
        <a:tabLst/>
        <a:defRPr sz="1600" b="0" i="0" kern="1200">
          <a:solidFill>
            <a:schemeClr val="tx1"/>
          </a:solidFill>
          <a:latin typeface="Century Gothic" panose="020B0502020202020204" pitchFamily="34" charset="0"/>
          <a:ea typeface="+mn-ea"/>
          <a:cs typeface="+mn-cs"/>
        </a:defRPr>
      </a:lvl2pPr>
      <a:lvl3pPr marL="854075" indent="-277813" algn="l" defTabSz="914400" rtl="0" eaLnBrk="1" latinLnBrk="0" hangingPunct="1">
        <a:lnSpc>
          <a:spcPct val="150000"/>
        </a:lnSpc>
        <a:spcBef>
          <a:spcPts val="0"/>
        </a:spcBef>
        <a:buFont typeface="Arial" panose="020B0604020202020204" pitchFamily="34" charset="0"/>
        <a:buChar char="•"/>
        <a:tabLst/>
        <a:defRPr sz="1400" b="0" i="0" kern="1200">
          <a:solidFill>
            <a:schemeClr val="tx1"/>
          </a:solidFill>
          <a:latin typeface="Century Gothic" panose="020B0502020202020204" pitchFamily="34" charset="0"/>
          <a:ea typeface="+mn-ea"/>
          <a:cs typeface="+mn-cs"/>
        </a:defRPr>
      </a:lvl3pPr>
      <a:lvl4pPr marL="1143000" indent="-288925" algn="l" defTabSz="914400" rtl="0" eaLnBrk="1" latinLnBrk="0" hangingPunct="1">
        <a:lnSpc>
          <a:spcPct val="150000"/>
        </a:lnSpc>
        <a:spcBef>
          <a:spcPts val="0"/>
        </a:spcBef>
        <a:buFont typeface="Arial" panose="020B0604020202020204" pitchFamily="34" charset="0"/>
        <a:buChar char="•"/>
        <a:tabLst/>
        <a:defRPr sz="1400" b="0" i="0" kern="1200">
          <a:solidFill>
            <a:schemeClr val="tx1"/>
          </a:solidFill>
          <a:latin typeface="Century Gothic" panose="020B0502020202020204" pitchFamily="34" charset="0"/>
          <a:ea typeface="+mn-ea"/>
          <a:cs typeface="+mn-cs"/>
        </a:defRPr>
      </a:lvl4pPr>
      <a:lvl5pPr marL="1431925" indent="-288925" algn="l" defTabSz="914400" rtl="0" eaLnBrk="1" latinLnBrk="0" hangingPunct="1">
        <a:lnSpc>
          <a:spcPct val="150000"/>
        </a:lnSpc>
        <a:spcBef>
          <a:spcPts val="0"/>
        </a:spcBef>
        <a:buFont typeface="Arial" panose="020B0604020202020204" pitchFamily="34" charset="0"/>
        <a:buChar char="•"/>
        <a:tabLst/>
        <a:defRPr sz="14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16">
          <p15:clr>
            <a:srgbClr val="F26B43"/>
          </p15:clr>
        </p15:guide>
        <p15:guide id="2" pos="264">
          <p15:clr>
            <a:srgbClr val="F26B43"/>
          </p15:clr>
        </p15:guide>
        <p15:guide id="3" orient="horz" pos="360">
          <p15:clr>
            <a:srgbClr val="F26B43"/>
          </p15:clr>
        </p15:guide>
        <p15:guide id="5" orient="horz" pos="840" userDrawn="1">
          <p15:clr>
            <a:srgbClr val="F26B43"/>
          </p15:clr>
        </p15:guide>
        <p15:guide id="6" orient="horz" pos="624" userDrawn="1">
          <p15:clr>
            <a:srgbClr val="F26B43"/>
          </p15:clr>
        </p15:guide>
        <p15:guide id="7" orient="horz" pos="3912">
          <p15:clr>
            <a:srgbClr val="F26B43"/>
          </p15:clr>
        </p15:guide>
        <p15:guide id="8" orient="horz" pos="4200">
          <p15:clr>
            <a:srgbClr val="F26B43"/>
          </p15:clr>
        </p15:guide>
        <p15:guide id="9" orient="horz" pos="4152">
          <p15:clr>
            <a:srgbClr val="F26B43"/>
          </p15:clr>
        </p15:guide>
        <p15:guide id="10" orient="horz" pos="400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721D273-2F5A-9846-833E-886CB2A68554}"/>
              </a:ext>
            </a:extLst>
          </p:cNvPr>
          <p:cNvPicPr>
            <a:picLocks noChangeAspect="1"/>
          </p:cNvPicPr>
          <p:nvPr/>
        </p:nvPicPr>
        <p:blipFill>
          <a:blip r:embed="rId5"/>
          <a:stretch>
            <a:fillRect/>
          </a:stretch>
        </p:blipFill>
        <p:spPr>
          <a:xfrm>
            <a:off x="9736620" y="6106295"/>
            <a:ext cx="2016016" cy="457200"/>
          </a:xfrm>
          <a:prstGeom prst="rect">
            <a:avLst/>
          </a:prstGeom>
        </p:spPr>
      </p:pic>
      <p:sp>
        <p:nvSpPr>
          <p:cNvPr id="8" name="Text Placeholder 5">
            <a:extLst>
              <a:ext uri="{FF2B5EF4-FFF2-40B4-BE49-F238E27FC236}">
                <a16:creationId xmlns:a16="http://schemas.microsoft.com/office/drawing/2014/main" id="{B8CB9436-A061-6246-9B63-3EA5F806197F}"/>
              </a:ext>
            </a:extLst>
          </p:cNvPr>
          <p:cNvSpPr txBox="1">
            <a:spLocks/>
          </p:cNvSpPr>
          <p:nvPr userDrawn="1"/>
        </p:nvSpPr>
        <p:spPr>
          <a:xfrm>
            <a:off x="1286380" y="3176964"/>
            <a:ext cx="6343185" cy="232158"/>
          </a:xfrm>
          <a:prstGeom prst="rect">
            <a:avLst/>
          </a:prstGeom>
        </p:spPr>
        <p:txBody>
          <a:bodyPr vert="horz" lIns="0" tIns="4572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spc="350" baseline="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Title Placeholder 5">
            <a:extLst>
              <a:ext uri="{FF2B5EF4-FFF2-40B4-BE49-F238E27FC236}">
                <a16:creationId xmlns:a16="http://schemas.microsoft.com/office/drawing/2014/main" id="{7FA55B95-B745-A54E-AC4F-4751FDE1AE18}"/>
              </a:ext>
            </a:extLst>
          </p:cNvPr>
          <p:cNvSpPr>
            <a:spLocks noGrp="1"/>
          </p:cNvSpPr>
          <p:nvPr>
            <p:ph type="title"/>
          </p:nvPr>
        </p:nvSpPr>
        <p:spPr>
          <a:xfrm>
            <a:off x="1295400" y="2057400"/>
            <a:ext cx="6400800" cy="1115641"/>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9" name="Date Placeholder 2">
            <a:extLst>
              <a:ext uri="{FF2B5EF4-FFF2-40B4-BE49-F238E27FC236}">
                <a16:creationId xmlns:a16="http://schemas.microsoft.com/office/drawing/2014/main" id="{DBC4151B-A858-AF41-A42E-3284F8BD9710}"/>
              </a:ext>
            </a:extLst>
          </p:cNvPr>
          <p:cNvSpPr>
            <a:spLocks noGrp="1"/>
          </p:cNvSpPr>
          <p:nvPr>
            <p:ph type="dt" sz="half" idx="2"/>
          </p:nvPr>
        </p:nvSpPr>
        <p:spPr>
          <a:xfrm>
            <a:off x="439364" y="6304415"/>
            <a:ext cx="847016" cy="133591"/>
          </a:xfrm>
          <a:prstGeom prst="rect">
            <a:avLst/>
          </a:prstGeom>
        </p:spPr>
        <p:txBody>
          <a:bodyPr vert="horz" lIns="91440" tIns="45720" rIns="91440" bIns="91440" rtlCol="0" anchor="ctr"/>
          <a:lstStyle>
            <a:lvl1pPr algn="r">
              <a:defRPr sz="1050">
                <a:solidFill>
                  <a:schemeClr val="bg2">
                    <a:alpha val="50000"/>
                  </a:schemeClr>
                </a:solidFill>
              </a:defRPr>
            </a:lvl1pPr>
          </a:lstStyle>
          <a:p>
            <a:r>
              <a:rPr lang="en-US" dirty="0"/>
              <a:t>2021  |</a:t>
            </a:r>
          </a:p>
        </p:txBody>
      </p:sp>
      <p:sp>
        <p:nvSpPr>
          <p:cNvPr id="12" name="Slide Number Placeholder 4">
            <a:extLst>
              <a:ext uri="{FF2B5EF4-FFF2-40B4-BE49-F238E27FC236}">
                <a16:creationId xmlns:a16="http://schemas.microsoft.com/office/drawing/2014/main" id="{DB94CAE9-6F1E-B949-B110-0662869AC464}"/>
              </a:ext>
            </a:extLst>
          </p:cNvPr>
          <p:cNvSpPr>
            <a:spLocks noGrp="1"/>
          </p:cNvSpPr>
          <p:nvPr>
            <p:ph type="sldNum" sz="quarter" idx="4"/>
          </p:nvPr>
        </p:nvSpPr>
        <p:spPr>
          <a:xfrm>
            <a:off x="1286380" y="6304415"/>
            <a:ext cx="457730" cy="133591"/>
          </a:xfrm>
          <a:prstGeom prst="rect">
            <a:avLst/>
          </a:prstGeom>
        </p:spPr>
        <p:txBody>
          <a:bodyPr vert="horz" lIns="91440" tIns="45720" rIns="91440" bIns="91440" rtlCol="0" anchor="ctr"/>
          <a:lstStyle>
            <a:lvl1pPr algn="l">
              <a:defRPr sz="1050">
                <a:solidFill>
                  <a:schemeClr val="bg2"/>
                </a:solidFill>
              </a:defRPr>
            </a:lvl1pPr>
          </a:lstStyle>
          <a:p>
            <a:fld id="{DF250469-B62C-0F44-897B-7C51B683C7AB}" type="slidenum">
              <a:rPr lang="en-US" smtClean="0"/>
              <a:pPr/>
              <a:t>‹#›</a:t>
            </a:fld>
            <a:endParaRPr lang="en-US" dirty="0"/>
          </a:p>
        </p:txBody>
      </p:sp>
    </p:spTree>
    <p:extLst>
      <p:ext uri="{BB962C8B-B14F-4D97-AF65-F5344CB8AC3E}">
        <p14:creationId xmlns:p14="http://schemas.microsoft.com/office/powerpoint/2010/main" val="4171313502"/>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Lst>
  <p:hf hdr="0"/>
  <p:txStyles>
    <p:titleStyle>
      <a:lvl1pPr algn="l" defTabSz="914400" rtl="0" eaLnBrk="1" latinLnBrk="0" hangingPunct="1">
        <a:lnSpc>
          <a:spcPct val="90000"/>
        </a:lnSpc>
        <a:spcBef>
          <a:spcPct val="0"/>
        </a:spcBef>
        <a:buNone/>
        <a:defRPr sz="3600" b="1" kern="1200" spc="0">
          <a:solidFill>
            <a:schemeClr val="bg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kern="1200" spc="350" baseline="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2">
          <p15:clr>
            <a:srgbClr val="F26B43"/>
          </p15:clr>
        </p15:guide>
        <p15:guide id="2" pos="264">
          <p15:clr>
            <a:srgbClr val="F26B43"/>
          </p15:clr>
        </p15:guide>
        <p15:guide id="3" pos="7416">
          <p15:clr>
            <a:srgbClr val="F26B43"/>
          </p15:clr>
        </p15:guide>
        <p15:guide id="4" orient="horz" pos="4056">
          <p15:clr>
            <a:srgbClr val="F26B43"/>
          </p15:clr>
        </p15:guide>
        <p15:guide id="5" orient="horz" pos="1992">
          <p15:clr>
            <a:srgbClr val="F26B43"/>
          </p15:clr>
        </p15:guide>
        <p15:guide id="6" orient="horz" pos="1296">
          <p15:clr>
            <a:srgbClr val="F26B43"/>
          </p15:clr>
        </p15:guide>
        <p15:guide id="7" pos="816">
          <p15:clr>
            <a:srgbClr val="F26B43"/>
          </p15:clr>
        </p15:guide>
        <p15:guide id="8" pos="48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hyperlink" Target="https://americorpsevaluationta.norc.org/" TargetMode="External"/><Relationship Id="rId3" Type="http://schemas.openxmlformats.org/officeDocument/2006/relationships/hyperlink" Target="https://www.nationalservice.gov/resources/evaluation/evaluation-resources" TargetMode="External"/><Relationship Id="rId7" Type="http://schemas.openxmlformats.org/officeDocument/2006/relationships/hyperlink" Target="https://www.wcasa.org/resources/evaluation/before-you-begin/"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hyperlink" Target="https://ctb.ku.edu/en/evaluating-community-programs-and-initiatives" TargetMode="External"/><Relationship Id="rId5" Type="http://schemas.openxmlformats.org/officeDocument/2006/relationships/hyperlink" Target="https://wmich.edu/evaluation" TargetMode="External"/><Relationship Id="rId4" Type="http://schemas.openxmlformats.org/officeDocument/2006/relationships/hyperlink" Target="https://www.eval.or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mailto:evaluation@cns.gov" TargetMode="External"/><Relationship Id="rId2" Type="http://schemas.openxmlformats.org/officeDocument/2006/relationships/hyperlink" Target="mailto:markovitz-carrie@norc.org"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0FCF17-EA5C-4105-BAFC-09CDE49055C1}"/>
              </a:ext>
            </a:extLst>
          </p:cNvPr>
          <p:cNvSpPr>
            <a:spLocks noGrp="1"/>
          </p:cNvSpPr>
          <p:nvPr>
            <p:ph type="body" sz="quarter" idx="13"/>
          </p:nvPr>
        </p:nvSpPr>
        <p:spPr>
          <a:xfrm>
            <a:off x="1295400" y="1760699"/>
            <a:ext cx="3722077" cy="273050"/>
          </a:xfrm>
        </p:spPr>
        <p:txBody>
          <a:bodyPr/>
          <a:lstStyle/>
          <a:p>
            <a:r>
              <a:rPr lang="en-US" dirty="0"/>
              <a:t>NORC at the University of Chicago</a:t>
            </a:r>
          </a:p>
        </p:txBody>
      </p:sp>
      <p:sp>
        <p:nvSpPr>
          <p:cNvPr id="3" name="Text Placeholder 2">
            <a:extLst>
              <a:ext uri="{FF2B5EF4-FFF2-40B4-BE49-F238E27FC236}">
                <a16:creationId xmlns:a16="http://schemas.microsoft.com/office/drawing/2014/main" id="{CE8D7496-7D52-4A55-8EAE-6B31A5ABBADB}"/>
              </a:ext>
            </a:extLst>
          </p:cNvPr>
          <p:cNvSpPr>
            <a:spLocks noGrp="1"/>
          </p:cNvSpPr>
          <p:nvPr>
            <p:ph type="body" sz="quarter" idx="14"/>
          </p:nvPr>
        </p:nvSpPr>
        <p:spPr/>
        <p:txBody>
          <a:bodyPr/>
          <a:lstStyle/>
          <a:p>
            <a:endParaRPr lang="en-US" dirty="0"/>
          </a:p>
        </p:txBody>
      </p:sp>
      <p:sp>
        <p:nvSpPr>
          <p:cNvPr id="4" name="Title 3">
            <a:extLst>
              <a:ext uri="{FF2B5EF4-FFF2-40B4-BE49-F238E27FC236}">
                <a16:creationId xmlns:a16="http://schemas.microsoft.com/office/drawing/2014/main" id="{71CD408B-F6E6-4B97-AA31-F3C5F8705A18}"/>
              </a:ext>
            </a:extLst>
          </p:cNvPr>
          <p:cNvSpPr>
            <a:spLocks noGrp="1"/>
          </p:cNvSpPr>
          <p:nvPr>
            <p:ph type="title"/>
          </p:nvPr>
        </p:nvSpPr>
        <p:spPr>
          <a:xfrm>
            <a:off x="1295400" y="2057400"/>
            <a:ext cx="8336280" cy="1115641"/>
          </a:xfrm>
        </p:spPr>
        <p:txBody>
          <a:bodyPr>
            <a:normAutofit/>
          </a:bodyPr>
          <a:lstStyle/>
          <a:p>
            <a:r>
              <a:rPr lang="en-US" dirty="0"/>
              <a:t>How to Develop the Right Research Questions for Program Evaluation</a:t>
            </a:r>
          </a:p>
        </p:txBody>
      </p:sp>
      <p:sp>
        <p:nvSpPr>
          <p:cNvPr id="6" name="Slide Number Placeholder 5">
            <a:extLst>
              <a:ext uri="{FF2B5EF4-FFF2-40B4-BE49-F238E27FC236}">
                <a16:creationId xmlns:a16="http://schemas.microsoft.com/office/drawing/2014/main" id="{713112FF-077A-4DFC-BA82-2B9C6091A0A0}"/>
              </a:ext>
            </a:extLst>
          </p:cNvPr>
          <p:cNvSpPr>
            <a:spLocks noGrp="1"/>
          </p:cNvSpPr>
          <p:nvPr>
            <p:ph type="sldNum" sz="quarter" idx="17"/>
          </p:nvPr>
        </p:nvSpPr>
        <p:spPr/>
        <p:txBody>
          <a:bodyPr/>
          <a:lstStyle/>
          <a:p>
            <a:fld id="{DF250469-B62C-0F44-897B-7C51B683C7AB}" type="slidenum">
              <a:rPr lang="en-US" smtClean="0"/>
              <a:pPr/>
              <a:t>1</a:t>
            </a:fld>
            <a:endParaRPr lang="en-US" dirty="0"/>
          </a:p>
        </p:txBody>
      </p:sp>
    </p:spTree>
    <p:extLst>
      <p:ext uri="{BB962C8B-B14F-4D97-AF65-F5344CB8AC3E}">
        <p14:creationId xmlns:p14="http://schemas.microsoft.com/office/powerpoint/2010/main" val="153768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08961272"/>
              </p:ext>
            </p:extLst>
          </p:nvPr>
        </p:nvGraphicFramePr>
        <p:xfrm>
          <a:off x="1482577" y="1483519"/>
          <a:ext cx="88392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244952" y="3287713"/>
            <a:ext cx="1394626" cy="1295400"/>
          </a:xfrm>
          <a:prstGeom prst="rect">
            <a:avLst/>
          </a:prstGeom>
          <a:solidFill>
            <a:srgbClr val="9E245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Identify and pilot implement a program design</a:t>
            </a:r>
          </a:p>
        </p:txBody>
      </p:sp>
      <p:sp>
        <p:nvSpPr>
          <p:cNvPr id="6" name="Rectangle 5"/>
          <p:cNvSpPr/>
          <p:nvPr/>
        </p:nvSpPr>
        <p:spPr>
          <a:xfrm>
            <a:off x="8895902" y="1635125"/>
            <a:ext cx="1772097" cy="1284288"/>
          </a:xfrm>
          <a:prstGeom prst="rect">
            <a:avLst/>
          </a:prstGeom>
          <a:solidFill>
            <a:srgbClr val="9E245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Attain strong evidence of positive program outcomes</a:t>
            </a:r>
          </a:p>
        </p:txBody>
      </p:sp>
      <p:sp>
        <p:nvSpPr>
          <p:cNvPr id="7" name="Rectangle 6"/>
          <p:cNvSpPr/>
          <p:nvPr/>
        </p:nvSpPr>
        <p:spPr>
          <a:xfrm>
            <a:off x="5059758" y="2389188"/>
            <a:ext cx="1295400" cy="1295400"/>
          </a:xfrm>
          <a:prstGeom prst="rect">
            <a:avLst/>
          </a:prstGeom>
          <a:solidFill>
            <a:srgbClr val="9E245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Assess program’s outcomes</a:t>
            </a:r>
          </a:p>
        </p:txBody>
      </p:sp>
      <p:sp>
        <p:nvSpPr>
          <p:cNvPr id="8" name="Rectangle 7"/>
          <p:cNvSpPr/>
          <p:nvPr/>
        </p:nvSpPr>
        <p:spPr>
          <a:xfrm>
            <a:off x="3160846" y="2778125"/>
            <a:ext cx="1394626" cy="1295400"/>
          </a:xfrm>
          <a:prstGeom prst="rect">
            <a:avLst/>
          </a:prstGeom>
          <a:solidFill>
            <a:srgbClr val="9E245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sym typeface="Bookshelf Symbol 7" pitchFamily="-111" charset="2"/>
              </a:rPr>
              <a:t>Ensure effective full implementation</a:t>
            </a:r>
          </a:p>
        </p:txBody>
      </p:sp>
      <p:sp>
        <p:nvSpPr>
          <p:cNvPr id="9" name="Rectangle 8"/>
          <p:cNvSpPr/>
          <p:nvPr/>
        </p:nvSpPr>
        <p:spPr>
          <a:xfrm>
            <a:off x="6944008" y="1992313"/>
            <a:ext cx="1421521" cy="1295400"/>
          </a:xfrm>
          <a:prstGeom prst="rect">
            <a:avLst/>
          </a:prstGeom>
          <a:solidFill>
            <a:srgbClr val="9E245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Obtain evidence  of positive program outcomes</a:t>
            </a:r>
          </a:p>
        </p:txBody>
      </p:sp>
      <p:sp>
        <p:nvSpPr>
          <p:cNvPr id="13" name="Shape 12"/>
          <p:cNvSpPr/>
          <p:nvPr/>
        </p:nvSpPr>
        <p:spPr>
          <a:xfrm>
            <a:off x="935666" y="457200"/>
            <a:ext cx="9579936" cy="3016250"/>
          </a:xfrm>
          <a:prstGeom prst="swooshArrow">
            <a:avLst>
              <a:gd name="adj1" fmla="val 25000"/>
              <a:gd name="adj2" fmla="val 24700"/>
            </a:avLst>
          </a:prstGeom>
          <a:solidFill>
            <a:schemeClr val="accent4">
              <a:lumMod val="75000"/>
            </a:schemeClr>
          </a:solidFill>
          <a:ln>
            <a:solidFill>
              <a:schemeClr val="bg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5305" name="Title 1"/>
          <p:cNvSpPr txBox="1">
            <a:spLocks/>
          </p:cNvSpPr>
          <p:nvPr/>
        </p:nvSpPr>
        <p:spPr bwMode="auto">
          <a:xfrm>
            <a:off x="1676400" y="0"/>
            <a:ext cx="899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defRPr/>
            </a:pPr>
            <a:r>
              <a:rPr lang="en-US" sz="3200" b="1" dirty="0">
                <a:solidFill>
                  <a:prstClr val="white"/>
                </a:solidFill>
                <a:latin typeface="Calibri"/>
              </a:rPr>
              <a:t>Building Evidence of Effectiveness</a:t>
            </a:r>
          </a:p>
        </p:txBody>
      </p:sp>
      <p:sp>
        <p:nvSpPr>
          <p:cNvPr id="16" name="Flowchart: Connector 15"/>
          <p:cNvSpPr/>
          <p:nvPr/>
        </p:nvSpPr>
        <p:spPr>
          <a:xfrm>
            <a:off x="2037908" y="2614283"/>
            <a:ext cx="182563" cy="182563"/>
          </a:xfrm>
          <a:prstGeom prst="flowChartConnector">
            <a:avLst/>
          </a:prstGeom>
        </p:spPr>
        <p:style>
          <a:lnRef idx="3">
            <a:schemeClr val="lt1"/>
          </a:lnRef>
          <a:fillRef idx="1">
            <a:schemeClr val="accent4"/>
          </a:fillRef>
          <a:effectRef idx="1">
            <a:schemeClr val="accent4"/>
          </a:effectRef>
          <a:fontRef idx="minor">
            <a:schemeClr val="lt1"/>
          </a:fontRef>
        </p:style>
        <p:txBody>
          <a:bodyPr anchor="ctr"/>
          <a:lstStyle/>
          <a:p>
            <a:pPr algn="ctr">
              <a:defRPr/>
            </a:pPr>
            <a:endParaRPr lang="en-US">
              <a:solidFill>
                <a:prstClr val="white"/>
              </a:solidFill>
            </a:endParaRPr>
          </a:p>
        </p:txBody>
      </p:sp>
      <p:sp>
        <p:nvSpPr>
          <p:cNvPr id="17" name="TextBox 16"/>
          <p:cNvSpPr txBox="1"/>
          <p:nvPr/>
        </p:nvSpPr>
        <p:spPr>
          <a:xfrm>
            <a:off x="942512" y="2113682"/>
            <a:ext cx="1697066" cy="584775"/>
          </a:xfrm>
          <a:prstGeom prst="rect">
            <a:avLst/>
          </a:prstGeom>
          <a:noFill/>
        </p:spPr>
        <p:txBody>
          <a:bodyPr wrap="square">
            <a:spAutoFit/>
          </a:bodyPr>
          <a:lstStyle/>
          <a:p>
            <a:pPr>
              <a:defRPr/>
            </a:pPr>
            <a:r>
              <a:rPr lang="en-US" sz="1600" b="1" i="1" dirty="0">
                <a:solidFill>
                  <a:prstClr val="black"/>
                </a:solidFill>
              </a:rPr>
              <a:t>Evidence Informed</a:t>
            </a:r>
          </a:p>
        </p:txBody>
      </p:sp>
      <p:sp>
        <p:nvSpPr>
          <p:cNvPr id="18" name="Flowchart: Connector 17"/>
          <p:cNvSpPr/>
          <p:nvPr/>
        </p:nvSpPr>
        <p:spPr>
          <a:xfrm>
            <a:off x="5249863" y="1598122"/>
            <a:ext cx="282575" cy="280988"/>
          </a:xfrm>
          <a:prstGeom prst="flowChartConnector">
            <a:avLst/>
          </a:prstGeom>
        </p:spPr>
        <p:style>
          <a:lnRef idx="3">
            <a:schemeClr val="lt1"/>
          </a:lnRef>
          <a:fillRef idx="1">
            <a:schemeClr val="accent4"/>
          </a:fillRef>
          <a:effectRef idx="1">
            <a:schemeClr val="accent4"/>
          </a:effectRef>
          <a:fontRef idx="minor">
            <a:schemeClr val="lt1"/>
          </a:fontRef>
        </p:style>
        <p:txBody>
          <a:bodyPr anchor="ctr"/>
          <a:lstStyle/>
          <a:p>
            <a:pPr algn="ctr">
              <a:defRPr/>
            </a:pPr>
            <a:endParaRPr lang="en-US">
              <a:solidFill>
                <a:prstClr val="white"/>
              </a:solidFill>
            </a:endParaRPr>
          </a:p>
        </p:txBody>
      </p:sp>
      <p:sp>
        <p:nvSpPr>
          <p:cNvPr id="19" name="Flowchart: Connector 18"/>
          <p:cNvSpPr/>
          <p:nvPr/>
        </p:nvSpPr>
        <p:spPr>
          <a:xfrm>
            <a:off x="8382000" y="1143000"/>
            <a:ext cx="381000" cy="381000"/>
          </a:xfrm>
          <a:prstGeom prst="flowChartConnector">
            <a:avLst/>
          </a:prstGeom>
        </p:spPr>
        <p:style>
          <a:lnRef idx="3">
            <a:schemeClr val="lt1"/>
          </a:lnRef>
          <a:fillRef idx="1">
            <a:schemeClr val="accent4"/>
          </a:fillRef>
          <a:effectRef idx="1">
            <a:schemeClr val="accent4"/>
          </a:effectRef>
          <a:fontRef idx="minor">
            <a:schemeClr val="lt1"/>
          </a:fontRef>
        </p:style>
        <p:txBody>
          <a:bodyPr anchor="ctr"/>
          <a:lstStyle/>
          <a:p>
            <a:pPr algn="ctr">
              <a:defRPr/>
            </a:pPr>
            <a:endParaRPr lang="en-US">
              <a:solidFill>
                <a:prstClr val="white"/>
              </a:solidFill>
            </a:endParaRPr>
          </a:p>
        </p:txBody>
      </p:sp>
      <p:sp>
        <p:nvSpPr>
          <p:cNvPr id="20" name="TextBox 19"/>
          <p:cNvSpPr txBox="1"/>
          <p:nvPr/>
        </p:nvSpPr>
        <p:spPr>
          <a:xfrm>
            <a:off x="8966365" y="920899"/>
            <a:ext cx="1219626" cy="584200"/>
          </a:xfrm>
          <a:prstGeom prst="rect">
            <a:avLst/>
          </a:prstGeom>
          <a:noFill/>
        </p:spPr>
        <p:txBody>
          <a:bodyPr wrap="square">
            <a:spAutoFit/>
          </a:bodyPr>
          <a:lstStyle/>
          <a:p>
            <a:pPr>
              <a:defRPr/>
            </a:pPr>
            <a:r>
              <a:rPr lang="en-US" sz="1600" b="1" i="1" dirty="0">
                <a:solidFill>
                  <a:prstClr val="white"/>
                </a:solidFill>
              </a:rPr>
              <a:t>Evidence Based</a:t>
            </a:r>
          </a:p>
        </p:txBody>
      </p:sp>
      <p:sp>
        <p:nvSpPr>
          <p:cNvPr id="15" name="TextBox 14"/>
          <p:cNvSpPr txBox="1"/>
          <p:nvPr/>
        </p:nvSpPr>
        <p:spPr>
          <a:xfrm>
            <a:off x="1402348" y="4999832"/>
            <a:ext cx="1636246" cy="1277273"/>
          </a:xfrm>
          <a:prstGeom prst="rect">
            <a:avLst/>
          </a:prstGeom>
          <a:noFill/>
        </p:spPr>
        <p:txBody>
          <a:bodyPr wrap="square" rtlCol="0">
            <a:spAutoFit/>
          </a:bodyPr>
          <a:lstStyle/>
          <a:p>
            <a:r>
              <a:rPr lang="en-US" sz="1100" b="1" i="1" dirty="0">
                <a:latin typeface="+mj-lt"/>
              </a:rPr>
              <a:t>- Gather evidence that supports program design</a:t>
            </a:r>
          </a:p>
          <a:p>
            <a:r>
              <a:rPr lang="en-US" sz="1100" b="1" i="1" dirty="0">
                <a:latin typeface="+mj-lt"/>
              </a:rPr>
              <a:t>- Develop logic model</a:t>
            </a:r>
          </a:p>
          <a:p>
            <a:r>
              <a:rPr lang="en-US" sz="1100" b="1" i="1" dirty="0">
                <a:latin typeface="+mj-lt"/>
              </a:rPr>
              <a:t>- Pilot implementation</a:t>
            </a:r>
          </a:p>
        </p:txBody>
      </p:sp>
      <p:sp>
        <p:nvSpPr>
          <p:cNvPr id="21" name="TextBox 20"/>
          <p:cNvSpPr txBox="1"/>
          <p:nvPr/>
        </p:nvSpPr>
        <p:spPr>
          <a:xfrm>
            <a:off x="7092812" y="3759364"/>
            <a:ext cx="1585127" cy="261610"/>
          </a:xfrm>
          <a:prstGeom prst="rect">
            <a:avLst/>
          </a:prstGeom>
          <a:noFill/>
        </p:spPr>
        <p:txBody>
          <a:bodyPr wrap="square" rtlCol="0">
            <a:spAutoFit/>
          </a:bodyPr>
          <a:lstStyle/>
          <a:p>
            <a:r>
              <a:rPr lang="en-US" sz="1100" b="1" i="1" dirty="0">
                <a:latin typeface="+mj-lt"/>
              </a:rPr>
              <a:t>Outcome Evaluation</a:t>
            </a:r>
          </a:p>
        </p:txBody>
      </p:sp>
      <p:sp>
        <p:nvSpPr>
          <p:cNvPr id="22" name="TextBox 21"/>
          <p:cNvSpPr txBox="1"/>
          <p:nvPr/>
        </p:nvSpPr>
        <p:spPr>
          <a:xfrm>
            <a:off x="9107920" y="3295020"/>
            <a:ext cx="1421521" cy="261610"/>
          </a:xfrm>
          <a:prstGeom prst="rect">
            <a:avLst/>
          </a:prstGeom>
          <a:noFill/>
        </p:spPr>
        <p:txBody>
          <a:bodyPr wrap="square" rtlCol="0">
            <a:spAutoFit/>
          </a:bodyPr>
          <a:lstStyle/>
          <a:p>
            <a:r>
              <a:rPr lang="en-US" sz="1100" b="1" i="1" dirty="0">
                <a:latin typeface="+mj-lt"/>
              </a:rPr>
              <a:t>Impact Evaluation</a:t>
            </a:r>
          </a:p>
        </p:txBody>
      </p:sp>
      <p:sp>
        <p:nvSpPr>
          <p:cNvPr id="2" name="Title 1">
            <a:extLst>
              <a:ext uri="{FF2B5EF4-FFF2-40B4-BE49-F238E27FC236}">
                <a16:creationId xmlns:a16="http://schemas.microsoft.com/office/drawing/2014/main" id="{283F76CE-F731-10F7-1EDE-D0FFBC8CB343}"/>
              </a:ext>
            </a:extLst>
          </p:cNvPr>
          <p:cNvSpPr>
            <a:spLocks noGrp="1"/>
          </p:cNvSpPr>
          <p:nvPr>
            <p:ph type="title"/>
          </p:nvPr>
        </p:nvSpPr>
        <p:spPr/>
        <p:txBody>
          <a:bodyPr>
            <a:normAutofit fontScale="90000"/>
          </a:bodyPr>
          <a:lstStyle/>
          <a:p>
            <a:r>
              <a:rPr lang="en-US" dirty="0"/>
              <a:t>Building Evidence of Effectiveness</a:t>
            </a:r>
          </a:p>
        </p:txBody>
      </p:sp>
      <p:sp>
        <p:nvSpPr>
          <p:cNvPr id="3" name="Text Placeholder 2">
            <a:extLst>
              <a:ext uri="{FF2B5EF4-FFF2-40B4-BE49-F238E27FC236}">
                <a16:creationId xmlns:a16="http://schemas.microsoft.com/office/drawing/2014/main" id="{654A20AA-6E05-6746-A9D6-81C1F324ABD1}"/>
              </a:ext>
            </a:extLst>
          </p:cNvPr>
          <p:cNvSpPr>
            <a:spLocks noGrp="1"/>
          </p:cNvSpPr>
          <p:nvPr>
            <p:ph type="body" sz="quarter" idx="13"/>
          </p:nvPr>
        </p:nvSpPr>
        <p:spPr/>
        <p:txBody>
          <a:bodyPr/>
          <a:lstStyle/>
          <a:p>
            <a:endParaRPr lang="en-US" dirty="0"/>
          </a:p>
        </p:txBody>
      </p:sp>
      <p:sp>
        <p:nvSpPr>
          <p:cNvPr id="11" name="Slide Number Placeholder 10">
            <a:extLst>
              <a:ext uri="{FF2B5EF4-FFF2-40B4-BE49-F238E27FC236}">
                <a16:creationId xmlns:a16="http://schemas.microsoft.com/office/drawing/2014/main" id="{6476D8A2-B545-C3A5-2C2A-E5D46C2FAB92}"/>
              </a:ext>
            </a:extLst>
          </p:cNvPr>
          <p:cNvSpPr>
            <a:spLocks noGrp="1"/>
          </p:cNvSpPr>
          <p:nvPr>
            <p:ph type="sldNum" sz="quarter" idx="21"/>
          </p:nvPr>
        </p:nvSpPr>
        <p:spPr/>
        <p:txBody>
          <a:bodyPr/>
          <a:lstStyle/>
          <a:p>
            <a:r>
              <a:rPr lang="en-US"/>
              <a:t>  </a:t>
            </a:r>
            <a:fld id="{E0E21186-8CC3-194A-9753-0BBC1EC778BB}" type="slidenum">
              <a:rPr lang="en-US" smtClean="0"/>
              <a:pPr/>
              <a:t>10</a:t>
            </a:fld>
            <a:endParaRPr lang="en-US" dirty="0"/>
          </a:p>
        </p:txBody>
      </p:sp>
    </p:spTree>
    <p:extLst>
      <p:ext uri="{BB962C8B-B14F-4D97-AF65-F5344CB8AC3E}">
        <p14:creationId xmlns:p14="http://schemas.microsoft.com/office/powerpoint/2010/main" val="737822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91C346C-5094-A3C1-F16E-E46AC21F3003}"/>
              </a:ext>
            </a:extLst>
          </p:cNvPr>
          <p:cNvSpPr>
            <a:spLocks noGrp="1"/>
          </p:cNvSpPr>
          <p:nvPr>
            <p:ph type="body" sz="quarter" idx="18"/>
          </p:nvPr>
        </p:nvSpPr>
        <p:spPr/>
        <p:txBody>
          <a:bodyPr/>
          <a:lstStyle/>
          <a:p>
            <a:endParaRPr lang="en-US"/>
          </a:p>
        </p:txBody>
      </p:sp>
      <p:sp>
        <p:nvSpPr>
          <p:cNvPr id="2" name="Title 1"/>
          <p:cNvSpPr>
            <a:spLocks noGrp="1"/>
          </p:cNvSpPr>
          <p:nvPr>
            <p:ph type="title"/>
          </p:nvPr>
        </p:nvSpPr>
        <p:spPr>
          <a:xfrm>
            <a:off x="463648" y="567041"/>
            <a:ext cx="9786138" cy="419100"/>
          </a:xfrm>
        </p:spPr>
        <p:txBody>
          <a:bodyPr>
            <a:noAutofit/>
          </a:bodyPr>
          <a:lstStyle/>
          <a:p>
            <a:r>
              <a:rPr lang="en-US" dirty="0"/>
              <a:t>Step 3: Determine Type of Evaluation: Process, Outcome, or Impact</a:t>
            </a:r>
          </a:p>
        </p:txBody>
      </p:sp>
      <p:sp>
        <p:nvSpPr>
          <p:cNvPr id="3" name="Content Placeholder 2"/>
          <p:cNvSpPr>
            <a:spLocks noGrp="1"/>
          </p:cNvSpPr>
          <p:nvPr>
            <p:ph type="body" sz="quarter" idx="13"/>
          </p:nvPr>
        </p:nvSpPr>
        <p:spPr/>
        <p:txBody>
          <a:bodyPr>
            <a:normAutofit fontScale="85000" lnSpcReduction="20000"/>
          </a:bodyPr>
          <a:lstStyle/>
          <a:p>
            <a:pPr marL="0" lvl="1" indent="0" fontAlgn="base">
              <a:buNone/>
            </a:pPr>
            <a:endParaRPr lang="en-US" dirty="0"/>
          </a:p>
          <a:p>
            <a:pPr lv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42347853"/>
              </p:ext>
            </p:extLst>
          </p:nvPr>
        </p:nvGraphicFramePr>
        <p:xfrm>
          <a:off x="471134" y="1037989"/>
          <a:ext cx="10912552" cy="5486400"/>
        </p:xfrm>
        <a:graphic>
          <a:graphicData uri="http://schemas.openxmlformats.org/drawingml/2006/table">
            <a:tbl>
              <a:tblPr firstRow="1" bandRow="1">
                <a:tableStyleId>{21E4AEA4-8DFA-4A89-87EB-49C32662AFE0}</a:tableStyleId>
              </a:tblPr>
              <a:tblGrid>
                <a:gridCol w="3580788">
                  <a:extLst>
                    <a:ext uri="{9D8B030D-6E8A-4147-A177-3AD203B41FA5}">
                      <a16:colId xmlns:a16="http://schemas.microsoft.com/office/drawing/2014/main" val="20000"/>
                    </a:ext>
                  </a:extLst>
                </a:gridCol>
                <a:gridCol w="3665882">
                  <a:extLst>
                    <a:ext uri="{9D8B030D-6E8A-4147-A177-3AD203B41FA5}">
                      <a16:colId xmlns:a16="http://schemas.microsoft.com/office/drawing/2014/main" val="20001"/>
                    </a:ext>
                  </a:extLst>
                </a:gridCol>
                <a:gridCol w="3665882">
                  <a:extLst>
                    <a:ext uri="{9D8B030D-6E8A-4147-A177-3AD203B41FA5}">
                      <a16:colId xmlns:a16="http://schemas.microsoft.com/office/drawing/2014/main" val="209525340"/>
                    </a:ext>
                  </a:extLst>
                </a:gridCol>
              </a:tblGrid>
              <a:tr h="417161">
                <a:tc>
                  <a:txBody>
                    <a:bodyPr/>
                    <a:lstStyle/>
                    <a:p>
                      <a:pPr algn="ctr"/>
                      <a:r>
                        <a:rPr lang="en-US" sz="2200" dirty="0">
                          <a:solidFill>
                            <a:schemeClr val="bg2"/>
                          </a:solidFill>
                        </a:rPr>
                        <a:t>Process Evaluation</a:t>
                      </a:r>
                      <a:endParaRPr lang="en-US" sz="2200" dirty="0">
                        <a:solidFill>
                          <a:schemeClr val="bg2"/>
                        </a:solidFill>
                        <a:latin typeface="Arial" panose="020B0604020202020204" pitchFamily="34" charset="0"/>
                        <a:cs typeface="Arial" panose="020B0604020202020204" pitchFamily="34" charset="0"/>
                      </a:endParaRPr>
                    </a:p>
                  </a:txBody>
                  <a:tcPr/>
                </a:tc>
                <a:tc>
                  <a:txBody>
                    <a:bodyPr/>
                    <a:lstStyle/>
                    <a:p>
                      <a:pPr algn="ctr"/>
                      <a:r>
                        <a:rPr lang="en-US" sz="2200" dirty="0">
                          <a:solidFill>
                            <a:schemeClr val="bg2"/>
                          </a:solidFill>
                        </a:rPr>
                        <a:t>Outcome Evaluation</a:t>
                      </a:r>
                      <a:endParaRPr lang="en-US" sz="2200" dirty="0">
                        <a:solidFill>
                          <a:schemeClr val="bg2"/>
                        </a:solidFill>
                        <a:latin typeface="Arial" panose="020B0604020202020204" pitchFamily="34" charset="0"/>
                        <a:cs typeface="Arial" panose="020B0604020202020204" pitchFamily="34" charset="0"/>
                      </a:endParaRPr>
                    </a:p>
                  </a:txBody>
                  <a:tcPr/>
                </a:tc>
                <a:tc>
                  <a:txBody>
                    <a:bodyPr/>
                    <a:lstStyle/>
                    <a:p>
                      <a:pPr algn="ctr"/>
                      <a:r>
                        <a:rPr lang="en-US" sz="2200" dirty="0">
                          <a:solidFill>
                            <a:schemeClr val="bg2"/>
                          </a:solidFill>
                        </a:rPr>
                        <a:t>Impact Evaluation</a:t>
                      </a:r>
                      <a:endParaRPr lang="en-US" sz="2200" dirty="0">
                        <a:solidFill>
                          <a:schemeClr val="bg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4756198">
                <a:tc>
                  <a:txBody>
                    <a:bodyPr/>
                    <a:lstStyle/>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800" b="0" kern="1200" dirty="0">
                          <a:solidFill>
                            <a:schemeClr val="dk1"/>
                          </a:solidFill>
                          <a:effectLst/>
                        </a:rPr>
                        <a:t>Goal is generally to inform changes or improvements in the program’s operations</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800" b="0" kern="1200" dirty="0">
                          <a:solidFill>
                            <a:schemeClr val="dk1"/>
                          </a:solidFill>
                          <a:effectLst/>
                        </a:rPr>
                        <a:t>Documents what the program is doing and to what extent and how consistently the program has been implemented as intended</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800" dirty="0"/>
                        <a:t>Does not require a comparison group</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800" dirty="0"/>
                        <a:t>Includes qualitative and quantitative data collection</a:t>
                      </a:r>
                      <a:endParaRPr lang="en-US" sz="1800" b="0" kern="1200" dirty="0">
                        <a:solidFill>
                          <a:schemeClr val="dk1"/>
                        </a:solidFill>
                        <a:effectLst/>
                        <a:latin typeface="+mn-lt"/>
                        <a:ea typeface="+mn-ea"/>
                        <a:cs typeface="+mn-cs"/>
                      </a:endParaRPr>
                    </a:p>
                  </a:txBody>
                  <a:tcPr/>
                </a:tc>
                <a:tc>
                  <a:txBody>
                    <a:bodyPr/>
                    <a:lstStyle/>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800" b="0" kern="1200" dirty="0">
                          <a:solidFill>
                            <a:schemeClr val="dk1"/>
                          </a:solidFill>
                          <a:effectLst/>
                        </a:rPr>
                        <a:t>Goal is to i</a:t>
                      </a:r>
                      <a:r>
                        <a:rPr lang="en-US" sz="1800" b="0" dirty="0"/>
                        <a:t>dentify </a:t>
                      </a:r>
                      <a:r>
                        <a:rPr lang="en-US" sz="1800" dirty="0"/>
                        <a:t>the results or effects of a program on its beneficiaries</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800" dirty="0"/>
                        <a:t>Measures program beneficiaries' changes in knowledge, attitude(s), behavior(s) and/or condition(s)</a:t>
                      </a:r>
                      <a:r>
                        <a:rPr lang="en-US" sz="1800" baseline="0" dirty="0"/>
                        <a:t> </a:t>
                      </a:r>
                      <a:r>
                        <a:rPr lang="en-US" sz="1800" dirty="0"/>
                        <a:t>that result from a program</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800" dirty="0"/>
                        <a:t>May include a comparison group</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800" dirty="0"/>
                        <a:t>Typically requires quantitative data and may use either descriptive or advanced statistical methods</a:t>
                      </a:r>
                      <a:endParaRPr lang="en-US" sz="18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800" b="0" kern="1200" dirty="0">
                          <a:solidFill>
                            <a:schemeClr val="dk1"/>
                          </a:solidFill>
                          <a:effectLst/>
                        </a:rPr>
                        <a:t>Goal is to estimate </a:t>
                      </a:r>
                      <a:r>
                        <a:rPr lang="en-US" sz="1800" dirty="0"/>
                        <a:t>the impact of a program on beneficiaries relative to a control or comparison group that receives no or an alternative program</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800" dirty="0"/>
                        <a:t>Measures both the changes in program beneficiaries'  knowledge, attitude(s), behavior(s) and/or condition(s) and those same changes in a comparison or control group</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800" dirty="0"/>
                        <a:t>Requires quantitative data and advanced statistical methods</a:t>
                      </a:r>
                      <a:endParaRPr lang="en-US" sz="1800"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
        <p:nvSpPr>
          <p:cNvPr id="6" name="Slide Number Placeholder 5">
            <a:extLst>
              <a:ext uri="{FF2B5EF4-FFF2-40B4-BE49-F238E27FC236}">
                <a16:creationId xmlns:a16="http://schemas.microsoft.com/office/drawing/2014/main" id="{D5038486-1C06-9816-14FB-4CDBBFEF7665}"/>
              </a:ext>
            </a:extLst>
          </p:cNvPr>
          <p:cNvSpPr>
            <a:spLocks noGrp="1"/>
          </p:cNvSpPr>
          <p:nvPr>
            <p:ph type="sldNum" sz="quarter" idx="21"/>
          </p:nvPr>
        </p:nvSpPr>
        <p:spPr/>
        <p:txBody>
          <a:bodyPr/>
          <a:lstStyle/>
          <a:p>
            <a:r>
              <a:rPr lang="en-US"/>
              <a:t>  </a:t>
            </a:r>
            <a:fld id="{E0E21186-8CC3-194A-9753-0BBC1EC778BB}" type="slidenum">
              <a:rPr lang="en-US" smtClean="0"/>
              <a:pPr/>
              <a:t>11</a:t>
            </a:fld>
            <a:endParaRPr lang="en-US" dirty="0"/>
          </a:p>
        </p:txBody>
      </p:sp>
    </p:spTree>
    <p:extLst>
      <p:ext uri="{BB962C8B-B14F-4D97-AF65-F5344CB8AC3E}">
        <p14:creationId xmlns:p14="http://schemas.microsoft.com/office/powerpoint/2010/main" val="613324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2D2C4DF-DA01-E8F7-A710-BA36A56E022E}"/>
              </a:ext>
            </a:extLst>
          </p:cNvPr>
          <p:cNvSpPr/>
          <p:nvPr/>
        </p:nvSpPr>
        <p:spPr>
          <a:xfrm>
            <a:off x="2004061" y="5342595"/>
            <a:ext cx="7795633" cy="84977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21" name="Rectangle 20">
            <a:extLst>
              <a:ext uri="{FF2B5EF4-FFF2-40B4-BE49-F238E27FC236}">
                <a16:creationId xmlns:a16="http://schemas.microsoft.com/office/drawing/2014/main" id="{27C53A30-F6B3-98CB-913D-B12E12D56BC2}"/>
              </a:ext>
            </a:extLst>
          </p:cNvPr>
          <p:cNvSpPr/>
          <p:nvPr/>
        </p:nvSpPr>
        <p:spPr>
          <a:xfrm>
            <a:off x="1981198" y="4699866"/>
            <a:ext cx="7795633" cy="6203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20" name="Rectangle 19">
            <a:extLst>
              <a:ext uri="{FF2B5EF4-FFF2-40B4-BE49-F238E27FC236}">
                <a16:creationId xmlns:a16="http://schemas.microsoft.com/office/drawing/2014/main" id="{E65FED4F-BE6C-ECEA-7B0D-14CDC423C401}"/>
              </a:ext>
            </a:extLst>
          </p:cNvPr>
          <p:cNvSpPr/>
          <p:nvPr/>
        </p:nvSpPr>
        <p:spPr>
          <a:xfrm>
            <a:off x="1981199" y="4084663"/>
            <a:ext cx="7795633" cy="6203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19" name="Rectangle 18">
            <a:extLst>
              <a:ext uri="{FF2B5EF4-FFF2-40B4-BE49-F238E27FC236}">
                <a16:creationId xmlns:a16="http://schemas.microsoft.com/office/drawing/2014/main" id="{86BBE6E1-9C46-4DD0-717F-68CAC684C348}"/>
              </a:ext>
            </a:extLst>
          </p:cNvPr>
          <p:cNvSpPr/>
          <p:nvPr/>
        </p:nvSpPr>
        <p:spPr>
          <a:xfrm>
            <a:off x="1981200" y="3514364"/>
            <a:ext cx="7795633" cy="6203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18" name="Rectangle 17">
            <a:extLst>
              <a:ext uri="{FF2B5EF4-FFF2-40B4-BE49-F238E27FC236}">
                <a16:creationId xmlns:a16="http://schemas.microsoft.com/office/drawing/2014/main" id="{04D25CDC-D889-C1FD-0719-7CCF3BD5D6DB}"/>
              </a:ext>
            </a:extLst>
          </p:cNvPr>
          <p:cNvSpPr/>
          <p:nvPr/>
        </p:nvSpPr>
        <p:spPr>
          <a:xfrm>
            <a:off x="1981201" y="2949178"/>
            <a:ext cx="7795633" cy="6203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4" name="Text Placeholder 3">
            <a:extLst>
              <a:ext uri="{FF2B5EF4-FFF2-40B4-BE49-F238E27FC236}">
                <a16:creationId xmlns:a16="http://schemas.microsoft.com/office/drawing/2014/main" id="{2C0BEF6B-01AF-1C1A-317A-EFAD7264BC5C}"/>
              </a:ext>
            </a:extLst>
          </p:cNvPr>
          <p:cNvSpPr>
            <a:spLocks noGrp="1"/>
          </p:cNvSpPr>
          <p:nvPr>
            <p:ph type="body" sz="quarter" idx="18"/>
          </p:nvPr>
        </p:nvSpPr>
        <p:spPr>
          <a:xfrm>
            <a:off x="463647" y="1172307"/>
            <a:ext cx="11622845" cy="5020059"/>
          </a:xfrm>
        </p:spPr>
        <p:txBody>
          <a:bodyPr>
            <a:noAutofit/>
          </a:bodyPr>
          <a:lstStyle/>
          <a:p>
            <a:pPr marL="0" indent="0">
              <a:buNone/>
            </a:pPr>
            <a:r>
              <a:rPr lang="en-US" sz="2400" dirty="0">
                <a:solidFill>
                  <a:schemeClr val="tx1"/>
                </a:solidFill>
              </a:rPr>
              <a:t>One or more questions that reflect what your study is trying to understand and/or assess about your program.</a:t>
            </a:r>
          </a:p>
          <a:p>
            <a:pPr marL="0" indent="0" algn="ctr">
              <a:buNone/>
            </a:pPr>
            <a:r>
              <a:rPr lang="en-US" sz="2400" dirty="0">
                <a:solidFill>
                  <a:schemeClr val="tx1"/>
                </a:solidFill>
              </a:rPr>
              <a:t>The following are characteristics of a good research question:</a:t>
            </a:r>
          </a:p>
          <a:p>
            <a:pPr marL="0" indent="0" algn="ctr">
              <a:buNone/>
            </a:pPr>
            <a:endParaRPr lang="en-US" sz="2400" dirty="0">
              <a:solidFill>
                <a:schemeClr val="tx1"/>
              </a:solidFill>
            </a:endParaRPr>
          </a:p>
          <a:p>
            <a:pPr marL="2801938" indent="0">
              <a:spcAft>
                <a:spcPts val="1800"/>
              </a:spcAft>
              <a:buNone/>
            </a:pPr>
            <a:r>
              <a:rPr lang="en-US" sz="2400" dirty="0">
                <a:solidFill>
                  <a:srgbClr val="000000"/>
                </a:solidFill>
                <a:latin typeface="Roboto Light" panose="02000000000000000000" pitchFamily="2" charset="0"/>
              </a:rPr>
              <a:t>Clearly stated and specific</a:t>
            </a:r>
          </a:p>
          <a:p>
            <a:pPr marL="2801938" indent="0">
              <a:spcAft>
                <a:spcPts val="1800"/>
              </a:spcAft>
              <a:buNone/>
            </a:pPr>
            <a:r>
              <a:rPr lang="en-US" sz="2400" dirty="0">
                <a:solidFill>
                  <a:srgbClr val="000000"/>
                </a:solidFill>
                <a:latin typeface="Roboto Light" panose="02000000000000000000" pitchFamily="2" charset="0"/>
              </a:rPr>
              <a:t>Aligns with your theory of change/logic model​</a:t>
            </a:r>
          </a:p>
          <a:p>
            <a:pPr marL="2801938" indent="0">
              <a:spcAft>
                <a:spcPts val="1800"/>
              </a:spcAft>
              <a:buNone/>
            </a:pPr>
            <a:r>
              <a:rPr lang="en-US" sz="2400" dirty="0">
                <a:solidFill>
                  <a:srgbClr val="000000"/>
                </a:solidFill>
                <a:latin typeface="Roboto Light" panose="02000000000000000000" pitchFamily="2" charset="0"/>
              </a:rPr>
              <a:t>Connects to one or more outcomes of interest</a:t>
            </a:r>
          </a:p>
          <a:p>
            <a:pPr marL="2801938" indent="0">
              <a:spcAft>
                <a:spcPts val="1800"/>
              </a:spcAft>
              <a:buNone/>
            </a:pPr>
            <a:r>
              <a:rPr lang="en-US" sz="2400" dirty="0">
                <a:solidFill>
                  <a:srgbClr val="000000"/>
                </a:solidFill>
                <a:latin typeface="Roboto Light" panose="02000000000000000000" pitchFamily="2" charset="0"/>
              </a:rPr>
              <a:t>Measurable and feasible to answer​</a:t>
            </a:r>
          </a:p>
          <a:p>
            <a:pPr marL="2801938" indent="0">
              <a:spcAft>
                <a:spcPts val="1800"/>
              </a:spcAft>
              <a:buNone/>
            </a:pPr>
            <a:r>
              <a:rPr lang="en-US" sz="2400" dirty="0">
                <a:solidFill>
                  <a:srgbClr val="000000"/>
                </a:solidFill>
                <a:latin typeface="Roboto Light" panose="02000000000000000000" pitchFamily="2" charset="0"/>
              </a:rPr>
              <a:t>Aligns to your chosen evaluation design and scope of evaluation</a:t>
            </a:r>
          </a:p>
          <a:p>
            <a:pPr algn="ctr"/>
            <a:endParaRPr lang="en-US" sz="2400" dirty="0">
              <a:solidFill>
                <a:srgbClr val="000000"/>
              </a:solidFill>
            </a:endParaRPr>
          </a:p>
          <a:p>
            <a:endParaRPr lang="en-US" sz="2400" dirty="0"/>
          </a:p>
        </p:txBody>
      </p:sp>
      <p:sp>
        <p:nvSpPr>
          <p:cNvPr id="2" name="Title 1"/>
          <p:cNvSpPr>
            <a:spLocks noGrp="1"/>
          </p:cNvSpPr>
          <p:nvPr>
            <p:ph type="title"/>
          </p:nvPr>
        </p:nvSpPr>
        <p:spPr>
          <a:xfrm>
            <a:off x="463647" y="567041"/>
            <a:ext cx="10368475" cy="419100"/>
          </a:xfrm>
        </p:spPr>
        <p:txBody>
          <a:bodyPr>
            <a:noAutofit/>
          </a:bodyPr>
          <a:lstStyle/>
          <a:p>
            <a:r>
              <a:rPr lang="en-US" dirty="0"/>
              <a:t>Step 4: Draft and Finalize Evaluation’s Research Questions</a:t>
            </a:r>
          </a:p>
        </p:txBody>
      </p:sp>
      <p:sp>
        <p:nvSpPr>
          <p:cNvPr id="3" name="Content Placeholder 2"/>
          <p:cNvSpPr>
            <a:spLocks noGrp="1"/>
          </p:cNvSpPr>
          <p:nvPr>
            <p:ph type="body" sz="quarter" idx="13"/>
          </p:nvPr>
        </p:nvSpPr>
        <p:spPr/>
        <p:txBody>
          <a:bodyPr/>
          <a:lstStyle/>
          <a:p>
            <a:pPr algn="ctr"/>
            <a:endParaRPr lang="en-US" sz="1600" dirty="0">
              <a:solidFill>
                <a:srgbClr val="000000"/>
              </a:solidFill>
            </a:endParaRPr>
          </a:p>
          <a:p>
            <a:pPr algn="ctr"/>
            <a:endParaRPr lang="en-US" sz="2400" dirty="0">
              <a:solidFill>
                <a:srgbClr val="000000"/>
              </a:solidFill>
              <a:latin typeface="Roboto Light" panose="02000000000000000000" pitchFamily="2" charset="0"/>
            </a:endParaRPr>
          </a:p>
          <a:p>
            <a:pPr algn="ctr"/>
            <a:endParaRPr lang="en-US" sz="2400" dirty="0">
              <a:solidFill>
                <a:schemeClr val="tx1"/>
              </a:solidFill>
            </a:endParaRPr>
          </a:p>
        </p:txBody>
      </p:sp>
      <p:pic>
        <p:nvPicPr>
          <p:cNvPr id="5" name="Graphic 4" descr="Checkbox Checked with solid fill">
            <a:extLst>
              <a:ext uri="{FF2B5EF4-FFF2-40B4-BE49-F238E27FC236}">
                <a16:creationId xmlns:a16="http://schemas.microsoft.com/office/drawing/2014/main" id="{A43CF815-8885-474B-D152-AD4D114E21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08736" y="2586595"/>
            <a:ext cx="908472" cy="908472"/>
          </a:xfrm>
          <a:prstGeom prst="rect">
            <a:avLst/>
          </a:prstGeom>
        </p:spPr>
      </p:pic>
      <p:pic>
        <p:nvPicPr>
          <p:cNvPr id="6" name="Graphic 5" descr="Checkbox Checked with solid fill">
            <a:extLst>
              <a:ext uri="{FF2B5EF4-FFF2-40B4-BE49-F238E27FC236}">
                <a16:creationId xmlns:a16="http://schemas.microsoft.com/office/drawing/2014/main" id="{40EA0412-9575-1D08-B2D3-FB5510067E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02808" y="3285338"/>
            <a:ext cx="914400" cy="914400"/>
          </a:xfrm>
          <a:prstGeom prst="rect">
            <a:avLst/>
          </a:prstGeom>
        </p:spPr>
      </p:pic>
      <p:pic>
        <p:nvPicPr>
          <p:cNvPr id="15" name="Graphic 14" descr="Checkbox Checked with solid fill">
            <a:extLst>
              <a:ext uri="{FF2B5EF4-FFF2-40B4-BE49-F238E27FC236}">
                <a16:creationId xmlns:a16="http://schemas.microsoft.com/office/drawing/2014/main" id="{EAA86DDB-2938-8CE7-7D83-887BBDE93C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02808" y="3983494"/>
            <a:ext cx="914400" cy="914400"/>
          </a:xfrm>
          <a:prstGeom prst="rect">
            <a:avLst/>
          </a:prstGeom>
        </p:spPr>
      </p:pic>
      <p:pic>
        <p:nvPicPr>
          <p:cNvPr id="23" name="Graphic 22" descr="Checkbox Checked with solid fill">
            <a:extLst>
              <a:ext uri="{FF2B5EF4-FFF2-40B4-BE49-F238E27FC236}">
                <a16:creationId xmlns:a16="http://schemas.microsoft.com/office/drawing/2014/main" id="{5AF2FB1B-A124-D77B-6750-605910AF97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88552" y="4669520"/>
            <a:ext cx="914400" cy="914400"/>
          </a:xfrm>
          <a:prstGeom prst="rect">
            <a:avLst/>
          </a:prstGeom>
        </p:spPr>
      </p:pic>
      <p:pic>
        <p:nvPicPr>
          <p:cNvPr id="24" name="Graphic 23" descr="Checkbox Checked with solid fill">
            <a:extLst>
              <a:ext uri="{FF2B5EF4-FFF2-40B4-BE49-F238E27FC236}">
                <a16:creationId xmlns:a16="http://schemas.microsoft.com/office/drawing/2014/main" id="{1AFACF35-B954-77D5-F2E9-828E175E3E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88551" y="5372986"/>
            <a:ext cx="914400" cy="914400"/>
          </a:xfrm>
          <a:prstGeom prst="rect">
            <a:avLst/>
          </a:prstGeom>
        </p:spPr>
      </p:pic>
      <p:sp>
        <p:nvSpPr>
          <p:cNvPr id="7" name="Slide Number Placeholder 6">
            <a:extLst>
              <a:ext uri="{FF2B5EF4-FFF2-40B4-BE49-F238E27FC236}">
                <a16:creationId xmlns:a16="http://schemas.microsoft.com/office/drawing/2014/main" id="{8356C503-2C02-172D-5F12-DDB9DF5AADCE}"/>
              </a:ext>
            </a:extLst>
          </p:cNvPr>
          <p:cNvSpPr>
            <a:spLocks noGrp="1"/>
          </p:cNvSpPr>
          <p:nvPr>
            <p:ph type="sldNum" sz="quarter" idx="21"/>
          </p:nvPr>
        </p:nvSpPr>
        <p:spPr/>
        <p:txBody>
          <a:bodyPr/>
          <a:lstStyle/>
          <a:p>
            <a:r>
              <a:rPr lang="en-US"/>
              <a:t>  </a:t>
            </a:r>
            <a:fld id="{E0E21186-8CC3-194A-9753-0BBC1EC778BB}" type="slidenum">
              <a:rPr lang="en-US" smtClean="0"/>
              <a:pPr/>
              <a:t>12</a:t>
            </a:fld>
            <a:endParaRPr lang="en-US" dirty="0"/>
          </a:p>
        </p:txBody>
      </p:sp>
    </p:spTree>
    <p:extLst>
      <p:ext uri="{BB962C8B-B14F-4D97-AF65-F5344CB8AC3E}">
        <p14:creationId xmlns:p14="http://schemas.microsoft.com/office/powerpoint/2010/main" val="2861808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BFAFB-7F5C-4F33-BC2C-7F4F41823E00}"/>
              </a:ext>
            </a:extLst>
          </p:cNvPr>
          <p:cNvSpPr>
            <a:spLocks noGrp="1"/>
          </p:cNvSpPr>
          <p:nvPr>
            <p:ph type="body" sz="quarter" idx="18"/>
          </p:nvPr>
        </p:nvSpPr>
        <p:spPr>
          <a:xfrm>
            <a:off x="463647" y="1281092"/>
            <a:ext cx="9799469" cy="832934"/>
          </a:xfrm>
        </p:spPr>
        <p:txBody>
          <a:bodyPr>
            <a:noAutofit/>
          </a:bodyPr>
          <a:lstStyle/>
          <a:p>
            <a:pPr marL="0" indent="0">
              <a:buNone/>
            </a:pPr>
            <a:r>
              <a:rPr lang="en-US" sz="2400" dirty="0"/>
              <a:t>Research questions are worded differently depending on their focus: </a:t>
            </a:r>
          </a:p>
          <a:p>
            <a:endParaRPr lang="en-US" sz="2400" dirty="0"/>
          </a:p>
          <a:p>
            <a:endParaRPr lang="en-US" sz="2400" dirty="0"/>
          </a:p>
        </p:txBody>
      </p:sp>
      <p:sp>
        <p:nvSpPr>
          <p:cNvPr id="3" name="Title 2">
            <a:extLst>
              <a:ext uri="{FF2B5EF4-FFF2-40B4-BE49-F238E27FC236}">
                <a16:creationId xmlns:a16="http://schemas.microsoft.com/office/drawing/2014/main" id="{A0AA089E-88D1-45C0-99CF-70574EF3EF70}"/>
              </a:ext>
            </a:extLst>
          </p:cNvPr>
          <p:cNvSpPr>
            <a:spLocks noGrp="1"/>
          </p:cNvSpPr>
          <p:nvPr>
            <p:ph type="title"/>
          </p:nvPr>
        </p:nvSpPr>
        <p:spPr>
          <a:xfrm>
            <a:off x="463647" y="567041"/>
            <a:ext cx="9078937" cy="419100"/>
          </a:xfrm>
        </p:spPr>
        <p:txBody>
          <a:bodyPr>
            <a:normAutofit fontScale="90000"/>
          </a:bodyPr>
          <a:lstStyle/>
          <a:p>
            <a:r>
              <a:rPr lang="en-US" dirty="0"/>
              <a:t>Basic Principles in Designing Research Questions</a:t>
            </a:r>
          </a:p>
        </p:txBody>
      </p:sp>
      <p:pic>
        <p:nvPicPr>
          <p:cNvPr id="7" name="Picture 6">
            <a:extLst>
              <a:ext uri="{FF2B5EF4-FFF2-40B4-BE49-F238E27FC236}">
                <a16:creationId xmlns:a16="http://schemas.microsoft.com/office/drawing/2014/main" id="{3B449EF1-854F-4829-9665-4AD9AC63A668}"/>
              </a:ext>
            </a:extLst>
          </p:cNvPr>
          <p:cNvPicPr>
            <a:picLocks noChangeAspect="1"/>
          </p:cNvPicPr>
          <p:nvPr/>
        </p:nvPicPr>
        <p:blipFill>
          <a:blip r:embed="rId3"/>
          <a:stretch>
            <a:fillRect/>
          </a:stretch>
        </p:blipFill>
        <p:spPr>
          <a:xfrm>
            <a:off x="1525790" y="2114026"/>
            <a:ext cx="8105775" cy="3762375"/>
          </a:xfrm>
          <a:prstGeom prst="rect">
            <a:avLst/>
          </a:prstGeom>
        </p:spPr>
      </p:pic>
      <p:sp>
        <p:nvSpPr>
          <p:cNvPr id="4" name="Slide Number Placeholder 3">
            <a:extLst>
              <a:ext uri="{FF2B5EF4-FFF2-40B4-BE49-F238E27FC236}">
                <a16:creationId xmlns:a16="http://schemas.microsoft.com/office/drawing/2014/main" id="{70F6042E-1846-A10F-F014-ACB0110FC75A}"/>
              </a:ext>
            </a:extLst>
          </p:cNvPr>
          <p:cNvSpPr>
            <a:spLocks noGrp="1"/>
          </p:cNvSpPr>
          <p:nvPr>
            <p:ph type="sldNum" sz="quarter" idx="21"/>
          </p:nvPr>
        </p:nvSpPr>
        <p:spPr/>
        <p:txBody>
          <a:bodyPr/>
          <a:lstStyle/>
          <a:p>
            <a:r>
              <a:rPr lang="en-US"/>
              <a:t>  </a:t>
            </a:r>
            <a:fld id="{E0E21186-8CC3-194A-9753-0BBC1EC778BB}" type="slidenum">
              <a:rPr lang="en-US" smtClean="0"/>
              <a:pPr/>
              <a:t>13</a:t>
            </a:fld>
            <a:endParaRPr lang="en-US" dirty="0"/>
          </a:p>
        </p:txBody>
      </p:sp>
    </p:spTree>
    <p:extLst>
      <p:ext uri="{BB962C8B-B14F-4D97-AF65-F5344CB8AC3E}">
        <p14:creationId xmlns:p14="http://schemas.microsoft.com/office/powerpoint/2010/main" val="1940518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F81EE1-6507-9055-C42E-C7AED01C7295}"/>
              </a:ext>
            </a:extLst>
          </p:cNvPr>
          <p:cNvSpPr>
            <a:spLocks noGrp="1"/>
          </p:cNvSpPr>
          <p:nvPr>
            <p:ph type="body" sz="quarter" idx="18"/>
          </p:nvPr>
        </p:nvSpPr>
        <p:spPr>
          <a:xfrm>
            <a:off x="463648" y="1418492"/>
            <a:ext cx="10920038" cy="3794520"/>
          </a:xfrm>
        </p:spPr>
        <p:txBody>
          <a:bodyPr/>
          <a:lstStyle/>
          <a:p>
            <a:r>
              <a:rPr lang="en-US" sz="2800" dirty="0"/>
              <a:t>Research questions for a process evaluation should: </a:t>
            </a:r>
          </a:p>
          <a:p>
            <a:pPr lvl="1"/>
            <a:r>
              <a:rPr lang="en-US" sz="2400" dirty="0"/>
              <a:t>Focus on the program or a program component</a:t>
            </a:r>
          </a:p>
          <a:p>
            <a:pPr lvl="1"/>
            <a:r>
              <a:rPr lang="en-US" sz="2400" dirty="0"/>
              <a:t>Ask who, what, where, when, why, or how?</a:t>
            </a:r>
          </a:p>
          <a:p>
            <a:pPr lvl="1"/>
            <a:r>
              <a:rPr lang="en-US" sz="2400" dirty="0"/>
              <a:t>Use exploratory verbs, such as report, describe, discover, seek, or explore</a:t>
            </a:r>
          </a:p>
          <a:p>
            <a:endParaRPr lang="en-US" dirty="0"/>
          </a:p>
        </p:txBody>
      </p:sp>
      <p:sp>
        <p:nvSpPr>
          <p:cNvPr id="2" name="Title 1"/>
          <p:cNvSpPr>
            <a:spLocks noGrp="1"/>
          </p:cNvSpPr>
          <p:nvPr>
            <p:ph type="title"/>
          </p:nvPr>
        </p:nvSpPr>
        <p:spPr>
          <a:xfrm>
            <a:off x="463648" y="567041"/>
            <a:ext cx="10122290" cy="419100"/>
          </a:xfrm>
        </p:spPr>
        <p:txBody>
          <a:bodyPr>
            <a:noAutofit/>
          </a:bodyPr>
          <a:lstStyle/>
          <a:p>
            <a:r>
              <a:rPr lang="en-US" dirty="0"/>
              <a:t>Basic Principles in Designing Research Questions for a Process Evaluation</a:t>
            </a:r>
          </a:p>
        </p:txBody>
      </p:sp>
      <p:sp>
        <p:nvSpPr>
          <p:cNvPr id="3" name="Content Placeholder 2"/>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E42FBA63-FE1D-0B55-D08E-8266DCC5D131}"/>
              </a:ext>
            </a:extLst>
          </p:cNvPr>
          <p:cNvSpPr>
            <a:spLocks noGrp="1"/>
          </p:cNvSpPr>
          <p:nvPr>
            <p:ph type="sldNum" sz="quarter" idx="21"/>
          </p:nvPr>
        </p:nvSpPr>
        <p:spPr/>
        <p:txBody>
          <a:bodyPr/>
          <a:lstStyle/>
          <a:p>
            <a:r>
              <a:rPr lang="en-US"/>
              <a:t>  </a:t>
            </a:r>
            <a:fld id="{E0E21186-8CC3-194A-9753-0BBC1EC778BB}" type="slidenum">
              <a:rPr lang="en-US" smtClean="0"/>
              <a:pPr/>
              <a:t>14</a:t>
            </a:fld>
            <a:endParaRPr lang="en-US" dirty="0"/>
          </a:p>
        </p:txBody>
      </p:sp>
    </p:spTree>
    <p:extLst>
      <p:ext uri="{BB962C8B-B14F-4D97-AF65-F5344CB8AC3E}">
        <p14:creationId xmlns:p14="http://schemas.microsoft.com/office/powerpoint/2010/main" val="376474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4DB75A-3BA5-5D89-235B-68737902004C}"/>
              </a:ext>
            </a:extLst>
          </p:cNvPr>
          <p:cNvSpPr>
            <a:spLocks noGrp="1"/>
          </p:cNvSpPr>
          <p:nvPr>
            <p:ph type="body" sz="quarter" idx="18"/>
          </p:nvPr>
        </p:nvSpPr>
        <p:spPr>
          <a:xfrm>
            <a:off x="463648" y="2907323"/>
            <a:ext cx="10920038" cy="3106615"/>
          </a:xfrm>
        </p:spPr>
        <p:txBody>
          <a:bodyPr>
            <a:normAutofit/>
          </a:bodyPr>
          <a:lstStyle/>
          <a:p>
            <a:pPr marL="0" indent="0">
              <a:buNone/>
            </a:pPr>
            <a:r>
              <a:rPr lang="en-US" sz="2800" dirty="0"/>
              <a:t>Examples of general process questions (more specific sub-questions may be developed):</a:t>
            </a:r>
          </a:p>
          <a:p>
            <a:r>
              <a:rPr lang="en-US" sz="2400" dirty="0"/>
              <a:t>How is the program being implemented?</a:t>
            </a:r>
          </a:p>
          <a:p>
            <a:r>
              <a:rPr lang="en-US" sz="2400" dirty="0"/>
              <a:t>How do program beneficiaries describe their program experiences?</a:t>
            </a:r>
          </a:p>
          <a:p>
            <a:r>
              <a:rPr lang="en-US" sz="2400" dirty="0"/>
              <a:t>What resources are being described as needed for implementing the program?</a:t>
            </a:r>
          </a:p>
          <a:p>
            <a:endParaRPr lang="en-US" sz="2400" dirty="0"/>
          </a:p>
        </p:txBody>
      </p:sp>
      <p:sp>
        <p:nvSpPr>
          <p:cNvPr id="2" name="Title 1"/>
          <p:cNvSpPr>
            <a:spLocks noGrp="1"/>
          </p:cNvSpPr>
          <p:nvPr>
            <p:ph type="title"/>
          </p:nvPr>
        </p:nvSpPr>
        <p:spPr>
          <a:xfrm>
            <a:off x="463647" y="567041"/>
            <a:ext cx="9674351" cy="419100"/>
          </a:xfrm>
        </p:spPr>
        <p:txBody>
          <a:bodyPr>
            <a:noAutofit/>
          </a:bodyPr>
          <a:lstStyle/>
          <a:p>
            <a:r>
              <a:rPr lang="en-US" dirty="0"/>
              <a:t>Template for Developing General Research Questions: Process Evaluation</a:t>
            </a:r>
          </a:p>
        </p:txBody>
      </p:sp>
      <p:sp>
        <p:nvSpPr>
          <p:cNvPr id="3" name="Content Placeholder 2"/>
          <p:cNvSpPr>
            <a:spLocks noGrp="1"/>
          </p:cNvSpPr>
          <p:nvPr>
            <p:ph type="body" sz="quarter" idx="13"/>
          </p:nvPr>
        </p:nvSpPr>
        <p:spPr>
          <a:xfrm>
            <a:off x="2016369" y="1355655"/>
            <a:ext cx="7959969" cy="289333"/>
          </a:xfrm>
        </p:spPr>
        <p:txBody>
          <a:bodyPr/>
          <a:lstStyle/>
          <a:p>
            <a:pPr marL="0" indent="0">
              <a:buNone/>
            </a:pPr>
            <a:r>
              <a:rPr lang="en-US" sz="2400" b="1" dirty="0"/>
              <a:t>[Who, what, where, when, why, how]</a:t>
            </a:r>
            <a:r>
              <a:rPr lang="en-US" sz="2400" dirty="0"/>
              <a:t> is the </a:t>
            </a:r>
            <a:r>
              <a:rPr lang="en-US" sz="2400" b="1" dirty="0"/>
              <a:t>[program, model, component] </a:t>
            </a:r>
            <a:r>
              <a:rPr lang="en-US" sz="2400" dirty="0"/>
              <a:t>for </a:t>
            </a:r>
            <a:r>
              <a:rPr lang="en-US" sz="2400" b="1" dirty="0"/>
              <a:t>[evaluation purpose]</a:t>
            </a:r>
            <a:r>
              <a:rPr lang="en-US" sz="2400" dirty="0"/>
              <a:t>?</a:t>
            </a:r>
          </a:p>
          <a:p>
            <a:endParaRPr lang="en-US" sz="2400" dirty="0"/>
          </a:p>
        </p:txBody>
      </p:sp>
      <p:sp>
        <p:nvSpPr>
          <p:cNvPr id="5" name="Slide Number Placeholder 4">
            <a:extLst>
              <a:ext uri="{FF2B5EF4-FFF2-40B4-BE49-F238E27FC236}">
                <a16:creationId xmlns:a16="http://schemas.microsoft.com/office/drawing/2014/main" id="{0EF427DA-19C2-E7A5-8F1C-754576644F80}"/>
              </a:ext>
            </a:extLst>
          </p:cNvPr>
          <p:cNvSpPr>
            <a:spLocks noGrp="1"/>
          </p:cNvSpPr>
          <p:nvPr>
            <p:ph type="sldNum" sz="quarter" idx="21"/>
          </p:nvPr>
        </p:nvSpPr>
        <p:spPr/>
        <p:txBody>
          <a:bodyPr/>
          <a:lstStyle/>
          <a:p>
            <a:r>
              <a:rPr lang="en-US"/>
              <a:t>  </a:t>
            </a:r>
            <a:fld id="{E0E21186-8CC3-194A-9753-0BBC1EC778BB}" type="slidenum">
              <a:rPr lang="en-US" smtClean="0"/>
              <a:pPr/>
              <a:t>15</a:t>
            </a:fld>
            <a:endParaRPr lang="en-US" dirty="0"/>
          </a:p>
        </p:txBody>
      </p:sp>
    </p:spTree>
    <p:extLst>
      <p:ext uri="{BB962C8B-B14F-4D97-AF65-F5344CB8AC3E}">
        <p14:creationId xmlns:p14="http://schemas.microsoft.com/office/powerpoint/2010/main" val="3954598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3425A4C-1E65-68A7-EAEF-4AAFEE466A73}"/>
              </a:ext>
            </a:extLst>
          </p:cNvPr>
          <p:cNvSpPr>
            <a:spLocks noGrp="1"/>
          </p:cNvSpPr>
          <p:nvPr>
            <p:ph type="body" sz="quarter" idx="18"/>
          </p:nvPr>
        </p:nvSpPr>
        <p:spPr/>
        <p:txBody>
          <a:bodyPr/>
          <a:lstStyle/>
          <a:p>
            <a:endParaRPr lang="en-US"/>
          </a:p>
        </p:txBody>
      </p:sp>
      <p:sp>
        <p:nvSpPr>
          <p:cNvPr id="2" name="Title 1"/>
          <p:cNvSpPr>
            <a:spLocks noGrp="1"/>
          </p:cNvSpPr>
          <p:nvPr>
            <p:ph type="title"/>
          </p:nvPr>
        </p:nvSpPr>
        <p:spPr>
          <a:xfrm>
            <a:off x="463648" y="567041"/>
            <a:ext cx="8938260" cy="419100"/>
          </a:xfrm>
        </p:spPr>
        <p:txBody>
          <a:bodyPr>
            <a:normAutofit fontScale="90000"/>
          </a:bodyPr>
          <a:lstStyle/>
          <a:p>
            <a:r>
              <a:rPr lang="en-US" dirty="0"/>
              <a:t>Examples of Research Questions for a Process Evaluation</a:t>
            </a:r>
          </a:p>
        </p:txBody>
      </p:sp>
      <p:sp>
        <p:nvSpPr>
          <p:cNvPr id="3" name="Text Placeholder 2">
            <a:extLst>
              <a:ext uri="{FF2B5EF4-FFF2-40B4-BE49-F238E27FC236}">
                <a16:creationId xmlns:a16="http://schemas.microsoft.com/office/drawing/2014/main" id="{A92F0A7F-EE41-4F85-6A01-A154A4B08E9E}"/>
              </a:ext>
            </a:extLst>
          </p:cNvPr>
          <p:cNvSpPr>
            <a:spLocks noGrp="1"/>
          </p:cNvSpPr>
          <p:nvPr>
            <p:ph type="body" sz="quarter" idx="13"/>
          </p:nvPr>
        </p:nvSpPr>
        <p:spPr/>
        <p:txBody>
          <a:bodyPr/>
          <a:lstStyle/>
          <a:p>
            <a:endParaRPr lang="en-US"/>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744700736"/>
              </p:ext>
            </p:extLst>
          </p:nvPr>
        </p:nvGraphicFramePr>
        <p:xfrm>
          <a:off x="890954" y="1439559"/>
          <a:ext cx="10492732" cy="4302760"/>
        </p:xfrm>
        <a:graphic>
          <a:graphicData uri="http://schemas.openxmlformats.org/drawingml/2006/table">
            <a:tbl>
              <a:tblPr firstRow="1" bandRow="1">
                <a:tableStyleId>{21E4AEA4-8DFA-4A89-87EB-49C32662AFE0}</a:tableStyleId>
              </a:tblPr>
              <a:tblGrid>
                <a:gridCol w="3904830">
                  <a:extLst>
                    <a:ext uri="{9D8B030D-6E8A-4147-A177-3AD203B41FA5}">
                      <a16:colId xmlns:a16="http://schemas.microsoft.com/office/drawing/2014/main" val="20000"/>
                    </a:ext>
                  </a:extLst>
                </a:gridCol>
                <a:gridCol w="750622">
                  <a:extLst>
                    <a:ext uri="{9D8B030D-6E8A-4147-A177-3AD203B41FA5}">
                      <a16:colId xmlns:a16="http://schemas.microsoft.com/office/drawing/2014/main" val="20001"/>
                    </a:ext>
                  </a:extLst>
                </a:gridCol>
                <a:gridCol w="5837280">
                  <a:extLst>
                    <a:ext uri="{9D8B030D-6E8A-4147-A177-3AD203B41FA5}">
                      <a16:colId xmlns:a16="http://schemas.microsoft.com/office/drawing/2014/main" val="20002"/>
                    </a:ext>
                  </a:extLst>
                </a:gridCol>
              </a:tblGrid>
              <a:tr h="370840">
                <a:tc>
                  <a:txBody>
                    <a:bodyPr/>
                    <a:lstStyle/>
                    <a:p>
                      <a:pPr algn="ctr"/>
                      <a:r>
                        <a:rPr lang="en-US" dirty="0">
                          <a:solidFill>
                            <a:schemeClr val="bg2"/>
                          </a:solidFill>
                        </a:rPr>
                        <a:t>Broad</a:t>
                      </a:r>
                    </a:p>
                  </a:txBody>
                  <a:tcPr/>
                </a:tc>
                <a:tc>
                  <a:txBody>
                    <a:bodyPr/>
                    <a:lstStyle/>
                    <a:p>
                      <a:pPr algn="ctr"/>
                      <a:r>
                        <a:rPr lang="en-US" dirty="0">
                          <a:solidFill>
                            <a:schemeClr val="bg2"/>
                          </a:solidFill>
                        </a:rPr>
                        <a:t>to</a:t>
                      </a:r>
                    </a:p>
                  </a:txBody>
                  <a:tcPr/>
                </a:tc>
                <a:tc>
                  <a:txBody>
                    <a:bodyPr/>
                    <a:lstStyle/>
                    <a:p>
                      <a:pPr algn="ctr"/>
                      <a:r>
                        <a:rPr lang="en-US" dirty="0">
                          <a:solidFill>
                            <a:schemeClr val="bg2"/>
                          </a:solidFill>
                        </a:rPr>
                        <a:t>More</a:t>
                      </a:r>
                      <a:r>
                        <a:rPr lang="en-US" baseline="0" dirty="0">
                          <a:solidFill>
                            <a:schemeClr val="bg2"/>
                          </a:solidFill>
                        </a:rPr>
                        <a:t> Specific</a:t>
                      </a:r>
                      <a:endParaRPr lang="en-US" dirty="0">
                        <a:solidFill>
                          <a:schemeClr val="bg2"/>
                        </a:solidFill>
                      </a:endParaRPr>
                    </a:p>
                  </a:txBody>
                  <a:tcPr/>
                </a:tc>
                <a:extLst>
                  <a:ext uri="{0D108BD9-81ED-4DB2-BD59-A6C34878D82A}">
                    <a16:rowId xmlns:a16="http://schemas.microsoft.com/office/drawing/2014/main" val="10000"/>
                  </a:ext>
                </a:extLst>
              </a:tr>
              <a:tr h="370840">
                <a:tc rowSpan="4">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a:t>How is the program being implemented?</a:t>
                      </a:r>
                    </a:p>
                    <a:p>
                      <a:endParaRPr lang="en-US" dirty="0"/>
                    </a:p>
                  </a:txBody>
                  <a:tcPr anchor="ctr"/>
                </a:tc>
                <a:tc rowSpan="4">
                  <a:txBody>
                    <a:bodyPr/>
                    <a:lstStyle/>
                    <a:p>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sz="1800" dirty="0"/>
                        <a:t>Are staff implementing the program within the same timeframe? </a:t>
                      </a:r>
                    </a:p>
                    <a:p>
                      <a:endParaRPr lang="en-US" sz="1800" dirty="0"/>
                    </a:p>
                  </a:txBody>
                  <a:tcPr/>
                </a:tc>
                <a:extLst>
                  <a:ext uri="{0D108BD9-81ED-4DB2-BD59-A6C34878D82A}">
                    <a16:rowId xmlns:a16="http://schemas.microsoft.com/office/drawing/2014/main" val="10001"/>
                  </a:ext>
                </a:extLst>
              </a:tr>
              <a:tr h="370840">
                <a:tc vMerge="1">
                  <a:txBody>
                    <a:bodyPr/>
                    <a:lstStyle/>
                    <a:p>
                      <a:endParaRPr lang="en-US" dirty="0"/>
                    </a:p>
                  </a:txBody>
                  <a:tcPr/>
                </a:tc>
                <a:tc vMerge="1">
                  <a:txBody>
                    <a:bodyPr/>
                    <a:lstStyle/>
                    <a:p>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sz="1800" dirty="0"/>
                        <a:t>Are staff implementing the program with the same </a:t>
                      </a:r>
                      <a:r>
                        <a:rPr lang="en-US" sz="1800" dirty="0"/>
                        <a:t>intended target population?</a:t>
                      </a:r>
                      <a:endParaRPr lang="en-US" altLang="en-US" sz="1800" dirty="0"/>
                    </a:p>
                    <a:p>
                      <a:endParaRPr lang="en-US" sz="1800" dirty="0"/>
                    </a:p>
                  </a:txBody>
                  <a:tcPr/>
                </a:tc>
                <a:extLst>
                  <a:ext uri="{0D108BD9-81ED-4DB2-BD59-A6C34878D82A}">
                    <a16:rowId xmlns:a16="http://schemas.microsoft.com/office/drawing/2014/main" val="10002"/>
                  </a:ext>
                </a:extLst>
              </a:tr>
              <a:tr h="370840">
                <a:tc vMerge="1">
                  <a:txBody>
                    <a:bodyPr/>
                    <a:lstStyle/>
                    <a:p>
                      <a:endParaRPr lang="en-US" dirty="0"/>
                    </a:p>
                  </a:txBody>
                  <a:tcPr/>
                </a:tc>
                <a:tc vMerge="1">
                  <a:txBody>
                    <a:bodyPr/>
                    <a:lstStyle/>
                    <a:p>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sz="1800" dirty="0"/>
                        <a:t>What variations in implementation, if any, occur by site? Why are variations occurring?</a:t>
                      </a:r>
                      <a:r>
                        <a:rPr lang="en-US" altLang="en-US" sz="1800" baseline="0" dirty="0"/>
                        <a:t> A</a:t>
                      </a:r>
                      <a:r>
                        <a:rPr lang="en-US" altLang="en-US" sz="1800" dirty="0"/>
                        <a:t>re they likely to effect program outcomes?</a:t>
                      </a:r>
                    </a:p>
                    <a:p>
                      <a:endParaRPr lang="en-US" sz="1800" dirty="0"/>
                    </a:p>
                  </a:txBody>
                  <a:tcPr/>
                </a:tc>
                <a:extLst>
                  <a:ext uri="{0D108BD9-81ED-4DB2-BD59-A6C34878D82A}">
                    <a16:rowId xmlns:a16="http://schemas.microsoft.com/office/drawing/2014/main" val="10003"/>
                  </a:ext>
                </a:extLst>
              </a:tr>
              <a:tr h="370840">
                <a:tc vMerge="1">
                  <a:txBody>
                    <a:bodyPr/>
                    <a:lstStyle/>
                    <a:p>
                      <a:endParaRPr lang="en-US" dirty="0"/>
                    </a:p>
                  </a:txBody>
                  <a:tcPr/>
                </a:tc>
                <a:tc vMerge="1">
                  <a:txBody>
                    <a:bodyPr/>
                    <a:lstStyle/>
                    <a:p>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sz="1800" dirty="0"/>
                        <a:t>Are there unique challenges to implementing the program by site?</a:t>
                      </a:r>
                    </a:p>
                    <a:p>
                      <a:endParaRPr lang="en-US" sz="1800" dirty="0"/>
                    </a:p>
                  </a:txBody>
                  <a:tcPr/>
                </a:tc>
                <a:extLst>
                  <a:ext uri="{0D108BD9-81ED-4DB2-BD59-A6C34878D82A}">
                    <a16:rowId xmlns:a16="http://schemas.microsoft.com/office/drawing/2014/main" val="10004"/>
                  </a:ext>
                </a:extLst>
              </a:tr>
            </a:tbl>
          </a:graphicData>
        </a:graphic>
      </p:graphicFrame>
      <p:sp>
        <p:nvSpPr>
          <p:cNvPr id="5" name="Right Arrow 4"/>
          <p:cNvSpPr/>
          <p:nvPr/>
        </p:nvSpPr>
        <p:spPr>
          <a:xfrm>
            <a:off x="4384431" y="3370496"/>
            <a:ext cx="1147396" cy="484632"/>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7" name="Slide Number Placeholder 6">
            <a:extLst>
              <a:ext uri="{FF2B5EF4-FFF2-40B4-BE49-F238E27FC236}">
                <a16:creationId xmlns:a16="http://schemas.microsoft.com/office/drawing/2014/main" id="{08E2FC9C-64F2-356B-1BE7-361A53C554D2}"/>
              </a:ext>
            </a:extLst>
          </p:cNvPr>
          <p:cNvSpPr>
            <a:spLocks noGrp="1"/>
          </p:cNvSpPr>
          <p:nvPr>
            <p:ph type="sldNum" sz="quarter" idx="21"/>
          </p:nvPr>
        </p:nvSpPr>
        <p:spPr/>
        <p:txBody>
          <a:bodyPr/>
          <a:lstStyle/>
          <a:p>
            <a:r>
              <a:rPr lang="en-US"/>
              <a:t>  </a:t>
            </a:r>
            <a:fld id="{E0E21186-8CC3-194A-9753-0BBC1EC778BB}" type="slidenum">
              <a:rPr lang="en-US" smtClean="0"/>
              <a:pPr/>
              <a:t>16</a:t>
            </a:fld>
            <a:endParaRPr lang="en-US" dirty="0"/>
          </a:p>
        </p:txBody>
      </p:sp>
    </p:spTree>
    <p:extLst>
      <p:ext uri="{BB962C8B-B14F-4D97-AF65-F5344CB8AC3E}">
        <p14:creationId xmlns:p14="http://schemas.microsoft.com/office/powerpoint/2010/main" val="1707896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7A96ECC-0547-EF0B-A6C6-7AB1D79C5786}"/>
              </a:ext>
            </a:extLst>
          </p:cNvPr>
          <p:cNvSpPr>
            <a:spLocks noGrp="1"/>
          </p:cNvSpPr>
          <p:nvPr>
            <p:ph type="body" sz="quarter" idx="18"/>
          </p:nvPr>
        </p:nvSpPr>
        <p:spPr/>
        <p:txBody>
          <a:bodyPr/>
          <a:lstStyle/>
          <a:p>
            <a:endParaRPr lang="en-US"/>
          </a:p>
        </p:txBody>
      </p:sp>
      <p:sp>
        <p:nvSpPr>
          <p:cNvPr id="2" name="Title 1"/>
          <p:cNvSpPr>
            <a:spLocks noGrp="1"/>
          </p:cNvSpPr>
          <p:nvPr>
            <p:ph type="title"/>
          </p:nvPr>
        </p:nvSpPr>
        <p:spPr>
          <a:xfrm>
            <a:off x="463647" y="567041"/>
            <a:ext cx="9149275" cy="419100"/>
          </a:xfrm>
        </p:spPr>
        <p:txBody>
          <a:bodyPr>
            <a:normAutofit fontScale="90000"/>
          </a:bodyPr>
          <a:lstStyle/>
          <a:p>
            <a:r>
              <a:rPr lang="en-US" dirty="0"/>
              <a:t>Examples of Research Questions for a Process Evaluation</a:t>
            </a:r>
          </a:p>
        </p:txBody>
      </p:sp>
      <p:sp>
        <p:nvSpPr>
          <p:cNvPr id="3" name="Text Placeholder 2">
            <a:extLst>
              <a:ext uri="{FF2B5EF4-FFF2-40B4-BE49-F238E27FC236}">
                <a16:creationId xmlns:a16="http://schemas.microsoft.com/office/drawing/2014/main" id="{449F32B2-8971-04AA-E22A-AFA492BD8F13}"/>
              </a:ext>
            </a:extLst>
          </p:cNvPr>
          <p:cNvSpPr>
            <a:spLocks noGrp="1"/>
          </p:cNvSpPr>
          <p:nvPr>
            <p:ph type="body" sz="quarter" idx="13"/>
          </p:nvPr>
        </p:nvSpPr>
        <p:spPr/>
        <p:txBody>
          <a:bodyPr/>
          <a:lstStyle/>
          <a:p>
            <a:endParaRPr lang="en-US"/>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522080993"/>
              </p:ext>
            </p:extLst>
          </p:nvPr>
        </p:nvGraphicFramePr>
        <p:xfrm>
          <a:off x="808314" y="1258034"/>
          <a:ext cx="10575371" cy="4759960"/>
        </p:xfrm>
        <a:graphic>
          <a:graphicData uri="http://schemas.openxmlformats.org/drawingml/2006/table">
            <a:tbl>
              <a:tblPr firstRow="1" bandRow="1">
                <a:tableStyleId>{21E4AEA4-8DFA-4A89-87EB-49C32662AFE0}</a:tableStyleId>
              </a:tblPr>
              <a:tblGrid>
                <a:gridCol w="3935584">
                  <a:extLst>
                    <a:ext uri="{9D8B030D-6E8A-4147-A177-3AD203B41FA5}">
                      <a16:colId xmlns:a16="http://schemas.microsoft.com/office/drawing/2014/main" val="20000"/>
                    </a:ext>
                  </a:extLst>
                </a:gridCol>
                <a:gridCol w="756533">
                  <a:extLst>
                    <a:ext uri="{9D8B030D-6E8A-4147-A177-3AD203B41FA5}">
                      <a16:colId xmlns:a16="http://schemas.microsoft.com/office/drawing/2014/main" val="20001"/>
                    </a:ext>
                  </a:extLst>
                </a:gridCol>
                <a:gridCol w="5883254">
                  <a:extLst>
                    <a:ext uri="{9D8B030D-6E8A-4147-A177-3AD203B41FA5}">
                      <a16:colId xmlns:a16="http://schemas.microsoft.com/office/drawing/2014/main" val="20002"/>
                    </a:ext>
                  </a:extLst>
                </a:gridCol>
              </a:tblGrid>
              <a:tr h="370840">
                <a:tc>
                  <a:txBody>
                    <a:bodyPr/>
                    <a:lstStyle/>
                    <a:p>
                      <a:pPr algn="ctr"/>
                      <a:r>
                        <a:rPr lang="en-US" dirty="0">
                          <a:solidFill>
                            <a:schemeClr val="bg2"/>
                          </a:solidFill>
                        </a:rPr>
                        <a:t>Broad</a:t>
                      </a:r>
                    </a:p>
                  </a:txBody>
                  <a:tcPr/>
                </a:tc>
                <a:tc>
                  <a:txBody>
                    <a:bodyPr/>
                    <a:lstStyle/>
                    <a:p>
                      <a:pPr algn="ctr"/>
                      <a:r>
                        <a:rPr lang="en-US" dirty="0">
                          <a:solidFill>
                            <a:schemeClr val="bg2"/>
                          </a:solidFill>
                        </a:rPr>
                        <a:t>to</a:t>
                      </a:r>
                    </a:p>
                  </a:txBody>
                  <a:tcPr/>
                </a:tc>
                <a:tc>
                  <a:txBody>
                    <a:bodyPr/>
                    <a:lstStyle/>
                    <a:p>
                      <a:pPr algn="ctr"/>
                      <a:r>
                        <a:rPr lang="en-US" dirty="0">
                          <a:solidFill>
                            <a:schemeClr val="bg2"/>
                          </a:solidFill>
                        </a:rPr>
                        <a:t>More</a:t>
                      </a:r>
                      <a:r>
                        <a:rPr lang="en-US" baseline="0" dirty="0">
                          <a:solidFill>
                            <a:schemeClr val="bg2"/>
                          </a:solidFill>
                        </a:rPr>
                        <a:t> Specific</a:t>
                      </a:r>
                      <a:endParaRPr lang="en-US" dirty="0">
                        <a:solidFill>
                          <a:schemeClr val="bg2"/>
                        </a:solidFill>
                      </a:endParaRPr>
                    </a:p>
                  </a:txBody>
                  <a:tcPr/>
                </a:tc>
                <a:extLst>
                  <a:ext uri="{0D108BD9-81ED-4DB2-BD59-A6C34878D82A}">
                    <a16:rowId xmlns:a16="http://schemas.microsoft.com/office/drawing/2014/main" val="10000"/>
                  </a:ext>
                </a:extLst>
              </a:tr>
              <a:tr h="370840">
                <a:tc rowSpan="2">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a:t>How do program beneficiaries describe their program experiences?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400" dirty="0"/>
                    </a:p>
                    <a:p>
                      <a:endParaRPr lang="en-US" dirty="0"/>
                    </a:p>
                  </a:txBody>
                  <a:tcPr anchor="ctr"/>
                </a:tc>
                <a:tc rowSpan="2">
                  <a:txBody>
                    <a:bodyPr/>
                    <a:lstStyle/>
                    <a:p>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a:t>What are the benefits for program beneficiaries?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altLang="en-US" sz="1800" dirty="0"/>
                    </a:p>
                    <a:p>
                      <a:endParaRPr lang="en-US" sz="1800" dirty="0"/>
                    </a:p>
                  </a:txBody>
                  <a:tcPr/>
                </a:tc>
                <a:extLst>
                  <a:ext uri="{0D108BD9-81ED-4DB2-BD59-A6C34878D82A}">
                    <a16:rowId xmlns:a16="http://schemas.microsoft.com/office/drawing/2014/main" val="10001"/>
                  </a:ext>
                </a:extLst>
              </a:tr>
              <a:tr h="370840">
                <a:tc vMerge="1">
                  <a:txBody>
                    <a:bodyPr/>
                    <a:lstStyle/>
                    <a:p>
                      <a:endParaRPr lang="en-US" dirty="0"/>
                    </a:p>
                  </a:txBody>
                  <a:tcPr/>
                </a:tc>
                <a:tc vMerge="1">
                  <a:txBody>
                    <a:bodyPr/>
                    <a:lstStyle/>
                    <a:p>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sz="1800" dirty="0"/>
                        <a:t>Are there any unintended consequences of program participation?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altLang="en-US" sz="1800" dirty="0"/>
                    </a:p>
                    <a:p>
                      <a:endParaRPr lang="en-US" sz="1800" dirty="0"/>
                    </a:p>
                  </a:txBody>
                  <a:tcPr/>
                </a:tc>
                <a:extLst>
                  <a:ext uri="{0D108BD9-81ED-4DB2-BD59-A6C34878D82A}">
                    <a16:rowId xmlns:a16="http://schemas.microsoft.com/office/drawing/2014/main" val="10002"/>
                  </a:ext>
                </a:extLst>
              </a:tr>
              <a:tr h="74168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rPr>
                        <a:t>What resources are being described as needed for implementing the program?</a:t>
                      </a:r>
                    </a:p>
                    <a:p>
                      <a:endParaRPr lang="en-US" dirty="0"/>
                    </a:p>
                  </a:txBody>
                  <a:tcPr anchor="ct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rPr>
                        <a:t>What recommendations do program staff offer for future program implementers?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nchor="ctr"/>
                </a:tc>
                <a:extLst>
                  <a:ext uri="{0D108BD9-81ED-4DB2-BD59-A6C34878D82A}">
                    <a16:rowId xmlns:a16="http://schemas.microsoft.com/office/drawing/2014/main" val="10003"/>
                  </a:ext>
                </a:extLst>
              </a:tr>
            </a:tbl>
          </a:graphicData>
        </a:graphic>
      </p:graphicFrame>
      <p:sp>
        <p:nvSpPr>
          <p:cNvPr id="5" name="Right Arrow 4"/>
          <p:cNvSpPr/>
          <p:nvPr/>
        </p:nvSpPr>
        <p:spPr>
          <a:xfrm>
            <a:off x="4290646" y="2312818"/>
            <a:ext cx="1237926" cy="484632"/>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6" name="Right Arrow 5"/>
          <p:cNvSpPr/>
          <p:nvPr/>
        </p:nvSpPr>
        <p:spPr>
          <a:xfrm>
            <a:off x="4290646" y="4544538"/>
            <a:ext cx="1237926" cy="484632"/>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8" name="Slide Number Placeholder 7">
            <a:extLst>
              <a:ext uri="{FF2B5EF4-FFF2-40B4-BE49-F238E27FC236}">
                <a16:creationId xmlns:a16="http://schemas.microsoft.com/office/drawing/2014/main" id="{C9F168A3-572C-FD98-6BB5-879E8741078D}"/>
              </a:ext>
            </a:extLst>
          </p:cNvPr>
          <p:cNvSpPr>
            <a:spLocks noGrp="1"/>
          </p:cNvSpPr>
          <p:nvPr>
            <p:ph type="sldNum" sz="quarter" idx="21"/>
          </p:nvPr>
        </p:nvSpPr>
        <p:spPr/>
        <p:txBody>
          <a:bodyPr/>
          <a:lstStyle/>
          <a:p>
            <a:r>
              <a:rPr lang="en-US"/>
              <a:t>  </a:t>
            </a:r>
            <a:fld id="{E0E21186-8CC3-194A-9753-0BBC1EC778BB}" type="slidenum">
              <a:rPr lang="en-US" smtClean="0"/>
              <a:pPr/>
              <a:t>17</a:t>
            </a:fld>
            <a:endParaRPr lang="en-US" dirty="0"/>
          </a:p>
        </p:txBody>
      </p:sp>
    </p:spTree>
    <p:extLst>
      <p:ext uri="{BB962C8B-B14F-4D97-AF65-F5344CB8AC3E}">
        <p14:creationId xmlns:p14="http://schemas.microsoft.com/office/powerpoint/2010/main" val="2195123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00BB88C-6D36-F192-DB87-A1577013266C}"/>
              </a:ext>
            </a:extLst>
          </p:cNvPr>
          <p:cNvSpPr>
            <a:spLocks noGrp="1"/>
          </p:cNvSpPr>
          <p:nvPr>
            <p:ph type="body" sz="quarter" idx="18"/>
          </p:nvPr>
        </p:nvSpPr>
        <p:spPr/>
        <p:txBody>
          <a:bodyPr/>
          <a:lstStyle/>
          <a:p>
            <a:endParaRPr lang="en-US"/>
          </a:p>
        </p:txBody>
      </p:sp>
      <p:sp>
        <p:nvSpPr>
          <p:cNvPr id="2" name="Title 1"/>
          <p:cNvSpPr>
            <a:spLocks noGrp="1"/>
          </p:cNvSpPr>
          <p:nvPr>
            <p:ph type="title"/>
          </p:nvPr>
        </p:nvSpPr>
        <p:spPr/>
        <p:txBody>
          <a:bodyPr>
            <a:normAutofit fontScale="90000"/>
          </a:bodyPr>
          <a:lstStyle/>
          <a:p>
            <a:r>
              <a:rPr lang="en-US" dirty="0"/>
              <a:t>Research Questions Checklist</a:t>
            </a:r>
          </a:p>
        </p:txBody>
      </p:sp>
      <p:sp>
        <p:nvSpPr>
          <p:cNvPr id="4" name="Text Placeholder 3">
            <a:extLst>
              <a:ext uri="{FF2B5EF4-FFF2-40B4-BE49-F238E27FC236}">
                <a16:creationId xmlns:a16="http://schemas.microsoft.com/office/drawing/2014/main" id="{C780E787-B41D-4000-F8DE-15E7150DA2F3}"/>
              </a:ext>
            </a:extLst>
          </p:cNvPr>
          <p:cNvSpPr>
            <a:spLocks noGrp="1"/>
          </p:cNvSpPr>
          <p:nvPr>
            <p:ph type="body" sz="quarter" idx="13"/>
          </p:nvPr>
        </p:nvSpPr>
        <p:spPr/>
        <p:txBody>
          <a:bodyPr/>
          <a:lstStyle/>
          <a:p>
            <a:endParaRPr lang="en-US"/>
          </a:p>
        </p:txBody>
      </p:sp>
      <p:graphicFrame>
        <p:nvGraphicFramePr>
          <p:cNvPr id="3" name="Table 2">
            <a:extLst>
              <a:ext uri="{FF2B5EF4-FFF2-40B4-BE49-F238E27FC236}">
                <a16:creationId xmlns:a16="http://schemas.microsoft.com/office/drawing/2014/main" id="{4EC14C68-7E66-70DC-B23B-DCC8EBEE532F}"/>
              </a:ext>
            </a:extLst>
          </p:cNvPr>
          <p:cNvGraphicFramePr>
            <a:graphicFrameLocks noGrp="1"/>
          </p:cNvGraphicFramePr>
          <p:nvPr>
            <p:extLst>
              <p:ext uri="{D42A27DB-BD31-4B8C-83A1-F6EECF244321}">
                <p14:modId xmlns:p14="http://schemas.microsoft.com/office/powerpoint/2010/main" val="1067695707"/>
              </p:ext>
            </p:extLst>
          </p:nvPr>
        </p:nvGraphicFramePr>
        <p:xfrm>
          <a:off x="2422208" y="1552460"/>
          <a:ext cx="7230428" cy="4098749"/>
        </p:xfrm>
        <a:graphic>
          <a:graphicData uri="http://schemas.openxmlformats.org/drawingml/2006/table">
            <a:tbl>
              <a:tblPr/>
              <a:tblGrid>
                <a:gridCol w="791457">
                  <a:extLst>
                    <a:ext uri="{9D8B030D-6E8A-4147-A177-3AD203B41FA5}">
                      <a16:colId xmlns:a16="http://schemas.microsoft.com/office/drawing/2014/main" val="1172039032"/>
                    </a:ext>
                  </a:extLst>
                </a:gridCol>
                <a:gridCol w="6438971">
                  <a:extLst>
                    <a:ext uri="{9D8B030D-6E8A-4147-A177-3AD203B41FA5}">
                      <a16:colId xmlns:a16="http://schemas.microsoft.com/office/drawing/2014/main" val="1904686893"/>
                    </a:ext>
                  </a:extLst>
                </a:gridCol>
              </a:tblGrid>
              <a:tr h="836619">
                <a:tc>
                  <a:txBody>
                    <a:bodyPr/>
                    <a:lstStyle/>
                    <a:p>
                      <a:pPr algn="l" fontAlgn="base"/>
                      <a:r>
                        <a:rPr lang="en-US" sz="2800" b="0" i="0" dirty="0">
                          <a:solidFill>
                            <a:srgbClr val="CB187A"/>
                          </a:solidFill>
                          <a:effectLst/>
                          <a:latin typeface="Roboto" panose="02000000000000000000" pitchFamily="2" charset="0"/>
                        </a:rPr>
                        <a:t>​</a:t>
                      </a:r>
                      <a:endParaRPr lang="en-US" b="0" i="0" dirty="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base"/>
                      <a:r>
                        <a:rPr lang="en-US" sz="2400" b="0" i="0" dirty="0">
                          <a:solidFill>
                            <a:srgbClr val="000000"/>
                          </a:solidFill>
                          <a:effectLst/>
                          <a:latin typeface="Roboto Light" panose="02000000000000000000" pitchFamily="2" charset="0"/>
                        </a:rPr>
                        <a:t>Clearly stated and specific​</a:t>
                      </a:r>
                      <a:endParaRPr lang="en-US" b="0" i="0" dirty="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22313105"/>
                  </a:ext>
                </a:extLst>
              </a:tr>
              <a:tr h="836619">
                <a:tc>
                  <a:txBody>
                    <a:bodyPr/>
                    <a:lstStyle/>
                    <a:p>
                      <a:pPr algn="l" fontAlgn="base"/>
                      <a:endParaRPr lang="en-US" b="0" i="0" dirty="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base"/>
                      <a:r>
                        <a:rPr lang="en-US" sz="2400" b="0" i="0" dirty="0">
                          <a:solidFill>
                            <a:srgbClr val="000000"/>
                          </a:solidFill>
                          <a:effectLst/>
                          <a:latin typeface="Roboto Light" panose="02000000000000000000" pitchFamily="2" charset="0"/>
                        </a:rPr>
                        <a:t>Aligns with your theory of change/logic model​</a:t>
                      </a:r>
                      <a:endParaRPr lang="en-US" b="0" i="0" dirty="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365663817"/>
                  </a:ext>
                </a:extLst>
              </a:tr>
              <a:tr h="836619">
                <a:tc>
                  <a:txBody>
                    <a:bodyPr/>
                    <a:lstStyle/>
                    <a:p>
                      <a:pPr algn="l" fontAlgn="base"/>
                      <a:r>
                        <a:rPr lang="en-US" sz="2800" b="0" i="0" dirty="0">
                          <a:solidFill>
                            <a:srgbClr val="CB187A"/>
                          </a:solidFill>
                          <a:effectLst/>
                          <a:latin typeface="Roboto" panose="02000000000000000000" pitchFamily="2" charset="0"/>
                        </a:rPr>
                        <a:t>​</a:t>
                      </a:r>
                      <a:endParaRPr lang="en-US" b="0" i="0" dirty="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base"/>
                      <a:r>
                        <a:rPr lang="en-US" sz="2400" b="0" i="0" dirty="0">
                          <a:solidFill>
                            <a:srgbClr val="000000"/>
                          </a:solidFill>
                          <a:effectLst/>
                          <a:latin typeface="Roboto Light" panose="02000000000000000000" pitchFamily="2" charset="0"/>
                        </a:rPr>
                        <a:t>Connects to the outcomes of interest</a:t>
                      </a:r>
                      <a:endParaRPr lang="en-US" b="0" i="0" dirty="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649925085"/>
                  </a:ext>
                </a:extLst>
              </a:tr>
              <a:tr h="1588892">
                <a:tc>
                  <a:txBody>
                    <a:bodyPr/>
                    <a:lstStyle/>
                    <a:p>
                      <a:pPr algn="l" fontAlgn="base"/>
                      <a:r>
                        <a:rPr lang="en-US" sz="2800" b="0" i="0" dirty="0">
                          <a:solidFill>
                            <a:srgbClr val="CB187A"/>
                          </a:solidFill>
                          <a:effectLst/>
                          <a:latin typeface="Roboto" panose="02000000000000000000" pitchFamily="2" charset="0"/>
                        </a:rPr>
                        <a:t>​</a:t>
                      </a:r>
                      <a:endParaRPr lang="en-US" b="0" i="0" dirty="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base"/>
                      <a:r>
                        <a:rPr lang="en-US" sz="2400" b="0" i="0" dirty="0">
                          <a:solidFill>
                            <a:srgbClr val="000000"/>
                          </a:solidFill>
                          <a:effectLst/>
                          <a:latin typeface="Roboto Light" panose="02000000000000000000" pitchFamily="2" charset="0"/>
                        </a:rPr>
                        <a:t>Measurable and feasible to answer​</a:t>
                      </a:r>
                    </a:p>
                    <a:p>
                      <a:pPr algn="l" fontAlgn="base"/>
                      <a:endParaRPr lang="en-US" sz="2400" b="0" i="0" dirty="0">
                        <a:solidFill>
                          <a:srgbClr val="000000"/>
                        </a:solidFill>
                        <a:effectLst/>
                        <a:latin typeface="Roboto Light" panose="02000000000000000000" pitchFamily="2" charset="0"/>
                      </a:endParaRPr>
                    </a:p>
                    <a:p>
                      <a:pPr algn="l" fontAlgn="base"/>
                      <a:r>
                        <a:rPr lang="en-US" sz="2400" b="0" i="0" dirty="0">
                          <a:solidFill>
                            <a:srgbClr val="000000"/>
                          </a:solidFill>
                          <a:effectLst/>
                          <a:latin typeface="Roboto Light" panose="02000000000000000000" pitchFamily="2" charset="0"/>
                        </a:rPr>
                        <a:t>Aligns with your chosen evaluation design and scope of evaluation</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174539999"/>
                  </a:ext>
                </a:extLst>
              </a:tr>
            </a:tbl>
          </a:graphicData>
        </a:graphic>
      </p:graphicFrame>
      <p:pic>
        <p:nvPicPr>
          <p:cNvPr id="6" name="Graphic 5" descr="Checkbox Checked with solid fill">
            <a:extLst>
              <a:ext uri="{FF2B5EF4-FFF2-40B4-BE49-F238E27FC236}">
                <a16:creationId xmlns:a16="http://schemas.microsoft.com/office/drawing/2014/main" id="{637AB25D-A4EC-312F-894C-3BEFFF87AB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22208" y="1353216"/>
            <a:ext cx="914400" cy="914400"/>
          </a:xfrm>
          <a:prstGeom prst="rect">
            <a:avLst/>
          </a:prstGeom>
        </p:spPr>
      </p:pic>
      <p:pic>
        <p:nvPicPr>
          <p:cNvPr id="8" name="Graphic 7" descr="Checkbox Checked with solid fill">
            <a:extLst>
              <a:ext uri="{FF2B5EF4-FFF2-40B4-BE49-F238E27FC236}">
                <a16:creationId xmlns:a16="http://schemas.microsoft.com/office/drawing/2014/main" id="{581FEBAE-546E-EC20-912A-618B46C43B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5540" y="2222868"/>
            <a:ext cx="914400" cy="914400"/>
          </a:xfrm>
          <a:prstGeom prst="rect">
            <a:avLst/>
          </a:prstGeom>
        </p:spPr>
      </p:pic>
      <p:pic>
        <p:nvPicPr>
          <p:cNvPr id="9" name="Graphic 8" descr="Checkbox Checked with solid fill">
            <a:extLst>
              <a:ext uri="{FF2B5EF4-FFF2-40B4-BE49-F238E27FC236}">
                <a16:creationId xmlns:a16="http://schemas.microsoft.com/office/drawing/2014/main" id="{689143A0-FAFE-D9D1-78A2-D98F1E35A5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08872" y="3059634"/>
            <a:ext cx="914400" cy="914400"/>
          </a:xfrm>
          <a:prstGeom prst="rect">
            <a:avLst/>
          </a:prstGeom>
        </p:spPr>
      </p:pic>
      <p:pic>
        <p:nvPicPr>
          <p:cNvPr id="10" name="Graphic 9" descr="Checkbox Checked with solid fill">
            <a:extLst>
              <a:ext uri="{FF2B5EF4-FFF2-40B4-BE49-F238E27FC236}">
                <a16:creationId xmlns:a16="http://schemas.microsoft.com/office/drawing/2014/main" id="{8C9C1E06-7639-3AAC-6C2A-22AE22F65F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02204" y="3932028"/>
            <a:ext cx="914400" cy="914400"/>
          </a:xfrm>
          <a:prstGeom prst="rect">
            <a:avLst/>
          </a:prstGeom>
        </p:spPr>
      </p:pic>
      <p:pic>
        <p:nvPicPr>
          <p:cNvPr id="11" name="Graphic 10" descr="Checkbox Checked with solid fill">
            <a:extLst>
              <a:ext uri="{FF2B5EF4-FFF2-40B4-BE49-F238E27FC236}">
                <a16:creationId xmlns:a16="http://schemas.microsoft.com/office/drawing/2014/main" id="{5893E676-E4E9-AF7F-621C-E33FB0AD96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02204" y="4726788"/>
            <a:ext cx="914400" cy="914400"/>
          </a:xfrm>
          <a:prstGeom prst="rect">
            <a:avLst/>
          </a:prstGeom>
        </p:spPr>
      </p:pic>
      <p:sp>
        <p:nvSpPr>
          <p:cNvPr id="7" name="Slide Number Placeholder 6">
            <a:extLst>
              <a:ext uri="{FF2B5EF4-FFF2-40B4-BE49-F238E27FC236}">
                <a16:creationId xmlns:a16="http://schemas.microsoft.com/office/drawing/2014/main" id="{F7B50DEC-2D0F-B7DB-B514-DA5EED14A809}"/>
              </a:ext>
            </a:extLst>
          </p:cNvPr>
          <p:cNvSpPr>
            <a:spLocks noGrp="1"/>
          </p:cNvSpPr>
          <p:nvPr>
            <p:ph type="sldNum" sz="quarter" idx="21"/>
          </p:nvPr>
        </p:nvSpPr>
        <p:spPr/>
        <p:txBody>
          <a:bodyPr/>
          <a:lstStyle/>
          <a:p>
            <a:r>
              <a:rPr lang="en-US"/>
              <a:t>  </a:t>
            </a:r>
            <a:fld id="{E0E21186-8CC3-194A-9753-0BBC1EC778BB}" type="slidenum">
              <a:rPr lang="en-US" smtClean="0"/>
              <a:pPr/>
              <a:t>18</a:t>
            </a:fld>
            <a:endParaRPr lang="en-US" dirty="0"/>
          </a:p>
        </p:txBody>
      </p:sp>
    </p:spTree>
    <p:extLst>
      <p:ext uri="{BB962C8B-B14F-4D97-AF65-F5344CB8AC3E}">
        <p14:creationId xmlns:p14="http://schemas.microsoft.com/office/powerpoint/2010/main" val="2492204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222B33-5321-5E2A-542E-4D7BAD9C48F8}"/>
              </a:ext>
            </a:extLst>
          </p:cNvPr>
          <p:cNvSpPr>
            <a:spLocks noGrp="1"/>
          </p:cNvSpPr>
          <p:nvPr>
            <p:ph type="body" sz="quarter" idx="18"/>
          </p:nvPr>
        </p:nvSpPr>
        <p:spPr>
          <a:xfrm>
            <a:off x="463646" y="1418491"/>
            <a:ext cx="11470445" cy="4872467"/>
          </a:xfrm>
        </p:spPr>
        <p:txBody>
          <a:bodyPr>
            <a:normAutofit fontScale="92500"/>
          </a:bodyPr>
          <a:lstStyle/>
          <a:p>
            <a:pPr marL="0" indent="0">
              <a:lnSpc>
                <a:spcPct val="100000"/>
              </a:lnSpc>
              <a:buNone/>
            </a:pPr>
            <a:r>
              <a:rPr lang="en-US" sz="2800" dirty="0"/>
              <a:t>General research question: Is the program being implemented as intended?</a:t>
            </a:r>
          </a:p>
          <a:p>
            <a:pPr>
              <a:lnSpc>
                <a:spcPct val="100000"/>
              </a:lnSpc>
            </a:pPr>
            <a:endParaRPr lang="en-US" sz="2800" dirty="0"/>
          </a:p>
          <a:p>
            <a:pPr marL="0" indent="0">
              <a:lnSpc>
                <a:spcPct val="100000"/>
              </a:lnSpc>
              <a:buNone/>
            </a:pPr>
            <a:r>
              <a:rPr lang="en-US" sz="2800" dirty="0"/>
              <a:t>Assess whether each of the following is a good sub-question for the process evaluation:</a:t>
            </a:r>
          </a:p>
          <a:p>
            <a:pPr>
              <a:lnSpc>
                <a:spcPct val="100000"/>
              </a:lnSpc>
            </a:pPr>
            <a:r>
              <a:rPr lang="en-US" sz="2200" dirty="0"/>
              <a:t>Are all AmeriCorps members engaged in delivering health literacy activities?</a:t>
            </a:r>
          </a:p>
          <a:p>
            <a:pPr>
              <a:lnSpc>
                <a:spcPct val="100000"/>
              </a:lnSpc>
            </a:pPr>
            <a:r>
              <a:rPr lang="en-US" sz="2200" dirty="0"/>
              <a:t>To what extent are AmeriCorps members receiving the required training and supervision?</a:t>
            </a:r>
          </a:p>
          <a:p>
            <a:pPr>
              <a:lnSpc>
                <a:spcPct val="100000"/>
              </a:lnSpc>
            </a:pPr>
            <a:r>
              <a:rPr lang="en-US" sz="2200" dirty="0"/>
              <a:t>Are program participants more likely to adopt preventive health practices than non-participants?</a:t>
            </a:r>
          </a:p>
          <a:p>
            <a:pPr>
              <a:lnSpc>
                <a:spcPct val="100000"/>
              </a:lnSpc>
            </a:pPr>
            <a:r>
              <a:rPr lang="en-US" sz="2200" dirty="0"/>
              <a:t>To what extent are community partners faithfully replicating the program in other states?</a:t>
            </a:r>
          </a:p>
          <a:p>
            <a:endParaRPr lang="en-US" sz="2000" dirty="0"/>
          </a:p>
        </p:txBody>
      </p:sp>
      <p:sp>
        <p:nvSpPr>
          <p:cNvPr id="2" name="Title 1"/>
          <p:cNvSpPr>
            <a:spLocks noGrp="1"/>
          </p:cNvSpPr>
          <p:nvPr>
            <p:ph type="title"/>
          </p:nvPr>
        </p:nvSpPr>
        <p:spPr>
          <a:xfrm>
            <a:off x="463647" y="567041"/>
            <a:ext cx="9887829" cy="419100"/>
          </a:xfrm>
        </p:spPr>
        <p:txBody>
          <a:bodyPr>
            <a:noAutofit/>
          </a:bodyPr>
          <a:lstStyle/>
          <a:p>
            <a:r>
              <a:rPr lang="en-US" dirty="0"/>
              <a:t>Exercise #1: Assessing Potential Research Questions for a Process Evaluation </a:t>
            </a:r>
          </a:p>
        </p:txBody>
      </p:sp>
      <p:sp>
        <p:nvSpPr>
          <p:cNvPr id="3" name="Content Placeholder 2"/>
          <p:cNvSpPr>
            <a:spLocks noGrp="1"/>
          </p:cNvSpPr>
          <p:nvPr>
            <p:ph type="body" sz="quarter" idx="13"/>
          </p:nvPr>
        </p:nvSpPr>
        <p:spPr/>
        <p:txBody>
          <a:bodyPr>
            <a:normAutofit fontScale="85000" lnSpcReduction="20000"/>
          </a:bodyPr>
          <a:lstStyle/>
          <a:p>
            <a:pPr>
              <a:lnSpc>
                <a:spcPct val="100000"/>
              </a:lnSpc>
            </a:pPr>
            <a:endParaRPr lang="en-US" sz="2600" dirty="0"/>
          </a:p>
        </p:txBody>
      </p:sp>
      <p:sp>
        <p:nvSpPr>
          <p:cNvPr id="5" name="Slide Number Placeholder 4">
            <a:extLst>
              <a:ext uri="{FF2B5EF4-FFF2-40B4-BE49-F238E27FC236}">
                <a16:creationId xmlns:a16="http://schemas.microsoft.com/office/drawing/2014/main" id="{D1AE6D43-14DB-8512-4B21-73F3BE2A8741}"/>
              </a:ext>
            </a:extLst>
          </p:cNvPr>
          <p:cNvSpPr>
            <a:spLocks noGrp="1"/>
          </p:cNvSpPr>
          <p:nvPr>
            <p:ph type="sldNum" sz="quarter" idx="21"/>
          </p:nvPr>
        </p:nvSpPr>
        <p:spPr/>
        <p:txBody>
          <a:bodyPr/>
          <a:lstStyle/>
          <a:p>
            <a:r>
              <a:rPr lang="en-US"/>
              <a:t>  </a:t>
            </a:r>
            <a:fld id="{E0E21186-8CC3-194A-9753-0BBC1EC778BB}" type="slidenum">
              <a:rPr lang="en-US" smtClean="0"/>
              <a:pPr/>
              <a:t>19</a:t>
            </a:fld>
            <a:endParaRPr lang="en-US" dirty="0"/>
          </a:p>
        </p:txBody>
      </p:sp>
    </p:spTree>
    <p:extLst>
      <p:ext uri="{BB962C8B-B14F-4D97-AF65-F5344CB8AC3E}">
        <p14:creationId xmlns:p14="http://schemas.microsoft.com/office/powerpoint/2010/main" val="4003620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69DE20F-A89A-CF59-BDD3-C6946575C59F}"/>
              </a:ext>
            </a:extLst>
          </p:cNvPr>
          <p:cNvSpPr>
            <a:spLocks noGrp="1"/>
          </p:cNvSpPr>
          <p:nvPr>
            <p:ph type="body" sz="quarter" idx="18"/>
          </p:nvPr>
        </p:nvSpPr>
        <p:spPr>
          <a:xfrm>
            <a:off x="463648" y="1489166"/>
            <a:ext cx="10920038" cy="3723846"/>
          </a:xfrm>
        </p:spPr>
        <p:txBody>
          <a:bodyPr/>
          <a:lstStyle/>
          <a:p>
            <a:pPr marL="0" indent="0">
              <a:spcAft>
                <a:spcPts val="1200"/>
              </a:spcAft>
              <a:buNone/>
            </a:pPr>
            <a:r>
              <a:rPr lang="en-US" sz="2400" dirty="0"/>
              <a:t>By the end of this presentation, you will be able to:</a:t>
            </a:r>
          </a:p>
          <a:p>
            <a:pPr>
              <a:spcAft>
                <a:spcPts val="1200"/>
              </a:spcAft>
            </a:pPr>
            <a:r>
              <a:rPr lang="en-US" sz="2000" dirty="0"/>
              <a:t>Understand the importance of research questions</a:t>
            </a:r>
          </a:p>
          <a:p>
            <a:pPr>
              <a:spcAft>
                <a:spcPts val="1200"/>
              </a:spcAft>
            </a:pPr>
            <a:r>
              <a:rPr lang="en-US" sz="2000" dirty="0"/>
              <a:t>Understand the four basic steps for developing research questions</a:t>
            </a:r>
          </a:p>
          <a:p>
            <a:pPr>
              <a:spcAft>
                <a:spcPts val="1200"/>
              </a:spcAft>
            </a:pPr>
            <a:r>
              <a:rPr lang="en-US" sz="2000" dirty="0"/>
              <a:t>Write research questions for different types of evaluation designs (i.e., process evaluation and outcome evaluation)</a:t>
            </a:r>
          </a:p>
          <a:p>
            <a:endParaRPr lang="en-US" dirty="0"/>
          </a:p>
        </p:txBody>
      </p:sp>
      <p:sp>
        <p:nvSpPr>
          <p:cNvPr id="2" name="Title 1"/>
          <p:cNvSpPr>
            <a:spLocks noGrp="1"/>
          </p:cNvSpPr>
          <p:nvPr>
            <p:ph type="title"/>
          </p:nvPr>
        </p:nvSpPr>
        <p:spPr/>
        <p:txBody>
          <a:bodyPr>
            <a:normAutofit fontScale="90000"/>
          </a:bodyPr>
          <a:lstStyle/>
          <a:p>
            <a:r>
              <a:rPr lang="en-US" dirty="0"/>
              <a:t>Learning Objectives</a:t>
            </a:r>
          </a:p>
        </p:txBody>
      </p:sp>
      <p:sp>
        <p:nvSpPr>
          <p:cNvPr id="3" name="Content Placeholder 2"/>
          <p:cNvSpPr>
            <a:spLocks noGrp="1"/>
          </p:cNvSpPr>
          <p:nvPr>
            <p:ph type="body" sz="quarter" idx="13"/>
          </p:nvPr>
        </p:nvSpPr>
        <p:spPr/>
        <p:txBody>
          <a:bodyPr>
            <a:normAutofit fontScale="62500" lnSpcReduction="20000"/>
          </a:bodyPr>
          <a:lstStyle/>
          <a:p>
            <a:endParaRPr lang="en-US" sz="2400" b="1" dirty="0">
              <a:solidFill>
                <a:schemeClr val="tx1"/>
              </a:solidFill>
            </a:endParaRPr>
          </a:p>
        </p:txBody>
      </p:sp>
      <p:sp>
        <p:nvSpPr>
          <p:cNvPr id="5" name="Slide Number Placeholder 4">
            <a:extLst>
              <a:ext uri="{FF2B5EF4-FFF2-40B4-BE49-F238E27FC236}">
                <a16:creationId xmlns:a16="http://schemas.microsoft.com/office/drawing/2014/main" id="{B35158FC-E3EE-1EB1-B535-EE53260791D1}"/>
              </a:ext>
            </a:extLst>
          </p:cNvPr>
          <p:cNvSpPr>
            <a:spLocks noGrp="1"/>
          </p:cNvSpPr>
          <p:nvPr>
            <p:ph type="sldNum" sz="quarter" idx="21"/>
          </p:nvPr>
        </p:nvSpPr>
        <p:spPr/>
        <p:txBody>
          <a:bodyPr/>
          <a:lstStyle/>
          <a:p>
            <a:r>
              <a:rPr lang="en-US"/>
              <a:t>  </a:t>
            </a:r>
            <a:fld id="{E0E21186-8CC3-194A-9753-0BBC1EC778BB}" type="slidenum">
              <a:rPr lang="en-US" smtClean="0"/>
              <a:pPr/>
              <a:t>2</a:t>
            </a:fld>
            <a:endParaRPr lang="en-US"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CCC925A-09E9-134C-A120-A72DC4A2B76E}"/>
              </a:ext>
            </a:extLst>
          </p:cNvPr>
          <p:cNvSpPr>
            <a:spLocks noGrp="1"/>
          </p:cNvSpPr>
          <p:nvPr>
            <p:ph type="body" sz="quarter" idx="18"/>
          </p:nvPr>
        </p:nvSpPr>
        <p:spPr>
          <a:xfrm>
            <a:off x="463648" y="1315325"/>
            <a:ext cx="11400106" cy="4975633"/>
          </a:xfrm>
        </p:spPr>
        <p:txBody>
          <a:bodyPr>
            <a:normAutofit/>
          </a:bodyPr>
          <a:lstStyle/>
          <a:p>
            <a:r>
              <a:rPr lang="en-US" sz="2000" dirty="0"/>
              <a:t>Are all AmeriCorps members engaged in delivering health literacy activities?</a:t>
            </a:r>
          </a:p>
          <a:p>
            <a:pPr lvl="1">
              <a:lnSpc>
                <a:spcPct val="130000"/>
              </a:lnSpc>
            </a:pPr>
            <a:r>
              <a:rPr lang="en-US" sz="1800" dirty="0"/>
              <a:t>Too vague</a:t>
            </a:r>
          </a:p>
          <a:p>
            <a:pPr lvl="1">
              <a:lnSpc>
                <a:spcPct val="130000"/>
              </a:lnSpc>
            </a:pPr>
            <a:r>
              <a:rPr lang="en-US" sz="1800" dirty="0"/>
              <a:t>Better: To what extent are AmeriCorps members consistently implementing the program with the same target population across all sites?</a:t>
            </a:r>
          </a:p>
          <a:p>
            <a:pPr>
              <a:spcBef>
                <a:spcPts val="1800"/>
              </a:spcBef>
            </a:pPr>
            <a:r>
              <a:rPr lang="en-US" sz="2000" dirty="0"/>
              <a:t>To what extent are AmeriCorps members receiving the required training and supervision?</a:t>
            </a:r>
          </a:p>
          <a:p>
            <a:pPr lvl="1">
              <a:lnSpc>
                <a:spcPct val="120000"/>
              </a:lnSpc>
            </a:pPr>
            <a:r>
              <a:rPr lang="en-US" sz="1800" dirty="0"/>
              <a:t>Good question, assuming required training and supervision are defined</a:t>
            </a:r>
          </a:p>
          <a:p>
            <a:pPr>
              <a:spcBef>
                <a:spcPts val="1800"/>
              </a:spcBef>
            </a:pPr>
            <a:r>
              <a:rPr lang="en-US" sz="2000" dirty="0"/>
              <a:t>Are program participants more likely to adopt preventive health practices than non-participants?</a:t>
            </a:r>
          </a:p>
          <a:p>
            <a:pPr lvl="1">
              <a:lnSpc>
                <a:spcPct val="120000"/>
              </a:lnSpc>
            </a:pPr>
            <a:r>
              <a:rPr lang="en-US" sz="1800" dirty="0"/>
              <a:t>This is not appropriate for a process evaluation </a:t>
            </a:r>
          </a:p>
          <a:p>
            <a:pPr>
              <a:spcBef>
                <a:spcPts val="1800"/>
              </a:spcBef>
            </a:pPr>
            <a:r>
              <a:rPr lang="en-US" sz="2000" dirty="0"/>
              <a:t>To what extent are community partners faithfully replicating the program in other states?</a:t>
            </a:r>
          </a:p>
          <a:p>
            <a:pPr lvl="1">
              <a:lnSpc>
                <a:spcPct val="120000"/>
              </a:lnSpc>
            </a:pPr>
            <a:r>
              <a:rPr lang="en-US" sz="1800" dirty="0"/>
              <a:t>Not aligned with program logic model</a:t>
            </a:r>
          </a:p>
          <a:p>
            <a:pPr lvl="1">
              <a:lnSpc>
                <a:spcPct val="120000"/>
              </a:lnSpc>
            </a:pPr>
            <a:r>
              <a:rPr lang="en-US" sz="1800" dirty="0"/>
              <a:t>Better: What variations in community partners’ participation, if any, occur by site?</a:t>
            </a:r>
          </a:p>
          <a:p>
            <a:endParaRPr lang="en-US" dirty="0"/>
          </a:p>
        </p:txBody>
      </p:sp>
      <p:sp>
        <p:nvSpPr>
          <p:cNvPr id="2" name="Title 1"/>
          <p:cNvSpPr>
            <a:spLocks noGrp="1"/>
          </p:cNvSpPr>
          <p:nvPr>
            <p:ph type="title"/>
          </p:nvPr>
        </p:nvSpPr>
        <p:spPr/>
        <p:txBody>
          <a:bodyPr>
            <a:normAutofit fontScale="90000"/>
          </a:bodyPr>
          <a:lstStyle/>
          <a:p>
            <a:r>
              <a:rPr lang="en-US" dirty="0"/>
              <a:t>Exercise #1: Suggested Answers</a:t>
            </a:r>
          </a:p>
        </p:txBody>
      </p:sp>
      <p:sp>
        <p:nvSpPr>
          <p:cNvPr id="3" name="Content Placeholder 2"/>
          <p:cNvSpPr>
            <a:spLocks noGrp="1"/>
          </p:cNvSpPr>
          <p:nvPr>
            <p:ph type="body" sz="quarter" idx="13"/>
          </p:nvPr>
        </p:nvSpPr>
        <p:spPr/>
        <p:txBody>
          <a:bodyPr>
            <a:normAutofit fontScale="92500" lnSpcReduction="10000"/>
          </a:bodyPr>
          <a:lstStyle/>
          <a:p>
            <a:endParaRPr lang="en-US" dirty="0"/>
          </a:p>
        </p:txBody>
      </p:sp>
      <p:sp>
        <p:nvSpPr>
          <p:cNvPr id="5" name="Slide Number Placeholder 4">
            <a:extLst>
              <a:ext uri="{FF2B5EF4-FFF2-40B4-BE49-F238E27FC236}">
                <a16:creationId xmlns:a16="http://schemas.microsoft.com/office/drawing/2014/main" id="{A62FC4F8-2151-4CEC-47D1-55FEAC2C198B}"/>
              </a:ext>
            </a:extLst>
          </p:cNvPr>
          <p:cNvSpPr>
            <a:spLocks noGrp="1"/>
          </p:cNvSpPr>
          <p:nvPr>
            <p:ph type="sldNum" sz="quarter" idx="21"/>
          </p:nvPr>
        </p:nvSpPr>
        <p:spPr/>
        <p:txBody>
          <a:bodyPr/>
          <a:lstStyle/>
          <a:p>
            <a:r>
              <a:rPr lang="en-US"/>
              <a:t>  </a:t>
            </a:r>
            <a:fld id="{E0E21186-8CC3-194A-9753-0BBC1EC778BB}" type="slidenum">
              <a:rPr lang="en-US" smtClean="0"/>
              <a:pPr/>
              <a:t>20</a:t>
            </a:fld>
            <a:endParaRPr lang="en-US" dirty="0"/>
          </a:p>
        </p:txBody>
      </p:sp>
    </p:spTree>
    <p:extLst>
      <p:ext uri="{BB962C8B-B14F-4D97-AF65-F5344CB8AC3E}">
        <p14:creationId xmlns:p14="http://schemas.microsoft.com/office/powerpoint/2010/main" val="1906404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802A688-0087-0ED3-0A24-0CD6CE2A69A6}"/>
              </a:ext>
            </a:extLst>
          </p:cNvPr>
          <p:cNvSpPr>
            <a:spLocks noGrp="1"/>
          </p:cNvSpPr>
          <p:nvPr>
            <p:ph type="body" sz="quarter" idx="18"/>
          </p:nvPr>
        </p:nvSpPr>
        <p:spPr>
          <a:xfrm>
            <a:off x="463648" y="1406768"/>
            <a:ext cx="10920038" cy="3806243"/>
          </a:xfrm>
        </p:spPr>
        <p:txBody>
          <a:bodyPr/>
          <a:lstStyle/>
          <a:p>
            <a:pPr marL="0" indent="0">
              <a:buNone/>
            </a:pPr>
            <a:r>
              <a:rPr lang="en-US" sz="2800" dirty="0"/>
              <a:t>Research questions for an outcome evaluation should: </a:t>
            </a:r>
          </a:p>
          <a:p>
            <a:r>
              <a:rPr lang="en-US" sz="2400" dirty="0"/>
              <a:t>Be direct and specific as to the theory or assumption being tested (i.e., program effectiveness or impact)</a:t>
            </a:r>
          </a:p>
          <a:p>
            <a:r>
              <a:rPr lang="en-US" sz="2400" dirty="0"/>
              <a:t>Examine changes, effects, or impacts</a:t>
            </a:r>
          </a:p>
          <a:p>
            <a:r>
              <a:rPr lang="en-US" sz="2400" dirty="0"/>
              <a:t>Specify the outcome(s) to be measured aligned to the theory of change</a:t>
            </a:r>
          </a:p>
          <a:p>
            <a:endParaRPr lang="en-US" dirty="0"/>
          </a:p>
        </p:txBody>
      </p:sp>
      <p:sp>
        <p:nvSpPr>
          <p:cNvPr id="2" name="Title 1"/>
          <p:cNvSpPr>
            <a:spLocks noGrp="1"/>
          </p:cNvSpPr>
          <p:nvPr>
            <p:ph type="title"/>
          </p:nvPr>
        </p:nvSpPr>
        <p:spPr>
          <a:xfrm>
            <a:off x="463648" y="567041"/>
            <a:ext cx="10134014" cy="419100"/>
          </a:xfrm>
        </p:spPr>
        <p:txBody>
          <a:bodyPr>
            <a:noAutofit/>
          </a:bodyPr>
          <a:lstStyle/>
          <a:p>
            <a:r>
              <a:rPr lang="en-US" dirty="0"/>
              <a:t>Basic Principles in Designing Research Questions for an Outcome Evaluation</a:t>
            </a:r>
          </a:p>
        </p:txBody>
      </p:sp>
      <p:sp>
        <p:nvSpPr>
          <p:cNvPr id="3" name="Content Placeholder 2"/>
          <p:cNvSpPr>
            <a:spLocks noGrp="1"/>
          </p:cNvSpPr>
          <p:nvPr>
            <p:ph type="body" sz="quarter" idx="13"/>
          </p:nvPr>
        </p:nvSpPr>
        <p:spPr/>
        <p:txBody>
          <a:bodyPr>
            <a:normAutofit fontScale="92500" lnSpcReduction="10000"/>
          </a:bodyPr>
          <a:lstStyle/>
          <a:p>
            <a:endParaRPr lang="en-US" dirty="0"/>
          </a:p>
        </p:txBody>
      </p:sp>
      <p:sp>
        <p:nvSpPr>
          <p:cNvPr id="5" name="Slide Number Placeholder 4">
            <a:extLst>
              <a:ext uri="{FF2B5EF4-FFF2-40B4-BE49-F238E27FC236}">
                <a16:creationId xmlns:a16="http://schemas.microsoft.com/office/drawing/2014/main" id="{CC2F18F8-5F04-EB42-D514-756A51C72B69}"/>
              </a:ext>
            </a:extLst>
          </p:cNvPr>
          <p:cNvSpPr>
            <a:spLocks noGrp="1"/>
          </p:cNvSpPr>
          <p:nvPr>
            <p:ph type="sldNum" sz="quarter" idx="21"/>
          </p:nvPr>
        </p:nvSpPr>
        <p:spPr/>
        <p:txBody>
          <a:bodyPr/>
          <a:lstStyle/>
          <a:p>
            <a:r>
              <a:rPr lang="en-US"/>
              <a:t>  </a:t>
            </a:r>
            <a:fld id="{E0E21186-8CC3-194A-9753-0BBC1EC778BB}" type="slidenum">
              <a:rPr lang="en-US" smtClean="0"/>
              <a:pPr/>
              <a:t>21</a:t>
            </a:fld>
            <a:endParaRPr lang="en-US" dirty="0"/>
          </a:p>
        </p:txBody>
      </p:sp>
    </p:spTree>
    <p:extLst>
      <p:ext uri="{BB962C8B-B14F-4D97-AF65-F5344CB8AC3E}">
        <p14:creationId xmlns:p14="http://schemas.microsoft.com/office/powerpoint/2010/main" val="2586967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196CDE0-699A-2DC9-246B-4F0589285596}"/>
              </a:ext>
            </a:extLst>
          </p:cNvPr>
          <p:cNvSpPr>
            <a:spLocks noGrp="1"/>
          </p:cNvSpPr>
          <p:nvPr>
            <p:ph type="body" sz="quarter" idx="18"/>
          </p:nvPr>
        </p:nvSpPr>
        <p:spPr>
          <a:xfrm>
            <a:off x="463648" y="1441938"/>
            <a:ext cx="10920038" cy="4630616"/>
          </a:xfrm>
        </p:spPr>
        <p:txBody>
          <a:bodyPr/>
          <a:lstStyle/>
          <a:p>
            <a:pPr marL="0" indent="0">
              <a:buNone/>
            </a:pPr>
            <a:r>
              <a:rPr lang="en-US" sz="2800" dirty="0"/>
              <a:t>Did </a:t>
            </a:r>
            <a:r>
              <a:rPr lang="en-US" sz="2800" b="1" dirty="0"/>
              <a:t>[model, program, program component] </a:t>
            </a:r>
            <a:r>
              <a:rPr lang="en-US" sz="2800" dirty="0"/>
              <a:t>have a </a:t>
            </a:r>
            <a:r>
              <a:rPr lang="en-US" sz="2800" b="1" dirty="0"/>
              <a:t>[change, effect]</a:t>
            </a:r>
            <a:r>
              <a:rPr lang="en-US" sz="2800" dirty="0"/>
              <a:t> on </a:t>
            </a:r>
            <a:r>
              <a:rPr lang="en-US" sz="2800" b="1" dirty="0"/>
              <a:t>[outcome(s)]</a:t>
            </a:r>
            <a:r>
              <a:rPr lang="en-US" sz="2800" dirty="0"/>
              <a:t> for </a:t>
            </a:r>
            <a:r>
              <a:rPr lang="en-US" sz="2800" b="1" dirty="0"/>
              <a:t>[individuals, groups, or organizations]?</a:t>
            </a:r>
            <a:r>
              <a:rPr lang="en-US" sz="2800" dirty="0"/>
              <a:t> </a:t>
            </a:r>
          </a:p>
          <a:p>
            <a:endParaRPr lang="en-US" sz="2800" dirty="0"/>
          </a:p>
          <a:p>
            <a:pPr marL="0" indent="0">
              <a:buNone/>
            </a:pPr>
            <a:r>
              <a:rPr lang="en-US" sz="2800" dirty="0"/>
              <a:t>Examples:</a:t>
            </a:r>
          </a:p>
          <a:p>
            <a:pPr marL="342900" indent="-342900">
              <a:spcAft>
                <a:spcPts val="1200"/>
              </a:spcAft>
              <a:buFont typeface="Symbol" pitchFamily="18" charset="2"/>
              <a:buChar char=""/>
              <a:tabLst>
                <a:tab pos="685800" algn="l"/>
              </a:tabLst>
            </a:pPr>
            <a:r>
              <a:rPr lang="en-US" altLang="en-US" sz="2400" dirty="0">
                <a:cs typeface="Times New Roman" pitchFamily="18" charset="0"/>
              </a:rPr>
              <a:t>Did program beneficiaries change their (</a:t>
            </a:r>
            <a:r>
              <a:rPr lang="en-US" altLang="en-US" sz="2400" dirty="0">
                <a:cs typeface="Arial" pitchFamily="34" charset="0"/>
              </a:rPr>
              <a:t>knowledge, attitude, behavior, or condition</a:t>
            </a:r>
            <a:r>
              <a:rPr lang="en-US" altLang="en-US" sz="2400" dirty="0">
                <a:cs typeface="Times New Roman" pitchFamily="18" charset="0"/>
              </a:rPr>
              <a:t>) after program completion?</a:t>
            </a:r>
          </a:p>
          <a:p>
            <a:pPr marL="342900" indent="-342900">
              <a:spcAft>
                <a:spcPts val="1200"/>
              </a:spcAft>
              <a:buFont typeface="Symbol" pitchFamily="18" charset="2"/>
              <a:buChar char=""/>
              <a:tabLst>
                <a:tab pos="685800" algn="l"/>
              </a:tabLst>
            </a:pPr>
            <a:r>
              <a:rPr lang="en-US" altLang="en-US" sz="2400" dirty="0">
                <a:cs typeface="Times New Roman" pitchFamily="18" charset="0"/>
              </a:rPr>
              <a:t>Did all types of program beneficiaries benefit from the program or only specific subgroups?</a:t>
            </a:r>
          </a:p>
          <a:p>
            <a:endParaRPr lang="en-US" dirty="0"/>
          </a:p>
        </p:txBody>
      </p:sp>
      <p:sp>
        <p:nvSpPr>
          <p:cNvPr id="2" name="Title 1"/>
          <p:cNvSpPr>
            <a:spLocks noGrp="1"/>
          </p:cNvSpPr>
          <p:nvPr>
            <p:ph type="title"/>
          </p:nvPr>
        </p:nvSpPr>
        <p:spPr>
          <a:xfrm>
            <a:off x="463648" y="567041"/>
            <a:ext cx="10204352" cy="419100"/>
          </a:xfrm>
        </p:spPr>
        <p:txBody>
          <a:bodyPr>
            <a:noAutofit/>
          </a:bodyPr>
          <a:lstStyle/>
          <a:p>
            <a:r>
              <a:rPr lang="en-US" dirty="0"/>
              <a:t>Template for Developing Research Questions: Outcome Evaluation</a:t>
            </a:r>
          </a:p>
        </p:txBody>
      </p:sp>
      <p:sp>
        <p:nvSpPr>
          <p:cNvPr id="3" name="Content Placeholder 2"/>
          <p:cNvSpPr>
            <a:spLocks noGrp="1"/>
          </p:cNvSpPr>
          <p:nvPr>
            <p:ph type="body" sz="quarter" idx="13"/>
          </p:nvPr>
        </p:nvSpPr>
        <p:spPr/>
        <p:txBody>
          <a:bodyPr>
            <a:normAutofit fontScale="62500" lnSpcReduction="20000"/>
          </a:bodyPr>
          <a:lstStyle/>
          <a:p>
            <a:endParaRPr lang="en-US" altLang="en-US" sz="2400" dirty="0">
              <a:latin typeface="Arial" pitchFamily="34" charset="0"/>
              <a:cs typeface="Times New Roman" pitchFamily="18" charset="0"/>
            </a:endParaRPr>
          </a:p>
        </p:txBody>
      </p:sp>
      <p:sp>
        <p:nvSpPr>
          <p:cNvPr id="5" name="Slide Number Placeholder 4">
            <a:extLst>
              <a:ext uri="{FF2B5EF4-FFF2-40B4-BE49-F238E27FC236}">
                <a16:creationId xmlns:a16="http://schemas.microsoft.com/office/drawing/2014/main" id="{2D744729-CF29-E4CA-E454-6BCDAD3064C3}"/>
              </a:ext>
            </a:extLst>
          </p:cNvPr>
          <p:cNvSpPr>
            <a:spLocks noGrp="1"/>
          </p:cNvSpPr>
          <p:nvPr>
            <p:ph type="sldNum" sz="quarter" idx="21"/>
          </p:nvPr>
        </p:nvSpPr>
        <p:spPr/>
        <p:txBody>
          <a:bodyPr/>
          <a:lstStyle/>
          <a:p>
            <a:r>
              <a:rPr lang="en-US"/>
              <a:t>  </a:t>
            </a:r>
            <a:fld id="{E0E21186-8CC3-194A-9753-0BBC1EC778BB}" type="slidenum">
              <a:rPr lang="en-US" smtClean="0"/>
              <a:pPr/>
              <a:t>22</a:t>
            </a:fld>
            <a:endParaRPr lang="en-US" dirty="0"/>
          </a:p>
        </p:txBody>
      </p:sp>
    </p:spTree>
    <p:extLst>
      <p:ext uri="{BB962C8B-B14F-4D97-AF65-F5344CB8AC3E}">
        <p14:creationId xmlns:p14="http://schemas.microsoft.com/office/powerpoint/2010/main" val="714019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EF4C28-1CD2-DC21-BDE1-6CF7E9404A78}"/>
              </a:ext>
            </a:extLst>
          </p:cNvPr>
          <p:cNvSpPr>
            <a:spLocks noGrp="1"/>
          </p:cNvSpPr>
          <p:nvPr>
            <p:ph type="body" sz="quarter" idx="18"/>
          </p:nvPr>
        </p:nvSpPr>
        <p:spPr>
          <a:xfrm>
            <a:off x="463648" y="1406769"/>
            <a:ext cx="10920038" cy="4560277"/>
          </a:xfrm>
        </p:spPr>
        <p:txBody>
          <a:bodyPr/>
          <a:lstStyle/>
          <a:p>
            <a:pPr marL="0" indent="0">
              <a:buNone/>
            </a:pPr>
            <a:r>
              <a:rPr lang="en-US" sz="2800" dirty="0"/>
              <a:t>Did </a:t>
            </a:r>
            <a:r>
              <a:rPr lang="en-US" sz="2800" b="1" dirty="0"/>
              <a:t>[model, program, program component] </a:t>
            </a:r>
            <a:r>
              <a:rPr lang="en-US" sz="2800" dirty="0"/>
              <a:t>have an </a:t>
            </a:r>
            <a:r>
              <a:rPr lang="en-US" sz="2800" b="1" dirty="0"/>
              <a:t>[impact]</a:t>
            </a:r>
            <a:r>
              <a:rPr lang="en-US" sz="2800" dirty="0"/>
              <a:t> on </a:t>
            </a:r>
            <a:r>
              <a:rPr lang="en-US" sz="2800" b="1" dirty="0"/>
              <a:t>[outcome(s)]</a:t>
            </a:r>
            <a:r>
              <a:rPr lang="en-US" sz="2800" dirty="0"/>
              <a:t> for </a:t>
            </a:r>
            <a:r>
              <a:rPr lang="en-US" sz="2800" b="1" dirty="0"/>
              <a:t>[individuals, groups, or organizations]</a:t>
            </a:r>
            <a:r>
              <a:rPr lang="en-US" sz="2800" dirty="0"/>
              <a:t> </a:t>
            </a:r>
            <a:r>
              <a:rPr lang="en-US" sz="2800" i="1" dirty="0"/>
              <a:t>relative to a comparison group?</a:t>
            </a:r>
          </a:p>
          <a:p>
            <a:endParaRPr lang="en-US" sz="2800" dirty="0"/>
          </a:p>
          <a:p>
            <a:r>
              <a:rPr lang="en-US" sz="2400" dirty="0"/>
              <a:t>Comparison between those receiving intervention being studied </a:t>
            </a:r>
            <a:r>
              <a:rPr lang="en-US" sz="2400" i="1" dirty="0"/>
              <a:t>(program/treatment group) </a:t>
            </a:r>
            <a:r>
              <a:rPr lang="en-US" sz="2400" dirty="0"/>
              <a:t>and those not receiving the intervention </a:t>
            </a:r>
            <a:r>
              <a:rPr lang="en-US" sz="2400" i="1" dirty="0"/>
              <a:t>(comparison/control group)</a:t>
            </a:r>
          </a:p>
          <a:p>
            <a:endParaRPr lang="en-US" sz="2400" i="1" dirty="0"/>
          </a:p>
          <a:p>
            <a:r>
              <a:rPr lang="en-US" sz="2400" dirty="0"/>
              <a:t>Compare data on outcomes of interest for both groups at two different time points</a:t>
            </a:r>
          </a:p>
          <a:p>
            <a:endParaRPr lang="en-US" dirty="0"/>
          </a:p>
        </p:txBody>
      </p:sp>
      <p:sp>
        <p:nvSpPr>
          <p:cNvPr id="4" name="Title 1"/>
          <p:cNvSpPr>
            <a:spLocks noGrp="1"/>
          </p:cNvSpPr>
          <p:nvPr>
            <p:ph type="title"/>
          </p:nvPr>
        </p:nvSpPr>
        <p:spPr>
          <a:xfrm>
            <a:off x="463647" y="567041"/>
            <a:ext cx="9911275" cy="419100"/>
          </a:xfrm>
        </p:spPr>
        <p:txBody>
          <a:bodyPr>
            <a:noAutofit/>
          </a:bodyPr>
          <a:lstStyle/>
          <a:p>
            <a:r>
              <a:rPr lang="en-US" dirty="0"/>
              <a:t>Template for Developing Research Questions: Impact Evaluation</a:t>
            </a:r>
          </a:p>
        </p:txBody>
      </p:sp>
      <p:sp>
        <p:nvSpPr>
          <p:cNvPr id="3" name="Content Placeholder 2"/>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94E5B7CD-07F5-68DE-78D8-32597DB246D5}"/>
              </a:ext>
            </a:extLst>
          </p:cNvPr>
          <p:cNvSpPr>
            <a:spLocks noGrp="1"/>
          </p:cNvSpPr>
          <p:nvPr>
            <p:ph type="sldNum" sz="quarter" idx="21"/>
          </p:nvPr>
        </p:nvSpPr>
        <p:spPr/>
        <p:txBody>
          <a:bodyPr/>
          <a:lstStyle/>
          <a:p>
            <a:r>
              <a:rPr lang="en-US"/>
              <a:t>  </a:t>
            </a:r>
            <a:fld id="{E0E21186-8CC3-194A-9753-0BBC1EC778BB}" type="slidenum">
              <a:rPr lang="en-US" smtClean="0"/>
              <a:pPr/>
              <a:t>23</a:t>
            </a:fld>
            <a:endParaRPr lang="en-US" dirty="0"/>
          </a:p>
        </p:txBody>
      </p:sp>
    </p:spTree>
    <p:extLst>
      <p:ext uri="{BB962C8B-B14F-4D97-AF65-F5344CB8AC3E}">
        <p14:creationId xmlns:p14="http://schemas.microsoft.com/office/powerpoint/2010/main" val="1275534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289BE5-4F46-6F65-4E8D-E408CC3FFE35}"/>
              </a:ext>
            </a:extLst>
          </p:cNvPr>
          <p:cNvSpPr>
            <a:spLocks noGrp="1"/>
          </p:cNvSpPr>
          <p:nvPr>
            <p:ph type="body" sz="quarter" idx="18"/>
          </p:nvPr>
        </p:nvSpPr>
        <p:spPr>
          <a:xfrm>
            <a:off x="574431" y="1315326"/>
            <a:ext cx="10809255" cy="3897686"/>
          </a:xfrm>
        </p:spPr>
        <p:txBody>
          <a:bodyPr/>
          <a:lstStyle/>
          <a:p>
            <a:pPr marL="0" indent="0">
              <a:buNone/>
            </a:pPr>
            <a:r>
              <a:rPr lang="en-US" sz="2800" dirty="0"/>
              <a:t>Example:</a:t>
            </a:r>
          </a:p>
          <a:p>
            <a:pPr marL="342900" indent="-342900">
              <a:spcAft>
                <a:spcPts val="1200"/>
              </a:spcAft>
              <a:buFont typeface="Symbol" pitchFamily="18" charset="2"/>
              <a:buChar char=""/>
              <a:tabLst>
                <a:tab pos="685800" algn="l"/>
              </a:tabLst>
            </a:pPr>
            <a:r>
              <a:rPr lang="en-US" altLang="en-US" sz="2400" dirty="0"/>
              <a:t>Are</a:t>
            </a:r>
            <a:r>
              <a:rPr lang="en-US" altLang="en-US" sz="2400" dirty="0">
                <a:latin typeface="Arial" pitchFamily="34" charset="0"/>
                <a:cs typeface="Times New Roman" pitchFamily="18" charset="0"/>
              </a:rPr>
              <a:t> there differences in outcomes for program participants compared to those not in the program?</a:t>
            </a:r>
          </a:p>
          <a:p>
            <a:endParaRPr lang="en-US" dirty="0"/>
          </a:p>
        </p:txBody>
      </p:sp>
      <p:sp>
        <p:nvSpPr>
          <p:cNvPr id="4" name="Title 1"/>
          <p:cNvSpPr>
            <a:spLocks noGrp="1"/>
          </p:cNvSpPr>
          <p:nvPr>
            <p:ph type="title"/>
          </p:nvPr>
        </p:nvSpPr>
        <p:spPr>
          <a:xfrm>
            <a:off x="463647" y="567041"/>
            <a:ext cx="9402842" cy="419100"/>
          </a:xfrm>
        </p:spPr>
        <p:txBody>
          <a:bodyPr>
            <a:noAutofit/>
          </a:bodyPr>
          <a:lstStyle/>
          <a:p>
            <a:r>
              <a:rPr lang="en-US" dirty="0"/>
              <a:t>Template for Developing Research Questions: Impact Evaluation</a:t>
            </a:r>
          </a:p>
        </p:txBody>
      </p:sp>
      <p:sp>
        <p:nvSpPr>
          <p:cNvPr id="3" name="Content Placeholder 2"/>
          <p:cNvSpPr>
            <a:spLocks noGrp="1"/>
          </p:cNvSpPr>
          <p:nvPr>
            <p:ph type="body" sz="quarter" idx="13"/>
          </p:nvPr>
        </p:nvSpPr>
        <p:spPr/>
        <p:txBody>
          <a:bodyPr/>
          <a:lstStyle/>
          <a:p>
            <a:endParaRPr lang="en-US" dirty="0"/>
          </a:p>
          <a:p>
            <a:endParaRPr lang="en-US" dirty="0">
              <a:solidFill>
                <a:srgbClr val="FF0000"/>
              </a:solidFill>
            </a:endParaRPr>
          </a:p>
          <a:p>
            <a:endParaRPr lang="en-US" dirty="0"/>
          </a:p>
        </p:txBody>
      </p:sp>
      <p:graphicFrame>
        <p:nvGraphicFramePr>
          <p:cNvPr id="6" name="Table 6">
            <a:extLst>
              <a:ext uri="{FF2B5EF4-FFF2-40B4-BE49-F238E27FC236}">
                <a16:creationId xmlns:a16="http://schemas.microsoft.com/office/drawing/2014/main" id="{F4E64922-6BF9-5852-AEEC-66EEEFC904CA}"/>
              </a:ext>
            </a:extLst>
          </p:cNvPr>
          <p:cNvGraphicFramePr>
            <a:graphicFrameLocks noGrp="1"/>
          </p:cNvGraphicFramePr>
          <p:nvPr>
            <p:extLst>
              <p:ext uri="{D42A27DB-BD31-4B8C-83A1-F6EECF244321}">
                <p14:modId xmlns:p14="http://schemas.microsoft.com/office/powerpoint/2010/main" val="2255046637"/>
              </p:ext>
            </p:extLst>
          </p:nvPr>
        </p:nvGraphicFramePr>
        <p:xfrm>
          <a:off x="1997608" y="2953786"/>
          <a:ext cx="7962900" cy="2034055"/>
        </p:xfrm>
        <a:graphic>
          <a:graphicData uri="http://schemas.openxmlformats.org/drawingml/2006/table">
            <a:tbl>
              <a:tblPr firstRow="1" bandRow="1">
                <a:tableStyleId>{21E4AEA4-8DFA-4A89-87EB-49C32662AFE0}</a:tableStyleId>
              </a:tblPr>
              <a:tblGrid>
                <a:gridCol w="1990725">
                  <a:extLst>
                    <a:ext uri="{9D8B030D-6E8A-4147-A177-3AD203B41FA5}">
                      <a16:colId xmlns:a16="http://schemas.microsoft.com/office/drawing/2014/main" val="2872746473"/>
                    </a:ext>
                  </a:extLst>
                </a:gridCol>
                <a:gridCol w="1990725">
                  <a:extLst>
                    <a:ext uri="{9D8B030D-6E8A-4147-A177-3AD203B41FA5}">
                      <a16:colId xmlns:a16="http://schemas.microsoft.com/office/drawing/2014/main" val="3163748692"/>
                    </a:ext>
                  </a:extLst>
                </a:gridCol>
                <a:gridCol w="1990725">
                  <a:extLst>
                    <a:ext uri="{9D8B030D-6E8A-4147-A177-3AD203B41FA5}">
                      <a16:colId xmlns:a16="http://schemas.microsoft.com/office/drawing/2014/main" val="3338194746"/>
                    </a:ext>
                  </a:extLst>
                </a:gridCol>
                <a:gridCol w="1990725">
                  <a:extLst>
                    <a:ext uri="{9D8B030D-6E8A-4147-A177-3AD203B41FA5}">
                      <a16:colId xmlns:a16="http://schemas.microsoft.com/office/drawing/2014/main" val="2179952277"/>
                    </a:ext>
                  </a:extLst>
                </a:gridCol>
              </a:tblGrid>
              <a:tr h="631975">
                <a:tc>
                  <a:txBody>
                    <a:bodyPr/>
                    <a:lstStyle/>
                    <a:p>
                      <a:endParaRPr lang="en-US" dirty="0"/>
                    </a:p>
                  </a:txBody>
                  <a:tcPr/>
                </a:tc>
                <a:tc>
                  <a:txBody>
                    <a:bodyPr/>
                    <a:lstStyle/>
                    <a:p>
                      <a:pPr algn="ctr"/>
                      <a:r>
                        <a:rPr lang="en-US" dirty="0">
                          <a:solidFill>
                            <a:schemeClr val="bg2"/>
                          </a:solidFill>
                        </a:rPr>
                        <a:t>Pre-test</a:t>
                      </a:r>
                    </a:p>
                  </a:txBody>
                  <a:tcPr/>
                </a:tc>
                <a:tc>
                  <a:txBody>
                    <a:bodyPr/>
                    <a:lstStyle/>
                    <a:p>
                      <a:pPr algn="ctr"/>
                      <a:r>
                        <a:rPr lang="en-US" dirty="0">
                          <a:solidFill>
                            <a:schemeClr val="bg2"/>
                          </a:solidFill>
                        </a:rPr>
                        <a:t>Treatment</a:t>
                      </a:r>
                    </a:p>
                  </a:txBody>
                  <a:tcPr/>
                </a:tc>
                <a:tc>
                  <a:txBody>
                    <a:bodyPr/>
                    <a:lstStyle/>
                    <a:p>
                      <a:pPr algn="ctr"/>
                      <a:r>
                        <a:rPr lang="en-US" dirty="0">
                          <a:solidFill>
                            <a:schemeClr val="bg2"/>
                          </a:solidFill>
                        </a:rPr>
                        <a:t>Post-test</a:t>
                      </a:r>
                    </a:p>
                  </a:txBody>
                  <a:tcPr/>
                </a:tc>
                <a:extLst>
                  <a:ext uri="{0D108BD9-81ED-4DB2-BD59-A6C34878D82A}">
                    <a16:rowId xmlns:a16="http://schemas.microsoft.com/office/drawing/2014/main" val="2925555989"/>
                  </a:ext>
                </a:extLst>
              </a:tr>
              <a:tr h="631975">
                <a:tc>
                  <a:txBody>
                    <a:bodyPr/>
                    <a:lstStyle/>
                    <a:p>
                      <a:pPr algn="ctr"/>
                      <a:r>
                        <a:rPr lang="en-US" b="1" dirty="0">
                          <a:solidFill>
                            <a:schemeClr val="bg1"/>
                          </a:solidFill>
                        </a:rPr>
                        <a:t>Intervention Group</a:t>
                      </a:r>
                    </a:p>
                  </a:txBody>
                  <a:tcPr/>
                </a:tc>
                <a:tc>
                  <a:txBody>
                    <a:bodyPr/>
                    <a:lstStyle/>
                    <a:p>
                      <a:pPr algn="ctr"/>
                      <a:r>
                        <a:rPr lang="en-US" sz="4000" dirty="0"/>
                        <a:t>X</a:t>
                      </a:r>
                    </a:p>
                  </a:txBody>
                  <a:tcPr/>
                </a:tc>
                <a:tc>
                  <a:txBody>
                    <a:bodyPr/>
                    <a:lstStyle/>
                    <a:p>
                      <a:pPr algn="ctr"/>
                      <a:r>
                        <a:rPr lang="en-US" sz="4000" dirty="0"/>
                        <a:t>X</a:t>
                      </a:r>
                    </a:p>
                  </a:txBody>
                  <a:tcPr/>
                </a:tc>
                <a:tc>
                  <a:txBody>
                    <a:bodyPr/>
                    <a:lstStyle/>
                    <a:p>
                      <a:pPr algn="ctr"/>
                      <a:r>
                        <a:rPr lang="en-US" sz="4000" dirty="0"/>
                        <a:t>X</a:t>
                      </a:r>
                    </a:p>
                  </a:txBody>
                  <a:tcPr/>
                </a:tc>
                <a:extLst>
                  <a:ext uri="{0D108BD9-81ED-4DB2-BD59-A6C34878D82A}">
                    <a16:rowId xmlns:a16="http://schemas.microsoft.com/office/drawing/2014/main" val="2879101696"/>
                  </a:ext>
                </a:extLst>
              </a:tr>
              <a:tr h="631975">
                <a:tc>
                  <a:txBody>
                    <a:bodyPr/>
                    <a:lstStyle/>
                    <a:p>
                      <a:pPr algn="ctr"/>
                      <a:r>
                        <a:rPr lang="en-US" b="1" dirty="0">
                          <a:solidFill>
                            <a:schemeClr val="bg1"/>
                          </a:solidFill>
                        </a:rPr>
                        <a:t>Comparison Group</a:t>
                      </a:r>
                    </a:p>
                  </a:txBody>
                  <a:tcPr/>
                </a:tc>
                <a:tc>
                  <a:txBody>
                    <a:bodyPr/>
                    <a:lstStyle/>
                    <a:p>
                      <a:pPr algn="ctr"/>
                      <a:r>
                        <a:rPr lang="en-US" sz="4000" dirty="0"/>
                        <a:t>X</a:t>
                      </a:r>
                    </a:p>
                  </a:txBody>
                  <a:tcPr/>
                </a:tc>
                <a:tc>
                  <a:txBody>
                    <a:bodyPr/>
                    <a:lstStyle/>
                    <a:p>
                      <a:pPr algn="ctr"/>
                      <a:r>
                        <a:rPr lang="en-US" sz="4000" dirty="0"/>
                        <a:t>O</a:t>
                      </a:r>
                    </a:p>
                  </a:txBody>
                  <a:tcPr/>
                </a:tc>
                <a:tc>
                  <a:txBody>
                    <a:bodyPr/>
                    <a:lstStyle/>
                    <a:p>
                      <a:pPr algn="ctr"/>
                      <a:r>
                        <a:rPr lang="en-US" sz="4000" dirty="0"/>
                        <a:t>X</a:t>
                      </a:r>
                    </a:p>
                  </a:txBody>
                  <a:tcPr/>
                </a:tc>
                <a:extLst>
                  <a:ext uri="{0D108BD9-81ED-4DB2-BD59-A6C34878D82A}">
                    <a16:rowId xmlns:a16="http://schemas.microsoft.com/office/drawing/2014/main" val="1910980998"/>
                  </a:ext>
                </a:extLst>
              </a:tr>
            </a:tbl>
          </a:graphicData>
        </a:graphic>
      </p:graphicFrame>
      <p:sp>
        <p:nvSpPr>
          <p:cNvPr id="5" name="Slide Number Placeholder 4">
            <a:extLst>
              <a:ext uri="{FF2B5EF4-FFF2-40B4-BE49-F238E27FC236}">
                <a16:creationId xmlns:a16="http://schemas.microsoft.com/office/drawing/2014/main" id="{22691BF2-DBA2-276C-0A86-7DF71755408D}"/>
              </a:ext>
            </a:extLst>
          </p:cNvPr>
          <p:cNvSpPr>
            <a:spLocks noGrp="1"/>
          </p:cNvSpPr>
          <p:nvPr>
            <p:ph type="sldNum" sz="quarter" idx="21"/>
          </p:nvPr>
        </p:nvSpPr>
        <p:spPr/>
        <p:txBody>
          <a:bodyPr/>
          <a:lstStyle/>
          <a:p>
            <a:r>
              <a:rPr lang="en-US"/>
              <a:t>  </a:t>
            </a:r>
            <a:fld id="{E0E21186-8CC3-194A-9753-0BBC1EC778BB}" type="slidenum">
              <a:rPr lang="en-US" smtClean="0"/>
              <a:pPr/>
              <a:t>24</a:t>
            </a:fld>
            <a:endParaRPr lang="en-US" dirty="0"/>
          </a:p>
        </p:txBody>
      </p:sp>
    </p:spTree>
    <p:extLst>
      <p:ext uri="{BB962C8B-B14F-4D97-AF65-F5344CB8AC3E}">
        <p14:creationId xmlns:p14="http://schemas.microsoft.com/office/powerpoint/2010/main" val="1586893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D566508-D670-47BE-45D6-B861F8777A76}"/>
              </a:ext>
            </a:extLst>
          </p:cNvPr>
          <p:cNvSpPr>
            <a:spLocks noGrp="1"/>
          </p:cNvSpPr>
          <p:nvPr>
            <p:ph type="body" sz="quarter" idx="18"/>
          </p:nvPr>
        </p:nvSpPr>
        <p:spPr>
          <a:xfrm>
            <a:off x="463647" y="1477107"/>
            <a:ext cx="10920039" cy="4607170"/>
          </a:xfrm>
        </p:spPr>
        <p:txBody>
          <a:bodyPr>
            <a:normAutofit/>
          </a:bodyPr>
          <a:lstStyle/>
          <a:p>
            <a:pPr marL="804863" lvl="1" indent="-514350">
              <a:lnSpc>
                <a:spcPct val="100000"/>
              </a:lnSpc>
              <a:spcAft>
                <a:spcPts val="1200"/>
              </a:spcAft>
              <a:buClr>
                <a:srgbClr val="0070C0"/>
              </a:buClr>
              <a:buAutoNum type="arabicParenBoth"/>
            </a:pPr>
            <a:r>
              <a:rPr lang="en-US" sz="2800" dirty="0"/>
              <a:t>Among parents with a history of involvement with Child Protective Services, were parents who received program services less likely to experience new allegations of maltreatment than parents who did not receive these services? </a:t>
            </a:r>
          </a:p>
          <a:p>
            <a:pPr marL="804863" lvl="1" indent="-514350">
              <a:lnSpc>
                <a:spcPct val="100000"/>
              </a:lnSpc>
              <a:spcAft>
                <a:spcPts val="600"/>
              </a:spcAft>
              <a:buClr>
                <a:srgbClr val="0070C0"/>
              </a:buClr>
              <a:buFont typeface="Arial" panose="020B0604020202020204" pitchFamily="34" charset="0"/>
              <a:buAutoNum type="arabicParenBoth"/>
            </a:pPr>
            <a:r>
              <a:rPr lang="en-US" sz="2800" dirty="0"/>
              <a:t>Do parents who receive the new, more intensive program services have a lower likelihood of new allegations of maltreatment than parents who receive only the basic program services? </a:t>
            </a:r>
          </a:p>
        </p:txBody>
      </p:sp>
      <p:sp>
        <p:nvSpPr>
          <p:cNvPr id="2" name="Title 1">
            <a:extLst>
              <a:ext uri="{FF2B5EF4-FFF2-40B4-BE49-F238E27FC236}">
                <a16:creationId xmlns:a16="http://schemas.microsoft.com/office/drawing/2014/main" id="{91369CE0-5F65-6999-4357-51E64D4B46DA}"/>
              </a:ext>
            </a:extLst>
          </p:cNvPr>
          <p:cNvSpPr>
            <a:spLocks noGrp="1"/>
          </p:cNvSpPr>
          <p:nvPr>
            <p:ph type="title"/>
          </p:nvPr>
        </p:nvSpPr>
        <p:spPr>
          <a:xfrm>
            <a:off x="463647" y="567041"/>
            <a:ext cx="7930075" cy="419100"/>
          </a:xfrm>
        </p:spPr>
        <p:txBody>
          <a:bodyPr>
            <a:normAutofit fontScale="90000"/>
          </a:bodyPr>
          <a:lstStyle/>
          <a:p>
            <a:r>
              <a:rPr lang="en-US" dirty="0"/>
              <a:t>Impact Evaluation Research Questions</a:t>
            </a:r>
          </a:p>
        </p:txBody>
      </p:sp>
      <p:sp>
        <p:nvSpPr>
          <p:cNvPr id="3" name="Content Placeholder 2">
            <a:extLst>
              <a:ext uri="{FF2B5EF4-FFF2-40B4-BE49-F238E27FC236}">
                <a16:creationId xmlns:a16="http://schemas.microsoft.com/office/drawing/2014/main" id="{D70C46EE-C512-5CCD-B1C8-9B8AC5B416FA}"/>
              </a:ext>
            </a:extLst>
          </p:cNvPr>
          <p:cNvSpPr>
            <a:spLocks noGrp="1"/>
          </p:cNvSpPr>
          <p:nvPr>
            <p:ph type="body" sz="quarter" idx="13"/>
          </p:nvPr>
        </p:nvSpPr>
        <p:spPr/>
        <p:txBody>
          <a:bodyPr>
            <a:normAutofit fontScale="92500" lnSpcReduction="10000"/>
          </a:bodyPr>
          <a:lstStyle/>
          <a:p>
            <a:endParaRPr lang="en-US" dirty="0"/>
          </a:p>
        </p:txBody>
      </p:sp>
      <p:sp>
        <p:nvSpPr>
          <p:cNvPr id="5" name="Slide Number Placeholder 4">
            <a:extLst>
              <a:ext uri="{FF2B5EF4-FFF2-40B4-BE49-F238E27FC236}">
                <a16:creationId xmlns:a16="http://schemas.microsoft.com/office/drawing/2014/main" id="{3BE7D156-338D-225C-A3BA-8DA793D1069A}"/>
              </a:ext>
            </a:extLst>
          </p:cNvPr>
          <p:cNvSpPr>
            <a:spLocks noGrp="1"/>
          </p:cNvSpPr>
          <p:nvPr>
            <p:ph type="sldNum" sz="quarter" idx="21"/>
          </p:nvPr>
        </p:nvSpPr>
        <p:spPr/>
        <p:txBody>
          <a:bodyPr/>
          <a:lstStyle/>
          <a:p>
            <a:r>
              <a:rPr lang="en-US"/>
              <a:t>  </a:t>
            </a:r>
            <a:fld id="{E0E21186-8CC3-194A-9753-0BBC1EC778BB}" type="slidenum">
              <a:rPr lang="en-US" smtClean="0"/>
              <a:pPr/>
              <a:t>25</a:t>
            </a:fld>
            <a:endParaRPr lang="en-US" dirty="0"/>
          </a:p>
        </p:txBody>
      </p:sp>
    </p:spTree>
    <p:extLst>
      <p:ext uri="{BB962C8B-B14F-4D97-AF65-F5344CB8AC3E}">
        <p14:creationId xmlns:p14="http://schemas.microsoft.com/office/powerpoint/2010/main" val="3196066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F7BB814-BD5A-79EE-7AEB-6CFC022AFF55}"/>
              </a:ext>
            </a:extLst>
          </p:cNvPr>
          <p:cNvSpPr>
            <a:spLocks noGrp="1"/>
          </p:cNvSpPr>
          <p:nvPr>
            <p:ph type="body" sz="quarter" idx="18"/>
          </p:nvPr>
        </p:nvSpPr>
        <p:spPr>
          <a:xfrm>
            <a:off x="463647" y="1441937"/>
            <a:ext cx="10920039" cy="4314093"/>
          </a:xfrm>
        </p:spPr>
        <p:txBody>
          <a:bodyPr>
            <a:normAutofit/>
          </a:bodyPr>
          <a:lstStyle/>
          <a:p>
            <a:pPr>
              <a:spcAft>
                <a:spcPts val="1200"/>
              </a:spcAft>
            </a:pPr>
            <a:r>
              <a:rPr lang="en-US" sz="2800" dirty="0"/>
              <a:t>Do students who participate in the tutoring program achieve grade-level reading proficiency at higher rates relative to a comparison group of students who did not participate in the tutoring program? </a:t>
            </a:r>
          </a:p>
          <a:p>
            <a:r>
              <a:rPr lang="en-US" sz="2800" dirty="0"/>
              <a:t>Are wellness program participants more likely to participate in weekly mindfulness practices compared to similar individuals who did not participate in the wellness program? </a:t>
            </a:r>
          </a:p>
          <a:p>
            <a:endParaRPr lang="en-US" sz="2800" dirty="0"/>
          </a:p>
        </p:txBody>
      </p:sp>
      <p:sp>
        <p:nvSpPr>
          <p:cNvPr id="2" name="Title 1">
            <a:extLst>
              <a:ext uri="{FF2B5EF4-FFF2-40B4-BE49-F238E27FC236}">
                <a16:creationId xmlns:a16="http://schemas.microsoft.com/office/drawing/2014/main" id="{DD6C8B01-E1D2-C3AE-F34B-EBC5640C9DE7}"/>
              </a:ext>
            </a:extLst>
          </p:cNvPr>
          <p:cNvSpPr>
            <a:spLocks noGrp="1"/>
          </p:cNvSpPr>
          <p:nvPr>
            <p:ph type="title"/>
          </p:nvPr>
        </p:nvSpPr>
        <p:spPr>
          <a:xfrm>
            <a:off x="463647" y="567041"/>
            <a:ext cx="9911275" cy="419100"/>
          </a:xfrm>
        </p:spPr>
        <p:txBody>
          <a:bodyPr>
            <a:normAutofit fontScale="90000"/>
          </a:bodyPr>
          <a:lstStyle/>
          <a:p>
            <a:r>
              <a:rPr lang="en-US" dirty="0"/>
              <a:t>Additional Impact Evaluation Research Question Examples</a:t>
            </a:r>
          </a:p>
        </p:txBody>
      </p:sp>
      <p:sp>
        <p:nvSpPr>
          <p:cNvPr id="3" name="Content Placeholder 2">
            <a:extLst>
              <a:ext uri="{FF2B5EF4-FFF2-40B4-BE49-F238E27FC236}">
                <a16:creationId xmlns:a16="http://schemas.microsoft.com/office/drawing/2014/main" id="{D9B62E0D-C434-E72D-2BC6-FB33013F0180}"/>
              </a:ext>
            </a:extLst>
          </p:cNvPr>
          <p:cNvSpPr>
            <a:spLocks noGrp="1"/>
          </p:cNvSpPr>
          <p:nvPr>
            <p:ph type="body" sz="quarter" idx="13"/>
          </p:nvPr>
        </p:nvSpPr>
        <p:spPr/>
        <p:txBody>
          <a:bodyPr>
            <a:normAutofit fontScale="77500" lnSpcReduction="20000"/>
          </a:bodyPr>
          <a:lstStyle/>
          <a:p>
            <a:endParaRPr lang="en-US" sz="2000" dirty="0">
              <a:solidFill>
                <a:schemeClr val="accent1"/>
              </a:solidFill>
            </a:endParaRPr>
          </a:p>
        </p:txBody>
      </p:sp>
      <p:sp>
        <p:nvSpPr>
          <p:cNvPr id="5" name="Slide Number Placeholder 4">
            <a:extLst>
              <a:ext uri="{FF2B5EF4-FFF2-40B4-BE49-F238E27FC236}">
                <a16:creationId xmlns:a16="http://schemas.microsoft.com/office/drawing/2014/main" id="{37AA6043-BFBA-E94F-ED7E-3192FBC5A11D}"/>
              </a:ext>
            </a:extLst>
          </p:cNvPr>
          <p:cNvSpPr>
            <a:spLocks noGrp="1"/>
          </p:cNvSpPr>
          <p:nvPr>
            <p:ph type="sldNum" sz="quarter" idx="21"/>
          </p:nvPr>
        </p:nvSpPr>
        <p:spPr/>
        <p:txBody>
          <a:bodyPr/>
          <a:lstStyle/>
          <a:p>
            <a:r>
              <a:rPr lang="en-US"/>
              <a:t>  </a:t>
            </a:r>
            <a:fld id="{E0E21186-8CC3-194A-9753-0BBC1EC778BB}" type="slidenum">
              <a:rPr lang="en-US" smtClean="0"/>
              <a:pPr/>
              <a:t>26</a:t>
            </a:fld>
            <a:endParaRPr lang="en-US" dirty="0"/>
          </a:p>
        </p:txBody>
      </p:sp>
    </p:spTree>
    <p:extLst>
      <p:ext uri="{BB962C8B-B14F-4D97-AF65-F5344CB8AC3E}">
        <p14:creationId xmlns:p14="http://schemas.microsoft.com/office/powerpoint/2010/main" val="1089328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7ECFFE8-1008-23F7-5775-80C8128B9B34}"/>
              </a:ext>
            </a:extLst>
          </p:cNvPr>
          <p:cNvSpPr>
            <a:spLocks noGrp="1"/>
          </p:cNvSpPr>
          <p:nvPr>
            <p:ph type="body" sz="quarter" idx="18"/>
          </p:nvPr>
        </p:nvSpPr>
        <p:spPr>
          <a:xfrm>
            <a:off x="463648" y="1315326"/>
            <a:ext cx="10920038" cy="4710336"/>
          </a:xfrm>
        </p:spPr>
        <p:txBody>
          <a:bodyPr>
            <a:normAutofit/>
          </a:bodyPr>
          <a:lstStyle/>
          <a:p>
            <a:pPr marL="0" indent="0">
              <a:buNone/>
            </a:pPr>
            <a:r>
              <a:rPr lang="en-US" sz="2800" dirty="0"/>
              <a:t>For this exercise, use the program’s logic model to identify which outcome(s) to include in the evaluation.</a:t>
            </a:r>
          </a:p>
          <a:p>
            <a:endParaRPr lang="en-US" sz="2800" dirty="0"/>
          </a:p>
          <a:p>
            <a:pPr marL="0" indent="0">
              <a:buNone/>
            </a:pPr>
            <a:r>
              <a:rPr lang="en-US" sz="2800" dirty="0"/>
              <a:t>Consider the following:</a:t>
            </a:r>
          </a:p>
          <a:p>
            <a:r>
              <a:rPr lang="en-US" sz="2400" dirty="0"/>
              <a:t>Which outcome(s) can be achieved within the timeframe of the evaluation (covering at least one year of program activities)?</a:t>
            </a:r>
          </a:p>
          <a:p>
            <a:r>
              <a:rPr lang="en-US" sz="2400" dirty="0"/>
              <a:t>Which outcomes are feasible to measure? </a:t>
            </a:r>
          </a:p>
          <a:p>
            <a:r>
              <a:rPr lang="en-US" sz="2400" dirty="0"/>
              <a:t>What data are already available?</a:t>
            </a:r>
          </a:p>
          <a:p>
            <a:endParaRPr lang="en-US" sz="2800" dirty="0"/>
          </a:p>
        </p:txBody>
      </p:sp>
      <p:sp>
        <p:nvSpPr>
          <p:cNvPr id="2" name="Title 1"/>
          <p:cNvSpPr>
            <a:spLocks noGrp="1"/>
          </p:cNvSpPr>
          <p:nvPr>
            <p:ph type="title"/>
          </p:nvPr>
        </p:nvSpPr>
        <p:spPr>
          <a:xfrm>
            <a:off x="463648" y="567041"/>
            <a:ext cx="9876106" cy="419100"/>
          </a:xfrm>
        </p:spPr>
        <p:txBody>
          <a:bodyPr>
            <a:noAutofit/>
          </a:bodyPr>
          <a:lstStyle/>
          <a:p>
            <a:r>
              <a:rPr lang="en-US" sz="3000" dirty="0"/>
              <a:t>Exercise #2: Developing Research Questions for an Outcome or Impact Evaluation</a:t>
            </a:r>
          </a:p>
        </p:txBody>
      </p:sp>
      <p:sp>
        <p:nvSpPr>
          <p:cNvPr id="3" name="Content Placeholder 2"/>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88AB5155-9063-B7CF-5982-8F2CAAF6D47A}"/>
              </a:ext>
            </a:extLst>
          </p:cNvPr>
          <p:cNvSpPr>
            <a:spLocks noGrp="1"/>
          </p:cNvSpPr>
          <p:nvPr>
            <p:ph type="sldNum" sz="quarter" idx="21"/>
          </p:nvPr>
        </p:nvSpPr>
        <p:spPr/>
        <p:txBody>
          <a:bodyPr/>
          <a:lstStyle/>
          <a:p>
            <a:r>
              <a:rPr lang="en-US"/>
              <a:t>  </a:t>
            </a:r>
            <a:fld id="{E0E21186-8CC3-194A-9753-0BBC1EC778BB}" type="slidenum">
              <a:rPr lang="en-US" smtClean="0"/>
              <a:pPr/>
              <a:t>27</a:t>
            </a:fld>
            <a:endParaRPr lang="en-US" dirty="0"/>
          </a:p>
        </p:txBody>
      </p:sp>
    </p:spTree>
    <p:extLst>
      <p:ext uri="{BB962C8B-B14F-4D97-AF65-F5344CB8AC3E}">
        <p14:creationId xmlns:p14="http://schemas.microsoft.com/office/powerpoint/2010/main" val="2258252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4BF0AD3-961D-8216-399A-B0DA1E0F4EB8}"/>
              </a:ext>
            </a:extLst>
          </p:cNvPr>
          <p:cNvSpPr>
            <a:spLocks noGrp="1"/>
          </p:cNvSpPr>
          <p:nvPr>
            <p:ph type="body" sz="quarter" idx="18"/>
          </p:nvPr>
        </p:nvSpPr>
        <p:spPr>
          <a:xfrm>
            <a:off x="463648" y="1315325"/>
            <a:ext cx="10920038" cy="4639997"/>
          </a:xfrm>
        </p:spPr>
        <p:txBody>
          <a:bodyPr>
            <a:normAutofit/>
          </a:bodyPr>
          <a:lstStyle/>
          <a:p>
            <a:pPr marL="0" indent="0">
              <a:buNone/>
            </a:pPr>
            <a:r>
              <a:rPr lang="en-US" sz="2800" dirty="0"/>
              <a:t>Outcome evaluation: </a:t>
            </a:r>
          </a:p>
          <a:p>
            <a:r>
              <a:rPr lang="en-US" sz="2400" dirty="0"/>
              <a:t>Did </a:t>
            </a:r>
            <a:r>
              <a:rPr lang="en-US" sz="2400" b="1" dirty="0"/>
              <a:t>[model, program, program component] </a:t>
            </a:r>
            <a:r>
              <a:rPr lang="en-US" sz="2400" dirty="0"/>
              <a:t>have a </a:t>
            </a:r>
            <a:r>
              <a:rPr lang="en-US" sz="2400" b="1" dirty="0"/>
              <a:t>[change, effect]</a:t>
            </a:r>
            <a:r>
              <a:rPr lang="en-US" sz="2400" dirty="0"/>
              <a:t> on </a:t>
            </a:r>
            <a:r>
              <a:rPr lang="en-US" sz="2400" b="1" dirty="0"/>
              <a:t>[outcome(s)]</a:t>
            </a:r>
            <a:r>
              <a:rPr lang="en-US" sz="2400" dirty="0"/>
              <a:t> for </a:t>
            </a:r>
            <a:r>
              <a:rPr lang="en-US" sz="2400" b="1" dirty="0"/>
              <a:t>[individuals, groups, or organizations]</a:t>
            </a:r>
            <a:r>
              <a:rPr lang="en-US" sz="2400" dirty="0"/>
              <a:t>?</a:t>
            </a:r>
          </a:p>
          <a:p>
            <a:endParaRPr lang="en-US" sz="2800" dirty="0"/>
          </a:p>
          <a:p>
            <a:pPr marL="0" indent="0">
              <a:buNone/>
            </a:pPr>
            <a:r>
              <a:rPr lang="en-US" sz="2800" dirty="0"/>
              <a:t>Impact evaluation:</a:t>
            </a:r>
          </a:p>
          <a:p>
            <a:r>
              <a:rPr lang="en-US" sz="2400" dirty="0"/>
              <a:t>Did </a:t>
            </a:r>
            <a:r>
              <a:rPr lang="en-US" sz="2400" b="1" dirty="0"/>
              <a:t>[model, program, program component] </a:t>
            </a:r>
            <a:r>
              <a:rPr lang="en-US" sz="2400" dirty="0"/>
              <a:t>have an </a:t>
            </a:r>
            <a:r>
              <a:rPr lang="en-US" sz="2400" b="1" dirty="0"/>
              <a:t>[impact]</a:t>
            </a:r>
            <a:r>
              <a:rPr lang="en-US" sz="2400" dirty="0"/>
              <a:t> on </a:t>
            </a:r>
            <a:r>
              <a:rPr lang="en-US" sz="2400" b="1" dirty="0"/>
              <a:t>[outcome(s)]</a:t>
            </a:r>
            <a:r>
              <a:rPr lang="en-US" sz="2400" dirty="0"/>
              <a:t> for </a:t>
            </a:r>
            <a:r>
              <a:rPr lang="en-US" sz="2400" b="1" dirty="0"/>
              <a:t>[individuals, groups, or organizations]</a:t>
            </a:r>
            <a:r>
              <a:rPr lang="en-US" sz="2400" dirty="0">
                <a:solidFill>
                  <a:schemeClr val="tx1">
                    <a:lumMod val="65000"/>
                    <a:lumOff val="35000"/>
                  </a:schemeClr>
                </a:solidFill>
              </a:rPr>
              <a:t> </a:t>
            </a:r>
            <a:r>
              <a:rPr lang="en-US" sz="2400" dirty="0"/>
              <a:t>relative to a comparison group?</a:t>
            </a:r>
          </a:p>
          <a:p>
            <a:endParaRPr lang="en-US" sz="2800" dirty="0"/>
          </a:p>
        </p:txBody>
      </p:sp>
      <p:sp>
        <p:nvSpPr>
          <p:cNvPr id="2" name="Title 1"/>
          <p:cNvSpPr>
            <a:spLocks noGrp="1"/>
          </p:cNvSpPr>
          <p:nvPr>
            <p:ph type="title"/>
          </p:nvPr>
        </p:nvSpPr>
        <p:spPr>
          <a:xfrm>
            <a:off x="463647" y="567041"/>
            <a:ext cx="10087121" cy="419100"/>
          </a:xfrm>
        </p:spPr>
        <p:txBody>
          <a:bodyPr>
            <a:normAutofit fontScale="90000"/>
          </a:bodyPr>
          <a:lstStyle/>
          <a:p>
            <a:r>
              <a:rPr lang="en-US" sz="3000" dirty="0"/>
              <a:t>Exercise #2: Developing Research Questions for an Outcome or Impact Evaluation</a:t>
            </a:r>
          </a:p>
        </p:txBody>
      </p:sp>
      <p:sp>
        <p:nvSpPr>
          <p:cNvPr id="3" name="Content Placeholder 2"/>
          <p:cNvSpPr>
            <a:spLocks noGrp="1"/>
          </p:cNvSpPr>
          <p:nvPr>
            <p:ph type="body" sz="quarter" idx="13"/>
          </p:nvPr>
        </p:nvSpPr>
        <p:spPr/>
        <p:txBody>
          <a:bodyPr/>
          <a:lstStyle/>
          <a:p>
            <a:endParaRPr lang="en-US" dirty="0"/>
          </a:p>
          <a:p>
            <a:endParaRPr lang="en-US" dirty="0"/>
          </a:p>
        </p:txBody>
      </p:sp>
      <p:sp>
        <p:nvSpPr>
          <p:cNvPr id="5" name="Slide Number Placeholder 4">
            <a:extLst>
              <a:ext uri="{FF2B5EF4-FFF2-40B4-BE49-F238E27FC236}">
                <a16:creationId xmlns:a16="http://schemas.microsoft.com/office/drawing/2014/main" id="{E52B0EB5-C429-7DDF-01DA-A6B5F146513C}"/>
              </a:ext>
            </a:extLst>
          </p:cNvPr>
          <p:cNvSpPr>
            <a:spLocks noGrp="1"/>
          </p:cNvSpPr>
          <p:nvPr>
            <p:ph type="sldNum" sz="quarter" idx="21"/>
          </p:nvPr>
        </p:nvSpPr>
        <p:spPr/>
        <p:txBody>
          <a:bodyPr/>
          <a:lstStyle/>
          <a:p>
            <a:r>
              <a:rPr lang="en-US"/>
              <a:t>  </a:t>
            </a:r>
            <a:fld id="{E0E21186-8CC3-194A-9753-0BBC1EC778BB}" type="slidenum">
              <a:rPr lang="en-US" smtClean="0"/>
              <a:pPr/>
              <a:t>28</a:t>
            </a:fld>
            <a:endParaRPr lang="en-US" dirty="0"/>
          </a:p>
        </p:txBody>
      </p:sp>
    </p:spTree>
    <p:extLst>
      <p:ext uri="{BB962C8B-B14F-4D97-AF65-F5344CB8AC3E}">
        <p14:creationId xmlns:p14="http://schemas.microsoft.com/office/powerpoint/2010/main" val="3256463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F2BCDFF-0499-19E1-D9AC-6E7B2F7EABA5}"/>
              </a:ext>
            </a:extLst>
          </p:cNvPr>
          <p:cNvSpPr>
            <a:spLocks noGrp="1"/>
          </p:cNvSpPr>
          <p:nvPr>
            <p:ph type="body" sz="quarter" idx="18"/>
          </p:nvPr>
        </p:nvSpPr>
        <p:spPr/>
        <p:txBody>
          <a:bodyPr/>
          <a:lstStyle/>
          <a:p>
            <a:endParaRPr lang="en-US"/>
          </a:p>
        </p:txBody>
      </p:sp>
      <p:sp>
        <p:nvSpPr>
          <p:cNvPr id="2" name="Title 1"/>
          <p:cNvSpPr>
            <a:spLocks noGrp="1"/>
          </p:cNvSpPr>
          <p:nvPr>
            <p:ph type="title"/>
          </p:nvPr>
        </p:nvSpPr>
        <p:spPr/>
        <p:txBody>
          <a:bodyPr>
            <a:normAutofit fontScale="90000"/>
          </a:bodyPr>
          <a:lstStyle/>
          <a:p>
            <a:r>
              <a:rPr lang="en-US" dirty="0"/>
              <a:t>Research Questions Checklist</a:t>
            </a:r>
          </a:p>
        </p:txBody>
      </p:sp>
      <p:sp>
        <p:nvSpPr>
          <p:cNvPr id="3" name="Text Placeholder 2">
            <a:extLst>
              <a:ext uri="{FF2B5EF4-FFF2-40B4-BE49-F238E27FC236}">
                <a16:creationId xmlns:a16="http://schemas.microsoft.com/office/drawing/2014/main" id="{8B6BA782-59F7-1D46-4E25-9E92198EF590}"/>
              </a:ext>
            </a:extLst>
          </p:cNvPr>
          <p:cNvSpPr>
            <a:spLocks noGrp="1"/>
          </p:cNvSpPr>
          <p:nvPr>
            <p:ph type="body" sz="quarter" idx="13"/>
          </p:nvPr>
        </p:nvSpPr>
        <p:spPr/>
        <p:txBody>
          <a:bodyPr/>
          <a:lstStyle/>
          <a:p>
            <a:endParaRPr lang="en-US"/>
          </a:p>
        </p:txBody>
      </p:sp>
      <p:graphicFrame>
        <p:nvGraphicFramePr>
          <p:cNvPr id="5" name="Table 4">
            <a:extLst>
              <a:ext uri="{FF2B5EF4-FFF2-40B4-BE49-F238E27FC236}">
                <a16:creationId xmlns:a16="http://schemas.microsoft.com/office/drawing/2014/main" id="{EE97173F-D168-36F0-BBD0-41E806103220}"/>
              </a:ext>
            </a:extLst>
          </p:cNvPr>
          <p:cNvGraphicFramePr>
            <a:graphicFrameLocks noGrp="1"/>
          </p:cNvGraphicFramePr>
          <p:nvPr>
            <p:extLst>
              <p:ext uri="{D42A27DB-BD31-4B8C-83A1-F6EECF244321}">
                <p14:modId xmlns:p14="http://schemas.microsoft.com/office/powerpoint/2010/main" val="2860136228"/>
              </p:ext>
            </p:extLst>
          </p:nvPr>
        </p:nvGraphicFramePr>
        <p:xfrm>
          <a:off x="2303364" y="1644988"/>
          <a:ext cx="7230428" cy="4098749"/>
        </p:xfrm>
        <a:graphic>
          <a:graphicData uri="http://schemas.openxmlformats.org/drawingml/2006/table">
            <a:tbl>
              <a:tblPr/>
              <a:tblGrid>
                <a:gridCol w="791457">
                  <a:extLst>
                    <a:ext uri="{9D8B030D-6E8A-4147-A177-3AD203B41FA5}">
                      <a16:colId xmlns:a16="http://schemas.microsoft.com/office/drawing/2014/main" val="1172039032"/>
                    </a:ext>
                  </a:extLst>
                </a:gridCol>
                <a:gridCol w="6438971">
                  <a:extLst>
                    <a:ext uri="{9D8B030D-6E8A-4147-A177-3AD203B41FA5}">
                      <a16:colId xmlns:a16="http://schemas.microsoft.com/office/drawing/2014/main" val="1904686893"/>
                    </a:ext>
                  </a:extLst>
                </a:gridCol>
              </a:tblGrid>
              <a:tr h="836619">
                <a:tc>
                  <a:txBody>
                    <a:bodyPr/>
                    <a:lstStyle/>
                    <a:p>
                      <a:pPr algn="l" fontAlgn="base"/>
                      <a:r>
                        <a:rPr lang="en-US" sz="2800" b="0" i="0" dirty="0">
                          <a:solidFill>
                            <a:srgbClr val="CB187A"/>
                          </a:solidFill>
                          <a:effectLst/>
                          <a:latin typeface="Roboto" panose="02000000000000000000" pitchFamily="2" charset="0"/>
                        </a:rPr>
                        <a:t>​</a:t>
                      </a:r>
                      <a:endParaRPr lang="en-US" b="0" i="0" dirty="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base"/>
                      <a:r>
                        <a:rPr lang="en-US" sz="2400" b="0" i="0" dirty="0">
                          <a:solidFill>
                            <a:srgbClr val="000000"/>
                          </a:solidFill>
                          <a:effectLst/>
                          <a:latin typeface="Roboto Light" panose="02000000000000000000" pitchFamily="2" charset="0"/>
                        </a:rPr>
                        <a:t>Clearly stated and specific​</a:t>
                      </a:r>
                      <a:endParaRPr lang="en-US" b="0" i="0" dirty="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22313105"/>
                  </a:ext>
                </a:extLst>
              </a:tr>
              <a:tr h="836619">
                <a:tc>
                  <a:txBody>
                    <a:bodyPr/>
                    <a:lstStyle/>
                    <a:p>
                      <a:pPr algn="l" fontAlgn="base"/>
                      <a:endParaRPr lang="en-US" b="0" i="0" dirty="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base"/>
                      <a:r>
                        <a:rPr lang="en-US" sz="2400" b="0" i="0" dirty="0">
                          <a:solidFill>
                            <a:srgbClr val="000000"/>
                          </a:solidFill>
                          <a:effectLst/>
                          <a:latin typeface="Roboto Light" panose="02000000000000000000" pitchFamily="2" charset="0"/>
                        </a:rPr>
                        <a:t>Aligns with your theory of change/logic model​</a:t>
                      </a:r>
                      <a:endParaRPr lang="en-US" b="0" i="0" dirty="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365663817"/>
                  </a:ext>
                </a:extLst>
              </a:tr>
              <a:tr h="836619">
                <a:tc>
                  <a:txBody>
                    <a:bodyPr/>
                    <a:lstStyle/>
                    <a:p>
                      <a:pPr algn="l" fontAlgn="base"/>
                      <a:r>
                        <a:rPr lang="en-US" sz="2800" b="0" i="0" dirty="0">
                          <a:solidFill>
                            <a:srgbClr val="CB187A"/>
                          </a:solidFill>
                          <a:effectLst/>
                          <a:latin typeface="Roboto" panose="02000000000000000000" pitchFamily="2" charset="0"/>
                        </a:rPr>
                        <a:t>​</a:t>
                      </a:r>
                      <a:endParaRPr lang="en-US" b="0" i="0" dirty="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base"/>
                      <a:r>
                        <a:rPr lang="en-US" sz="2400" b="0" i="0" dirty="0">
                          <a:solidFill>
                            <a:srgbClr val="000000"/>
                          </a:solidFill>
                          <a:effectLst/>
                          <a:latin typeface="Roboto Light" panose="02000000000000000000" pitchFamily="2" charset="0"/>
                        </a:rPr>
                        <a:t>Connects to the outcomes of interest</a:t>
                      </a:r>
                      <a:endParaRPr lang="en-US" b="0" i="0" dirty="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649925085"/>
                  </a:ext>
                </a:extLst>
              </a:tr>
              <a:tr h="1588892">
                <a:tc>
                  <a:txBody>
                    <a:bodyPr/>
                    <a:lstStyle/>
                    <a:p>
                      <a:pPr algn="l" fontAlgn="base"/>
                      <a:r>
                        <a:rPr lang="en-US" sz="2800" b="0" i="0" dirty="0">
                          <a:solidFill>
                            <a:srgbClr val="CB187A"/>
                          </a:solidFill>
                          <a:effectLst/>
                          <a:latin typeface="Roboto" panose="02000000000000000000" pitchFamily="2" charset="0"/>
                        </a:rPr>
                        <a:t>​</a:t>
                      </a:r>
                      <a:endParaRPr lang="en-US" b="0" i="0" dirty="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base"/>
                      <a:r>
                        <a:rPr lang="en-US" sz="2400" b="0" i="0" dirty="0">
                          <a:solidFill>
                            <a:srgbClr val="000000"/>
                          </a:solidFill>
                          <a:effectLst/>
                          <a:latin typeface="Roboto Light" panose="02000000000000000000" pitchFamily="2" charset="0"/>
                        </a:rPr>
                        <a:t>Measurable and feasible to answer​</a:t>
                      </a:r>
                    </a:p>
                    <a:p>
                      <a:pPr algn="l" fontAlgn="base"/>
                      <a:endParaRPr lang="en-US" sz="2400" b="0" i="0" dirty="0">
                        <a:solidFill>
                          <a:srgbClr val="000000"/>
                        </a:solidFill>
                        <a:effectLst/>
                        <a:latin typeface="Roboto Light" panose="02000000000000000000" pitchFamily="2" charset="0"/>
                      </a:endParaRPr>
                    </a:p>
                    <a:p>
                      <a:pPr algn="l" fontAlgn="base"/>
                      <a:r>
                        <a:rPr lang="en-US" sz="2400" b="0" i="0" dirty="0">
                          <a:solidFill>
                            <a:srgbClr val="000000"/>
                          </a:solidFill>
                          <a:effectLst/>
                          <a:latin typeface="Roboto Light" panose="02000000000000000000" pitchFamily="2" charset="0"/>
                        </a:rPr>
                        <a:t>Aligns with your chosen evaluation design and scope of evaluation</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174539999"/>
                  </a:ext>
                </a:extLst>
              </a:tr>
            </a:tbl>
          </a:graphicData>
        </a:graphic>
      </p:graphicFrame>
      <p:pic>
        <p:nvPicPr>
          <p:cNvPr id="6" name="Graphic 5" descr="Checkbox Checked with solid fill">
            <a:extLst>
              <a:ext uri="{FF2B5EF4-FFF2-40B4-BE49-F238E27FC236}">
                <a16:creationId xmlns:a16="http://schemas.microsoft.com/office/drawing/2014/main" id="{403A21C7-470B-0702-F715-3E19FA8A67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03364" y="1445744"/>
            <a:ext cx="914400" cy="914400"/>
          </a:xfrm>
          <a:prstGeom prst="rect">
            <a:avLst/>
          </a:prstGeom>
        </p:spPr>
      </p:pic>
      <p:pic>
        <p:nvPicPr>
          <p:cNvPr id="8" name="Graphic 7" descr="Checkbox Checked with solid fill">
            <a:extLst>
              <a:ext uri="{FF2B5EF4-FFF2-40B4-BE49-F238E27FC236}">
                <a16:creationId xmlns:a16="http://schemas.microsoft.com/office/drawing/2014/main" id="{607110BB-C967-0784-07D4-C69E13902C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96696" y="2315396"/>
            <a:ext cx="914400" cy="914400"/>
          </a:xfrm>
          <a:prstGeom prst="rect">
            <a:avLst/>
          </a:prstGeom>
        </p:spPr>
      </p:pic>
      <p:pic>
        <p:nvPicPr>
          <p:cNvPr id="9" name="Graphic 8" descr="Checkbox Checked with solid fill">
            <a:extLst>
              <a:ext uri="{FF2B5EF4-FFF2-40B4-BE49-F238E27FC236}">
                <a16:creationId xmlns:a16="http://schemas.microsoft.com/office/drawing/2014/main" id="{88329C2A-0BBC-42A4-0CD8-604B182664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90028" y="3152162"/>
            <a:ext cx="914400" cy="914400"/>
          </a:xfrm>
          <a:prstGeom prst="rect">
            <a:avLst/>
          </a:prstGeom>
        </p:spPr>
      </p:pic>
      <p:pic>
        <p:nvPicPr>
          <p:cNvPr id="10" name="Graphic 9" descr="Checkbox Checked with solid fill">
            <a:extLst>
              <a:ext uri="{FF2B5EF4-FFF2-40B4-BE49-F238E27FC236}">
                <a16:creationId xmlns:a16="http://schemas.microsoft.com/office/drawing/2014/main" id="{ABA71056-4B3D-FC96-6C69-CBED4FE2BD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83360" y="4024556"/>
            <a:ext cx="914400" cy="914400"/>
          </a:xfrm>
          <a:prstGeom prst="rect">
            <a:avLst/>
          </a:prstGeom>
        </p:spPr>
      </p:pic>
      <p:pic>
        <p:nvPicPr>
          <p:cNvPr id="11" name="Graphic 10" descr="Checkbox Checked with solid fill">
            <a:extLst>
              <a:ext uri="{FF2B5EF4-FFF2-40B4-BE49-F238E27FC236}">
                <a16:creationId xmlns:a16="http://schemas.microsoft.com/office/drawing/2014/main" id="{3782920B-2718-B08E-27CA-53ECE8C7E0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83360" y="4819316"/>
            <a:ext cx="914400" cy="914400"/>
          </a:xfrm>
          <a:prstGeom prst="rect">
            <a:avLst/>
          </a:prstGeom>
        </p:spPr>
      </p:pic>
      <p:sp>
        <p:nvSpPr>
          <p:cNvPr id="7" name="Slide Number Placeholder 6">
            <a:extLst>
              <a:ext uri="{FF2B5EF4-FFF2-40B4-BE49-F238E27FC236}">
                <a16:creationId xmlns:a16="http://schemas.microsoft.com/office/drawing/2014/main" id="{C6CB4F08-A61A-1DCD-3E61-BE5A9FDB9F24}"/>
              </a:ext>
            </a:extLst>
          </p:cNvPr>
          <p:cNvSpPr>
            <a:spLocks noGrp="1"/>
          </p:cNvSpPr>
          <p:nvPr>
            <p:ph type="sldNum" sz="quarter" idx="21"/>
          </p:nvPr>
        </p:nvSpPr>
        <p:spPr/>
        <p:txBody>
          <a:bodyPr/>
          <a:lstStyle/>
          <a:p>
            <a:r>
              <a:rPr lang="en-US"/>
              <a:t>  </a:t>
            </a:r>
            <a:fld id="{E0E21186-8CC3-194A-9753-0BBC1EC778BB}" type="slidenum">
              <a:rPr lang="en-US" smtClean="0"/>
              <a:pPr/>
              <a:t>29</a:t>
            </a:fld>
            <a:endParaRPr lang="en-US" dirty="0"/>
          </a:p>
        </p:txBody>
      </p:sp>
    </p:spTree>
    <p:extLst>
      <p:ext uri="{BB962C8B-B14F-4D97-AF65-F5344CB8AC3E}">
        <p14:creationId xmlns:p14="http://schemas.microsoft.com/office/powerpoint/2010/main" val="571718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AA5A84F-24D9-B9B5-FB8D-4F990887719E}"/>
              </a:ext>
            </a:extLst>
          </p:cNvPr>
          <p:cNvSpPr>
            <a:spLocks noGrp="1"/>
          </p:cNvSpPr>
          <p:nvPr>
            <p:ph type="body" sz="quarter" idx="18"/>
          </p:nvPr>
        </p:nvSpPr>
        <p:spPr>
          <a:xfrm>
            <a:off x="463647" y="1538054"/>
            <a:ext cx="5713591" cy="3674958"/>
          </a:xfrm>
        </p:spPr>
        <p:txBody>
          <a:bodyPr>
            <a:normAutofit/>
          </a:bodyPr>
          <a:lstStyle/>
          <a:p>
            <a:r>
              <a:rPr lang="en-US" sz="2400" dirty="0"/>
              <a:t>Foundation of a successful evaluation</a:t>
            </a:r>
          </a:p>
          <a:p>
            <a:r>
              <a:rPr lang="en-US" sz="2400" dirty="0"/>
              <a:t>Define the topics the evaluation will investigate</a:t>
            </a:r>
          </a:p>
          <a:p>
            <a:r>
              <a:rPr lang="en-US" sz="2400" dirty="0"/>
              <a:t>Guide the evaluation planning process</a:t>
            </a:r>
          </a:p>
          <a:p>
            <a:r>
              <a:rPr lang="en-US" sz="2400" dirty="0"/>
              <a:t>Provide structure to evaluation activities</a:t>
            </a:r>
          </a:p>
        </p:txBody>
      </p:sp>
      <p:sp>
        <p:nvSpPr>
          <p:cNvPr id="2" name="Title 1"/>
          <p:cNvSpPr>
            <a:spLocks noGrp="1"/>
          </p:cNvSpPr>
          <p:nvPr>
            <p:ph type="title"/>
          </p:nvPr>
        </p:nvSpPr>
        <p:spPr>
          <a:xfrm>
            <a:off x="463647" y="567041"/>
            <a:ext cx="8348963" cy="419100"/>
          </a:xfrm>
        </p:spPr>
        <p:txBody>
          <a:bodyPr>
            <a:normAutofit fontScale="90000"/>
          </a:bodyPr>
          <a:lstStyle/>
          <a:p>
            <a:r>
              <a:rPr lang="en-US" dirty="0"/>
              <a:t>Why are Research Questions Important?</a:t>
            </a:r>
          </a:p>
        </p:txBody>
      </p:sp>
      <p:sp>
        <p:nvSpPr>
          <p:cNvPr id="3" name="Content Placeholder 2"/>
          <p:cNvSpPr>
            <a:spLocks noGrp="1"/>
          </p:cNvSpPr>
          <p:nvPr>
            <p:ph type="body" sz="quarter" idx="13"/>
          </p:nvPr>
        </p:nvSpPr>
        <p:spPr/>
        <p:txBody>
          <a:bodyPr>
            <a:normAutofit fontScale="62500" lnSpcReduction="20000"/>
          </a:bodyPr>
          <a:lstStyle/>
          <a:p>
            <a:endParaRPr lang="en-US" sz="2400" b="1" dirty="0"/>
          </a:p>
        </p:txBody>
      </p:sp>
      <p:grpSp>
        <p:nvGrpSpPr>
          <p:cNvPr id="60" name="Group 59"/>
          <p:cNvGrpSpPr/>
          <p:nvPr/>
        </p:nvGrpSpPr>
        <p:grpSpPr>
          <a:xfrm>
            <a:off x="6574547" y="1213097"/>
            <a:ext cx="4386082" cy="4229760"/>
            <a:chOff x="4068833" y="1401832"/>
            <a:chExt cx="4054334" cy="4054335"/>
          </a:xfrm>
        </p:grpSpPr>
        <p:grpSp>
          <p:nvGrpSpPr>
            <p:cNvPr id="61" name="Group 60"/>
            <p:cNvGrpSpPr/>
            <p:nvPr/>
          </p:nvGrpSpPr>
          <p:grpSpPr>
            <a:xfrm>
              <a:off x="5562555" y="2895555"/>
              <a:ext cx="1066890" cy="1066890"/>
              <a:chOff x="3446503" y="1496630"/>
              <a:chExt cx="1066890" cy="1066890"/>
            </a:xfrm>
          </p:grpSpPr>
          <p:sp>
            <p:nvSpPr>
              <p:cNvPr id="86" name="Oval 85"/>
              <p:cNvSpPr/>
              <p:nvPr/>
            </p:nvSpPr>
            <p:spPr>
              <a:xfrm>
                <a:off x="3446503" y="1496630"/>
                <a:ext cx="1066890" cy="1066890"/>
              </a:xfrm>
              <a:prstGeom prst="ellipse">
                <a:avLst/>
              </a:prstGeom>
              <a:solidFill>
                <a:srgbClr val="C00000"/>
              </a:solidFill>
              <a:ln>
                <a:noFill/>
              </a:ln>
              <a:effectLst>
                <a:outerShdw blurRad="57150" dist="19050" dir="5400000" algn="ctr" rotWithShape="0">
                  <a:srgbClr val="000000">
                    <a:alpha val="63000"/>
                  </a:srgbClr>
                </a:outerShdw>
              </a:effectLst>
            </p:spPr>
          </p:sp>
          <p:sp>
            <p:nvSpPr>
              <p:cNvPr id="87" name="Oval 4"/>
              <p:cNvSpPr/>
              <p:nvPr/>
            </p:nvSpPr>
            <p:spPr>
              <a:xfrm>
                <a:off x="3602745" y="1652872"/>
                <a:ext cx="754406" cy="754406"/>
              </a:xfrm>
              <a:prstGeom prst="rect">
                <a:avLst/>
              </a:prstGeom>
              <a:noFill/>
              <a:ln>
                <a:noFill/>
              </a:ln>
              <a:effectLst/>
            </p:spPr>
            <p:txBody>
              <a:bodyPr spcFirstLastPara="0" vert="horz" wrap="square" lIns="0" tIns="0" rIns="0" bIns="0" numCol="1" spcCol="1270" anchor="ctr" anchorCtr="0">
                <a:noAutofit/>
              </a:bodyPr>
              <a:lstStyle/>
              <a:p>
                <a:pPr algn="ctr" defTabSz="533400">
                  <a:lnSpc>
                    <a:spcPct val="90000"/>
                  </a:lnSpc>
                  <a:spcBef>
                    <a:spcPct val="0"/>
                  </a:spcBef>
                  <a:spcAft>
                    <a:spcPct val="35000"/>
                  </a:spcAft>
                  <a:defRPr/>
                </a:pPr>
                <a:r>
                  <a:rPr lang="en-US" sz="1200" b="1" kern="0" dirty="0">
                    <a:solidFill>
                      <a:prstClr val="white"/>
                    </a:solidFill>
                    <a:latin typeface="Arial Narrow" panose="020B0606020202030204" pitchFamily="34" charset="0"/>
                    <a:cs typeface="Arial" panose="020B0604020202020204" pitchFamily="34" charset="0"/>
                  </a:rPr>
                  <a:t>Research Questions</a:t>
                </a:r>
              </a:p>
            </p:txBody>
          </p:sp>
        </p:grpSp>
        <p:grpSp>
          <p:nvGrpSpPr>
            <p:cNvPr id="62" name="Group 61"/>
            <p:cNvGrpSpPr/>
            <p:nvPr/>
          </p:nvGrpSpPr>
          <p:grpSpPr>
            <a:xfrm>
              <a:off x="5914629" y="2575431"/>
              <a:ext cx="362742" cy="226220"/>
              <a:chOff x="3798577" y="1176506"/>
              <a:chExt cx="362742" cy="226220"/>
            </a:xfrm>
          </p:grpSpPr>
          <p:sp>
            <p:nvSpPr>
              <p:cNvPr id="84" name="Left Arrow 83"/>
              <p:cNvSpPr/>
              <p:nvPr/>
            </p:nvSpPr>
            <p:spPr>
              <a:xfrm rot="5400000" flipV="1">
                <a:off x="3866838" y="1108245"/>
                <a:ext cx="226220" cy="362742"/>
              </a:xfrm>
              <a:prstGeom prst="leftArrow">
                <a:avLst/>
              </a:prstGeom>
              <a:gradFill rotWithShape="1">
                <a:gsLst>
                  <a:gs pos="0">
                    <a:srgbClr val="5B9BD5">
                      <a:shade val="90000"/>
                      <a:hueOff val="0"/>
                      <a:satOff val="0"/>
                      <a:lumOff val="0"/>
                      <a:alphaOff val="0"/>
                      <a:satMod val="103000"/>
                      <a:lumMod val="102000"/>
                      <a:tint val="94000"/>
                    </a:srgbClr>
                  </a:gs>
                  <a:gs pos="50000">
                    <a:srgbClr val="5B9BD5">
                      <a:shade val="90000"/>
                      <a:hueOff val="0"/>
                      <a:satOff val="0"/>
                      <a:lumOff val="0"/>
                      <a:alphaOff val="0"/>
                      <a:satMod val="110000"/>
                      <a:lumMod val="100000"/>
                      <a:shade val="100000"/>
                    </a:srgbClr>
                  </a:gs>
                  <a:gs pos="100000">
                    <a:srgbClr val="5B9BD5">
                      <a:shade val="90000"/>
                      <a:hueOff val="0"/>
                      <a:satOff val="0"/>
                      <a:lumOff val="0"/>
                      <a:alphaOff val="0"/>
                      <a:lumMod val="99000"/>
                      <a:satMod val="120000"/>
                      <a:shade val="78000"/>
                    </a:srgbClr>
                  </a:gs>
                </a:gsLst>
                <a:lin ang="5400000" scaled="0"/>
              </a:gradFill>
              <a:ln>
                <a:noFill/>
              </a:ln>
              <a:effectLst/>
            </p:spPr>
          </p:sp>
          <p:sp>
            <p:nvSpPr>
              <p:cNvPr id="85" name="Left Arrow 6"/>
              <p:cNvSpPr/>
              <p:nvPr/>
            </p:nvSpPr>
            <p:spPr>
              <a:xfrm rot="16200000">
                <a:off x="3900771" y="1214726"/>
                <a:ext cx="158354" cy="217646"/>
              </a:xfrm>
              <a:prstGeom prst="rect">
                <a:avLst/>
              </a:prstGeom>
              <a:noFill/>
              <a:ln>
                <a:noFill/>
              </a:ln>
              <a:effectLst/>
            </p:spPr>
            <p:txBody>
              <a:bodyPr spcFirstLastPara="0" vert="horz" wrap="square" lIns="0" tIns="0" rIns="0" bIns="0" numCol="1" spcCol="1270" anchor="ctr" anchorCtr="0">
                <a:noAutofit/>
              </a:bodyPr>
              <a:lstStyle/>
              <a:p>
                <a:pPr algn="ctr" defTabSz="533400">
                  <a:lnSpc>
                    <a:spcPct val="90000"/>
                  </a:lnSpc>
                  <a:spcBef>
                    <a:spcPct val="0"/>
                  </a:spcBef>
                  <a:spcAft>
                    <a:spcPct val="35000"/>
                  </a:spcAft>
                  <a:defRPr/>
                </a:pPr>
                <a:endParaRPr lang="en-US" sz="1200" b="1" kern="0">
                  <a:solidFill>
                    <a:prstClr val="white"/>
                  </a:solidFill>
                  <a:latin typeface="Arial Narrow" panose="020B0606020202030204" pitchFamily="34" charset="0"/>
                  <a:cs typeface="Arial" panose="020B0604020202020204" pitchFamily="34" charset="0"/>
                </a:endParaRPr>
              </a:p>
            </p:txBody>
          </p:sp>
        </p:grpSp>
        <p:grpSp>
          <p:nvGrpSpPr>
            <p:cNvPr id="63" name="Group 62"/>
            <p:cNvGrpSpPr/>
            <p:nvPr/>
          </p:nvGrpSpPr>
          <p:grpSpPr>
            <a:xfrm>
              <a:off x="5562555" y="1401832"/>
              <a:ext cx="1066890" cy="1066890"/>
              <a:chOff x="3446503" y="2907"/>
              <a:chExt cx="1066890" cy="1066890"/>
            </a:xfrm>
          </p:grpSpPr>
          <p:sp>
            <p:nvSpPr>
              <p:cNvPr id="82" name="Oval 81"/>
              <p:cNvSpPr/>
              <p:nvPr/>
            </p:nvSpPr>
            <p:spPr>
              <a:xfrm>
                <a:off x="3446503" y="2907"/>
                <a:ext cx="1066890" cy="1066890"/>
              </a:xfrm>
              <a:prstGeom prst="ellipse">
                <a:avLst/>
              </a:prstGeom>
              <a:gradFill rotWithShape="1">
                <a:gsLst>
                  <a:gs pos="0">
                    <a:srgbClr val="5B9BD5">
                      <a:shade val="50000"/>
                      <a:hueOff val="0"/>
                      <a:satOff val="0"/>
                      <a:lumOff val="0"/>
                      <a:alphaOff val="0"/>
                      <a:satMod val="103000"/>
                      <a:lumMod val="102000"/>
                      <a:tint val="94000"/>
                    </a:srgbClr>
                  </a:gs>
                  <a:gs pos="50000">
                    <a:srgbClr val="5B9BD5">
                      <a:shade val="50000"/>
                      <a:hueOff val="0"/>
                      <a:satOff val="0"/>
                      <a:lumOff val="0"/>
                      <a:alphaOff val="0"/>
                      <a:satMod val="110000"/>
                      <a:lumMod val="100000"/>
                      <a:shade val="100000"/>
                    </a:srgbClr>
                  </a:gs>
                  <a:gs pos="100000">
                    <a:srgbClr val="5B9BD5">
                      <a:shade val="5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83" name="Oval 8"/>
              <p:cNvSpPr/>
              <p:nvPr/>
            </p:nvSpPr>
            <p:spPr>
              <a:xfrm>
                <a:off x="3602745" y="159149"/>
                <a:ext cx="754406" cy="754406"/>
              </a:xfrm>
              <a:prstGeom prst="rect">
                <a:avLst/>
              </a:prstGeom>
              <a:noFill/>
              <a:ln>
                <a:noFill/>
              </a:ln>
              <a:effectLst/>
            </p:spPr>
            <p:txBody>
              <a:bodyPr spcFirstLastPara="0" vert="horz" wrap="square" lIns="0" tIns="0" rIns="0" bIns="0" numCol="1" spcCol="1270" anchor="ctr" anchorCtr="0">
                <a:noAutofit/>
              </a:bodyPr>
              <a:lstStyle/>
              <a:p>
                <a:pPr algn="ctr" defTabSz="533400">
                  <a:lnSpc>
                    <a:spcPct val="90000"/>
                  </a:lnSpc>
                  <a:spcBef>
                    <a:spcPct val="0"/>
                  </a:spcBef>
                  <a:spcAft>
                    <a:spcPct val="35000"/>
                  </a:spcAft>
                  <a:defRPr/>
                </a:pPr>
                <a:r>
                  <a:rPr lang="en-US" sz="1200" b="1" kern="0" dirty="0">
                    <a:solidFill>
                      <a:prstClr val="white"/>
                    </a:solidFill>
                    <a:latin typeface="Arial Narrow" panose="020B0606020202030204" pitchFamily="34" charset="0"/>
                    <a:cs typeface="Arial" panose="020B0604020202020204" pitchFamily="34" charset="0"/>
                  </a:rPr>
                  <a:t>Data Collection</a:t>
                </a:r>
              </a:p>
            </p:txBody>
          </p:sp>
        </p:grpSp>
        <p:grpSp>
          <p:nvGrpSpPr>
            <p:cNvPr id="64" name="Group 63"/>
            <p:cNvGrpSpPr/>
            <p:nvPr/>
          </p:nvGrpSpPr>
          <p:grpSpPr>
            <a:xfrm>
              <a:off x="6723349" y="3247629"/>
              <a:ext cx="226220" cy="362742"/>
              <a:chOff x="4607297" y="1848704"/>
              <a:chExt cx="226220" cy="362742"/>
            </a:xfrm>
          </p:grpSpPr>
          <p:sp>
            <p:nvSpPr>
              <p:cNvPr id="80" name="Left Arrow 79"/>
              <p:cNvSpPr/>
              <p:nvPr/>
            </p:nvSpPr>
            <p:spPr>
              <a:xfrm flipH="1">
                <a:off x="4607297" y="1848704"/>
                <a:ext cx="226220" cy="362742"/>
              </a:xfrm>
              <a:prstGeom prst="leftArrow">
                <a:avLst/>
              </a:prstGeom>
              <a:gradFill rotWithShape="1">
                <a:gsLst>
                  <a:gs pos="0">
                    <a:srgbClr val="5B9BD5">
                      <a:shade val="90000"/>
                      <a:hueOff val="175458"/>
                      <a:satOff val="-1607"/>
                      <a:lumOff val="13877"/>
                      <a:alphaOff val="0"/>
                      <a:satMod val="103000"/>
                      <a:lumMod val="102000"/>
                      <a:tint val="94000"/>
                    </a:srgbClr>
                  </a:gs>
                  <a:gs pos="50000">
                    <a:srgbClr val="5B9BD5">
                      <a:shade val="90000"/>
                      <a:hueOff val="175458"/>
                      <a:satOff val="-1607"/>
                      <a:lumOff val="13877"/>
                      <a:alphaOff val="0"/>
                      <a:satMod val="110000"/>
                      <a:lumMod val="100000"/>
                      <a:shade val="100000"/>
                    </a:srgbClr>
                  </a:gs>
                  <a:gs pos="100000">
                    <a:srgbClr val="5B9BD5">
                      <a:shade val="90000"/>
                      <a:hueOff val="175458"/>
                      <a:satOff val="-1607"/>
                      <a:lumOff val="13877"/>
                      <a:alphaOff val="0"/>
                      <a:lumMod val="99000"/>
                      <a:satMod val="120000"/>
                      <a:shade val="78000"/>
                    </a:srgbClr>
                  </a:gs>
                </a:gsLst>
                <a:lin ang="5400000" scaled="0"/>
              </a:gradFill>
              <a:ln>
                <a:noFill/>
              </a:ln>
              <a:effectLst/>
            </p:spPr>
          </p:sp>
          <p:sp>
            <p:nvSpPr>
              <p:cNvPr id="81" name="Left Arrow 10"/>
              <p:cNvSpPr/>
              <p:nvPr/>
            </p:nvSpPr>
            <p:spPr>
              <a:xfrm>
                <a:off x="4607297" y="1921252"/>
                <a:ext cx="158354" cy="217646"/>
              </a:xfrm>
              <a:prstGeom prst="rect">
                <a:avLst/>
              </a:prstGeom>
              <a:noFill/>
              <a:ln>
                <a:noFill/>
              </a:ln>
              <a:effectLst/>
            </p:spPr>
            <p:txBody>
              <a:bodyPr spcFirstLastPara="0" vert="horz" wrap="square" lIns="0" tIns="0" rIns="0" bIns="0" numCol="1" spcCol="1270" anchor="ctr" anchorCtr="0">
                <a:noAutofit/>
              </a:bodyPr>
              <a:lstStyle/>
              <a:p>
                <a:pPr algn="ctr" defTabSz="533400">
                  <a:lnSpc>
                    <a:spcPct val="90000"/>
                  </a:lnSpc>
                  <a:spcBef>
                    <a:spcPct val="0"/>
                  </a:spcBef>
                  <a:spcAft>
                    <a:spcPct val="35000"/>
                  </a:spcAft>
                  <a:defRPr/>
                </a:pPr>
                <a:endParaRPr lang="en-US" sz="1200" b="1" kern="0">
                  <a:solidFill>
                    <a:prstClr val="white"/>
                  </a:solidFill>
                  <a:latin typeface="Arial Narrow" panose="020B0606020202030204" pitchFamily="34" charset="0"/>
                  <a:cs typeface="Arial" panose="020B0604020202020204" pitchFamily="34" charset="0"/>
                </a:endParaRPr>
              </a:p>
            </p:txBody>
          </p:sp>
        </p:grpSp>
        <p:grpSp>
          <p:nvGrpSpPr>
            <p:cNvPr id="65" name="Group 64"/>
            <p:cNvGrpSpPr/>
            <p:nvPr/>
          </p:nvGrpSpPr>
          <p:grpSpPr>
            <a:xfrm>
              <a:off x="7056277" y="2895555"/>
              <a:ext cx="1066890" cy="1066890"/>
              <a:chOff x="4940225" y="1496630"/>
              <a:chExt cx="1066890" cy="1066890"/>
            </a:xfrm>
          </p:grpSpPr>
          <p:sp>
            <p:nvSpPr>
              <p:cNvPr id="78" name="Oval 77"/>
              <p:cNvSpPr/>
              <p:nvPr/>
            </p:nvSpPr>
            <p:spPr>
              <a:xfrm>
                <a:off x="4940225" y="1496630"/>
                <a:ext cx="1066890" cy="1066890"/>
              </a:xfrm>
              <a:prstGeom prst="ellipse">
                <a:avLst/>
              </a:prstGeom>
              <a:solidFill>
                <a:srgbClr val="3C6ABE"/>
              </a:solidFill>
              <a:ln>
                <a:noFill/>
              </a:ln>
              <a:effectLst>
                <a:outerShdw blurRad="57150" dist="19050" dir="5400000" algn="ctr" rotWithShape="0">
                  <a:srgbClr val="000000">
                    <a:alpha val="63000"/>
                  </a:srgbClr>
                </a:outerShdw>
              </a:effectLst>
            </p:spPr>
          </p:sp>
          <p:sp>
            <p:nvSpPr>
              <p:cNvPr id="79" name="Oval 12"/>
              <p:cNvSpPr/>
              <p:nvPr/>
            </p:nvSpPr>
            <p:spPr>
              <a:xfrm>
                <a:off x="5096467" y="1652872"/>
                <a:ext cx="754406" cy="754406"/>
              </a:xfrm>
              <a:prstGeom prst="rect">
                <a:avLst/>
              </a:prstGeom>
              <a:noFill/>
              <a:ln>
                <a:noFill/>
              </a:ln>
              <a:effectLst/>
            </p:spPr>
            <p:txBody>
              <a:bodyPr spcFirstLastPara="0" vert="horz" wrap="square" lIns="0" tIns="0" rIns="0" bIns="0" numCol="1" spcCol="1270" anchor="ctr" anchorCtr="0">
                <a:noAutofit/>
              </a:bodyPr>
              <a:lstStyle/>
              <a:p>
                <a:pPr algn="ctr" defTabSz="533400">
                  <a:lnSpc>
                    <a:spcPct val="90000"/>
                  </a:lnSpc>
                  <a:spcBef>
                    <a:spcPct val="0"/>
                  </a:spcBef>
                  <a:spcAft>
                    <a:spcPct val="35000"/>
                  </a:spcAft>
                  <a:defRPr/>
                </a:pPr>
                <a:r>
                  <a:rPr lang="en-US" sz="1200" b="1" kern="0" dirty="0">
                    <a:solidFill>
                      <a:prstClr val="white"/>
                    </a:solidFill>
                    <a:latin typeface="Arial Narrow" panose="020B0606020202030204" pitchFamily="34" charset="0"/>
                    <a:cs typeface="Arial" panose="020B0604020202020204" pitchFamily="34" charset="0"/>
                  </a:rPr>
                  <a:t>Analysis</a:t>
                </a:r>
              </a:p>
            </p:txBody>
          </p:sp>
        </p:grpSp>
        <p:grpSp>
          <p:nvGrpSpPr>
            <p:cNvPr id="66" name="Group 65"/>
            <p:cNvGrpSpPr/>
            <p:nvPr/>
          </p:nvGrpSpPr>
          <p:grpSpPr>
            <a:xfrm>
              <a:off x="5914629" y="4056348"/>
              <a:ext cx="362742" cy="226220"/>
              <a:chOff x="3798577" y="2657423"/>
              <a:chExt cx="362742" cy="226220"/>
            </a:xfrm>
          </p:grpSpPr>
          <p:sp>
            <p:nvSpPr>
              <p:cNvPr id="76" name="Left Arrow 75"/>
              <p:cNvSpPr/>
              <p:nvPr/>
            </p:nvSpPr>
            <p:spPr>
              <a:xfrm rot="16200000" flipV="1">
                <a:off x="3866838" y="2589162"/>
                <a:ext cx="226220" cy="362742"/>
              </a:xfrm>
              <a:prstGeom prst="leftArrow">
                <a:avLst/>
              </a:prstGeom>
              <a:gradFill rotWithShape="1">
                <a:gsLst>
                  <a:gs pos="0">
                    <a:srgbClr val="5B9BD5">
                      <a:shade val="90000"/>
                      <a:hueOff val="350915"/>
                      <a:satOff val="-3215"/>
                      <a:lumOff val="27754"/>
                      <a:alphaOff val="0"/>
                      <a:satMod val="103000"/>
                      <a:lumMod val="102000"/>
                      <a:tint val="94000"/>
                    </a:srgbClr>
                  </a:gs>
                  <a:gs pos="50000">
                    <a:srgbClr val="5B9BD5">
                      <a:shade val="90000"/>
                      <a:hueOff val="350915"/>
                      <a:satOff val="-3215"/>
                      <a:lumOff val="27754"/>
                      <a:alphaOff val="0"/>
                      <a:satMod val="110000"/>
                      <a:lumMod val="100000"/>
                      <a:shade val="100000"/>
                    </a:srgbClr>
                  </a:gs>
                  <a:gs pos="100000">
                    <a:srgbClr val="5B9BD5">
                      <a:shade val="90000"/>
                      <a:hueOff val="350915"/>
                      <a:satOff val="-3215"/>
                      <a:lumOff val="27754"/>
                      <a:alphaOff val="0"/>
                      <a:lumMod val="99000"/>
                      <a:satMod val="120000"/>
                      <a:shade val="78000"/>
                    </a:srgbClr>
                  </a:gs>
                </a:gsLst>
                <a:lin ang="5400000" scaled="0"/>
              </a:gradFill>
              <a:ln>
                <a:noFill/>
              </a:ln>
              <a:effectLst/>
            </p:spPr>
          </p:sp>
          <p:sp>
            <p:nvSpPr>
              <p:cNvPr id="77" name="Left Arrow 14"/>
              <p:cNvSpPr/>
              <p:nvPr/>
            </p:nvSpPr>
            <p:spPr>
              <a:xfrm rot="5400000">
                <a:off x="3900771" y="2627777"/>
                <a:ext cx="158354" cy="217646"/>
              </a:xfrm>
              <a:prstGeom prst="rect">
                <a:avLst/>
              </a:prstGeom>
              <a:noFill/>
              <a:ln>
                <a:noFill/>
              </a:ln>
              <a:effectLst/>
            </p:spPr>
            <p:txBody>
              <a:bodyPr spcFirstLastPara="0" vert="horz" wrap="square" lIns="0" tIns="0" rIns="0" bIns="0" numCol="1" spcCol="1270" anchor="ctr" anchorCtr="0">
                <a:noAutofit/>
              </a:bodyPr>
              <a:lstStyle/>
              <a:p>
                <a:pPr algn="ctr" defTabSz="533400">
                  <a:lnSpc>
                    <a:spcPct val="90000"/>
                  </a:lnSpc>
                  <a:spcBef>
                    <a:spcPct val="0"/>
                  </a:spcBef>
                  <a:spcAft>
                    <a:spcPct val="35000"/>
                  </a:spcAft>
                  <a:defRPr/>
                </a:pPr>
                <a:endParaRPr lang="en-US" sz="1200" b="1" kern="0">
                  <a:solidFill>
                    <a:prstClr val="white"/>
                  </a:solidFill>
                  <a:latin typeface="Arial Narrow" panose="020B0606020202030204" pitchFamily="34" charset="0"/>
                  <a:cs typeface="Arial" panose="020B0604020202020204" pitchFamily="34" charset="0"/>
                </a:endParaRPr>
              </a:p>
            </p:txBody>
          </p:sp>
        </p:grpSp>
        <p:grpSp>
          <p:nvGrpSpPr>
            <p:cNvPr id="67" name="Group 66"/>
            <p:cNvGrpSpPr/>
            <p:nvPr/>
          </p:nvGrpSpPr>
          <p:grpSpPr>
            <a:xfrm>
              <a:off x="5468651" y="4389277"/>
              <a:ext cx="1254698" cy="1066890"/>
              <a:chOff x="3352599" y="2990352"/>
              <a:chExt cx="1254698" cy="1066890"/>
            </a:xfrm>
          </p:grpSpPr>
          <p:sp>
            <p:nvSpPr>
              <p:cNvPr id="74" name="Oval 73"/>
              <p:cNvSpPr/>
              <p:nvPr/>
            </p:nvSpPr>
            <p:spPr>
              <a:xfrm>
                <a:off x="3446503" y="2990352"/>
                <a:ext cx="1066890" cy="1066890"/>
              </a:xfrm>
              <a:prstGeom prst="ellipse">
                <a:avLst/>
              </a:prstGeom>
              <a:solidFill>
                <a:srgbClr val="5B9BD5">
                  <a:lumMod val="75000"/>
                </a:srgbClr>
              </a:solidFill>
              <a:ln>
                <a:noFill/>
              </a:ln>
              <a:effectLst>
                <a:outerShdw blurRad="57150" dist="19050" dir="5400000" algn="ctr" rotWithShape="0">
                  <a:srgbClr val="000000">
                    <a:alpha val="63000"/>
                  </a:srgbClr>
                </a:outerShdw>
              </a:effectLst>
            </p:spPr>
          </p:sp>
          <p:sp>
            <p:nvSpPr>
              <p:cNvPr id="75" name="Oval 16"/>
              <p:cNvSpPr/>
              <p:nvPr/>
            </p:nvSpPr>
            <p:spPr>
              <a:xfrm>
                <a:off x="3352599" y="3146594"/>
                <a:ext cx="1254698" cy="754406"/>
              </a:xfrm>
              <a:prstGeom prst="rect">
                <a:avLst/>
              </a:prstGeom>
              <a:noFill/>
              <a:ln>
                <a:noFill/>
              </a:ln>
              <a:effectLst/>
            </p:spPr>
            <p:txBody>
              <a:bodyPr spcFirstLastPara="0" vert="horz" wrap="square" lIns="0" tIns="0" rIns="0" bIns="0" numCol="1" spcCol="1270" anchor="ctr" anchorCtr="0">
                <a:noAutofit/>
              </a:bodyPr>
              <a:lstStyle/>
              <a:p>
                <a:pPr algn="ctr" defTabSz="533400">
                  <a:lnSpc>
                    <a:spcPct val="90000"/>
                  </a:lnSpc>
                  <a:spcBef>
                    <a:spcPct val="0"/>
                  </a:spcBef>
                  <a:spcAft>
                    <a:spcPct val="35000"/>
                  </a:spcAft>
                  <a:defRPr/>
                </a:pPr>
                <a:r>
                  <a:rPr lang="en-US" sz="1200" b="1" kern="0" dirty="0">
                    <a:solidFill>
                      <a:prstClr val="white"/>
                    </a:solidFill>
                    <a:latin typeface="Arial Narrow" panose="020B0606020202030204" pitchFamily="34" charset="0"/>
                    <a:cs typeface="Arial" panose="020B0604020202020204" pitchFamily="34" charset="0"/>
                  </a:rPr>
                  <a:t>Conclusions</a:t>
                </a:r>
              </a:p>
            </p:txBody>
          </p:sp>
        </p:grpSp>
        <p:grpSp>
          <p:nvGrpSpPr>
            <p:cNvPr id="68" name="Group 67"/>
            <p:cNvGrpSpPr/>
            <p:nvPr/>
          </p:nvGrpSpPr>
          <p:grpSpPr>
            <a:xfrm>
              <a:off x="5242431" y="3247629"/>
              <a:ext cx="226220" cy="362742"/>
              <a:chOff x="3126379" y="1848704"/>
              <a:chExt cx="226220" cy="362742"/>
            </a:xfrm>
          </p:grpSpPr>
          <p:sp>
            <p:nvSpPr>
              <p:cNvPr id="72" name="Left Arrow 71"/>
              <p:cNvSpPr/>
              <p:nvPr/>
            </p:nvSpPr>
            <p:spPr>
              <a:xfrm rot="10800000" flipH="1">
                <a:off x="3126379" y="1848704"/>
                <a:ext cx="226220" cy="362742"/>
              </a:xfrm>
              <a:prstGeom prst="leftArrow">
                <a:avLst/>
              </a:prstGeom>
              <a:gradFill rotWithShape="1">
                <a:gsLst>
                  <a:gs pos="0">
                    <a:srgbClr val="5B9BD5">
                      <a:shade val="90000"/>
                      <a:hueOff val="175458"/>
                      <a:satOff val="-1607"/>
                      <a:lumOff val="13877"/>
                      <a:alphaOff val="0"/>
                      <a:satMod val="103000"/>
                      <a:lumMod val="102000"/>
                      <a:tint val="94000"/>
                    </a:srgbClr>
                  </a:gs>
                  <a:gs pos="50000">
                    <a:srgbClr val="5B9BD5">
                      <a:shade val="90000"/>
                      <a:hueOff val="175458"/>
                      <a:satOff val="-1607"/>
                      <a:lumOff val="13877"/>
                      <a:alphaOff val="0"/>
                      <a:satMod val="110000"/>
                      <a:lumMod val="100000"/>
                      <a:shade val="100000"/>
                    </a:srgbClr>
                  </a:gs>
                  <a:gs pos="100000">
                    <a:srgbClr val="5B9BD5">
                      <a:shade val="90000"/>
                      <a:hueOff val="175458"/>
                      <a:satOff val="-1607"/>
                      <a:lumOff val="13877"/>
                      <a:alphaOff val="0"/>
                      <a:lumMod val="99000"/>
                      <a:satMod val="120000"/>
                      <a:shade val="78000"/>
                    </a:srgbClr>
                  </a:gs>
                </a:gsLst>
                <a:lin ang="5400000" scaled="0"/>
              </a:gradFill>
              <a:ln>
                <a:noFill/>
              </a:ln>
              <a:effectLst/>
            </p:spPr>
          </p:sp>
          <p:sp>
            <p:nvSpPr>
              <p:cNvPr id="73" name="Left Arrow 18"/>
              <p:cNvSpPr/>
              <p:nvPr/>
            </p:nvSpPr>
            <p:spPr>
              <a:xfrm rot="21600000">
                <a:off x="3194245" y="1921252"/>
                <a:ext cx="158354" cy="217646"/>
              </a:xfrm>
              <a:prstGeom prst="rect">
                <a:avLst/>
              </a:prstGeom>
              <a:noFill/>
              <a:ln>
                <a:noFill/>
              </a:ln>
              <a:effectLst/>
            </p:spPr>
            <p:txBody>
              <a:bodyPr spcFirstLastPara="0" vert="horz" wrap="square" lIns="0" tIns="0" rIns="0" bIns="0" numCol="1" spcCol="1270" anchor="ctr" anchorCtr="0">
                <a:noAutofit/>
              </a:bodyPr>
              <a:lstStyle/>
              <a:p>
                <a:pPr algn="ctr" defTabSz="533400">
                  <a:lnSpc>
                    <a:spcPct val="90000"/>
                  </a:lnSpc>
                  <a:spcBef>
                    <a:spcPct val="0"/>
                  </a:spcBef>
                  <a:spcAft>
                    <a:spcPct val="35000"/>
                  </a:spcAft>
                  <a:defRPr/>
                </a:pPr>
                <a:endParaRPr lang="en-US" sz="1200" b="1" kern="0">
                  <a:solidFill>
                    <a:prstClr val="white"/>
                  </a:solidFill>
                  <a:latin typeface="Arial Narrow" panose="020B0606020202030204" pitchFamily="34" charset="0"/>
                  <a:cs typeface="Arial" panose="020B0604020202020204" pitchFamily="34" charset="0"/>
                </a:endParaRPr>
              </a:p>
            </p:txBody>
          </p:sp>
        </p:grpSp>
        <p:grpSp>
          <p:nvGrpSpPr>
            <p:cNvPr id="69" name="Group 68"/>
            <p:cNvGrpSpPr/>
            <p:nvPr/>
          </p:nvGrpSpPr>
          <p:grpSpPr>
            <a:xfrm>
              <a:off x="4068833" y="2895555"/>
              <a:ext cx="1066890" cy="1066890"/>
              <a:chOff x="1952781" y="1496630"/>
              <a:chExt cx="1066890" cy="1066890"/>
            </a:xfrm>
          </p:grpSpPr>
          <p:sp>
            <p:nvSpPr>
              <p:cNvPr id="70" name="Oval 69"/>
              <p:cNvSpPr/>
              <p:nvPr/>
            </p:nvSpPr>
            <p:spPr>
              <a:xfrm>
                <a:off x="1952781" y="1496630"/>
                <a:ext cx="1066890" cy="1066890"/>
              </a:xfrm>
              <a:prstGeom prst="ellipse">
                <a:avLst/>
              </a:prstGeom>
              <a:solidFill>
                <a:srgbClr val="5B9BD5">
                  <a:lumMod val="50000"/>
                </a:srgbClr>
              </a:solidFill>
              <a:ln>
                <a:noFill/>
              </a:ln>
              <a:effectLst>
                <a:outerShdw blurRad="57150" dist="19050" dir="5400000" algn="ctr" rotWithShape="0">
                  <a:srgbClr val="000000">
                    <a:alpha val="63000"/>
                  </a:srgbClr>
                </a:outerShdw>
              </a:effectLst>
            </p:spPr>
          </p:sp>
          <p:sp>
            <p:nvSpPr>
              <p:cNvPr id="71" name="Oval 20"/>
              <p:cNvSpPr/>
              <p:nvPr/>
            </p:nvSpPr>
            <p:spPr>
              <a:xfrm>
                <a:off x="1952782" y="1652872"/>
                <a:ext cx="1066889" cy="754406"/>
              </a:xfrm>
              <a:prstGeom prst="rect">
                <a:avLst/>
              </a:prstGeom>
              <a:noFill/>
              <a:ln>
                <a:noFill/>
              </a:ln>
              <a:effectLst/>
            </p:spPr>
            <p:txBody>
              <a:bodyPr spcFirstLastPara="0" vert="horz" wrap="square" lIns="0" tIns="0" rIns="0" bIns="0" numCol="1" spcCol="1270" anchor="ctr" anchorCtr="0">
                <a:noAutofit/>
              </a:bodyPr>
              <a:lstStyle/>
              <a:p>
                <a:pPr algn="ctr" defTabSz="533400">
                  <a:lnSpc>
                    <a:spcPct val="90000"/>
                  </a:lnSpc>
                  <a:spcBef>
                    <a:spcPct val="0"/>
                  </a:spcBef>
                  <a:spcAft>
                    <a:spcPct val="35000"/>
                  </a:spcAft>
                  <a:defRPr/>
                </a:pPr>
                <a:r>
                  <a:rPr lang="en-US" sz="1200" b="1" kern="0" dirty="0">
                    <a:solidFill>
                      <a:prstClr val="white"/>
                    </a:solidFill>
                    <a:latin typeface="Arial Narrow" panose="020B0606020202030204" pitchFamily="34" charset="0"/>
                    <a:cs typeface="Arial" panose="020B0604020202020204" pitchFamily="34" charset="0"/>
                  </a:rPr>
                  <a:t>Questionnaire Design</a:t>
                </a:r>
              </a:p>
            </p:txBody>
          </p:sp>
        </p:grpSp>
      </p:grpSp>
      <p:sp>
        <p:nvSpPr>
          <p:cNvPr id="5" name="Slide Number Placeholder 4">
            <a:extLst>
              <a:ext uri="{FF2B5EF4-FFF2-40B4-BE49-F238E27FC236}">
                <a16:creationId xmlns:a16="http://schemas.microsoft.com/office/drawing/2014/main" id="{13A0E327-ABA2-EBCE-A409-9231909AA52B}"/>
              </a:ext>
            </a:extLst>
          </p:cNvPr>
          <p:cNvSpPr>
            <a:spLocks noGrp="1"/>
          </p:cNvSpPr>
          <p:nvPr>
            <p:ph type="sldNum" sz="quarter" idx="21"/>
          </p:nvPr>
        </p:nvSpPr>
        <p:spPr/>
        <p:txBody>
          <a:bodyPr/>
          <a:lstStyle/>
          <a:p>
            <a:r>
              <a:rPr lang="en-US"/>
              <a:t>  </a:t>
            </a:r>
            <a:fld id="{E0E21186-8CC3-194A-9753-0BBC1EC778BB}" type="slidenum">
              <a:rPr lang="en-US" smtClean="0"/>
              <a:pPr/>
              <a:t>3</a:t>
            </a:fld>
            <a:endParaRPr lang="en-US" dirty="0"/>
          </a:p>
        </p:txBody>
      </p:sp>
    </p:spTree>
    <p:extLst>
      <p:ext uri="{BB962C8B-B14F-4D97-AF65-F5344CB8AC3E}">
        <p14:creationId xmlns:p14="http://schemas.microsoft.com/office/powerpoint/2010/main" val="3936678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024B2F-5BFE-BB72-4B57-5F544C2F4A27}"/>
              </a:ext>
            </a:extLst>
          </p:cNvPr>
          <p:cNvSpPr>
            <a:spLocks noGrp="1"/>
          </p:cNvSpPr>
          <p:nvPr>
            <p:ph type="body" sz="quarter" idx="18"/>
          </p:nvPr>
        </p:nvSpPr>
        <p:spPr>
          <a:xfrm>
            <a:off x="463647" y="1348154"/>
            <a:ext cx="11259429" cy="4700954"/>
          </a:xfrm>
        </p:spPr>
        <p:txBody>
          <a:bodyPr>
            <a:noAutofit/>
          </a:bodyPr>
          <a:lstStyle/>
          <a:p>
            <a:pPr marL="0" indent="0">
              <a:buNone/>
            </a:pPr>
            <a:r>
              <a:rPr lang="en-US" sz="2800" dirty="0"/>
              <a:t>For outcome evaluations that do not include a comparison group:</a:t>
            </a:r>
          </a:p>
          <a:p>
            <a:r>
              <a:rPr lang="en-US" sz="2400" dirty="0"/>
              <a:t>Did program participants increase their understanding of prevention after program completion?</a:t>
            </a:r>
          </a:p>
          <a:p>
            <a:r>
              <a:rPr lang="en-US" sz="2400" dirty="0"/>
              <a:t>Did program participants feel more confident in the self-management of their pre-existing conditions after program completion?</a:t>
            </a:r>
          </a:p>
          <a:p>
            <a:r>
              <a:rPr lang="en-US" sz="2400" dirty="0"/>
              <a:t>Did program participants improve their skills in searching for and using health information after program completion?</a:t>
            </a:r>
          </a:p>
          <a:p>
            <a:r>
              <a:rPr lang="en-US" sz="2400" dirty="0"/>
              <a:t>Were program participants more likely to search for and use health information on their own after program completion?</a:t>
            </a:r>
          </a:p>
        </p:txBody>
      </p:sp>
      <p:sp>
        <p:nvSpPr>
          <p:cNvPr id="2" name="Title 1"/>
          <p:cNvSpPr>
            <a:spLocks noGrp="1"/>
          </p:cNvSpPr>
          <p:nvPr>
            <p:ph type="title"/>
          </p:nvPr>
        </p:nvSpPr>
        <p:spPr/>
        <p:txBody>
          <a:bodyPr>
            <a:normAutofit fontScale="90000"/>
          </a:bodyPr>
          <a:lstStyle/>
          <a:p>
            <a:r>
              <a:rPr lang="en-US" dirty="0"/>
              <a:t>Exercise #2: Suggested Answers</a:t>
            </a:r>
          </a:p>
        </p:txBody>
      </p:sp>
      <p:sp>
        <p:nvSpPr>
          <p:cNvPr id="5" name="Slide Number Placeholder 4">
            <a:extLst>
              <a:ext uri="{FF2B5EF4-FFF2-40B4-BE49-F238E27FC236}">
                <a16:creationId xmlns:a16="http://schemas.microsoft.com/office/drawing/2014/main" id="{9AFE2A2B-CD48-0414-FA52-2DA5B7A16498}"/>
              </a:ext>
            </a:extLst>
          </p:cNvPr>
          <p:cNvSpPr>
            <a:spLocks noGrp="1"/>
          </p:cNvSpPr>
          <p:nvPr>
            <p:ph type="sldNum" sz="quarter" idx="21"/>
          </p:nvPr>
        </p:nvSpPr>
        <p:spPr/>
        <p:txBody>
          <a:bodyPr/>
          <a:lstStyle/>
          <a:p>
            <a:r>
              <a:rPr lang="en-US"/>
              <a:t>  </a:t>
            </a:r>
            <a:fld id="{E0E21186-8CC3-194A-9753-0BBC1EC778BB}" type="slidenum">
              <a:rPr lang="en-US" smtClean="0"/>
              <a:pPr/>
              <a:t>30</a:t>
            </a:fld>
            <a:endParaRPr lang="en-US" dirty="0"/>
          </a:p>
        </p:txBody>
      </p:sp>
    </p:spTree>
    <p:extLst>
      <p:ext uri="{BB962C8B-B14F-4D97-AF65-F5344CB8AC3E}">
        <p14:creationId xmlns:p14="http://schemas.microsoft.com/office/powerpoint/2010/main" val="1295551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607CE13-A657-C211-8C33-9B08B2A0046B}"/>
              </a:ext>
            </a:extLst>
          </p:cNvPr>
          <p:cNvSpPr>
            <a:spLocks noGrp="1"/>
          </p:cNvSpPr>
          <p:nvPr>
            <p:ph type="body" sz="quarter" idx="18"/>
          </p:nvPr>
        </p:nvSpPr>
        <p:spPr>
          <a:xfrm>
            <a:off x="463648" y="1315326"/>
            <a:ext cx="10920038" cy="3897686"/>
          </a:xfrm>
        </p:spPr>
        <p:txBody>
          <a:bodyPr>
            <a:noAutofit/>
          </a:bodyPr>
          <a:lstStyle/>
          <a:p>
            <a:pPr marL="0" indent="0">
              <a:buNone/>
            </a:pPr>
            <a:r>
              <a:rPr lang="en-US" sz="2800" dirty="0"/>
              <a:t>For impact evaluations that include a comparison group:</a:t>
            </a:r>
          </a:p>
          <a:p>
            <a:r>
              <a:rPr lang="en-US" sz="2400" dirty="0"/>
              <a:t>Are program participants more likely to adopt healthy behaviors compared to similar individuals who did not participate in the program?</a:t>
            </a:r>
          </a:p>
          <a:p>
            <a:r>
              <a:rPr lang="en-US" sz="2400" dirty="0"/>
              <a:t>Are program participants more likely to obtain medical tests and procedures compared to similar individuals who did not participate in the program?</a:t>
            </a:r>
          </a:p>
          <a:p>
            <a:r>
              <a:rPr lang="en-US" sz="2400" dirty="0"/>
              <a:t>Does the impact of the program vary by program participants’ age, gender, or pre-existing medical condition?</a:t>
            </a:r>
          </a:p>
          <a:p>
            <a:endParaRPr lang="en-US" sz="2800" dirty="0"/>
          </a:p>
        </p:txBody>
      </p:sp>
      <p:sp>
        <p:nvSpPr>
          <p:cNvPr id="2" name="Title 1"/>
          <p:cNvSpPr>
            <a:spLocks noGrp="1"/>
          </p:cNvSpPr>
          <p:nvPr>
            <p:ph type="title"/>
          </p:nvPr>
        </p:nvSpPr>
        <p:spPr/>
        <p:txBody>
          <a:bodyPr>
            <a:normAutofit fontScale="90000"/>
          </a:bodyPr>
          <a:lstStyle/>
          <a:p>
            <a:r>
              <a:rPr lang="en-US" dirty="0"/>
              <a:t>Exercise #2: Suggested Answers</a:t>
            </a:r>
          </a:p>
        </p:txBody>
      </p:sp>
      <p:sp>
        <p:nvSpPr>
          <p:cNvPr id="3" name="Content Placeholder 2"/>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02A9FC09-0CA7-F757-4843-868DD106353F}"/>
              </a:ext>
            </a:extLst>
          </p:cNvPr>
          <p:cNvSpPr>
            <a:spLocks noGrp="1"/>
          </p:cNvSpPr>
          <p:nvPr>
            <p:ph type="sldNum" sz="quarter" idx="21"/>
          </p:nvPr>
        </p:nvSpPr>
        <p:spPr/>
        <p:txBody>
          <a:bodyPr/>
          <a:lstStyle/>
          <a:p>
            <a:r>
              <a:rPr lang="en-US"/>
              <a:t>  </a:t>
            </a:r>
            <a:fld id="{E0E21186-8CC3-194A-9753-0BBC1EC778BB}" type="slidenum">
              <a:rPr lang="en-US" smtClean="0"/>
              <a:pPr/>
              <a:t>31</a:t>
            </a:fld>
            <a:endParaRPr lang="en-US" dirty="0"/>
          </a:p>
        </p:txBody>
      </p:sp>
    </p:spTree>
    <p:extLst>
      <p:ext uri="{BB962C8B-B14F-4D97-AF65-F5344CB8AC3E}">
        <p14:creationId xmlns:p14="http://schemas.microsoft.com/office/powerpoint/2010/main" val="1576479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4227D9-0F16-3330-0171-0F624743326A}"/>
              </a:ext>
            </a:extLst>
          </p:cNvPr>
          <p:cNvSpPr>
            <a:spLocks noGrp="1"/>
          </p:cNvSpPr>
          <p:nvPr>
            <p:ph type="body" sz="quarter" idx="18"/>
          </p:nvPr>
        </p:nvSpPr>
        <p:spPr>
          <a:xfrm>
            <a:off x="463648" y="1315325"/>
            <a:ext cx="11575952" cy="4815843"/>
          </a:xfrm>
        </p:spPr>
        <p:txBody>
          <a:bodyPr>
            <a:normAutofit/>
          </a:bodyPr>
          <a:lstStyle/>
          <a:p>
            <a:pPr marL="0" indent="0">
              <a:buNone/>
            </a:pPr>
            <a:r>
              <a:rPr lang="en-US" sz="2800" dirty="0"/>
              <a:t>Consider the following:</a:t>
            </a:r>
          </a:p>
          <a:p>
            <a:pPr>
              <a:spcAft>
                <a:spcPts val="1200"/>
              </a:spcAft>
            </a:pPr>
            <a:r>
              <a:rPr lang="en-US" sz="2400" dirty="0"/>
              <a:t>Do the research question(s) fit with the goals for the evaluation?</a:t>
            </a:r>
          </a:p>
          <a:p>
            <a:pPr>
              <a:spcAft>
                <a:spcPts val="1200"/>
              </a:spcAft>
            </a:pPr>
            <a:r>
              <a:rPr lang="en-US" sz="2400" dirty="0"/>
              <a:t>Do the research question(s) align with the program’s logic model and the components of the program that will be evaluated?</a:t>
            </a:r>
          </a:p>
          <a:p>
            <a:pPr>
              <a:spcAft>
                <a:spcPts val="1200"/>
              </a:spcAft>
            </a:pPr>
            <a:r>
              <a:rPr lang="en-US" sz="2400" dirty="0"/>
              <a:t>Are these questions aligned with your funder's requirements?</a:t>
            </a:r>
          </a:p>
          <a:p>
            <a:pPr>
              <a:spcAft>
                <a:spcPts val="1200"/>
              </a:spcAft>
            </a:pPr>
            <a:r>
              <a:rPr lang="en-US" sz="2400" dirty="0"/>
              <a:t>What kinds of constraints (costs, time, personnel, etc.) are likely to be encountered in addressing these research question(s)?</a:t>
            </a:r>
          </a:p>
          <a:p>
            <a:pPr>
              <a:spcAft>
                <a:spcPts val="1200"/>
              </a:spcAft>
            </a:pPr>
            <a:r>
              <a:rPr lang="en-US" sz="2400" dirty="0"/>
              <a:t>Do the research questions fit into the program’s long-term research agenda?</a:t>
            </a:r>
          </a:p>
        </p:txBody>
      </p:sp>
      <p:sp>
        <p:nvSpPr>
          <p:cNvPr id="2" name="Title 1"/>
          <p:cNvSpPr>
            <a:spLocks noGrp="1"/>
          </p:cNvSpPr>
          <p:nvPr>
            <p:ph type="title"/>
          </p:nvPr>
        </p:nvSpPr>
        <p:spPr>
          <a:xfrm>
            <a:off x="463648" y="567041"/>
            <a:ext cx="9899552" cy="419100"/>
          </a:xfrm>
        </p:spPr>
        <p:txBody>
          <a:bodyPr>
            <a:normAutofit fontScale="90000"/>
          </a:bodyPr>
          <a:lstStyle/>
          <a:p>
            <a:r>
              <a:rPr lang="en-US" dirty="0"/>
              <a:t>Step 4: Draft and Finalize Evaluation’s Research Questions</a:t>
            </a:r>
          </a:p>
        </p:txBody>
      </p:sp>
      <p:sp>
        <p:nvSpPr>
          <p:cNvPr id="3" name="Content Placeholder 2"/>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6613361F-C617-50C7-5A95-9709ACFB8587}"/>
              </a:ext>
            </a:extLst>
          </p:cNvPr>
          <p:cNvSpPr>
            <a:spLocks noGrp="1"/>
          </p:cNvSpPr>
          <p:nvPr>
            <p:ph type="sldNum" sz="quarter" idx="21"/>
          </p:nvPr>
        </p:nvSpPr>
        <p:spPr/>
        <p:txBody>
          <a:bodyPr/>
          <a:lstStyle/>
          <a:p>
            <a:r>
              <a:rPr lang="en-US"/>
              <a:t>  </a:t>
            </a:r>
            <a:fld id="{E0E21186-8CC3-194A-9753-0BBC1EC778BB}" type="slidenum">
              <a:rPr lang="en-US" smtClean="0"/>
              <a:pPr/>
              <a:t>32</a:t>
            </a:fld>
            <a:endParaRPr lang="en-US" dirty="0"/>
          </a:p>
        </p:txBody>
      </p:sp>
    </p:spTree>
    <p:extLst>
      <p:ext uri="{BB962C8B-B14F-4D97-AF65-F5344CB8AC3E}">
        <p14:creationId xmlns:p14="http://schemas.microsoft.com/office/powerpoint/2010/main" val="3580906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0460F64-216C-C943-A349-0D06FD5A1854}"/>
              </a:ext>
            </a:extLst>
          </p:cNvPr>
          <p:cNvSpPr>
            <a:spLocks noGrp="1"/>
          </p:cNvSpPr>
          <p:nvPr>
            <p:ph type="body" sz="quarter" idx="18"/>
          </p:nvPr>
        </p:nvSpPr>
        <p:spPr>
          <a:xfrm>
            <a:off x="463648" y="1500553"/>
            <a:ext cx="11493890" cy="4790405"/>
          </a:xfrm>
        </p:spPr>
        <p:txBody>
          <a:bodyPr>
            <a:normAutofit/>
          </a:bodyPr>
          <a:lstStyle/>
          <a:p>
            <a:pPr>
              <a:spcAft>
                <a:spcPts val="1200"/>
              </a:spcAft>
            </a:pPr>
            <a:r>
              <a:rPr lang="en-US" sz="2400" dirty="0"/>
              <a:t>Research questions are the keystone in an evaluation from which all other activities evolve</a:t>
            </a:r>
          </a:p>
          <a:p>
            <a:pPr>
              <a:spcAft>
                <a:spcPts val="1200"/>
              </a:spcAft>
            </a:pPr>
            <a:r>
              <a:rPr lang="en-US" sz="2400" dirty="0"/>
              <a:t>Research questions vary depending on whether you will conduct a process vs an outcome evaluation </a:t>
            </a:r>
          </a:p>
          <a:p>
            <a:pPr>
              <a:spcAft>
                <a:spcPts val="1200"/>
              </a:spcAft>
            </a:pPr>
            <a:r>
              <a:rPr lang="en-US" sz="2400" dirty="0"/>
              <a:t>Prior to developing research questions, define the evaluation’s purpose and scope and decide the type of evaluation design – process, outcome, or impact.</a:t>
            </a:r>
          </a:p>
          <a:p>
            <a:pPr>
              <a:spcAft>
                <a:spcPts val="1200"/>
              </a:spcAft>
            </a:pPr>
            <a:r>
              <a:rPr lang="en-US" sz="2400" dirty="0"/>
              <a:t>Research questions should be clear, specific, and well-defined</a:t>
            </a:r>
          </a:p>
          <a:p>
            <a:pPr>
              <a:spcAft>
                <a:spcPts val="1200"/>
              </a:spcAft>
            </a:pPr>
            <a:r>
              <a:rPr lang="en-US" sz="2400" dirty="0"/>
              <a:t>Research questions should be developed in consideration of your long-term research agenda</a:t>
            </a:r>
          </a:p>
          <a:p>
            <a:endParaRPr lang="en-US" sz="2400" dirty="0"/>
          </a:p>
        </p:txBody>
      </p:sp>
      <p:sp>
        <p:nvSpPr>
          <p:cNvPr id="2" name="Title 1"/>
          <p:cNvSpPr>
            <a:spLocks noGrp="1"/>
          </p:cNvSpPr>
          <p:nvPr>
            <p:ph type="title"/>
          </p:nvPr>
        </p:nvSpPr>
        <p:spPr/>
        <p:txBody>
          <a:bodyPr>
            <a:normAutofit fontScale="90000"/>
          </a:bodyPr>
          <a:lstStyle/>
          <a:p>
            <a:r>
              <a:rPr lang="en-US" dirty="0"/>
              <a:t>Important Points to Remember</a:t>
            </a:r>
          </a:p>
        </p:txBody>
      </p:sp>
      <p:sp>
        <p:nvSpPr>
          <p:cNvPr id="3" name="Content Placeholder 2"/>
          <p:cNvSpPr>
            <a:spLocks noGrp="1"/>
          </p:cNvSpPr>
          <p:nvPr>
            <p:ph type="body" sz="quarter" idx="13"/>
          </p:nvPr>
        </p:nvSpPr>
        <p:spPr/>
        <p:txBody>
          <a:bodyPr/>
          <a:lstStyle/>
          <a:p>
            <a:endParaRPr lang="en-US" sz="2400" dirty="0"/>
          </a:p>
        </p:txBody>
      </p:sp>
      <p:sp>
        <p:nvSpPr>
          <p:cNvPr id="5" name="Slide Number Placeholder 4">
            <a:extLst>
              <a:ext uri="{FF2B5EF4-FFF2-40B4-BE49-F238E27FC236}">
                <a16:creationId xmlns:a16="http://schemas.microsoft.com/office/drawing/2014/main" id="{337A0985-6269-829F-309D-6E144E61F491}"/>
              </a:ext>
            </a:extLst>
          </p:cNvPr>
          <p:cNvSpPr>
            <a:spLocks noGrp="1"/>
          </p:cNvSpPr>
          <p:nvPr>
            <p:ph type="sldNum" sz="quarter" idx="21"/>
          </p:nvPr>
        </p:nvSpPr>
        <p:spPr/>
        <p:txBody>
          <a:bodyPr/>
          <a:lstStyle/>
          <a:p>
            <a:r>
              <a:rPr lang="en-US"/>
              <a:t>  </a:t>
            </a:r>
            <a:fld id="{E0E21186-8CC3-194A-9753-0BBC1EC778BB}" type="slidenum">
              <a:rPr lang="en-US" smtClean="0"/>
              <a:pPr/>
              <a:t>33</a:t>
            </a:fld>
            <a:endParaRPr lang="en-US" dirty="0"/>
          </a:p>
        </p:txBody>
      </p:sp>
    </p:spTree>
    <p:extLst>
      <p:ext uri="{BB962C8B-B14F-4D97-AF65-F5344CB8AC3E}">
        <p14:creationId xmlns:p14="http://schemas.microsoft.com/office/powerpoint/2010/main" val="77132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46E5633-9602-A437-E3BB-59D2B8B72FF4}"/>
              </a:ext>
            </a:extLst>
          </p:cNvPr>
          <p:cNvSpPr>
            <a:spLocks noGrp="1"/>
          </p:cNvSpPr>
          <p:nvPr>
            <p:ph type="body" sz="quarter" idx="18"/>
          </p:nvPr>
        </p:nvSpPr>
        <p:spPr>
          <a:xfrm>
            <a:off x="484858" y="1426457"/>
            <a:ext cx="11273387" cy="4657819"/>
          </a:xfrm>
        </p:spPr>
        <p:txBody>
          <a:bodyPr>
            <a:normAutofit fontScale="92500" lnSpcReduction="20000"/>
          </a:bodyPr>
          <a:lstStyle/>
          <a:p>
            <a:pPr marL="342900" indent="-342900">
              <a:spcBef>
                <a:spcPct val="20000"/>
              </a:spcBef>
              <a:spcAft>
                <a:spcPct val="0"/>
              </a:spcAft>
            </a:pPr>
            <a:r>
              <a:rPr lang="en-US" altLang="en-US" sz="2400" b="1" dirty="0">
                <a:solidFill>
                  <a:srgbClr val="000000"/>
                </a:solidFill>
                <a:cs typeface="Arial" pitchFamily="34" charset="0"/>
              </a:rPr>
              <a:t>ASN’s Evaluation Resources</a:t>
            </a:r>
          </a:p>
          <a:p>
            <a:pPr marL="742950" lvl="1" indent="-285750">
              <a:spcBef>
                <a:spcPct val="20000"/>
              </a:spcBef>
              <a:spcAft>
                <a:spcPct val="0"/>
              </a:spcAft>
            </a:pPr>
            <a:r>
              <a:rPr lang="en-US" sz="2000" u="sng" dirty="0">
                <a:hlinkClick r:id="rId3"/>
              </a:rPr>
              <a:t>https://www.nationalservice.gov/resources/evaluation/evaluation-resources</a:t>
            </a:r>
            <a:endParaRPr lang="en-US" altLang="en-US" sz="2000" dirty="0">
              <a:cs typeface="Arial" charset="0"/>
            </a:endParaRPr>
          </a:p>
          <a:p>
            <a:pPr marL="342900" indent="-342900">
              <a:spcBef>
                <a:spcPct val="20000"/>
              </a:spcBef>
              <a:spcAft>
                <a:spcPct val="0"/>
              </a:spcAft>
            </a:pPr>
            <a:r>
              <a:rPr lang="en-US" altLang="en-US" sz="2400" b="1" dirty="0">
                <a:solidFill>
                  <a:srgbClr val="000000"/>
                </a:solidFill>
                <a:cs typeface="Arial" pitchFamily="34" charset="0"/>
              </a:rPr>
              <a:t>The American Evaluation Association</a:t>
            </a:r>
          </a:p>
          <a:p>
            <a:pPr marL="742950" lvl="1" indent="-285750">
              <a:lnSpc>
                <a:spcPct val="120000"/>
              </a:lnSpc>
              <a:spcAft>
                <a:spcPct val="0"/>
              </a:spcAft>
            </a:pPr>
            <a:r>
              <a:rPr lang="en-US" altLang="en-US" sz="2800" dirty="0">
                <a:solidFill>
                  <a:srgbClr val="000000"/>
                </a:solidFill>
                <a:cs typeface="Arial" pitchFamily="34" charset="0"/>
              </a:rPr>
              <a:t> </a:t>
            </a:r>
            <a:r>
              <a:rPr lang="en-US" altLang="en-US" sz="2000" dirty="0">
                <a:solidFill>
                  <a:srgbClr val="000000"/>
                </a:solidFill>
                <a:cs typeface="Arial" pitchFamily="34" charset="0"/>
                <a:hlinkClick r:id="rId4"/>
              </a:rPr>
              <a:t>https://www.eval.org/</a:t>
            </a:r>
            <a:r>
              <a:rPr lang="en-US" altLang="en-US" sz="2000" dirty="0">
                <a:solidFill>
                  <a:srgbClr val="000000"/>
                </a:solidFill>
                <a:cs typeface="Arial" pitchFamily="34" charset="0"/>
              </a:rPr>
              <a:t> </a:t>
            </a:r>
          </a:p>
          <a:p>
            <a:pPr marL="342900" indent="-342900">
              <a:spcBef>
                <a:spcPct val="20000"/>
              </a:spcBef>
              <a:spcAft>
                <a:spcPct val="0"/>
              </a:spcAft>
            </a:pPr>
            <a:r>
              <a:rPr lang="en-US" altLang="en-US" sz="2400" b="1" dirty="0">
                <a:solidFill>
                  <a:srgbClr val="000000"/>
                </a:solidFill>
                <a:cs typeface="Arial" pitchFamily="34" charset="0"/>
              </a:rPr>
              <a:t>The Evaluation Center</a:t>
            </a:r>
            <a:r>
              <a:rPr lang="en-US" altLang="en-US" sz="2400" dirty="0">
                <a:solidFill>
                  <a:srgbClr val="000000"/>
                </a:solidFill>
                <a:cs typeface="Arial" pitchFamily="34" charset="0"/>
              </a:rPr>
              <a:t>  </a:t>
            </a:r>
          </a:p>
          <a:p>
            <a:pPr marL="742950" lvl="1" indent="-285750">
              <a:spcBef>
                <a:spcPct val="20000"/>
              </a:spcBef>
              <a:spcAft>
                <a:spcPct val="0"/>
              </a:spcAft>
            </a:pPr>
            <a:r>
              <a:rPr lang="en-US" altLang="en-US" sz="2000" dirty="0">
                <a:solidFill>
                  <a:srgbClr val="000000"/>
                </a:solidFill>
                <a:cs typeface="Arial" pitchFamily="34" charset="0"/>
                <a:hlinkClick r:id="rId5"/>
              </a:rPr>
              <a:t>https://wmich.edu/evaluation</a:t>
            </a:r>
            <a:r>
              <a:rPr lang="en-US" altLang="en-US" dirty="0">
                <a:solidFill>
                  <a:srgbClr val="000000"/>
                </a:solidFill>
                <a:cs typeface="Arial" pitchFamily="34" charset="0"/>
              </a:rPr>
              <a:t> </a:t>
            </a:r>
          </a:p>
          <a:p>
            <a:pPr marL="342900" indent="-342900">
              <a:spcBef>
                <a:spcPct val="20000"/>
              </a:spcBef>
              <a:spcAft>
                <a:spcPct val="0"/>
              </a:spcAft>
            </a:pPr>
            <a:r>
              <a:rPr lang="en-US" altLang="en-US" sz="2400" b="1" dirty="0">
                <a:solidFill>
                  <a:srgbClr val="000000"/>
                </a:solidFill>
                <a:cs typeface="Arial" pitchFamily="34" charset="0"/>
              </a:rPr>
              <a:t>The Community Tool Box</a:t>
            </a:r>
            <a:r>
              <a:rPr lang="en-US" altLang="en-US" sz="2400" dirty="0">
                <a:solidFill>
                  <a:srgbClr val="000000"/>
                </a:solidFill>
                <a:cs typeface="Arial" pitchFamily="34" charset="0"/>
              </a:rPr>
              <a:t>  </a:t>
            </a:r>
          </a:p>
          <a:p>
            <a:pPr marL="742950" lvl="1" indent="-285750">
              <a:spcBef>
                <a:spcPct val="20000"/>
              </a:spcBef>
              <a:spcAft>
                <a:spcPct val="0"/>
              </a:spcAft>
            </a:pPr>
            <a:r>
              <a:rPr lang="en-US" altLang="en-US" sz="2000" dirty="0">
                <a:solidFill>
                  <a:srgbClr val="000000"/>
                </a:solidFill>
                <a:cs typeface="Arial" pitchFamily="34" charset="0"/>
                <a:hlinkClick r:id="rId6"/>
              </a:rPr>
              <a:t>https://ctb.ku.edu/en/evaluating-community-programs-and-initiatives</a:t>
            </a:r>
            <a:endParaRPr lang="en-US" altLang="en-US" sz="2000" dirty="0">
              <a:solidFill>
                <a:srgbClr val="000000"/>
              </a:solidFill>
              <a:cs typeface="Arial" pitchFamily="34" charset="0"/>
            </a:endParaRPr>
          </a:p>
          <a:p>
            <a:pPr marL="342900" indent="-342900">
              <a:spcBef>
                <a:spcPct val="20000"/>
              </a:spcBef>
              <a:spcAft>
                <a:spcPct val="0"/>
              </a:spcAft>
            </a:pPr>
            <a:r>
              <a:rPr lang="en-US" altLang="en-US" sz="2400" b="1" dirty="0">
                <a:solidFill>
                  <a:srgbClr val="000000"/>
                </a:solidFill>
                <a:cs typeface="Arial" pitchFamily="34" charset="0"/>
              </a:rPr>
              <a:t>Choosing the Right Research Questions</a:t>
            </a:r>
            <a:endParaRPr lang="en-US" altLang="en-US" sz="2400" dirty="0">
              <a:solidFill>
                <a:srgbClr val="000000"/>
              </a:solidFill>
              <a:cs typeface="Arial" pitchFamily="34" charset="0"/>
            </a:endParaRPr>
          </a:p>
          <a:p>
            <a:pPr marL="742950" lvl="1" indent="-285750">
              <a:spcBef>
                <a:spcPct val="20000"/>
              </a:spcBef>
              <a:spcAft>
                <a:spcPct val="0"/>
              </a:spcAft>
            </a:pPr>
            <a:r>
              <a:rPr lang="en-US" altLang="en-US" sz="2000" dirty="0">
                <a:solidFill>
                  <a:srgbClr val="000000"/>
                </a:solidFill>
                <a:cs typeface="Arial" pitchFamily="34" charset="0"/>
                <a:hlinkClick r:id="rId7"/>
              </a:rPr>
              <a:t>https://www.wcasa.org/resources/evaluation/before-you-begin/</a:t>
            </a:r>
            <a:endParaRPr lang="en-US" altLang="en-US" sz="2000" dirty="0">
              <a:solidFill>
                <a:srgbClr val="000000"/>
              </a:solidFill>
              <a:cs typeface="Arial" pitchFamily="34" charset="0"/>
            </a:endParaRPr>
          </a:p>
          <a:p>
            <a:pPr marL="339725" indent="-339725">
              <a:spcBef>
                <a:spcPct val="20000"/>
              </a:spcBef>
              <a:spcAft>
                <a:spcPct val="0"/>
              </a:spcAft>
            </a:pPr>
            <a:r>
              <a:rPr lang="en-US" altLang="en-US" sz="2400" b="1" dirty="0">
                <a:solidFill>
                  <a:schemeClr val="tx1"/>
                </a:solidFill>
                <a:cs typeface="Arial" pitchFamily="34" charset="0"/>
              </a:rPr>
              <a:t>Technical Assistance Portal</a:t>
            </a:r>
          </a:p>
          <a:p>
            <a:pPr marL="746125" lvl="1" indent="-349250">
              <a:spcBef>
                <a:spcPct val="20000"/>
              </a:spcBef>
              <a:spcAft>
                <a:spcPct val="0"/>
              </a:spcAft>
            </a:pPr>
            <a:r>
              <a:rPr lang="en-US" sz="2000" dirty="0">
                <a:hlinkClick r:id="rId8" tooltip="https://americorpsevaluationta.norc.org/"/>
              </a:rPr>
              <a:t>https://americorpsevaluationta.norc.org/</a:t>
            </a:r>
            <a:r>
              <a:rPr lang="en-US" sz="2000" dirty="0"/>
              <a:t> </a:t>
            </a:r>
            <a:endParaRPr lang="en-US" dirty="0"/>
          </a:p>
        </p:txBody>
      </p:sp>
      <p:sp>
        <p:nvSpPr>
          <p:cNvPr id="2" name="Title 1"/>
          <p:cNvSpPr>
            <a:spLocks noGrp="1"/>
          </p:cNvSpPr>
          <p:nvPr>
            <p:ph type="title"/>
          </p:nvPr>
        </p:nvSpPr>
        <p:spPr/>
        <p:txBody>
          <a:bodyPr>
            <a:normAutofit fontScale="90000"/>
          </a:bodyPr>
          <a:lstStyle/>
          <a:p>
            <a:r>
              <a:rPr lang="en-US" altLang="en-US" dirty="0">
                <a:latin typeface="Arial" pitchFamily="34" charset="0"/>
                <a:cs typeface="Arial" pitchFamily="34" charset="0"/>
              </a:rPr>
              <a:t>Resources</a:t>
            </a:r>
            <a:endParaRPr lang="en-US" dirty="0"/>
          </a:p>
        </p:txBody>
      </p:sp>
      <p:sp>
        <p:nvSpPr>
          <p:cNvPr id="3" name="Content Placeholder 2"/>
          <p:cNvSpPr>
            <a:spLocks noGrp="1"/>
          </p:cNvSpPr>
          <p:nvPr>
            <p:ph type="body" sz="quarter" idx="13"/>
          </p:nvPr>
        </p:nvSpPr>
        <p:spPr/>
        <p:txBody>
          <a:bodyPr>
            <a:normAutofit fontScale="77500" lnSpcReduction="20000"/>
          </a:bodyPr>
          <a:lstStyle/>
          <a:p>
            <a:pPr marL="342900" indent="-342900">
              <a:spcBef>
                <a:spcPct val="20000"/>
              </a:spcBef>
              <a:spcAft>
                <a:spcPct val="0"/>
              </a:spcAft>
            </a:pPr>
            <a:endParaRPr lang="en-US" altLang="en-US" sz="2000" b="1" dirty="0">
              <a:solidFill>
                <a:schemeClr val="accent1"/>
              </a:solidFill>
              <a:latin typeface="Arial" pitchFamily="34" charset="0"/>
              <a:cs typeface="Arial" pitchFamily="34" charset="0"/>
            </a:endParaRPr>
          </a:p>
        </p:txBody>
      </p:sp>
      <p:sp>
        <p:nvSpPr>
          <p:cNvPr id="5" name="Slide Number Placeholder 4">
            <a:extLst>
              <a:ext uri="{FF2B5EF4-FFF2-40B4-BE49-F238E27FC236}">
                <a16:creationId xmlns:a16="http://schemas.microsoft.com/office/drawing/2014/main" id="{A3BFCF32-6C90-50C3-E8F4-E7716DFDCD69}"/>
              </a:ext>
            </a:extLst>
          </p:cNvPr>
          <p:cNvSpPr>
            <a:spLocks noGrp="1"/>
          </p:cNvSpPr>
          <p:nvPr>
            <p:ph type="sldNum" sz="quarter" idx="21"/>
          </p:nvPr>
        </p:nvSpPr>
        <p:spPr/>
        <p:txBody>
          <a:bodyPr/>
          <a:lstStyle/>
          <a:p>
            <a:r>
              <a:rPr lang="en-US"/>
              <a:t>  </a:t>
            </a:r>
            <a:fld id="{E0E21186-8CC3-194A-9753-0BBC1EC778BB}" type="slidenum">
              <a:rPr lang="en-US" smtClean="0"/>
              <a:pPr/>
              <a:t>34</a:t>
            </a:fld>
            <a:endParaRPr lang="en-US" dirty="0"/>
          </a:p>
        </p:txBody>
      </p:sp>
    </p:spTree>
    <p:extLst>
      <p:ext uri="{BB962C8B-B14F-4D97-AF65-F5344CB8AC3E}">
        <p14:creationId xmlns:p14="http://schemas.microsoft.com/office/powerpoint/2010/main" val="3303619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80E48D6-3486-3620-704F-510EFCB571EA}"/>
              </a:ext>
            </a:extLst>
          </p:cNvPr>
          <p:cNvSpPr>
            <a:spLocks noGrp="1"/>
          </p:cNvSpPr>
          <p:nvPr>
            <p:ph type="body" sz="quarter" idx="18"/>
          </p:nvPr>
        </p:nvSpPr>
        <p:spPr/>
        <p:txBody>
          <a:bodyPr/>
          <a:lstStyle/>
          <a:p>
            <a:endParaRPr lang="en-US"/>
          </a:p>
        </p:txBody>
      </p:sp>
      <p:sp>
        <p:nvSpPr>
          <p:cNvPr id="2" name="Title 1"/>
          <p:cNvSpPr>
            <a:spLocks noGrp="1"/>
          </p:cNvSpPr>
          <p:nvPr>
            <p:ph type="title"/>
          </p:nvPr>
        </p:nvSpPr>
        <p:spPr/>
        <p:txBody>
          <a:bodyPr>
            <a:normAutofit fontScale="90000"/>
          </a:bodyPr>
          <a:lstStyle/>
          <a:p>
            <a:r>
              <a:rPr lang="en-US" altLang="en-US" dirty="0">
                <a:latin typeface="Arial" pitchFamily="34" charset="0"/>
                <a:cs typeface="Arial" pitchFamily="34" charset="0"/>
              </a:rPr>
              <a:t>Questions and Answers</a:t>
            </a:r>
            <a:endParaRPr lang="en-US" dirty="0"/>
          </a:p>
        </p:txBody>
      </p:sp>
      <p:sp>
        <p:nvSpPr>
          <p:cNvPr id="4" name="Text Placeholder 3">
            <a:extLst>
              <a:ext uri="{FF2B5EF4-FFF2-40B4-BE49-F238E27FC236}">
                <a16:creationId xmlns:a16="http://schemas.microsoft.com/office/drawing/2014/main" id="{0F9D3316-5AF0-6115-6C37-76A28AAEB621}"/>
              </a:ext>
            </a:extLst>
          </p:cNvPr>
          <p:cNvSpPr>
            <a:spLocks noGrp="1"/>
          </p:cNvSpPr>
          <p:nvPr>
            <p:ph type="body" sz="quarter" idx="13"/>
          </p:nvPr>
        </p:nvSpPr>
        <p:spPr/>
        <p:txBody>
          <a:bodyPr/>
          <a:lstStyle/>
          <a:p>
            <a:endParaRPr lang="en-US"/>
          </a:p>
        </p:txBody>
      </p:sp>
      <p:sp>
        <p:nvSpPr>
          <p:cNvPr id="6" name="Slide Number Placeholder 5">
            <a:extLst>
              <a:ext uri="{FF2B5EF4-FFF2-40B4-BE49-F238E27FC236}">
                <a16:creationId xmlns:a16="http://schemas.microsoft.com/office/drawing/2014/main" id="{9D626E98-2BB4-C5DA-E75C-774C1A592432}"/>
              </a:ext>
            </a:extLst>
          </p:cNvPr>
          <p:cNvSpPr>
            <a:spLocks noGrp="1"/>
          </p:cNvSpPr>
          <p:nvPr>
            <p:ph type="sldNum" sz="quarter" idx="21"/>
          </p:nvPr>
        </p:nvSpPr>
        <p:spPr/>
        <p:txBody>
          <a:bodyPr/>
          <a:lstStyle/>
          <a:p>
            <a:r>
              <a:rPr lang="en-US"/>
              <a:t>  </a:t>
            </a:r>
            <a:fld id="{E0E21186-8CC3-194A-9753-0BBC1EC778BB}" type="slidenum">
              <a:rPr lang="en-US" smtClean="0"/>
              <a:pPr/>
              <a:t>35</a:t>
            </a:fld>
            <a:endParaRPr lang="en-US" dirty="0"/>
          </a:p>
        </p:txBody>
      </p:sp>
    </p:spTree>
    <p:extLst>
      <p:ext uri="{BB962C8B-B14F-4D97-AF65-F5344CB8AC3E}">
        <p14:creationId xmlns:p14="http://schemas.microsoft.com/office/powerpoint/2010/main" val="486171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C604121-DEF2-4EBE-A55A-B71E9DB928FC}"/>
              </a:ext>
            </a:extLst>
          </p:cNvPr>
          <p:cNvSpPr>
            <a:spLocks noGrp="1"/>
          </p:cNvSpPr>
          <p:nvPr>
            <p:ph type="body" sz="quarter" idx="15"/>
          </p:nvPr>
        </p:nvSpPr>
        <p:spPr>
          <a:xfrm>
            <a:off x="1295400" y="565883"/>
            <a:ext cx="3484563" cy="273050"/>
          </a:xfrm>
        </p:spPr>
        <p:txBody>
          <a:bodyPr/>
          <a:lstStyle/>
          <a:p>
            <a:endParaRPr lang="en-US" dirty="0"/>
          </a:p>
        </p:txBody>
      </p:sp>
      <p:sp>
        <p:nvSpPr>
          <p:cNvPr id="9" name="Text Placeholder 8">
            <a:extLst>
              <a:ext uri="{FF2B5EF4-FFF2-40B4-BE49-F238E27FC236}">
                <a16:creationId xmlns:a16="http://schemas.microsoft.com/office/drawing/2014/main" id="{0AD1245E-C65C-467F-9485-8BAC90D40DA8}"/>
              </a:ext>
            </a:extLst>
          </p:cNvPr>
          <p:cNvSpPr>
            <a:spLocks noGrp="1"/>
          </p:cNvSpPr>
          <p:nvPr>
            <p:ph type="body" sz="quarter" idx="16"/>
          </p:nvPr>
        </p:nvSpPr>
        <p:spPr>
          <a:xfrm>
            <a:off x="1295400" y="1515546"/>
            <a:ext cx="4419600" cy="266700"/>
          </a:xfrm>
        </p:spPr>
        <p:txBody>
          <a:bodyPr/>
          <a:lstStyle/>
          <a:p>
            <a:r>
              <a:rPr lang="en-US" sz="1800" dirty="0"/>
              <a:t>Carrie E. Markovitz, Ph.D.</a:t>
            </a:r>
          </a:p>
          <a:p>
            <a:r>
              <a:rPr lang="en-US" sz="1800" dirty="0"/>
              <a:t>NORC at the University of Chicago</a:t>
            </a:r>
          </a:p>
          <a:p>
            <a:r>
              <a:rPr lang="en-US" sz="1800" dirty="0">
                <a:hlinkClick r:id="rId2"/>
              </a:rPr>
              <a:t>markovitz-carrie@norc.org</a:t>
            </a:r>
            <a:endParaRPr lang="en-US" sz="1800" dirty="0"/>
          </a:p>
          <a:p>
            <a:endParaRPr lang="en-US" sz="1800" dirty="0"/>
          </a:p>
          <a:p>
            <a:r>
              <a:rPr lang="en-US" sz="1800" dirty="0">
                <a:latin typeface="+mj-lt"/>
              </a:rPr>
              <a:t>To contact the Office of Research and Evaluation: </a:t>
            </a:r>
            <a:r>
              <a:rPr lang="en-US" sz="1800" u="sng" dirty="0">
                <a:solidFill>
                  <a:srgbClr val="0563C1"/>
                </a:solidFill>
                <a:effectLst/>
                <a:latin typeface="+mj-lt"/>
                <a:ea typeface="Calibri" panose="020F0502020204030204" pitchFamily="34" charset="0"/>
                <a:cs typeface="Calibri" panose="020F0502020204030204" pitchFamily="34" charset="0"/>
                <a:hlinkClick r:id="rId3"/>
              </a:rPr>
              <a:t>evaluation@cns.gov</a:t>
            </a:r>
            <a:endParaRPr lang="en-US" sz="1800" dirty="0">
              <a:latin typeface="+mj-lt"/>
            </a:endParaRPr>
          </a:p>
        </p:txBody>
      </p:sp>
      <p:sp>
        <p:nvSpPr>
          <p:cNvPr id="7" name="Title 6">
            <a:extLst>
              <a:ext uri="{FF2B5EF4-FFF2-40B4-BE49-F238E27FC236}">
                <a16:creationId xmlns:a16="http://schemas.microsoft.com/office/drawing/2014/main" id="{7C41E5CE-7E91-445A-84E9-4502738A43AE}"/>
              </a:ext>
            </a:extLst>
          </p:cNvPr>
          <p:cNvSpPr>
            <a:spLocks noGrp="1"/>
          </p:cNvSpPr>
          <p:nvPr>
            <p:ph type="title"/>
          </p:nvPr>
        </p:nvSpPr>
        <p:spPr>
          <a:xfrm>
            <a:off x="1295400" y="862584"/>
            <a:ext cx="6400800" cy="1115641"/>
          </a:xfrm>
        </p:spPr>
        <p:txBody>
          <a:bodyPr/>
          <a:lstStyle/>
          <a:p>
            <a:r>
              <a:rPr lang="en-US" dirty="0"/>
              <a:t>Thank you!</a:t>
            </a:r>
          </a:p>
        </p:txBody>
      </p:sp>
    </p:spTree>
    <p:extLst>
      <p:ext uri="{BB962C8B-B14F-4D97-AF65-F5344CB8AC3E}">
        <p14:creationId xmlns:p14="http://schemas.microsoft.com/office/powerpoint/2010/main" val="660837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FD9B123-0621-5E82-22CF-23C37F4668C0}"/>
              </a:ext>
            </a:extLst>
          </p:cNvPr>
          <p:cNvSpPr>
            <a:spLocks noGrp="1"/>
          </p:cNvSpPr>
          <p:nvPr>
            <p:ph type="body" sz="quarter" idx="18"/>
          </p:nvPr>
        </p:nvSpPr>
        <p:spPr>
          <a:xfrm>
            <a:off x="463648" y="1315326"/>
            <a:ext cx="10920038" cy="3897686"/>
          </a:xfrm>
        </p:spPr>
        <p:txBody>
          <a:bodyPr>
            <a:normAutofit/>
          </a:bodyPr>
          <a:lstStyle/>
          <a:p>
            <a:r>
              <a:rPr lang="en-US" sz="2400" dirty="0"/>
              <a:t>Step 1: Develop a logic model to clarify program design and theory of change</a:t>
            </a:r>
          </a:p>
          <a:p>
            <a:r>
              <a:rPr lang="en-US" sz="2400" dirty="0"/>
              <a:t>Step 2: Define the evaluation’s purpose and scope</a:t>
            </a:r>
          </a:p>
          <a:p>
            <a:r>
              <a:rPr lang="en-US" sz="2400" dirty="0"/>
              <a:t>Step 3: Determine the type of evaluation design: process, outcome, or impact</a:t>
            </a:r>
          </a:p>
          <a:p>
            <a:r>
              <a:rPr lang="en-US" sz="2400" dirty="0"/>
              <a:t>Step 4: Draft and finalize evaluation’s research questions</a:t>
            </a:r>
          </a:p>
          <a:p>
            <a:endParaRPr lang="en-US" sz="2400" dirty="0"/>
          </a:p>
        </p:txBody>
      </p:sp>
      <p:sp>
        <p:nvSpPr>
          <p:cNvPr id="2" name="Title 1"/>
          <p:cNvSpPr>
            <a:spLocks noGrp="1"/>
          </p:cNvSpPr>
          <p:nvPr>
            <p:ph type="title"/>
          </p:nvPr>
        </p:nvSpPr>
        <p:spPr>
          <a:xfrm>
            <a:off x="463647" y="567041"/>
            <a:ext cx="8861105" cy="419100"/>
          </a:xfrm>
        </p:spPr>
        <p:txBody>
          <a:bodyPr>
            <a:normAutofit fontScale="90000"/>
          </a:bodyPr>
          <a:lstStyle/>
          <a:p>
            <a:r>
              <a:rPr lang="en-US" dirty="0"/>
              <a:t>Steps for Developing Research Questions</a:t>
            </a:r>
          </a:p>
        </p:txBody>
      </p:sp>
      <p:sp>
        <p:nvSpPr>
          <p:cNvPr id="5" name="Slide Number Placeholder 4">
            <a:extLst>
              <a:ext uri="{FF2B5EF4-FFF2-40B4-BE49-F238E27FC236}">
                <a16:creationId xmlns:a16="http://schemas.microsoft.com/office/drawing/2014/main" id="{ED6BEC39-1F4E-E36D-CA12-47660F57576F}"/>
              </a:ext>
            </a:extLst>
          </p:cNvPr>
          <p:cNvSpPr>
            <a:spLocks noGrp="1"/>
          </p:cNvSpPr>
          <p:nvPr>
            <p:ph type="sldNum" sz="quarter" idx="21"/>
          </p:nvPr>
        </p:nvSpPr>
        <p:spPr/>
        <p:txBody>
          <a:bodyPr/>
          <a:lstStyle/>
          <a:p>
            <a:r>
              <a:rPr lang="en-US"/>
              <a:t>  </a:t>
            </a:r>
            <a:fld id="{E0E21186-8CC3-194A-9753-0BBC1EC778BB}" type="slidenum">
              <a:rPr lang="en-US" smtClean="0"/>
              <a:pPr/>
              <a:t>4</a:t>
            </a:fld>
            <a:endParaRPr lang="en-US" dirty="0"/>
          </a:p>
        </p:txBody>
      </p:sp>
    </p:spTree>
    <p:extLst>
      <p:ext uri="{BB962C8B-B14F-4D97-AF65-F5344CB8AC3E}">
        <p14:creationId xmlns:p14="http://schemas.microsoft.com/office/powerpoint/2010/main" val="3361938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C5F96EB-1018-59ED-EF3F-9520291B828D}"/>
              </a:ext>
            </a:extLst>
          </p:cNvPr>
          <p:cNvSpPr>
            <a:spLocks noGrp="1"/>
          </p:cNvSpPr>
          <p:nvPr>
            <p:ph type="body" sz="quarter" idx="18"/>
          </p:nvPr>
        </p:nvSpPr>
        <p:spPr>
          <a:xfrm>
            <a:off x="463647" y="1078523"/>
            <a:ext cx="11253431" cy="4471672"/>
          </a:xfrm>
        </p:spPr>
        <p:txBody>
          <a:bodyPr>
            <a:normAutofit/>
          </a:bodyPr>
          <a:lstStyle/>
          <a:p>
            <a:pPr>
              <a:spcAft>
                <a:spcPts val="1200"/>
              </a:spcAft>
            </a:pPr>
            <a:r>
              <a:rPr lang="en-US" sz="2400" dirty="0"/>
              <a:t>A logic model is a graphic “snapshot” of how a program works (its theory of change); it communicates the intended relationships among program components.</a:t>
            </a:r>
          </a:p>
          <a:p>
            <a:pPr lvl="1">
              <a:lnSpc>
                <a:spcPct val="110000"/>
              </a:lnSpc>
              <a:spcAft>
                <a:spcPts val="600"/>
              </a:spcAft>
            </a:pPr>
            <a:r>
              <a:rPr lang="en-US" sz="1800" dirty="0"/>
              <a:t>Inputs, activities, and outputs on the left side of the logic model depict a program’s processes/implementation</a:t>
            </a:r>
          </a:p>
          <a:p>
            <a:pPr lvl="1">
              <a:lnSpc>
                <a:spcPct val="100000"/>
              </a:lnSpc>
              <a:spcAft>
                <a:spcPts val="600"/>
              </a:spcAft>
            </a:pPr>
            <a:r>
              <a:rPr lang="en-US" sz="1800" dirty="0"/>
              <a:t>Changes that are expected to result from these processes are called outcomes and are depicted on the right side of the logic model</a:t>
            </a:r>
          </a:p>
          <a:p>
            <a:pPr>
              <a:spcAft>
                <a:spcPts val="1200"/>
              </a:spcAft>
            </a:pPr>
            <a:r>
              <a:rPr lang="en-US" sz="2400" dirty="0"/>
              <a:t>Research questions should test some aspect of the program’s theory of change as depicted in a logic model.</a:t>
            </a:r>
          </a:p>
          <a:p>
            <a:pPr marL="228600" lvl="1" indent="0">
              <a:buNone/>
            </a:pPr>
            <a:endParaRPr lang="en-US" dirty="0"/>
          </a:p>
          <a:p>
            <a:pPr lvl="1"/>
            <a:endParaRPr lang="en-US" dirty="0"/>
          </a:p>
          <a:p>
            <a:endParaRPr lang="en-US" dirty="0"/>
          </a:p>
        </p:txBody>
      </p:sp>
      <p:sp>
        <p:nvSpPr>
          <p:cNvPr id="2" name="Title 1"/>
          <p:cNvSpPr>
            <a:spLocks noGrp="1"/>
          </p:cNvSpPr>
          <p:nvPr>
            <p:ph type="title"/>
          </p:nvPr>
        </p:nvSpPr>
        <p:spPr>
          <a:xfrm>
            <a:off x="463647" y="567041"/>
            <a:ext cx="9988157" cy="419100"/>
          </a:xfrm>
        </p:spPr>
        <p:txBody>
          <a:bodyPr>
            <a:noAutofit/>
          </a:bodyPr>
          <a:lstStyle/>
          <a:p>
            <a:r>
              <a:rPr lang="en-US" dirty="0"/>
              <a:t>Step 1: Develop a Logic Model to Clarify the Program Design</a:t>
            </a:r>
          </a:p>
        </p:txBody>
      </p:sp>
      <p:pic>
        <p:nvPicPr>
          <p:cNvPr id="6" name="Picture 5" descr="P:\DTP\SURVEY\ECON\AmeriCorps Grantee Evaluation Monitoring &amp; Guidance Project\Kim Nguyen_graphics\logic model_evaluation domains_2 side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7564" y="4746743"/>
            <a:ext cx="7272943" cy="1524495"/>
          </a:xfrm>
          <a:prstGeom prst="rect">
            <a:avLst/>
          </a:prstGeom>
          <a:noFill/>
          <a:ln>
            <a:noFill/>
          </a:ln>
        </p:spPr>
      </p:pic>
      <p:sp>
        <p:nvSpPr>
          <p:cNvPr id="5" name="Slide Number Placeholder 4">
            <a:extLst>
              <a:ext uri="{FF2B5EF4-FFF2-40B4-BE49-F238E27FC236}">
                <a16:creationId xmlns:a16="http://schemas.microsoft.com/office/drawing/2014/main" id="{682C1BE9-7AC7-4BCE-BAB4-86DECF5DA265}"/>
              </a:ext>
            </a:extLst>
          </p:cNvPr>
          <p:cNvSpPr>
            <a:spLocks noGrp="1"/>
          </p:cNvSpPr>
          <p:nvPr>
            <p:ph type="sldNum" sz="quarter" idx="21"/>
          </p:nvPr>
        </p:nvSpPr>
        <p:spPr/>
        <p:txBody>
          <a:bodyPr/>
          <a:lstStyle/>
          <a:p>
            <a:r>
              <a:rPr lang="en-US"/>
              <a:t>  </a:t>
            </a:r>
            <a:fld id="{E0E21186-8CC3-194A-9753-0BBC1EC778BB}" type="slidenum">
              <a:rPr lang="en-US" smtClean="0"/>
              <a:pPr/>
              <a:t>5</a:t>
            </a:fld>
            <a:endParaRPr lang="en-US" dirty="0"/>
          </a:p>
        </p:txBody>
      </p:sp>
    </p:spTree>
    <p:extLst>
      <p:ext uri="{BB962C8B-B14F-4D97-AF65-F5344CB8AC3E}">
        <p14:creationId xmlns:p14="http://schemas.microsoft.com/office/powerpoint/2010/main" val="859039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648" y="567041"/>
            <a:ext cx="10275236" cy="419100"/>
          </a:xfrm>
        </p:spPr>
        <p:txBody>
          <a:bodyPr>
            <a:noAutofit/>
          </a:bodyPr>
          <a:lstStyle/>
          <a:p>
            <a:r>
              <a:rPr lang="en-US" dirty="0"/>
              <a:t>Example Logic Model for Health Literacy Program</a:t>
            </a:r>
          </a:p>
        </p:txBody>
      </p:sp>
      <p:graphicFrame>
        <p:nvGraphicFramePr>
          <p:cNvPr id="4" name="Table 3"/>
          <p:cNvGraphicFramePr>
            <a:graphicFrameLocks noGrp="1"/>
          </p:cNvGraphicFramePr>
          <p:nvPr>
            <p:extLst>
              <p:ext uri="{D42A27DB-BD31-4B8C-83A1-F6EECF244321}">
                <p14:modId xmlns:p14="http://schemas.microsoft.com/office/powerpoint/2010/main" val="2544136134"/>
              </p:ext>
            </p:extLst>
          </p:nvPr>
        </p:nvGraphicFramePr>
        <p:xfrm>
          <a:off x="463648" y="1232382"/>
          <a:ext cx="11232167" cy="4934733"/>
        </p:xfrm>
        <a:graphic>
          <a:graphicData uri="http://schemas.openxmlformats.org/drawingml/2006/table">
            <a:tbl>
              <a:tblPr firstRow="1" firstCol="1" bandRow="1"/>
              <a:tblGrid>
                <a:gridCol w="1512350">
                  <a:extLst>
                    <a:ext uri="{9D8B030D-6E8A-4147-A177-3AD203B41FA5}">
                      <a16:colId xmlns:a16="http://schemas.microsoft.com/office/drawing/2014/main" val="20000"/>
                    </a:ext>
                  </a:extLst>
                </a:gridCol>
                <a:gridCol w="1784232">
                  <a:extLst>
                    <a:ext uri="{9D8B030D-6E8A-4147-A177-3AD203B41FA5}">
                      <a16:colId xmlns:a16="http://schemas.microsoft.com/office/drawing/2014/main" val="20001"/>
                    </a:ext>
                  </a:extLst>
                </a:gridCol>
                <a:gridCol w="2311005">
                  <a:extLst>
                    <a:ext uri="{9D8B030D-6E8A-4147-A177-3AD203B41FA5}">
                      <a16:colId xmlns:a16="http://schemas.microsoft.com/office/drawing/2014/main" val="20002"/>
                    </a:ext>
                  </a:extLst>
                </a:gridCol>
                <a:gridCol w="1937167">
                  <a:extLst>
                    <a:ext uri="{9D8B030D-6E8A-4147-A177-3AD203B41FA5}">
                      <a16:colId xmlns:a16="http://schemas.microsoft.com/office/drawing/2014/main" val="20003"/>
                    </a:ext>
                  </a:extLst>
                </a:gridCol>
                <a:gridCol w="1886188">
                  <a:extLst>
                    <a:ext uri="{9D8B030D-6E8A-4147-A177-3AD203B41FA5}">
                      <a16:colId xmlns:a16="http://schemas.microsoft.com/office/drawing/2014/main" val="20004"/>
                    </a:ext>
                  </a:extLst>
                </a:gridCol>
                <a:gridCol w="1801225">
                  <a:extLst>
                    <a:ext uri="{9D8B030D-6E8A-4147-A177-3AD203B41FA5}">
                      <a16:colId xmlns:a16="http://schemas.microsoft.com/office/drawing/2014/main" val="20005"/>
                    </a:ext>
                  </a:extLst>
                </a:gridCol>
              </a:tblGrid>
              <a:tr h="289359">
                <a:tc rowSpan="2">
                  <a:txBody>
                    <a:bodyPr/>
                    <a:lstStyle/>
                    <a:p>
                      <a:pPr marL="0" marR="0" algn="ctr">
                        <a:lnSpc>
                          <a:spcPct val="115000"/>
                        </a:lnSpc>
                        <a:spcBef>
                          <a:spcPts val="0"/>
                        </a:spcBef>
                        <a:spcAft>
                          <a:spcPts val="0"/>
                        </a:spcAft>
                      </a:pPr>
                      <a:r>
                        <a:rPr lang="en-US" sz="1300" b="1" dirty="0">
                          <a:solidFill>
                            <a:srgbClr val="595959"/>
                          </a:solidFill>
                          <a:effectLst/>
                          <a:latin typeface="Arial"/>
                          <a:ea typeface="Calibri"/>
                          <a:cs typeface="Times New Roman"/>
                        </a:rPr>
                        <a:t>INPUTS</a:t>
                      </a:r>
                      <a:endParaRPr lang="en-US" sz="1300" b="1" dirty="0">
                        <a:effectLst/>
                        <a:latin typeface="Calibri"/>
                        <a:ea typeface="Calibri"/>
                        <a:cs typeface="Times New Roman"/>
                      </a:endParaRPr>
                    </a:p>
                  </a:txBody>
                  <a:tcPr marL="88785" marR="88785" marT="44393" marB="4439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300" b="1" dirty="0">
                          <a:solidFill>
                            <a:srgbClr val="595959"/>
                          </a:solidFill>
                          <a:effectLst/>
                          <a:latin typeface="Arial"/>
                          <a:ea typeface="Calibri"/>
                          <a:cs typeface="Times New Roman"/>
                        </a:rPr>
                        <a:t>ACTIVITIES</a:t>
                      </a:r>
                      <a:endParaRPr lang="en-US" sz="1300" b="1" dirty="0">
                        <a:effectLst/>
                        <a:latin typeface="Calibri"/>
                        <a:ea typeface="Calibri"/>
                        <a:cs typeface="Times New Roman"/>
                      </a:endParaRPr>
                    </a:p>
                  </a:txBody>
                  <a:tcPr marL="88785" marR="88785" marT="44393" marB="4439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300" b="1" dirty="0">
                          <a:solidFill>
                            <a:srgbClr val="595959"/>
                          </a:solidFill>
                          <a:effectLst/>
                          <a:latin typeface="Arial"/>
                          <a:ea typeface="Calibri"/>
                          <a:cs typeface="Times New Roman"/>
                        </a:rPr>
                        <a:t>OUTPUTS</a:t>
                      </a:r>
                      <a:endParaRPr lang="en-US" sz="1300" b="1" dirty="0">
                        <a:effectLst/>
                        <a:latin typeface="Calibri"/>
                        <a:ea typeface="Calibri"/>
                        <a:cs typeface="Times New Roman"/>
                      </a:endParaRPr>
                    </a:p>
                  </a:txBody>
                  <a:tcPr marL="88785" marR="88785" marT="44393" marB="4439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300" b="1" dirty="0">
                          <a:solidFill>
                            <a:srgbClr val="595959"/>
                          </a:solidFill>
                          <a:effectLst/>
                          <a:latin typeface="Arial"/>
                          <a:ea typeface="Calibri"/>
                          <a:cs typeface="Times New Roman"/>
                        </a:rPr>
                        <a:t>Outcomes</a:t>
                      </a:r>
                      <a:endParaRPr lang="en-US" sz="1300" b="1" dirty="0">
                        <a:effectLst/>
                        <a:latin typeface="Calibri"/>
                        <a:ea typeface="Calibri"/>
                        <a:cs typeface="Times New Roman"/>
                      </a:endParaRPr>
                    </a:p>
                  </a:txBody>
                  <a:tcPr marL="88785" marR="88785" marT="44393" marB="443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427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300" b="1" dirty="0">
                          <a:solidFill>
                            <a:srgbClr val="595959"/>
                          </a:solidFill>
                          <a:effectLst/>
                          <a:latin typeface="Arial"/>
                          <a:ea typeface="Calibri"/>
                          <a:cs typeface="Times New Roman"/>
                        </a:rPr>
                        <a:t>Short-Term</a:t>
                      </a:r>
                      <a:endParaRPr lang="en-US" sz="1300" b="1" dirty="0">
                        <a:effectLst/>
                        <a:latin typeface="Calibri"/>
                        <a:ea typeface="Calibri"/>
                        <a:cs typeface="Times New Roman"/>
                      </a:endParaRPr>
                    </a:p>
                  </a:txBody>
                  <a:tcPr marL="59477" marR="59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solidFill>
                            <a:srgbClr val="595959"/>
                          </a:solidFill>
                          <a:effectLst/>
                          <a:latin typeface="Arial"/>
                          <a:ea typeface="Calibri"/>
                          <a:cs typeface="Times New Roman"/>
                        </a:rPr>
                        <a:t>Medium-Term</a:t>
                      </a:r>
                      <a:endParaRPr lang="en-US" sz="1300" b="1" dirty="0">
                        <a:effectLst/>
                        <a:latin typeface="Calibri"/>
                        <a:ea typeface="Calibri"/>
                        <a:cs typeface="Times New Roman"/>
                      </a:endParaRPr>
                    </a:p>
                  </a:txBody>
                  <a:tcPr marL="59477" marR="59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solidFill>
                            <a:srgbClr val="595959"/>
                          </a:solidFill>
                          <a:effectLst/>
                          <a:latin typeface="Arial"/>
                          <a:ea typeface="Calibri"/>
                          <a:cs typeface="Times New Roman"/>
                        </a:rPr>
                        <a:t>Long-Term</a:t>
                      </a:r>
                      <a:endParaRPr lang="en-US" sz="1300" b="1" dirty="0">
                        <a:effectLst/>
                        <a:latin typeface="Calibri"/>
                        <a:ea typeface="Calibri"/>
                        <a:cs typeface="Times New Roman"/>
                      </a:endParaRPr>
                    </a:p>
                  </a:txBody>
                  <a:tcPr marL="59477" marR="59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27108">
                <a:tc>
                  <a:txBody>
                    <a:bodyPr/>
                    <a:lstStyle/>
                    <a:p>
                      <a:pPr marL="0" marR="0" algn="ctr">
                        <a:lnSpc>
                          <a:spcPct val="115000"/>
                        </a:lnSpc>
                        <a:spcBef>
                          <a:spcPts val="0"/>
                        </a:spcBef>
                        <a:spcAft>
                          <a:spcPts val="0"/>
                        </a:spcAft>
                      </a:pPr>
                      <a:r>
                        <a:rPr lang="en-US" sz="1100" dirty="0">
                          <a:solidFill>
                            <a:srgbClr val="595959"/>
                          </a:solidFill>
                          <a:effectLst/>
                          <a:latin typeface="Arial"/>
                          <a:ea typeface="Calibri"/>
                          <a:cs typeface="Times New Roman"/>
                        </a:rPr>
                        <a:t>What we invest</a:t>
                      </a:r>
                      <a:endParaRPr lang="en-US" sz="1100" dirty="0">
                        <a:effectLst/>
                        <a:latin typeface="Calibri"/>
                        <a:ea typeface="Calibri"/>
                        <a:cs typeface="Times New Roman"/>
                      </a:endParaRPr>
                    </a:p>
                  </a:txBody>
                  <a:tcPr marL="59477" marR="59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595959"/>
                          </a:solidFill>
                          <a:effectLst/>
                          <a:latin typeface="Arial"/>
                          <a:ea typeface="Calibri"/>
                          <a:cs typeface="Times New Roman"/>
                        </a:rPr>
                        <a:t>What we do</a:t>
                      </a:r>
                      <a:endParaRPr lang="en-US" sz="1100" dirty="0">
                        <a:effectLst/>
                        <a:latin typeface="Calibri"/>
                        <a:ea typeface="Calibri"/>
                        <a:cs typeface="Times New Roman"/>
                      </a:endParaRPr>
                    </a:p>
                  </a:txBody>
                  <a:tcPr marL="59477" marR="59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595959"/>
                          </a:solidFill>
                          <a:effectLst/>
                          <a:latin typeface="Arial"/>
                          <a:ea typeface="Calibri"/>
                          <a:cs typeface="Times New Roman"/>
                        </a:rPr>
                        <a:t>Direct products from program activities</a:t>
                      </a:r>
                      <a:endParaRPr lang="en-US" sz="1100" dirty="0">
                        <a:effectLst/>
                        <a:latin typeface="Calibri"/>
                        <a:ea typeface="Calibri"/>
                        <a:cs typeface="Times New Roman"/>
                      </a:endParaRPr>
                    </a:p>
                  </a:txBody>
                  <a:tcPr marL="59477" marR="59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595959"/>
                          </a:solidFill>
                          <a:effectLst/>
                          <a:latin typeface="Arial"/>
                          <a:ea typeface="Calibri"/>
                          <a:cs typeface="Times New Roman"/>
                        </a:rPr>
                        <a:t>Changes in knowledge, skills, attitudes, opinions</a:t>
                      </a:r>
                      <a:endParaRPr lang="en-US" sz="1100" dirty="0">
                        <a:effectLst/>
                        <a:latin typeface="Calibri"/>
                        <a:ea typeface="Calibri"/>
                        <a:cs typeface="Times New Roman"/>
                      </a:endParaRPr>
                    </a:p>
                  </a:txBody>
                  <a:tcPr marL="59477" marR="59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595959"/>
                          </a:solidFill>
                          <a:effectLst/>
                          <a:latin typeface="Arial"/>
                          <a:ea typeface="Calibri"/>
                          <a:cs typeface="Times New Roman"/>
                        </a:rPr>
                        <a:t>Changes in behavior or action that result from participants’ new knowledge</a:t>
                      </a:r>
                      <a:endParaRPr lang="en-US" sz="1100" dirty="0">
                        <a:effectLst/>
                        <a:latin typeface="Calibri"/>
                        <a:ea typeface="Calibri"/>
                        <a:cs typeface="Times New Roman"/>
                      </a:endParaRPr>
                    </a:p>
                  </a:txBody>
                  <a:tcPr marL="59477" marR="59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595959"/>
                          </a:solidFill>
                          <a:effectLst/>
                          <a:latin typeface="Arial"/>
                          <a:ea typeface="Calibri"/>
                          <a:cs typeface="Times New Roman"/>
                        </a:rPr>
                        <a:t>Meaningful changes, often in their condition or status in life</a:t>
                      </a:r>
                      <a:endParaRPr lang="en-US" sz="1100" dirty="0">
                        <a:effectLst/>
                        <a:latin typeface="Calibri"/>
                        <a:ea typeface="Calibri"/>
                        <a:cs typeface="Times New Roman"/>
                      </a:endParaRPr>
                    </a:p>
                  </a:txBody>
                  <a:tcPr marL="59477" marR="59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92499">
                <a:tc>
                  <a:txBody>
                    <a:bodyPr/>
                    <a:lstStyle/>
                    <a:p>
                      <a:pPr marL="0" marR="0">
                        <a:lnSpc>
                          <a:spcPct val="115000"/>
                        </a:lnSpc>
                        <a:spcBef>
                          <a:spcPts val="0"/>
                        </a:spcBef>
                        <a:spcAft>
                          <a:spcPts val="0"/>
                        </a:spcAft>
                      </a:pPr>
                      <a:r>
                        <a:rPr lang="en-US" sz="1300" dirty="0">
                          <a:solidFill>
                            <a:srgbClr val="595959"/>
                          </a:solidFill>
                          <a:effectLst/>
                          <a:latin typeface="Arial" panose="020B0604020202020204" pitchFamily="34" charset="0"/>
                          <a:ea typeface="Calibri"/>
                          <a:cs typeface="Arial" panose="020B0604020202020204" pitchFamily="34" charset="0"/>
                        </a:rPr>
                        <a:t>Funding </a:t>
                      </a:r>
                      <a:endParaRPr lang="en-US" sz="13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300" dirty="0">
                          <a:solidFill>
                            <a:srgbClr val="595959"/>
                          </a:solidFill>
                          <a:effectLst/>
                          <a:latin typeface="Arial" panose="020B0604020202020204" pitchFamily="34" charset="0"/>
                          <a:ea typeface="Calibri"/>
                          <a:cs typeface="Arial" panose="020B0604020202020204" pitchFamily="34" charset="0"/>
                        </a:rPr>
                        <a:t> </a:t>
                      </a:r>
                      <a:endParaRPr lang="en-US" sz="13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300" dirty="0">
                          <a:solidFill>
                            <a:srgbClr val="595959"/>
                          </a:solidFill>
                          <a:effectLst/>
                          <a:latin typeface="Arial" panose="020B0604020202020204" pitchFamily="34" charset="0"/>
                          <a:ea typeface="Calibri"/>
                          <a:cs typeface="Arial" panose="020B0604020202020204" pitchFamily="34" charset="0"/>
                        </a:rPr>
                        <a:t>4 FT staff</a:t>
                      </a:r>
                      <a:endParaRPr lang="en-US" sz="13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300" dirty="0">
                          <a:solidFill>
                            <a:srgbClr val="595959"/>
                          </a:solidFill>
                          <a:effectLst/>
                          <a:latin typeface="Arial" panose="020B0604020202020204" pitchFamily="34" charset="0"/>
                          <a:ea typeface="Calibri"/>
                          <a:cs typeface="Arial" panose="020B0604020202020204" pitchFamily="34" charset="0"/>
                        </a:rPr>
                        <a:t> </a:t>
                      </a:r>
                      <a:endParaRPr lang="en-US" sz="13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300" dirty="0">
                          <a:solidFill>
                            <a:srgbClr val="595959"/>
                          </a:solidFill>
                          <a:effectLst/>
                          <a:latin typeface="Arial" panose="020B0604020202020204" pitchFamily="34" charset="0"/>
                          <a:ea typeface="Calibri"/>
                          <a:cs typeface="Arial" panose="020B0604020202020204" pitchFamily="34" charset="0"/>
                        </a:rPr>
                        <a:t>100 AmeriCorps members serve as health care advisors</a:t>
                      </a:r>
                    </a:p>
                    <a:p>
                      <a:pPr marL="0" marR="0">
                        <a:lnSpc>
                          <a:spcPct val="115000"/>
                        </a:lnSpc>
                        <a:spcBef>
                          <a:spcPts val="0"/>
                        </a:spcBef>
                        <a:spcAft>
                          <a:spcPts val="0"/>
                        </a:spcAft>
                      </a:pPr>
                      <a:r>
                        <a:rPr lang="en-US" sz="1300" dirty="0">
                          <a:solidFill>
                            <a:srgbClr val="595959"/>
                          </a:solidFill>
                          <a:effectLst/>
                          <a:latin typeface="Arial" panose="020B0604020202020204" pitchFamily="34" charset="0"/>
                          <a:ea typeface="Calibri"/>
                          <a:cs typeface="Arial" panose="020B0604020202020204" pitchFamily="34" charset="0"/>
                        </a:rPr>
                        <a:t> </a:t>
                      </a:r>
                      <a:endParaRPr lang="en-US" sz="13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300" dirty="0">
                          <a:solidFill>
                            <a:srgbClr val="595959"/>
                          </a:solidFill>
                          <a:effectLst/>
                          <a:latin typeface="Arial" panose="020B0604020202020204" pitchFamily="34" charset="0"/>
                          <a:ea typeface="Calibri"/>
                          <a:cs typeface="Arial" panose="020B0604020202020204" pitchFamily="34" charset="0"/>
                        </a:rPr>
                        <a:t>10 </a:t>
                      </a:r>
                      <a:r>
                        <a:rPr lang="en-US" sz="1300" baseline="0" dirty="0">
                          <a:solidFill>
                            <a:srgbClr val="595959"/>
                          </a:solidFill>
                          <a:effectLst/>
                          <a:latin typeface="Arial" panose="020B0604020202020204" pitchFamily="34" charset="0"/>
                          <a:ea typeface="Calibri"/>
                          <a:cs typeface="Arial" panose="020B0604020202020204" pitchFamily="34" charset="0"/>
                        </a:rPr>
                        <a:t>partnerships with </a:t>
                      </a:r>
                      <a:r>
                        <a:rPr lang="en-US" sz="1300" dirty="0">
                          <a:solidFill>
                            <a:srgbClr val="595959"/>
                          </a:solidFill>
                          <a:effectLst/>
                          <a:latin typeface="Arial" panose="020B0604020202020204" pitchFamily="34" charset="0"/>
                          <a:ea typeface="Calibri"/>
                          <a:cs typeface="Arial" panose="020B0604020202020204" pitchFamily="34" charset="0"/>
                        </a:rPr>
                        <a:t>community-based</a:t>
                      </a:r>
                      <a:r>
                        <a:rPr lang="en-US" sz="1300" baseline="0" dirty="0">
                          <a:solidFill>
                            <a:srgbClr val="595959"/>
                          </a:solidFill>
                          <a:effectLst/>
                          <a:latin typeface="Arial" panose="020B0604020202020204" pitchFamily="34" charset="0"/>
                          <a:ea typeface="Calibri"/>
                          <a:cs typeface="Arial" panose="020B0604020202020204" pitchFamily="34" charset="0"/>
                        </a:rPr>
                        <a:t> organizations </a:t>
                      </a:r>
                    </a:p>
                    <a:p>
                      <a:pPr marL="0" marR="0">
                        <a:lnSpc>
                          <a:spcPct val="115000"/>
                        </a:lnSpc>
                        <a:spcBef>
                          <a:spcPts val="0"/>
                        </a:spcBef>
                        <a:spcAft>
                          <a:spcPts val="0"/>
                        </a:spcAft>
                      </a:pPr>
                      <a:endParaRPr lang="en-US" sz="1300" baseline="0" dirty="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300" baseline="0" dirty="0">
                          <a:solidFill>
                            <a:srgbClr val="595959"/>
                          </a:solidFill>
                          <a:effectLst/>
                          <a:latin typeface="Arial" panose="020B0604020202020204" pitchFamily="34" charset="0"/>
                          <a:ea typeface="Calibri"/>
                          <a:cs typeface="Arial" panose="020B0604020202020204" pitchFamily="34" charset="0"/>
                        </a:rPr>
                        <a:t>Member training</a:t>
                      </a:r>
                      <a:endParaRPr lang="en-US" sz="1300" dirty="0">
                        <a:effectLst/>
                        <a:latin typeface="Arial" panose="020B0604020202020204" pitchFamily="34" charset="0"/>
                        <a:ea typeface="Calibri"/>
                        <a:cs typeface="Arial" panose="020B0604020202020204" pitchFamily="34" charset="0"/>
                      </a:endParaRPr>
                    </a:p>
                  </a:txBody>
                  <a:tcPr marL="59477" marR="59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solidFill>
                            <a:srgbClr val="595959"/>
                          </a:solidFill>
                          <a:effectLst/>
                          <a:latin typeface="Arial" panose="020B0604020202020204" pitchFamily="34" charset="0"/>
                          <a:ea typeface="Calibri"/>
                          <a:cs typeface="Arial" panose="020B0604020202020204" pitchFamily="34" charset="0"/>
                        </a:rPr>
                        <a:t>Develop and disseminate accurate, accessible, and</a:t>
                      </a:r>
                    </a:p>
                    <a:p>
                      <a:pPr marL="0" marR="0">
                        <a:lnSpc>
                          <a:spcPct val="115000"/>
                        </a:lnSpc>
                        <a:spcBef>
                          <a:spcPts val="0"/>
                        </a:spcBef>
                        <a:spcAft>
                          <a:spcPts val="0"/>
                        </a:spcAft>
                      </a:pPr>
                      <a:r>
                        <a:rPr lang="en-US" sz="1300" dirty="0">
                          <a:solidFill>
                            <a:srgbClr val="595959"/>
                          </a:solidFill>
                          <a:effectLst/>
                          <a:latin typeface="Arial" panose="020B0604020202020204" pitchFamily="34" charset="0"/>
                          <a:ea typeface="Calibri"/>
                          <a:cs typeface="Arial" panose="020B0604020202020204" pitchFamily="34" charset="0"/>
                        </a:rPr>
                        <a:t>actionable</a:t>
                      </a:r>
                      <a:r>
                        <a:rPr lang="en-US" sz="1300" baseline="0" dirty="0">
                          <a:solidFill>
                            <a:srgbClr val="595959"/>
                          </a:solidFill>
                          <a:effectLst/>
                          <a:latin typeface="Arial" panose="020B0604020202020204" pitchFamily="34" charset="0"/>
                          <a:ea typeface="Calibri"/>
                          <a:cs typeface="Arial" panose="020B0604020202020204" pitchFamily="34" charset="0"/>
                        </a:rPr>
                        <a:t> </a:t>
                      </a:r>
                      <a:r>
                        <a:rPr lang="en-US" sz="1300" dirty="0">
                          <a:solidFill>
                            <a:srgbClr val="595959"/>
                          </a:solidFill>
                          <a:effectLst/>
                          <a:latin typeface="Arial" panose="020B0604020202020204" pitchFamily="34" charset="0"/>
                          <a:ea typeface="Calibri"/>
                          <a:cs typeface="Arial" panose="020B0604020202020204" pitchFamily="34" charset="0"/>
                        </a:rPr>
                        <a:t>health and safety information</a:t>
                      </a:r>
                      <a:endParaRPr lang="en-US" sz="13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endParaRPr lang="en-US" sz="1300" dirty="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300" dirty="0">
                          <a:solidFill>
                            <a:srgbClr val="595959"/>
                          </a:solidFill>
                          <a:effectLst/>
                          <a:latin typeface="Arial" panose="020B0604020202020204" pitchFamily="34" charset="0"/>
                          <a:ea typeface="Calibri"/>
                          <a:cs typeface="Arial" panose="020B0604020202020204" pitchFamily="34" charset="0"/>
                        </a:rPr>
                        <a:t>Conduct health literacy </a:t>
                      </a:r>
                      <a:r>
                        <a:rPr lang="en-US" sz="1300" baseline="0" dirty="0">
                          <a:solidFill>
                            <a:srgbClr val="595959"/>
                          </a:solidFill>
                          <a:effectLst/>
                          <a:latin typeface="Arial" panose="020B0604020202020204" pitchFamily="34" charset="0"/>
                          <a:ea typeface="Calibri"/>
                          <a:cs typeface="Arial" panose="020B0604020202020204" pitchFamily="34" charset="0"/>
                        </a:rPr>
                        <a:t>workshops</a:t>
                      </a:r>
                      <a:endParaRPr lang="en-US" sz="1300" baseline="0" dirty="0">
                        <a:solidFill>
                          <a:schemeClr val="tx1"/>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endParaRPr lang="en-US" sz="1300" baseline="0" dirty="0">
                        <a:solidFill>
                          <a:schemeClr val="tx1"/>
                        </a:solidFill>
                        <a:effectLst/>
                        <a:latin typeface="Arial" panose="020B0604020202020204" pitchFamily="34" charset="0"/>
                        <a:ea typeface="Calibri"/>
                        <a:cs typeface="Arial" panose="020B0604020202020204" pitchFamily="34" charset="0"/>
                      </a:endParaRPr>
                    </a:p>
                    <a:p>
                      <a:pPr marL="0" marR="0" indent="0" algn="l" defTabSz="457200" rtl="0" eaLnBrk="1" fontAlgn="auto" latinLnBrk="0" hangingPunct="1">
                        <a:lnSpc>
                          <a:spcPct val="115000"/>
                        </a:lnSpc>
                        <a:spcBef>
                          <a:spcPts val="0"/>
                        </a:spcBef>
                        <a:spcAft>
                          <a:spcPts val="0"/>
                        </a:spcAft>
                        <a:buClrTx/>
                        <a:buSzTx/>
                        <a:buFontTx/>
                        <a:buNone/>
                        <a:tabLst/>
                        <a:defRPr/>
                      </a:pPr>
                      <a:r>
                        <a:rPr lang="en-US" sz="1300" dirty="0">
                          <a:solidFill>
                            <a:srgbClr val="595959"/>
                          </a:solidFill>
                          <a:effectLst/>
                          <a:latin typeface="Arial" panose="020B0604020202020204" pitchFamily="34" charset="0"/>
                          <a:ea typeface="Calibri"/>
                          <a:cs typeface="Arial" panose="020B0604020202020204" pitchFamily="34" charset="0"/>
                        </a:rPr>
                        <a:t>Provide individualized</a:t>
                      </a:r>
                      <a:r>
                        <a:rPr lang="en-US" sz="1300" baseline="0" dirty="0">
                          <a:solidFill>
                            <a:srgbClr val="595959"/>
                          </a:solidFill>
                          <a:effectLst/>
                          <a:latin typeface="Arial" panose="020B0604020202020204" pitchFamily="34" charset="0"/>
                          <a:ea typeface="Calibri"/>
                          <a:cs typeface="Arial" panose="020B0604020202020204" pitchFamily="34" charset="0"/>
                        </a:rPr>
                        <a:t>  </a:t>
                      </a:r>
                      <a:r>
                        <a:rPr lang="en-US" sz="1300" dirty="0">
                          <a:solidFill>
                            <a:srgbClr val="595959"/>
                          </a:solidFill>
                          <a:effectLst/>
                          <a:latin typeface="Arial" panose="020B0604020202020204" pitchFamily="34" charset="0"/>
                          <a:ea typeface="Calibri"/>
                          <a:cs typeface="Arial" panose="020B0604020202020204" pitchFamily="34" charset="0"/>
                        </a:rPr>
                        <a:t>health literacy sessions</a:t>
                      </a:r>
                      <a:endParaRPr lang="en-US" sz="1300" baseline="0" dirty="0">
                        <a:solidFill>
                          <a:schemeClr val="tx1"/>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endParaRPr lang="en-US" sz="1300" baseline="0" dirty="0">
                        <a:solidFill>
                          <a:srgbClr val="595959"/>
                        </a:solidFill>
                        <a:effectLst/>
                        <a:latin typeface="Arial" panose="020B0604020202020204" pitchFamily="34" charset="0"/>
                        <a:ea typeface="Calibri"/>
                        <a:cs typeface="Arial" panose="020B0604020202020204" pitchFamily="34" charset="0"/>
                      </a:endParaRPr>
                    </a:p>
                  </a:txBody>
                  <a:tcPr marL="59477" marR="59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aseline="0" dirty="0">
                          <a:solidFill>
                            <a:srgbClr val="595959"/>
                          </a:solidFill>
                          <a:effectLst/>
                          <a:latin typeface="Arial" panose="020B0604020202020204" pitchFamily="34" charset="0"/>
                          <a:ea typeface="Calibri"/>
                          <a:cs typeface="Arial" panose="020B0604020202020204" pitchFamily="34" charset="0"/>
                        </a:rPr>
                        <a:t>500 health and safety education materials disseminated</a:t>
                      </a:r>
                      <a:endParaRPr lang="en-US" sz="1300" dirty="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endParaRPr lang="en-US" sz="1300" dirty="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300" dirty="0">
                          <a:solidFill>
                            <a:srgbClr val="595959"/>
                          </a:solidFill>
                          <a:effectLst/>
                          <a:latin typeface="Arial" panose="020B0604020202020204" pitchFamily="34" charset="0"/>
                          <a:ea typeface="Calibri"/>
                          <a:cs typeface="Arial" panose="020B0604020202020204" pitchFamily="34" charset="0"/>
                        </a:rPr>
                        <a:t>4 half-day workshop sessions</a:t>
                      </a:r>
                      <a:r>
                        <a:rPr lang="en-US" sz="1300" baseline="0" dirty="0">
                          <a:solidFill>
                            <a:srgbClr val="595959"/>
                          </a:solidFill>
                          <a:effectLst/>
                          <a:latin typeface="Arial" panose="020B0604020202020204" pitchFamily="34" charset="0"/>
                          <a:ea typeface="Calibri"/>
                          <a:cs typeface="Arial" panose="020B0604020202020204" pitchFamily="34" charset="0"/>
                        </a:rPr>
                        <a:t> (at least 20 residents per session; 80 total)</a:t>
                      </a:r>
                      <a:endParaRPr lang="en-US" sz="13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300" dirty="0">
                          <a:solidFill>
                            <a:srgbClr val="595959"/>
                          </a:solidFill>
                          <a:effectLst/>
                          <a:latin typeface="Arial" panose="020B0604020202020204" pitchFamily="34" charset="0"/>
                          <a:ea typeface="Calibri"/>
                          <a:cs typeface="Arial" panose="020B0604020202020204" pitchFamily="34" charset="0"/>
                        </a:rPr>
                        <a:t> </a:t>
                      </a:r>
                    </a:p>
                    <a:p>
                      <a:pPr marL="0" marR="0">
                        <a:lnSpc>
                          <a:spcPct val="115000"/>
                        </a:lnSpc>
                        <a:spcBef>
                          <a:spcPts val="0"/>
                        </a:spcBef>
                        <a:spcAft>
                          <a:spcPts val="0"/>
                        </a:spcAft>
                      </a:pPr>
                      <a:r>
                        <a:rPr lang="en-US" sz="1300" dirty="0">
                          <a:solidFill>
                            <a:srgbClr val="595959"/>
                          </a:solidFill>
                          <a:effectLst/>
                          <a:latin typeface="Arial" panose="020B0604020202020204" pitchFamily="34" charset="0"/>
                          <a:ea typeface="Calibri"/>
                          <a:cs typeface="Arial" panose="020B0604020202020204" pitchFamily="34" charset="0"/>
                        </a:rPr>
                        <a:t>100</a:t>
                      </a:r>
                      <a:r>
                        <a:rPr lang="en-US" sz="1300" baseline="0" dirty="0">
                          <a:solidFill>
                            <a:srgbClr val="595959"/>
                          </a:solidFill>
                          <a:effectLst/>
                          <a:latin typeface="Arial" panose="020B0604020202020204" pitchFamily="34" charset="0"/>
                          <a:ea typeface="Calibri"/>
                          <a:cs typeface="Arial" panose="020B0604020202020204" pitchFamily="34" charset="0"/>
                        </a:rPr>
                        <a:t> individual and small group health literacy sessions (60 mins each) serving 300 people</a:t>
                      </a:r>
                      <a:endParaRPr lang="en-US" sz="1300" dirty="0">
                        <a:effectLst/>
                        <a:latin typeface="Arial" panose="020B0604020202020204" pitchFamily="34" charset="0"/>
                        <a:ea typeface="Calibri"/>
                        <a:cs typeface="Arial" panose="020B0604020202020204" pitchFamily="34" charset="0"/>
                      </a:endParaRPr>
                    </a:p>
                  </a:txBody>
                  <a:tcPr marL="59477" marR="59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solidFill>
                            <a:srgbClr val="595959"/>
                          </a:solidFill>
                          <a:effectLst/>
                          <a:latin typeface="Arial" panose="020B0604020202020204" pitchFamily="34" charset="0"/>
                          <a:ea typeface="Calibri"/>
                          <a:cs typeface="Arial" panose="020B0604020202020204" pitchFamily="34" charset="0"/>
                        </a:rPr>
                        <a:t>Increase in residents’ understanding of prevention and self-management</a:t>
                      </a:r>
                    </a:p>
                    <a:p>
                      <a:pPr marL="0" marR="0">
                        <a:lnSpc>
                          <a:spcPct val="115000"/>
                        </a:lnSpc>
                        <a:spcBef>
                          <a:spcPts val="0"/>
                        </a:spcBef>
                        <a:spcAft>
                          <a:spcPts val="0"/>
                        </a:spcAft>
                      </a:pPr>
                      <a:r>
                        <a:rPr lang="en-US" sz="1300" dirty="0">
                          <a:solidFill>
                            <a:srgbClr val="595959"/>
                          </a:solidFill>
                          <a:effectLst/>
                          <a:latin typeface="Arial" panose="020B0604020202020204" pitchFamily="34" charset="0"/>
                          <a:ea typeface="Calibri"/>
                          <a:cs typeface="Arial" panose="020B0604020202020204" pitchFamily="34" charset="0"/>
                        </a:rPr>
                        <a:t>of conditions</a:t>
                      </a:r>
                    </a:p>
                    <a:p>
                      <a:pPr marL="0" marR="0">
                        <a:lnSpc>
                          <a:spcPct val="115000"/>
                        </a:lnSpc>
                        <a:spcBef>
                          <a:spcPts val="0"/>
                        </a:spcBef>
                        <a:spcAft>
                          <a:spcPts val="0"/>
                        </a:spcAft>
                      </a:pPr>
                      <a:endParaRPr lang="en-US" sz="1300" dirty="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300" dirty="0">
                          <a:solidFill>
                            <a:srgbClr val="595959"/>
                          </a:solidFill>
                          <a:effectLst/>
                          <a:latin typeface="Arial" panose="020B0604020202020204" pitchFamily="34" charset="0"/>
                          <a:ea typeface="Calibri"/>
                          <a:cs typeface="Arial" panose="020B0604020202020204" pitchFamily="34" charset="0"/>
                        </a:rPr>
                        <a:t>Increase in residents’ motivation to adopt</a:t>
                      </a:r>
                      <a:r>
                        <a:rPr lang="en-US" sz="1300" baseline="0" dirty="0">
                          <a:solidFill>
                            <a:srgbClr val="595959"/>
                          </a:solidFill>
                          <a:effectLst/>
                          <a:latin typeface="Arial" panose="020B0604020202020204" pitchFamily="34" charset="0"/>
                          <a:ea typeface="Calibri"/>
                          <a:cs typeface="Arial" panose="020B0604020202020204" pitchFamily="34" charset="0"/>
                        </a:rPr>
                        <a:t> good health practices</a:t>
                      </a:r>
                      <a:endParaRPr lang="en-US" sz="1300" dirty="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endParaRPr lang="en-US" sz="1300" dirty="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300" dirty="0">
                          <a:solidFill>
                            <a:srgbClr val="595959"/>
                          </a:solidFill>
                          <a:effectLst/>
                          <a:latin typeface="Arial" panose="020B0604020202020204" pitchFamily="34" charset="0"/>
                          <a:ea typeface="Calibri"/>
                          <a:cs typeface="Arial" panose="020B0604020202020204" pitchFamily="34" charset="0"/>
                        </a:rPr>
                        <a:t>Increase</a:t>
                      </a:r>
                      <a:r>
                        <a:rPr lang="en-US" sz="1300" baseline="0" dirty="0">
                          <a:solidFill>
                            <a:srgbClr val="595959"/>
                          </a:solidFill>
                          <a:effectLst/>
                          <a:latin typeface="Arial" panose="020B0604020202020204" pitchFamily="34" charset="0"/>
                          <a:ea typeface="Calibri"/>
                          <a:cs typeface="Arial" panose="020B0604020202020204" pitchFamily="34" charset="0"/>
                        </a:rPr>
                        <a:t> in residents</a:t>
                      </a:r>
                      <a:r>
                        <a:rPr lang="en-US" sz="1300" baseline="0" dirty="0">
                          <a:solidFill>
                            <a:schemeClr val="accent1"/>
                          </a:solidFill>
                          <a:effectLst/>
                          <a:latin typeface="Arial" panose="020B0604020202020204" pitchFamily="34" charset="0"/>
                          <a:ea typeface="Calibri"/>
                          <a:cs typeface="Arial" panose="020B0604020202020204" pitchFamily="34" charset="0"/>
                        </a:rPr>
                        <a:t>’ </a:t>
                      </a:r>
                      <a:r>
                        <a:rPr lang="en-US" sz="1300" baseline="0" dirty="0">
                          <a:solidFill>
                            <a:srgbClr val="595959"/>
                          </a:solidFill>
                          <a:effectLst/>
                          <a:latin typeface="Arial" panose="020B0604020202020204" pitchFamily="34" charset="0"/>
                          <a:ea typeface="Calibri"/>
                          <a:cs typeface="Arial" panose="020B0604020202020204" pitchFamily="34" charset="0"/>
                        </a:rPr>
                        <a:t>ability to search for and use health information </a:t>
                      </a:r>
                      <a:endParaRPr lang="en-US" sz="1300" dirty="0">
                        <a:solidFill>
                          <a:srgbClr val="595959"/>
                        </a:solidFill>
                        <a:effectLst/>
                        <a:latin typeface="Arial" panose="020B0604020202020204" pitchFamily="34" charset="0"/>
                        <a:ea typeface="Calibri"/>
                        <a:cs typeface="Arial" panose="020B0604020202020204" pitchFamily="34" charset="0"/>
                      </a:endParaRPr>
                    </a:p>
                    <a:p>
                      <a:pPr marL="0" marR="0" indent="0" algn="l" defTabSz="457200" rtl="0" eaLnBrk="1" fontAlgn="auto" latinLnBrk="0" hangingPunct="1">
                        <a:lnSpc>
                          <a:spcPct val="115000"/>
                        </a:lnSpc>
                        <a:spcBef>
                          <a:spcPts val="0"/>
                        </a:spcBef>
                        <a:spcAft>
                          <a:spcPts val="0"/>
                        </a:spcAft>
                        <a:buClrTx/>
                        <a:buSzTx/>
                        <a:buFontTx/>
                        <a:buNone/>
                        <a:tabLst/>
                        <a:defRPr/>
                      </a:pPr>
                      <a:endParaRPr lang="en-US" sz="1300" dirty="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300" dirty="0">
                          <a:solidFill>
                            <a:srgbClr val="595959"/>
                          </a:solidFill>
                          <a:effectLst/>
                          <a:latin typeface="Arial" panose="020B0604020202020204" pitchFamily="34" charset="0"/>
                          <a:ea typeface="Calibri"/>
                          <a:cs typeface="Arial" panose="020B0604020202020204" pitchFamily="34" charset="0"/>
                        </a:rPr>
                        <a:t> </a:t>
                      </a:r>
                      <a:endParaRPr lang="en-US" sz="13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300" dirty="0">
                          <a:solidFill>
                            <a:srgbClr val="595959"/>
                          </a:solidFill>
                          <a:effectLst/>
                          <a:latin typeface="Arial" panose="020B0604020202020204" pitchFamily="34" charset="0"/>
                          <a:ea typeface="Calibri"/>
                          <a:cs typeface="Arial" panose="020B0604020202020204" pitchFamily="34" charset="0"/>
                        </a:rPr>
                        <a:t> </a:t>
                      </a:r>
                      <a:endParaRPr lang="en-US" sz="1300" dirty="0">
                        <a:effectLst/>
                        <a:latin typeface="Arial" panose="020B0604020202020204" pitchFamily="34" charset="0"/>
                        <a:ea typeface="Calibri"/>
                        <a:cs typeface="Arial" panose="020B0604020202020204" pitchFamily="34" charset="0"/>
                      </a:endParaRPr>
                    </a:p>
                  </a:txBody>
                  <a:tcPr marL="59477" marR="59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solidFill>
                            <a:srgbClr val="595959"/>
                          </a:solidFill>
                          <a:effectLst/>
                          <a:latin typeface="Arial" panose="020B0604020202020204" pitchFamily="34" charset="0"/>
                          <a:ea typeface="Calibri"/>
                          <a:cs typeface="Arial" panose="020B0604020202020204" pitchFamily="34" charset="0"/>
                        </a:rPr>
                        <a:t>Increase</a:t>
                      </a:r>
                      <a:r>
                        <a:rPr lang="en-US" sz="1300" baseline="0" dirty="0">
                          <a:solidFill>
                            <a:srgbClr val="595959"/>
                          </a:solidFill>
                          <a:effectLst/>
                          <a:latin typeface="Arial" panose="020B0604020202020204" pitchFamily="34" charset="0"/>
                          <a:ea typeface="Calibri"/>
                          <a:cs typeface="Arial" panose="020B0604020202020204" pitchFamily="34" charset="0"/>
                        </a:rPr>
                        <a:t> in residents’ adoption of healthy behaviors and recommendations of the program  (such as getting necessary medical tests)</a:t>
                      </a:r>
                      <a:endParaRPr lang="en-US" sz="1300" dirty="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endParaRPr lang="en-US" sz="130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endParaRPr lang="en-US" sz="1300" dirty="0">
                        <a:effectLst/>
                        <a:latin typeface="Arial" panose="020B0604020202020204" pitchFamily="34" charset="0"/>
                        <a:ea typeface="Calibri"/>
                        <a:cs typeface="Arial" panose="020B0604020202020204" pitchFamily="34" charset="0"/>
                      </a:endParaRPr>
                    </a:p>
                  </a:txBody>
                  <a:tcPr marL="59477" marR="59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300" dirty="0">
                          <a:solidFill>
                            <a:srgbClr val="595959"/>
                          </a:solidFill>
                          <a:effectLst/>
                          <a:latin typeface="Arial" panose="020B0604020202020204" pitchFamily="34" charset="0"/>
                          <a:ea typeface="Calibri"/>
                          <a:cs typeface="Arial" panose="020B0604020202020204" pitchFamily="34" charset="0"/>
                        </a:rPr>
                        <a:t>Improved health and wellness</a:t>
                      </a:r>
                      <a:r>
                        <a:rPr lang="en-US" sz="1300" baseline="0" dirty="0">
                          <a:solidFill>
                            <a:srgbClr val="595959"/>
                          </a:solidFill>
                          <a:effectLst/>
                          <a:latin typeface="Arial" panose="020B0604020202020204" pitchFamily="34" charset="0"/>
                          <a:ea typeface="Calibri"/>
                          <a:cs typeface="Arial" panose="020B0604020202020204" pitchFamily="34" charset="0"/>
                        </a:rPr>
                        <a:t> status and </a:t>
                      </a:r>
                      <a:r>
                        <a:rPr lang="en-US" sz="1300" dirty="0">
                          <a:solidFill>
                            <a:srgbClr val="595959"/>
                          </a:solidFill>
                          <a:effectLst/>
                          <a:latin typeface="Arial" panose="020B0604020202020204" pitchFamily="34" charset="0"/>
                          <a:ea typeface="Calibri"/>
                          <a:cs typeface="Arial" panose="020B0604020202020204" pitchFamily="34" charset="0"/>
                        </a:rPr>
                        <a:t>quality of life for residents in the area</a:t>
                      </a:r>
                    </a:p>
                    <a:p>
                      <a:pPr marL="0" marR="0" indent="0" algn="l" defTabSz="457200" rtl="0" eaLnBrk="1" fontAlgn="auto" latinLnBrk="0" hangingPunct="1">
                        <a:lnSpc>
                          <a:spcPct val="115000"/>
                        </a:lnSpc>
                        <a:spcBef>
                          <a:spcPts val="0"/>
                        </a:spcBef>
                        <a:spcAft>
                          <a:spcPts val="0"/>
                        </a:spcAft>
                        <a:buClrTx/>
                        <a:buSzTx/>
                        <a:buFontTx/>
                        <a:buNone/>
                        <a:tabLst/>
                        <a:defRPr/>
                      </a:pPr>
                      <a:endParaRPr lang="en-US" sz="1300" dirty="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endParaRPr lang="en-US" sz="1300" dirty="0">
                        <a:effectLst/>
                        <a:latin typeface="Arial" panose="020B0604020202020204" pitchFamily="34" charset="0"/>
                        <a:ea typeface="Calibri"/>
                        <a:cs typeface="Arial" panose="020B0604020202020204" pitchFamily="34" charset="0"/>
                      </a:endParaRPr>
                    </a:p>
                  </a:txBody>
                  <a:tcPr marL="59477" marR="59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Slide Number Placeholder 5">
            <a:extLst>
              <a:ext uri="{FF2B5EF4-FFF2-40B4-BE49-F238E27FC236}">
                <a16:creationId xmlns:a16="http://schemas.microsoft.com/office/drawing/2014/main" id="{804AF92E-66C3-A363-A8B9-680D83EE4D2D}"/>
              </a:ext>
            </a:extLst>
          </p:cNvPr>
          <p:cNvSpPr>
            <a:spLocks noGrp="1"/>
          </p:cNvSpPr>
          <p:nvPr>
            <p:ph type="sldNum" sz="quarter" idx="21"/>
          </p:nvPr>
        </p:nvSpPr>
        <p:spPr/>
        <p:txBody>
          <a:bodyPr/>
          <a:lstStyle/>
          <a:p>
            <a:r>
              <a:rPr lang="en-US"/>
              <a:t>  </a:t>
            </a:r>
            <a:fld id="{E0E21186-8CC3-194A-9753-0BBC1EC778BB}" type="slidenum">
              <a:rPr lang="en-US" smtClean="0"/>
              <a:pPr/>
              <a:t>6</a:t>
            </a:fld>
            <a:endParaRPr lang="en-US" dirty="0"/>
          </a:p>
        </p:txBody>
      </p:sp>
    </p:spTree>
    <p:extLst>
      <p:ext uri="{BB962C8B-B14F-4D97-AF65-F5344CB8AC3E}">
        <p14:creationId xmlns:p14="http://schemas.microsoft.com/office/powerpoint/2010/main" val="1640101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8717C5C-BDB4-97EF-4786-2095B62A0B32}"/>
              </a:ext>
            </a:extLst>
          </p:cNvPr>
          <p:cNvSpPr>
            <a:spLocks noGrp="1"/>
          </p:cNvSpPr>
          <p:nvPr>
            <p:ph type="body" sz="quarter" idx="18"/>
          </p:nvPr>
        </p:nvSpPr>
        <p:spPr>
          <a:xfrm>
            <a:off x="463648" y="1315326"/>
            <a:ext cx="10920038" cy="4851558"/>
          </a:xfrm>
        </p:spPr>
        <p:txBody>
          <a:bodyPr>
            <a:normAutofit/>
          </a:bodyPr>
          <a:lstStyle/>
          <a:p>
            <a:pPr marL="0" indent="0">
              <a:spcAft>
                <a:spcPts val="1200"/>
              </a:spcAft>
              <a:buNone/>
            </a:pPr>
            <a:r>
              <a:rPr lang="en-US" sz="2400" dirty="0"/>
              <a:t>As you define the evaluation’s purpose and scope, the following questions should be considered:</a:t>
            </a:r>
          </a:p>
          <a:p>
            <a:pPr>
              <a:spcAft>
                <a:spcPts val="1200"/>
              </a:spcAft>
            </a:pPr>
            <a:r>
              <a:rPr lang="en-US" sz="2000" dirty="0"/>
              <a:t>Why is the evaluation being done? What information do stakeholders need or hope to gain from the evaluation?</a:t>
            </a:r>
          </a:p>
          <a:p>
            <a:pPr>
              <a:spcAft>
                <a:spcPts val="1200"/>
              </a:spcAft>
            </a:pPr>
            <a:r>
              <a:rPr lang="en-US" sz="2000" dirty="0"/>
              <a:t>What requirements does the evaluation need to fulfill? </a:t>
            </a:r>
          </a:p>
          <a:p>
            <a:pPr>
              <a:spcAft>
                <a:spcPts val="1200"/>
              </a:spcAft>
            </a:pPr>
            <a:r>
              <a:rPr lang="en-US" sz="2000" dirty="0"/>
              <a:t>Which components of the program are the strongest candidates for evaluation? </a:t>
            </a:r>
          </a:p>
          <a:p>
            <a:pPr>
              <a:spcAft>
                <a:spcPts val="1200"/>
              </a:spcAft>
            </a:pPr>
            <a:r>
              <a:rPr lang="en-US" sz="2000" dirty="0"/>
              <a:t>How does the evaluation align with the long-term research agenda for your program? </a:t>
            </a:r>
          </a:p>
          <a:p>
            <a:pPr>
              <a:spcAft>
                <a:spcPts val="1200"/>
              </a:spcAft>
            </a:pPr>
            <a:r>
              <a:rPr lang="en-US" sz="2000" dirty="0"/>
              <a:t>What resources (budget, staff, time) are available for the evaluation?</a:t>
            </a:r>
          </a:p>
          <a:p>
            <a:endParaRPr lang="en-US" dirty="0"/>
          </a:p>
        </p:txBody>
      </p:sp>
      <p:sp>
        <p:nvSpPr>
          <p:cNvPr id="2" name="Title 1"/>
          <p:cNvSpPr>
            <a:spLocks noGrp="1"/>
          </p:cNvSpPr>
          <p:nvPr>
            <p:ph type="title"/>
          </p:nvPr>
        </p:nvSpPr>
        <p:spPr>
          <a:xfrm>
            <a:off x="463647" y="567041"/>
            <a:ext cx="10190175" cy="419100"/>
          </a:xfrm>
        </p:spPr>
        <p:txBody>
          <a:bodyPr>
            <a:noAutofit/>
          </a:bodyPr>
          <a:lstStyle/>
          <a:p>
            <a:r>
              <a:rPr lang="en-US" dirty="0"/>
              <a:t>Step 2: Define the Evaluation’s Purpose and Scope</a:t>
            </a:r>
          </a:p>
        </p:txBody>
      </p:sp>
      <p:sp>
        <p:nvSpPr>
          <p:cNvPr id="3" name="Content Placeholder 2"/>
          <p:cNvSpPr>
            <a:spLocks noGrp="1"/>
          </p:cNvSpPr>
          <p:nvPr>
            <p:ph type="body" sz="quarter" idx="13"/>
          </p:nvPr>
        </p:nvSpPr>
        <p:spPr/>
        <p:txBody>
          <a:bodyPr>
            <a:normAutofit fontScale="62500" lnSpcReduction="20000"/>
          </a:bodyPr>
          <a:lstStyle/>
          <a:p>
            <a:pPr>
              <a:spcAft>
                <a:spcPts val="1200"/>
              </a:spcAft>
            </a:pPr>
            <a:endParaRPr lang="en-US" sz="2400" dirty="0"/>
          </a:p>
        </p:txBody>
      </p:sp>
      <p:sp>
        <p:nvSpPr>
          <p:cNvPr id="5" name="Slide Number Placeholder 4">
            <a:extLst>
              <a:ext uri="{FF2B5EF4-FFF2-40B4-BE49-F238E27FC236}">
                <a16:creationId xmlns:a16="http://schemas.microsoft.com/office/drawing/2014/main" id="{0A042DD9-E915-6605-E661-7F1F4251E962}"/>
              </a:ext>
            </a:extLst>
          </p:cNvPr>
          <p:cNvSpPr>
            <a:spLocks noGrp="1"/>
          </p:cNvSpPr>
          <p:nvPr>
            <p:ph type="sldNum" sz="quarter" idx="21"/>
          </p:nvPr>
        </p:nvSpPr>
        <p:spPr/>
        <p:txBody>
          <a:bodyPr/>
          <a:lstStyle/>
          <a:p>
            <a:r>
              <a:rPr lang="en-US"/>
              <a:t>  </a:t>
            </a:r>
            <a:fld id="{E0E21186-8CC3-194A-9753-0BBC1EC778BB}" type="slidenum">
              <a:rPr lang="en-US" smtClean="0"/>
              <a:pPr/>
              <a:t>7</a:t>
            </a:fld>
            <a:endParaRPr lang="en-US" dirty="0"/>
          </a:p>
        </p:txBody>
      </p:sp>
    </p:spTree>
    <p:extLst>
      <p:ext uri="{BB962C8B-B14F-4D97-AF65-F5344CB8AC3E}">
        <p14:creationId xmlns:p14="http://schemas.microsoft.com/office/powerpoint/2010/main" val="722792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12E4BD-62D2-79E5-8E44-2A3C1A5D3193}"/>
              </a:ext>
            </a:extLst>
          </p:cNvPr>
          <p:cNvSpPr>
            <a:spLocks noGrp="1"/>
          </p:cNvSpPr>
          <p:nvPr>
            <p:ph type="body" sz="quarter" idx="18"/>
          </p:nvPr>
        </p:nvSpPr>
        <p:spPr>
          <a:xfrm>
            <a:off x="463648" y="1315325"/>
            <a:ext cx="10920038" cy="4830293"/>
          </a:xfrm>
        </p:spPr>
        <p:txBody>
          <a:bodyPr>
            <a:normAutofit fontScale="92500" lnSpcReduction="20000"/>
          </a:bodyPr>
          <a:lstStyle/>
          <a:p>
            <a:pPr>
              <a:spcAft>
                <a:spcPts val="1200"/>
              </a:spcAft>
            </a:pPr>
            <a:r>
              <a:rPr lang="en-US" sz="2600" dirty="0"/>
              <a:t>Why is the evaluation being done? What information do stakeholders need or hope to gain from the evaluation?</a:t>
            </a:r>
          </a:p>
          <a:p>
            <a:pPr lvl="1">
              <a:spcAft>
                <a:spcPts val="1200"/>
              </a:spcAft>
            </a:pPr>
            <a:r>
              <a:rPr lang="en-US" sz="2200" dirty="0"/>
              <a:t>Each evaluation should have a primary purpose</a:t>
            </a:r>
          </a:p>
          <a:p>
            <a:pPr>
              <a:spcAft>
                <a:spcPts val="1200"/>
              </a:spcAft>
            </a:pPr>
            <a:endParaRPr lang="en-US" sz="2400" dirty="0"/>
          </a:p>
          <a:p>
            <a:pPr>
              <a:spcAft>
                <a:spcPts val="1200"/>
              </a:spcAft>
            </a:pPr>
            <a:r>
              <a:rPr lang="en-US" sz="2600" dirty="0"/>
              <a:t>What requirements does the evaluation need to fulfill? </a:t>
            </a:r>
          </a:p>
          <a:p>
            <a:pPr lvl="1">
              <a:spcAft>
                <a:spcPts val="1200"/>
              </a:spcAft>
            </a:pPr>
            <a:r>
              <a:rPr lang="en-US" sz="2200" dirty="0"/>
              <a:t>Funders may have specific expectations</a:t>
            </a:r>
          </a:p>
          <a:p>
            <a:pPr marL="914400" lvl="2" indent="0">
              <a:spcAft>
                <a:spcPts val="1200"/>
              </a:spcAft>
              <a:buNone/>
            </a:pPr>
            <a:r>
              <a:rPr lang="en-US" sz="2000" dirty="0"/>
              <a:t>	</a:t>
            </a:r>
          </a:p>
          <a:p>
            <a:pPr>
              <a:spcAft>
                <a:spcPts val="1200"/>
              </a:spcAft>
            </a:pPr>
            <a:r>
              <a:rPr lang="en-US" sz="2600" dirty="0"/>
              <a:t>Which components of the program are the strongest candidates for evaluation?</a:t>
            </a:r>
          </a:p>
          <a:p>
            <a:pPr lvl="1">
              <a:spcAft>
                <a:spcPts val="1200"/>
              </a:spcAft>
            </a:pPr>
            <a:r>
              <a:rPr lang="en-US" sz="2200" dirty="0"/>
              <a:t>You do not need to evaluate your whole program at once </a:t>
            </a:r>
          </a:p>
          <a:p>
            <a:endParaRPr lang="en-US" sz="2400" dirty="0"/>
          </a:p>
        </p:txBody>
      </p:sp>
      <p:sp>
        <p:nvSpPr>
          <p:cNvPr id="4" name="Title 1"/>
          <p:cNvSpPr>
            <a:spLocks noGrp="1"/>
          </p:cNvSpPr>
          <p:nvPr>
            <p:ph type="title"/>
          </p:nvPr>
        </p:nvSpPr>
        <p:spPr>
          <a:xfrm>
            <a:off x="463648" y="567041"/>
            <a:ext cx="10509152" cy="419100"/>
          </a:xfrm>
        </p:spPr>
        <p:txBody>
          <a:bodyPr>
            <a:noAutofit/>
          </a:bodyPr>
          <a:lstStyle/>
          <a:p>
            <a:r>
              <a:rPr lang="en-US" dirty="0"/>
              <a:t>Step 2: Define the Evaluation’s Purpose and Scope</a:t>
            </a:r>
          </a:p>
        </p:txBody>
      </p:sp>
      <p:sp>
        <p:nvSpPr>
          <p:cNvPr id="3" name="Content Placeholder 2"/>
          <p:cNvSpPr>
            <a:spLocks noGrp="1"/>
          </p:cNvSpPr>
          <p:nvPr>
            <p:ph type="body" sz="quarter" idx="13"/>
          </p:nvPr>
        </p:nvSpPr>
        <p:spPr/>
        <p:txBody>
          <a:bodyPr>
            <a:normAutofit fontScale="92500" lnSpcReduction="10000"/>
          </a:bodyPr>
          <a:lstStyle/>
          <a:p>
            <a:endParaRPr lang="en-US" dirty="0"/>
          </a:p>
        </p:txBody>
      </p:sp>
      <p:sp>
        <p:nvSpPr>
          <p:cNvPr id="5" name="Slide Number Placeholder 4">
            <a:extLst>
              <a:ext uri="{FF2B5EF4-FFF2-40B4-BE49-F238E27FC236}">
                <a16:creationId xmlns:a16="http://schemas.microsoft.com/office/drawing/2014/main" id="{86B9DD18-394B-2E66-AE5E-B05B982A71FC}"/>
              </a:ext>
            </a:extLst>
          </p:cNvPr>
          <p:cNvSpPr>
            <a:spLocks noGrp="1"/>
          </p:cNvSpPr>
          <p:nvPr>
            <p:ph type="sldNum" sz="quarter" idx="21"/>
          </p:nvPr>
        </p:nvSpPr>
        <p:spPr/>
        <p:txBody>
          <a:bodyPr/>
          <a:lstStyle/>
          <a:p>
            <a:r>
              <a:rPr lang="en-US"/>
              <a:t>  </a:t>
            </a:r>
            <a:fld id="{E0E21186-8CC3-194A-9753-0BBC1EC778BB}" type="slidenum">
              <a:rPr lang="en-US" smtClean="0"/>
              <a:pPr/>
              <a:t>8</a:t>
            </a:fld>
            <a:endParaRPr lang="en-US" dirty="0"/>
          </a:p>
        </p:txBody>
      </p:sp>
    </p:spTree>
    <p:extLst>
      <p:ext uri="{BB962C8B-B14F-4D97-AF65-F5344CB8AC3E}">
        <p14:creationId xmlns:p14="http://schemas.microsoft.com/office/powerpoint/2010/main" val="3928958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A92738-1350-A9C8-29E2-CDF355310413}"/>
              </a:ext>
            </a:extLst>
          </p:cNvPr>
          <p:cNvSpPr>
            <a:spLocks noGrp="1"/>
          </p:cNvSpPr>
          <p:nvPr>
            <p:ph type="body" sz="quarter" idx="18"/>
          </p:nvPr>
        </p:nvSpPr>
        <p:spPr>
          <a:xfrm>
            <a:off x="463648" y="1403498"/>
            <a:ext cx="10920038" cy="4448434"/>
          </a:xfrm>
        </p:spPr>
        <p:txBody>
          <a:bodyPr>
            <a:normAutofit/>
          </a:bodyPr>
          <a:lstStyle/>
          <a:p>
            <a:pPr>
              <a:spcAft>
                <a:spcPts val="1200"/>
              </a:spcAft>
            </a:pPr>
            <a:r>
              <a:rPr lang="en-US" sz="2400" dirty="0"/>
              <a:t>How does the evaluation align with the long-term research agenda for your program?</a:t>
            </a:r>
          </a:p>
          <a:p>
            <a:pPr lvl="1">
              <a:spcAft>
                <a:spcPts val="1200"/>
              </a:spcAft>
            </a:pPr>
            <a:r>
              <a:rPr lang="en-US" sz="2000" dirty="0"/>
              <a:t>What do you want to know in 5 or 10 years? </a:t>
            </a:r>
          </a:p>
          <a:p>
            <a:pPr>
              <a:spcAft>
                <a:spcPts val="1200"/>
              </a:spcAft>
            </a:pPr>
            <a:endParaRPr lang="en-US" dirty="0"/>
          </a:p>
          <a:p>
            <a:pPr>
              <a:spcAft>
                <a:spcPts val="1200"/>
              </a:spcAft>
            </a:pPr>
            <a:r>
              <a:rPr lang="en-US" sz="2400" dirty="0"/>
              <a:t>What resources (budget, staff, time) are available for the evaluation?</a:t>
            </a:r>
          </a:p>
          <a:p>
            <a:pPr lvl="1">
              <a:spcAft>
                <a:spcPts val="1200"/>
              </a:spcAft>
            </a:pPr>
            <a:r>
              <a:rPr lang="en-US" sz="2000" dirty="0"/>
              <a:t>Evaluation’s scope should align with resources</a:t>
            </a:r>
          </a:p>
          <a:p>
            <a:endParaRPr lang="en-US" dirty="0"/>
          </a:p>
        </p:txBody>
      </p:sp>
      <p:sp>
        <p:nvSpPr>
          <p:cNvPr id="4" name="Title 1"/>
          <p:cNvSpPr>
            <a:spLocks noGrp="1"/>
          </p:cNvSpPr>
          <p:nvPr>
            <p:ph type="title"/>
          </p:nvPr>
        </p:nvSpPr>
        <p:spPr>
          <a:xfrm>
            <a:off x="463647" y="567041"/>
            <a:ext cx="10073217" cy="419100"/>
          </a:xfrm>
        </p:spPr>
        <p:txBody>
          <a:bodyPr>
            <a:noAutofit/>
          </a:bodyPr>
          <a:lstStyle/>
          <a:p>
            <a:r>
              <a:rPr lang="en-US" dirty="0"/>
              <a:t>Step 2: Define the Evaluation’s Purpose and Scope</a:t>
            </a:r>
          </a:p>
        </p:txBody>
      </p:sp>
      <p:sp>
        <p:nvSpPr>
          <p:cNvPr id="3" name="Content Placeholder 2"/>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ECD3CF6A-2667-F16F-DC9B-7E8A26E53B25}"/>
              </a:ext>
            </a:extLst>
          </p:cNvPr>
          <p:cNvSpPr>
            <a:spLocks noGrp="1"/>
          </p:cNvSpPr>
          <p:nvPr>
            <p:ph type="sldNum" sz="quarter" idx="21"/>
          </p:nvPr>
        </p:nvSpPr>
        <p:spPr/>
        <p:txBody>
          <a:bodyPr/>
          <a:lstStyle/>
          <a:p>
            <a:r>
              <a:rPr lang="en-US"/>
              <a:t>  </a:t>
            </a:r>
            <a:fld id="{E0E21186-8CC3-194A-9753-0BBC1EC778BB}" type="slidenum">
              <a:rPr lang="en-US" smtClean="0"/>
              <a:pPr/>
              <a:t>9</a:t>
            </a:fld>
            <a:endParaRPr lang="en-US" dirty="0"/>
          </a:p>
        </p:txBody>
      </p:sp>
    </p:spTree>
    <p:extLst>
      <p:ext uri="{BB962C8B-B14F-4D97-AF65-F5344CB8AC3E}">
        <p14:creationId xmlns:p14="http://schemas.microsoft.com/office/powerpoint/2010/main" val="1032245707"/>
      </p:ext>
    </p:extLst>
  </p:cSld>
  <p:clrMapOvr>
    <a:masterClrMapping/>
  </p:clrMapOvr>
</p:sld>
</file>

<file path=ppt/theme/theme1.xml><?xml version="1.0" encoding="utf-8"?>
<a:theme xmlns:a="http://schemas.openxmlformats.org/drawingml/2006/main" name="COVER ALT ">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riCorps PPT Template_Simple" id="{C285B197-1A4B-4D7D-85B6-03DB03988CF4}" vid="{6EC63F7E-9DDD-4D15-AB52-D756785E8E61}"/>
    </a:ext>
  </a:extLst>
</a:theme>
</file>

<file path=ppt/theme/theme2.xml><?xml version="1.0" encoding="utf-8"?>
<a:theme xmlns:a="http://schemas.openxmlformats.org/drawingml/2006/main" name="ALT Interior Slide">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riCorps PPT Template_Simple" id="{C285B197-1A4B-4D7D-85B6-03DB03988CF4}" vid="{7BED4A0E-29A8-4620-8681-ABCE5E62D774}"/>
    </a:ext>
  </a:extLst>
</a:theme>
</file>

<file path=ppt/theme/theme3.xml><?xml version="1.0" encoding="utf-8"?>
<a:theme xmlns:a="http://schemas.openxmlformats.org/drawingml/2006/main" name="1_Interior Slide">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riCorps PPT Template_Simple" id="{C285B197-1A4B-4D7D-85B6-03DB03988CF4}" vid="{33A86341-3FCA-4C83-84D0-0A26AE832548}"/>
    </a:ext>
  </a:extLst>
</a:theme>
</file>

<file path=ppt/theme/theme4.xml><?xml version="1.0" encoding="utf-8"?>
<a:theme xmlns:a="http://schemas.openxmlformats.org/drawingml/2006/main" name="1_COVER ALT ">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riCorps PPT Template_Simple" id="{C285B197-1A4B-4D7D-85B6-03DB03988CF4}" vid="{6EC63F7E-9DDD-4D15-AB52-D756785E8E6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cf0e955b-4959-4947-ae61-37b4ef48618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0FEF3D6E0C7A54A95F8012C750E764F" ma:contentTypeVersion="14" ma:contentTypeDescription="Create a new document." ma:contentTypeScope="" ma:versionID="f8a3d6fbaf38e5e24919e9385603d51d">
  <xsd:schema xmlns:xsd="http://www.w3.org/2001/XMLSchema" xmlns:xs="http://www.w3.org/2001/XMLSchema" xmlns:p="http://schemas.microsoft.com/office/2006/metadata/properties" xmlns:ns3="cf0e955b-4959-4947-ae61-37b4ef48618a" targetNamespace="http://schemas.microsoft.com/office/2006/metadata/properties" ma:root="true" ma:fieldsID="e12b8f7b5266bee24e0d063ef66d5f97" ns3:_="">
    <xsd:import namespace="cf0e955b-4959-4947-ae61-37b4ef48618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MediaServiceLocation"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e955b-4959-4947-ae61-37b4ef4861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2AF4B7-0868-4C09-B447-C3DB581FCF38}">
  <ds:schemaRefs>
    <ds:schemaRef ds:uri="http://schemas.microsoft.com/sharepoint/v3/contenttype/forms"/>
  </ds:schemaRefs>
</ds:datastoreItem>
</file>

<file path=customXml/itemProps2.xml><?xml version="1.0" encoding="utf-8"?>
<ds:datastoreItem xmlns:ds="http://schemas.openxmlformats.org/officeDocument/2006/customXml" ds:itemID="{BEE9CF3D-C1D8-46D8-AE69-48DAE5AB17ED}">
  <ds:schemaRef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elements/1.1/"/>
    <ds:schemaRef ds:uri="cf0e955b-4959-4947-ae61-37b4ef48618a"/>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2DDC5EC4-4EB3-4502-8B98-DDE8D78B6B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0e955b-4959-4947-ae61-37b4ef4861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Best Practices Evaluation Plan Presentation_new</Template>
  <TotalTime>11772</TotalTime>
  <Words>10702</Words>
  <Application>Microsoft Office PowerPoint</Application>
  <PresentationFormat>Widescreen</PresentationFormat>
  <Paragraphs>633</Paragraphs>
  <Slides>36</Slides>
  <Notes>35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36</vt:i4>
      </vt:variant>
    </vt:vector>
  </HeadingPairs>
  <TitlesOfParts>
    <vt:vector size="47" baseType="lpstr">
      <vt:lpstr>Arial</vt:lpstr>
      <vt:lpstr>Arial Narrow</vt:lpstr>
      <vt:lpstr>Calibri</vt:lpstr>
      <vt:lpstr>Century Gothic</vt:lpstr>
      <vt:lpstr>Roboto</vt:lpstr>
      <vt:lpstr>Roboto Light</vt:lpstr>
      <vt:lpstr>Symbol</vt:lpstr>
      <vt:lpstr>COVER ALT </vt:lpstr>
      <vt:lpstr>ALT Interior Slide</vt:lpstr>
      <vt:lpstr>1_Interior Slide</vt:lpstr>
      <vt:lpstr>1_COVER ALT </vt:lpstr>
      <vt:lpstr>How to Develop the Right Research Questions for Program Evaluation</vt:lpstr>
      <vt:lpstr>Learning Objectives</vt:lpstr>
      <vt:lpstr>Why are Research Questions Important?</vt:lpstr>
      <vt:lpstr>Steps for Developing Research Questions</vt:lpstr>
      <vt:lpstr>Step 1: Develop a Logic Model to Clarify the Program Design</vt:lpstr>
      <vt:lpstr>Example Logic Model for Health Literacy Program</vt:lpstr>
      <vt:lpstr>Step 2: Define the Evaluation’s Purpose and Scope</vt:lpstr>
      <vt:lpstr>Step 2: Define the Evaluation’s Purpose and Scope</vt:lpstr>
      <vt:lpstr>Step 2: Define the Evaluation’s Purpose and Scope</vt:lpstr>
      <vt:lpstr>Building Evidence of Effectiveness</vt:lpstr>
      <vt:lpstr>Step 3: Determine Type of Evaluation: Process, Outcome, or Impact</vt:lpstr>
      <vt:lpstr>Step 4: Draft and Finalize Evaluation’s Research Questions</vt:lpstr>
      <vt:lpstr>Basic Principles in Designing Research Questions</vt:lpstr>
      <vt:lpstr>Basic Principles in Designing Research Questions for a Process Evaluation</vt:lpstr>
      <vt:lpstr>Template for Developing General Research Questions: Process Evaluation</vt:lpstr>
      <vt:lpstr>Examples of Research Questions for a Process Evaluation</vt:lpstr>
      <vt:lpstr>Examples of Research Questions for a Process Evaluation</vt:lpstr>
      <vt:lpstr>Research Questions Checklist</vt:lpstr>
      <vt:lpstr>Exercise #1: Assessing Potential Research Questions for a Process Evaluation </vt:lpstr>
      <vt:lpstr>Exercise #1: Suggested Answers</vt:lpstr>
      <vt:lpstr>Basic Principles in Designing Research Questions for an Outcome Evaluation</vt:lpstr>
      <vt:lpstr>Template for Developing Research Questions: Outcome Evaluation</vt:lpstr>
      <vt:lpstr>Template for Developing Research Questions: Impact Evaluation</vt:lpstr>
      <vt:lpstr>Template for Developing Research Questions: Impact Evaluation</vt:lpstr>
      <vt:lpstr>Impact Evaluation Research Questions</vt:lpstr>
      <vt:lpstr>Additional Impact Evaluation Research Question Examples</vt:lpstr>
      <vt:lpstr>Exercise #2: Developing Research Questions for an Outcome or Impact Evaluation</vt:lpstr>
      <vt:lpstr>Exercise #2: Developing Research Questions for an Outcome or Impact Evaluation</vt:lpstr>
      <vt:lpstr>Research Questions Checklist</vt:lpstr>
      <vt:lpstr>Exercise #2: Suggested Answers</vt:lpstr>
      <vt:lpstr>Exercise #2: Suggested Answers</vt:lpstr>
      <vt:lpstr>Step 4: Draft and Finalize Evaluation’s Research Questions</vt:lpstr>
      <vt:lpstr>Important Points to Remember</vt:lpstr>
      <vt:lpstr>Resources</vt:lpstr>
      <vt:lpstr>Questions and Answers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in Writing an Evaluation Plan</dc:title>
  <dc:creator>Jennifer Scolese</dc:creator>
  <cp:lastModifiedBy>Kelsey Bagwill</cp:lastModifiedBy>
  <cp:revision>50</cp:revision>
  <dcterms:created xsi:type="dcterms:W3CDTF">2022-03-22T14:49:49Z</dcterms:created>
  <dcterms:modified xsi:type="dcterms:W3CDTF">2024-01-03T22:50:41Z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0x01010000FEF3D6E0C7A54A95F8012C750E764F</vt:lpwstr>
  </property>
  <property fmtid="{D5CDD505-2E9C-101B-9397-08002B2CF9AE}" pid="3" name="_dlc_DocIdItemGuid">
    <vt:lpwstr>a39ccbbc-84b9-4938-9e8d-f22e536154f2</vt:lpwstr>
  </property>
  <property fmtid="{D5CDD505-2E9C-101B-9397-08002B2CF9AE}" pid="4" name="MediaServiceImageTags">
    <vt:lpwstr/>
  </property>
</Properties>
</file>