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5"/>
    <p:sldMasterId id="2147483801" r:id="rId6"/>
    <p:sldMasterId id="2147483740" r:id="rId7"/>
  </p:sldMasterIdLst>
  <p:notesMasterIdLst>
    <p:notesMasterId r:id="rId42"/>
  </p:notesMasterIdLst>
  <p:handoutMasterIdLst>
    <p:handoutMasterId r:id="rId43"/>
  </p:handoutMasterIdLst>
  <p:sldIdLst>
    <p:sldId id="258" r:id="rId8"/>
    <p:sldId id="271" r:id="rId9"/>
    <p:sldId id="296" r:id="rId10"/>
    <p:sldId id="273" r:id="rId11"/>
    <p:sldId id="300" r:id="rId12"/>
    <p:sldId id="297" r:id="rId13"/>
    <p:sldId id="272" r:id="rId14"/>
    <p:sldId id="277" r:id="rId15"/>
    <p:sldId id="298" r:id="rId16"/>
    <p:sldId id="276" r:id="rId17"/>
    <p:sldId id="299" r:id="rId18"/>
    <p:sldId id="275" r:id="rId19"/>
    <p:sldId id="278" r:id="rId20"/>
    <p:sldId id="280" r:id="rId21"/>
    <p:sldId id="279" r:id="rId22"/>
    <p:sldId id="281" r:id="rId23"/>
    <p:sldId id="283" r:id="rId24"/>
    <p:sldId id="282" r:id="rId25"/>
    <p:sldId id="301" r:id="rId26"/>
    <p:sldId id="284" r:id="rId27"/>
    <p:sldId id="286" r:id="rId28"/>
    <p:sldId id="287" r:id="rId29"/>
    <p:sldId id="285" r:id="rId30"/>
    <p:sldId id="288" r:id="rId31"/>
    <p:sldId id="289" r:id="rId32"/>
    <p:sldId id="291" r:id="rId33"/>
    <p:sldId id="290" r:id="rId34"/>
    <p:sldId id="292" r:id="rId35"/>
    <p:sldId id="295" r:id="rId36"/>
    <p:sldId id="293" r:id="rId37"/>
    <p:sldId id="294" r:id="rId38"/>
    <p:sldId id="269" r:id="rId39"/>
    <p:sldId id="259" r:id="rId40"/>
    <p:sldId id="36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5E2864-30C1-6EB2-FC38-CB52E934C351}" name="Kristen Neishi" initials="KN" userId="S::Neishi-Kristen@norc.org::bebfd665-5945-414d-95f2-8dd648e040ac" providerId="AD"/>
  <p188:author id="{C66F3969-82B5-A85B-0A32-DBD6F180330D}" name="Jennifer Scolese" initials="JS" userId="S::Scolese-Jennifer@norc.org::e51be2b9-8402-40b0-a0c3-8eea80bbc761" providerId="AD"/>
  <p188:author id="{11F14D70-C5F1-CCDB-01D1-198C8968CBB2}" name="Kristen Neishi" initials="KN" userId="4d3d9de9ffd0f764" providerId="Windows Live"/>
  <p188:author id="{A76EE6B5-D528-17B5-210B-D10DB8E9F94D}" name="Carrie Markovitz" initials="CM" userId="S::Markovitz-Carrie@norc.org::641b8b12-0d22-401c-986b-e44328e602b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341"/>
    <a:srgbClr val="102440"/>
    <a:srgbClr val="112441"/>
    <a:srgbClr val="1125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72855" autoAdjust="0"/>
  </p:normalViewPr>
  <p:slideViewPr>
    <p:cSldViewPr snapToGrid="0" snapToObjects="1">
      <p:cViewPr varScale="1">
        <p:scale>
          <a:sx n="83" d="100"/>
          <a:sy n="83" d="100"/>
        </p:scale>
        <p:origin x="151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27424-F6E9-4689-B1AB-CE3403ECE081}"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AD9442FC-8401-4361-B925-2866EA7C389C}">
      <dgm:prSet phldrT="[Text]"/>
      <dgm:spPr>
        <a:solidFill>
          <a:schemeClr val="tx1">
            <a:lumMod val="25000"/>
            <a:lumOff val="75000"/>
          </a:schemeClr>
        </a:solidFill>
      </dgm:spPr>
      <dgm:t>
        <a:bodyPr/>
        <a:lstStyle/>
        <a:p>
          <a:r>
            <a:rPr lang="en-US" b="1" dirty="0"/>
            <a:t>Measures you collect and report for AmeriCorps grant</a:t>
          </a:r>
        </a:p>
      </dgm:t>
    </dgm:pt>
    <dgm:pt modelId="{947626BC-13F9-4F65-B783-A4DB9E7A12F3}" type="parTrans" cxnId="{45AEEE15-B372-4D9D-8382-38B57C9BF448}">
      <dgm:prSet/>
      <dgm:spPr/>
      <dgm:t>
        <a:bodyPr/>
        <a:lstStyle/>
        <a:p>
          <a:endParaRPr lang="en-US"/>
        </a:p>
      </dgm:t>
    </dgm:pt>
    <dgm:pt modelId="{4D682B87-5CBB-423C-8928-BD0A6A6CF78C}" type="sibTrans" cxnId="{45AEEE15-B372-4D9D-8382-38B57C9BF448}">
      <dgm:prSet/>
      <dgm:spPr/>
      <dgm:t>
        <a:bodyPr/>
        <a:lstStyle/>
        <a:p>
          <a:endParaRPr lang="en-US"/>
        </a:p>
      </dgm:t>
    </dgm:pt>
    <dgm:pt modelId="{1D70C8BE-A70E-4EA3-9663-32A22CE3C0B4}">
      <dgm:prSet phldrT="[Text]"/>
      <dgm:spPr>
        <a:solidFill>
          <a:schemeClr val="tx1">
            <a:lumMod val="25000"/>
            <a:lumOff val="75000"/>
          </a:schemeClr>
        </a:solidFill>
      </dgm:spPr>
      <dgm:t>
        <a:bodyPr/>
        <a:lstStyle/>
        <a:p>
          <a:r>
            <a:rPr lang="en-US" b="1" dirty="0"/>
            <a:t>Other measures</a:t>
          </a:r>
        </a:p>
      </dgm:t>
    </dgm:pt>
    <dgm:pt modelId="{B8519A00-6329-4994-94FB-1DC162B45A9C}" type="parTrans" cxnId="{E68840BD-6213-434F-970A-BAA593A009DF}">
      <dgm:prSet/>
      <dgm:spPr/>
      <dgm:t>
        <a:bodyPr/>
        <a:lstStyle/>
        <a:p>
          <a:endParaRPr lang="en-US"/>
        </a:p>
      </dgm:t>
    </dgm:pt>
    <dgm:pt modelId="{BD7C623E-048A-4F3D-AAE0-424417E0DBE3}" type="sibTrans" cxnId="{E68840BD-6213-434F-970A-BAA593A009DF}">
      <dgm:prSet/>
      <dgm:spPr/>
      <dgm:t>
        <a:bodyPr/>
        <a:lstStyle/>
        <a:p>
          <a:endParaRPr lang="en-US"/>
        </a:p>
      </dgm:t>
    </dgm:pt>
    <dgm:pt modelId="{D49F6A73-1258-407A-91EC-747C4CA86F51}">
      <dgm:prSet phldrT="[Text]"/>
      <dgm:spPr>
        <a:solidFill>
          <a:schemeClr val="tx1">
            <a:lumMod val="25000"/>
            <a:lumOff val="75000"/>
          </a:schemeClr>
        </a:solidFill>
      </dgm:spPr>
      <dgm:t>
        <a:bodyPr/>
        <a:lstStyle/>
        <a:p>
          <a:r>
            <a:rPr lang="en-US" b="1" dirty="0"/>
            <a:t>Good performance measurement system!</a:t>
          </a:r>
        </a:p>
      </dgm:t>
    </dgm:pt>
    <dgm:pt modelId="{E06286A6-A7EF-4B67-9472-40DE75D7BE57}" type="parTrans" cxnId="{3137FE50-FFA5-44A1-BD6E-64F2018D737B}">
      <dgm:prSet/>
      <dgm:spPr/>
      <dgm:t>
        <a:bodyPr/>
        <a:lstStyle/>
        <a:p>
          <a:endParaRPr lang="en-US"/>
        </a:p>
      </dgm:t>
    </dgm:pt>
    <dgm:pt modelId="{CD9664F4-A380-4A49-803A-103BA207E69C}" type="sibTrans" cxnId="{3137FE50-FFA5-44A1-BD6E-64F2018D737B}">
      <dgm:prSet/>
      <dgm:spPr/>
      <dgm:t>
        <a:bodyPr/>
        <a:lstStyle/>
        <a:p>
          <a:endParaRPr lang="en-US"/>
        </a:p>
      </dgm:t>
    </dgm:pt>
    <dgm:pt modelId="{077058B9-7678-4691-8E97-BEEFAB6574D7}" type="pres">
      <dgm:prSet presAssocID="{D5627424-F6E9-4689-B1AB-CE3403ECE081}" presName="linearFlow" presStyleCnt="0">
        <dgm:presLayoutVars>
          <dgm:dir/>
          <dgm:resizeHandles val="exact"/>
        </dgm:presLayoutVars>
      </dgm:prSet>
      <dgm:spPr/>
    </dgm:pt>
    <dgm:pt modelId="{5C008AA9-041D-496F-A6C7-ED43A2599794}" type="pres">
      <dgm:prSet presAssocID="{AD9442FC-8401-4361-B925-2866EA7C389C}" presName="node" presStyleLbl="node1" presStyleIdx="0" presStyleCnt="3" custScaleX="129729" custScaleY="115364" custLinFactNeighborX="1" custLinFactNeighborY="-6292">
        <dgm:presLayoutVars>
          <dgm:bulletEnabled val="1"/>
        </dgm:presLayoutVars>
      </dgm:prSet>
      <dgm:spPr/>
    </dgm:pt>
    <dgm:pt modelId="{C2E24DE8-9A36-4669-8B3A-1B5D74DA4881}" type="pres">
      <dgm:prSet presAssocID="{4D682B87-5CBB-423C-8928-BD0A6A6CF78C}" presName="spacerL" presStyleCnt="0"/>
      <dgm:spPr/>
    </dgm:pt>
    <dgm:pt modelId="{9A949C9A-6A0A-49D1-B695-86B7E474CF61}" type="pres">
      <dgm:prSet presAssocID="{4D682B87-5CBB-423C-8928-BD0A6A6CF78C}" presName="sibTrans" presStyleLbl="sibTrans2D1" presStyleIdx="0" presStyleCnt="2" custScaleX="31877" custScaleY="32373"/>
      <dgm:spPr/>
    </dgm:pt>
    <dgm:pt modelId="{9A7CEB3B-A212-411B-BDD7-E1221EBEF89C}" type="pres">
      <dgm:prSet presAssocID="{4D682B87-5CBB-423C-8928-BD0A6A6CF78C}" presName="spacerR" presStyleCnt="0"/>
      <dgm:spPr/>
    </dgm:pt>
    <dgm:pt modelId="{375E0291-0ECF-41D4-82A5-79F48733FB80}" type="pres">
      <dgm:prSet presAssocID="{1D70C8BE-A70E-4EA3-9663-32A22CE3C0B4}" presName="node" presStyleLbl="node1" presStyleIdx="1" presStyleCnt="3" custScaleX="129729" custScaleY="115364" custLinFactNeighborX="1" custLinFactNeighborY="-6292">
        <dgm:presLayoutVars>
          <dgm:bulletEnabled val="1"/>
        </dgm:presLayoutVars>
      </dgm:prSet>
      <dgm:spPr/>
    </dgm:pt>
    <dgm:pt modelId="{766ADDE7-3510-4C84-9EC6-DA1C215C7DAC}" type="pres">
      <dgm:prSet presAssocID="{BD7C623E-048A-4F3D-AAE0-424417E0DBE3}" presName="spacerL" presStyleCnt="0"/>
      <dgm:spPr/>
    </dgm:pt>
    <dgm:pt modelId="{E43134CC-6851-4385-AB3C-07114858915C}" type="pres">
      <dgm:prSet presAssocID="{BD7C623E-048A-4F3D-AAE0-424417E0DBE3}" presName="sibTrans" presStyleLbl="sibTrans2D1" presStyleIdx="1" presStyleCnt="2" custScaleX="31877" custScaleY="32373"/>
      <dgm:spPr/>
    </dgm:pt>
    <dgm:pt modelId="{9CC55C1B-48BD-4832-9FFE-BCB394A7704A}" type="pres">
      <dgm:prSet presAssocID="{BD7C623E-048A-4F3D-AAE0-424417E0DBE3}" presName="spacerR" presStyleCnt="0"/>
      <dgm:spPr/>
    </dgm:pt>
    <dgm:pt modelId="{D794095D-BFE3-4EE5-9D2C-CB861C25BB96}" type="pres">
      <dgm:prSet presAssocID="{D49F6A73-1258-407A-91EC-747C4CA86F51}" presName="node" presStyleLbl="node1" presStyleIdx="2" presStyleCnt="3" custScaleX="129729" custScaleY="115364" custLinFactNeighborX="1341" custLinFactNeighborY="-8345">
        <dgm:presLayoutVars>
          <dgm:bulletEnabled val="1"/>
        </dgm:presLayoutVars>
      </dgm:prSet>
      <dgm:spPr/>
    </dgm:pt>
  </dgm:ptLst>
  <dgm:cxnLst>
    <dgm:cxn modelId="{45AEEE15-B372-4D9D-8382-38B57C9BF448}" srcId="{D5627424-F6E9-4689-B1AB-CE3403ECE081}" destId="{AD9442FC-8401-4361-B925-2866EA7C389C}" srcOrd="0" destOrd="0" parTransId="{947626BC-13F9-4F65-B783-A4DB9E7A12F3}" sibTransId="{4D682B87-5CBB-423C-8928-BD0A6A6CF78C}"/>
    <dgm:cxn modelId="{33E01919-7506-42FE-A299-D5C3F7532126}" type="presOf" srcId="{4D682B87-5CBB-423C-8928-BD0A6A6CF78C}" destId="{9A949C9A-6A0A-49D1-B695-86B7E474CF61}" srcOrd="0" destOrd="0" presId="urn:microsoft.com/office/officeart/2005/8/layout/equation1"/>
    <dgm:cxn modelId="{8FFCE520-B92D-478A-BECB-E3B74472F67B}" type="presOf" srcId="{AD9442FC-8401-4361-B925-2866EA7C389C}" destId="{5C008AA9-041D-496F-A6C7-ED43A2599794}" srcOrd="0" destOrd="0" presId="urn:microsoft.com/office/officeart/2005/8/layout/equation1"/>
    <dgm:cxn modelId="{726A7D70-DFF6-4092-AA78-7F06D88D5364}" type="presOf" srcId="{D49F6A73-1258-407A-91EC-747C4CA86F51}" destId="{D794095D-BFE3-4EE5-9D2C-CB861C25BB96}" srcOrd="0" destOrd="0" presId="urn:microsoft.com/office/officeart/2005/8/layout/equation1"/>
    <dgm:cxn modelId="{3137FE50-FFA5-44A1-BD6E-64F2018D737B}" srcId="{D5627424-F6E9-4689-B1AB-CE3403ECE081}" destId="{D49F6A73-1258-407A-91EC-747C4CA86F51}" srcOrd="2" destOrd="0" parTransId="{E06286A6-A7EF-4B67-9472-40DE75D7BE57}" sibTransId="{CD9664F4-A380-4A49-803A-103BA207E69C}"/>
    <dgm:cxn modelId="{6DE2F658-5EF9-4339-855E-1DB9040E3806}" type="presOf" srcId="{BD7C623E-048A-4F3D-AAE0-424417E0DBE3}" destId="{E43134CC-6851-4385-AB3C-07114858915C}" srcOrd="0" destOrd="0" presId="urn:microsoft.com/office/officeart/2005/8/layout/equation1"/>
    <dgm:cxn modelId="{619C6379-E203-47D9-8E3F-7092B19E05F4}" type="presOf" srcId="{1D70C8BE-A70E-4EA3-9663-32A22CE3C0B4}" destId="{375E0291-0ECF-41D4-82A5-79F48733FB80}" srcOrd="0" destOrd="0" presId="urn:microsoft.com/office/officeart/2005/8/layout/equation1"/>
    <dgm:cxn modelId="{E68840BD-6213-434F-970A-BAA593A009DF}" srcId="{D5627424-F6E9-4689-B1AB-CE3403ECE081}" destId="{1D70C8BE-A70E-4EA3-9663-32A22CE3C0B4}" srcOrd="1" destOrd="0" parTransId="{B8519A00-6329-4994-94FB-1DC162B45A9C}" sibTransId="{BD7C623E-048A-4F3D-AAE0-424417E0DBE3}"/>
    <dgm:cxn modelId="{60CAB2DB-3280-4254-A2C6-72CFA8F9D691}" type="presOf" srcId="{D5627424-F6E9-4689-B1AB-CE3403ECE081}" destId="{077058B9-7678-4691-8E97-BEEFAB6574D7}" srcOrd="0" destOrd="0" presId="urn:microsoft.com/office/officeart/2005/8/layout/equation1"/>
    <dgm:cxn modelId="{2BDE259E-4F12-42B2-8087-48E8FCCF8C0D}" type="presParOf" srcId="{077058B9-7678-4691-8E97-BEEFAB6574D7}" destId="{5C008AA9-041D-496F-A6C7-ED43A2599794}" srcOrd="0" destOrd="0" presId="urn:microsoft.com/office/officeart/2005/8/layout/equation1"/>
    <dgm:cxn modelId="{B445C06E-E26C-4118-9CC7-0D77A434F8DD}" type="presParOf" srcId="{077058B9-7678-4691-8E97-BEEFAB6574D7}" destId="{C2E24DE8-9A36-4669-8B3A-1B5D74DA4881}" srcOrd="1" destOrd="0" presId="urn:microsoft.com/office/officeart/2005/8/layout/equation1"/>
    <dgm:cxn modelId="{4B563FBD-30B2-4072-8434-CB525B6244EF}" type="presParOf" srcId="{077058B9-7678-4691-8E97-BEEFAB6574D7}" destId="{9A949C9A-6A0A-49D1-B695-86B7E474CF61}" srcOrd="2" destOrd="0" presId="urn:microsoft.com/office/officeart/2005/8/layout/equation1"/>
    <dgm:cxn modelId="{4F4EC55D-24E3-4288-AC76-19A556E8C30F}" type="presParOf" srcId="{077058B9-7678-4691-8E97-BEEFAB6574D7}" destId="{9A7CEB3B-A212-411B-BDD7-E1221EBEF89C}" srcOrd="3" destOrd="0" presId="urn:microsoft.com/office/officeart/2005/8/layout/equation1"/>
    <dgm:cxn modelId="{30B9E7FF-053A-4434-9976-49C76BA91D8C}" type="presParOf" srcId="{077058B9-7678-4691-8E97-BEEFAB6574D7}" destId="{375E0291-0ECF-41D4-82A5-79F48733FB80}" srcOrd="4" destOrd="0" presId="urn:microsoft.com/office/officeart/2005/8/layout/equation1"/>
    <dgm:cxn modelId="{F4C9A353-17AD-4EE3-BD6A-AC51884347E4}" type="presParOf" srcId="{077058B9-7678-4691-8E97-BEEFAB6574D7}" destId="{766ADDE7-3510-4C84-9EC6-DA1C215C7DAC}" srcOrd="5" destOrd="0" presId="urn:microsoft.com/office/officeart/2005/8/layout/equation1"/>
    <dgm:cxn modelId="{724F8E8F-ACCB-454B-ABAD-8749EC96D623}" type="presParOf" srcId="{077058B9-7678-4691-8E97-BEEFAB6574D7}" destId="{E43134CC-6851-4385-AB3C-07114858915C}" srcOrd="6" destOrd="0" presId="urn:microsoft.com/office/officeart/2005/8/layout/equation1"/>
    <dgm:cxn modelId="{B82DB225-56AA-4D57-A04E-41897FE4DA70}" type="presParOf" srcId="{077058B9-7678-4691-8E97-BEEFAB6574D7}" destId="{9CC55C1B-48BD-4832-9FFE-BCB394A7704A}" srcOrd="7" destOrd="0" presId="urn:microsoft.com/office/officeart/2005/8/layout/equation1"/>
    <dgm:cxn modelId="{D072EB97-1C81-4E52-ABE6-732E779AC2FF}" type="presParOf" srcId="{077058B9-7678-4691-8E97-BEEFAB6574D7}" destId="{D794095D-BFE3-4EE5-9D2C-CB861C25BB9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7CCD8-8E58-42DD-A4B1-4F8839FA510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6173FE77-BFEC-485A-9C38-5BF5B5768699}">
      <dgm:prSet phldrT="[Text]" custT="1"/>
      <dgm:spPr/>
      <dgm:t>
        <a:bodyPr/>
        <a:lstStyle/>
        <a:p>
          <a:r>
            <a:rPr lang="en-US" sz="1500" dirty="0"/>
            <a:t>Select measures and set targets</a:t>
          </a:r>
        </a:p>
      </dgm:t>
    </dgm:pt>
    <dgm:pt modelId="{AB38716B-2C8A-445B-961E-045A40457D20}" type="parTrans" cxnId="{B3979869-F2B7-4604-8E89-048285F280F5}">
      <dgm:prSet/>
      <dgm:spPr/>
      <dgm:t>
        <a:bodyPr/>
        <a:lstStyle/>
        <a:p>
          <a:endParaRPr lang="en-US" sz="1100"/>
        </a:p>
      </dgm:t>
    </dgm:pt>
    <dgm:pt modelId="{F420988A-8830-4435-BBC1-1FC85F78E234}" type="sibTrans" cxnId="{B3979869-F2B7-4604-8E89-048285F280F5}">
      <dgm:prSet/>
      <dgm:spPr/>
      <dgm:t>
        <a:bodyPr/>
        <a:lstStyle/>
        <a:p>
          <a:endParaRPr lang="en-US" sz="1100"/>
        </a:p>
      </dgm:t>
    </dgm:pt>
    <dgm:pt modelId="{8B20B525-347E-4FA1-9ABF-BFD631C1BBDC}">
      <dgm:prSet phldrT="[Text]" custT="1"/>
      <dgm:spPr/>
      <dgm:t>
        <a:bodyPr/>
        <a:lstStyle/>
        <a:p>
          <a:r>
            <a:rPr lang="en-US" sz="1500" dirty="0"/>
            <a:t>Collect performance measures data</a:t>
          </a:r>
        </a:p>
      </dgm:t>
    </dgm:pt>
    <dgm:pt modelId="{87594113-EF6C-4527-92A0-F7C76BA86205}" type="parTrans" cxnId="{58B03BC5-2C16-42EA-90BD-165374C50E6B}">
      <dgm:prSet/>
      <dgm:spPr/>
      <dgm:t>
        <a:bodyPr/>
        <a:lstStyle/>
        <a:p>
          <a:endParaRPr lang="en-US" sz="1100"/>
        </a:p>
      </dgm:t>
    </dgm:pt>
    <dgm:pt modelId="{FCF0E7E5-96CA-4920-9308-91D3B99B6052}" type="sibTrans" cxnId="{58B03BC5-2C16-42EA-90BD-165374C50E6B}">
      <dgm:prSet/>
      <dgm:spPr/>
      <dgm:t>
        <a:bodyPr/>
        <a:lstStyle/>
        <a:p>
          <a:endParaRPr lang="en-US" sz="1100"/>
        </a:p>
      </dgm:t>
    </dgm:pt>
    <dgm:pt modelId="{DE3E61E8-364F-4B15-986E-D808393A5FCA}">
      <dgm:prSet phldrT="[Text]" custT="1"/>
      <dgm:spPr/>
      <dgm:t>
        <a:bodyPr/>
        <a:lstStyle/>
        <a:p>
          <a:r>
            <a:rPr lang="en-US" sz="1500" dirty="0"/>
            <a:t>Analyze data </a:t>
          </a:r>
        </a:p>
      </dgm:t>
    </dgm:pt>
    <dgm:pt modelId="{55400A5E-741A-46BB-84BA-442DAB9F7DE4}" type="parTrans" cxnId="{7D0720A5-34E2-4A1C-91A4-4F4701AA0F80}">
      <dgm:prSet/>
      <dgm:spPr/>
      <dgm:t>
        <a:bodyPr/>
        <a:lstStyle/>
        <a:p>
          <a:endParaRPr lang="en-US" sz="1100"/>
        </a:p>
      </dgm:t>
    </dgm:pt>
    <dgm:pt modelId="{06D13789-8285-480A-8DB5-EF4F593158A1}" type="sibTrans" cxnId="{7D0720A5-34E2-4A1C-91A4-4F4701AA0F80}">
      <dgm:prSet/>
      <dgm:spPr/>
      <dgm:t>
        <a:bodyPr/>
        <a:lstStyle/>
        <a:p>
          <a:endParaRPr lang="en-US" sz="1100"/>
        </a:p>
      </dgm:t>
    </dgm:pt>
    <dgm:pt modelId="{80AAD069-BDBC-43D5-8E12-025FFF4FC512}">
      <dgm:prSet phldrT="[Text]" custT="1"/>
      <dgm:spPr/>
      <dgm:t>
        <a:bodyPr/>
        <a:lstStyle/>
        <a:p>
          <a:r>
            <a:rPr lang="en-US" sz="1500" dirty="0"/>
            <a:t>Identify programmatic improvements</a:t>
          </a:r>
        </a:p>
      </dgm:t>
    </dgm:pt>
    <dgm:pt modelId="{1633B802-4D17-4DF5-908A-8284E7E91939}" type="parTrans" cxnId="{A43161C8-C186-4E11-8407-DE4F7A2EEFFC}">
      <dgm:prSet/>
      <dgm:spPr/>
      <dgm:t>
        <a:bodyPr/>
        <a:lstStyle/>
        <a:p>
          <a:endParaRPr lang="en-US" sz="1100"/>
        </a:p>
      </dgm:t>
    </dgm:pt>
    <dgm:pt modelId="{3E18F119-02B3-4102-9BB1-4769E16DB527}" type="sibTrans" cxnId="{A43161C8-C186-4E11-8407-DE4F7A2EEFFC}">
      <dgm:prSet/>
      <dgm:spPr/>
      <dgm:t>
        <a:bodyPr/>
        <a:lstStyle/>
        <a:p>
          <a:endParaRPr lang="en-US" sz="1100"/>
        </a:p>
      </dgm:t>
    </dgm:pt>
    <dgm:pt modelId="{5181FED5-51C3-4EB6-BD28-999636D92FCE}">
      <dgm:prSet phldrT="[Text]" custT="1"/>
      <dgm:spPr/>
      <dgm:t>
        <a:bodyPr/>
        <a:lstStyle/>
        <a:p>
          <a:r>
            <a:rPr lang="en-US" sz="1500" dirty="0"/>
            <a:t>Strengthen implementation</a:t>
          </a:r>
        </a:p>
      </dgm:t>
    </dgm:pt>
    <dgm:pt modelId="{A286424A-FDDF-4D15-A0F9-10E756598B64}" type="parTrans" cxnId="{7B71F736-9803-4C7C-AC7A-38C002B71FDE}">
      <dgm:prSet/>
      <dgm:spPr/>
      <dgm:t>
        <a:bodyPr/>
        <a:lstStyle/>
        <a:p>
          <a:endParaRPr lang="en-US" sz="1100"/>
        </a:p>
      </dgm:t>
    </dgm:pt>
    <dgm:pt modelId="{9190D51B-E5D3-401B-BEAC-6D55D160EA43}" type="sibTrans" cxnId="{7B71F736-9803-4C7C-AC7A-38C002B71FDE}">
      <dgm:prSet/>
      <dgm:spPr/>
      <dgm:t>
        <a:bodyPr/>
        <a:lstStyle/>
        <a:p>
          <a:endParaRPr lang="en-US" sz="1100"/>
        </a:p>
      </dgm:t>
    </dgm:pt>
    <dgm:pt modelId="{CE9B469B-5766-4BCE-ABC5-005C2871AD74}" type="pres">
      <dgm:prSet presAssocID="{DE37CCD8-8E58-42DD-A4B1-4F8839FA5107}" presName="cycle" presStyleCnt="0">
        <dgm:presLayoutVars>
          <dgm:dir/>
          <dgm:resizeHandles val="exact"/>
        </dgm:presLayoutVars>
      </dgm:prSet>
      <dgm:spPr/>
    </dgm:pt>
    <dgm:pt modelId="{08221FF5-8A4D-4E4E-91A5-3EC1BBFEB357}" type="pres">
      <dgm:prSet presAssocID="{6173FE77-BFEC-485A-9C38-5BF5B5768699}" presName="dummy" presStyleCnt="0"/>
      <dgm:spPr/>
    </dgm:pt>
    <dgm:pt modelId="{CC8F920B-0C27-494E-99A7-43F9B818FFC3}" type="pres">
      <dgm:prSet presAssocID="{6173FE77-BFEC-485A-9C38-5BF5B5768699}" presName="node" presStyleLbl="revTx" presStyleIdx="0" presStyleCnt="5" custScaleX="132055" custRadScaleRad="98624" custRadScaleInc="2430">
        <dgm:presLayoutVars>
          <dgm:bulletEnabled val="1"/>
        </dgm:presLayoutVars>
      </dgm:prSet>
      <dgm:spPr/>
    </dgm:pt>
    <dgm:pt modelId="{BDFDF17B-4DAA-4355-99D6-F0E29E5EEF13}" type="pres">
      <dgm:prSet presAssocID="{F420988A-8830-4435-BBC1-1FC85F78E234}" presName="sibTrans" presStyleLbl="node1" presStyleIdx="0" presStyleCnt="5"/>
      <dgm:spPr/>
    </dgm:pt>
    <dgm:pt modelId="{D11805A1-E60D-40C4-9125-1DB47C947DCE}" type="pres">
      <dgm:prSet presAssocID="{8B20B525-347E-4FA1-9ABF-BFD631C1BBDC}" presName="dummy" presStyleCnt="0"/>
      <dgm:spPr/>
    </dgm:pt>
    <dgm:pt modelId="{BA03B443-0545-4017-A517-1C5631CDCE49}" type="pres">
      <dgm:prSet presAssocID="{8B20B525-347E-4FA1-9ABF-BFD631C1BBDC}" presName="node" presStyleLbl="revTx" presStyleIdx="1" presStyleCnt="5" custScaleX="132055">
        <dgm:presLayoutVars>
          <dgm:bulletEnabled val="1"/>
        </dgm:presLayoutVars>
      </dgm:prSet>
      <dgm:spPr/>
    </dgm:pt>
    <dgm:pt modelId="{3A8AE19A-3349-4D63-ADEE-512D9DD9583B}" type="pres">
      <dgm:prSet presAssocID="{FCF0E7E5-96CA-4920-9308-91D3B99B6052}" presName="sibTrans" presStyleLbl="node1" presStyleIdx="1" presStyleCnt="5"/>
      <dgm:spPr/>
    </dgm:pt>
    <dgm:pt modelId="{3FBDAA5F-BD43-485B-A0DA-229452973BCA}" type="pres">
      <dgm:prSet presAssocID="{DE3E61E8-364F-4B15-986E-D808393A5FCA}" presName="dummy" presStyleCnt="0"/>
      <dgm:spPr/>
    </dgm:pt>
    <dgm:pt modelId="{08FA4AEC-5D56-412D-98B6-B764E7E9B3A5}" type="pres">
      <dgm:prSet presAssocID="{DE3E61E8-364F-4B15-986E-D808393A5FCA}" presName="node" presStyleLbl="revTx" presStyleIdx="2" presStyleCnt="5" custScaleX="132055">
        <dgm:presLayoutVars>
          <dgm:bulletEnabled val="1"/>
        </dgm:presLayoutVars>
      </dgm:prSet>
      <dgm:spPr/>
    </dgm:pt>
    <dgm:pt modelId="{11F98C14-0879-4126-91CA-7964DDA9CCB7}" type="pres">
      <dgm:prSet presAssocID="{06D13789-8285-480A-8DB5-EF4F593158A1}" presName="sibTrans" presStyleLbl="node1" presStyleIdx="2" presStyleCnt="5"/>
      <dgm:spPr/>
    </dgm:pt>
    <dgm:pt modelId="{3983CA6B-A228-47ED-A3D6-94E15A525441}" type="pres">
      <dgm:prSet presAssocID="{80AAD069-BDBC-43D5-8E12-025FFF4FC512}" presName="dummy" presStyleCnt="0"/>
      <dgm:spPr/>
    </dgm:pt>
    <dgm:pt modelId="{E8DD54E1-D915-4ECD-B8E5-BF153C6D834F}" type="pres">
      <dgm:prSet presAssocID="{80AAD069-BDBC-43D5-8E12-025FFF4FC512}" presName="node" presStyleLbl="revTx" presStyleIdx="3" presStyleCnt="5" custScaleX="132055">
        <dgm:presLayoutVars>
          <dgm:bulletEnabled val="1"/>
        </dgm:presLayoutVars>
      </dgm:prSet>
      <dgm:spPr/>
    </dgm:pt>
    <dgm:pt modelId="{3445DD2B-6D1D-4801-8DA9-63128BBC95E2}" type="pres">
      <dgm:prSet presAssocID="{3E18F119-02B3-4102-9BB1-4769E16DB527}" presName="sibTrans" presStyleLbl="node1" presStyleIdx="3" presStyleCnt="5"/>
      <dgm:spPr/>
    </dgm:pt>
    <dgm:pt modelId="{145D05D4-C594-40A0-BDF6-5A658D802EAF}" type="pres">
      <dgm:prSet presAssocID="{5181FED5-51C3-4EB6-BD28-999636D92FCE}" presName="dummy" presStyleCnt="0"/>
      <dgm:spPr/>
    </dgm:pt>
    <dgm:pt modelId="{5DF59A6A-9336-4379-8EED-48A92E3177CE}" type="pres">
      <dgm:prSet presAssocID="{5181FED5-51C3-4EB6-BD28-999636D92FCE}" presName="node" presStyleLbl="revTx" presStyleIdx="4" presStyleCnt="5" custScaleX="132055">
        <dgm:presLayoutVars>
          <dgm:bulletEnabled val="1"/>
        </dgm:presLayoutVars>
      </dgm:prSet>
      <dgm:spPr/>
    </dgm:pt>
    <dgm:pt modelId="{1870911B-8A9F-45E8-9907-154F31A40401}" type="pres">
      <dgm:prSet presAssocID="{9190D51B-E5D3-401B-BEAC-6D55D160EA43}" presName="sibTrans" presStyleLbl="node1" presStyleIdx="4" presStyleCnt="5"/>
      <dgm:spPr/>
    </dgm:pt>
  </dgm:ptLst>
  <dgm:cxnLst>
    <dgm:cxn modelId="{8B42A910-C587-4307-82D3-6DDCA5C6EBA1}" type="presOf" srcId="{F420988A-8830-4435-BBC1-1FC85F78E234}" destId="{BDFDF17B-4DAA-4355-99D6-F0E29E5EEF13}" srcOrd="0" destOrd="0" presId="urn:microsoft.com/office/officeart/2005/8/layout/cycle1"/>
    <dgm:cxn modelId="{FC9CBE14-8256-4C32-9140-1C2984595F6B}" type="presOf" srcId="{8B20B525-347E-4FA1-9ABF-BFD631C1BBDC}" destId="{BA03B443-0545-4017-A517-1C5631CDCE49}" srcOrd="0" destOrd="0" presId="urn:microsoft.com/office/officeart/2005/8/layout/cycle1"/>
    <dgm:cxn modelId="{70A32E2F-1A3D-46FE-A5FF-C2E7950CD08F}" type="presOf" srcId="{80AAD069-BDBC-43D5-8E12-025FFF4FC512}" destId="{E8DD54E1-D915-4ECD-B8E5-BF153C6D834F}" srcOrd="0" destOrd="0" presId="urn:microsoft.com/office/officeart/2005/8/layout/cycle1"/>
    <dgm:cxn modelId="{74860C36-A4C4-477F-9CB7-6B894C132B82}" type="presOf" srcId="{DE3E61E8-364F-4B15-986E-D808393A5FCA}" destId="{08FA4AEC-5D56-412D-98B6-B764E7E9B3A5}" srcOrd="0" destOrd="0" presId="urn:microsoft.com/office/officeart/2005/8/layout/cycle1"/>
    <dgm:cxn modelId="{7B71F736-9803-4C7C-AC7A-38C002B71FDE}" srcId="{DE37CCD8-8E58-42DD-A4B1-4F8839FA5107}" destId="{5181FED5-51C3-4EB6-BD28-999636D92FCE}" srcOrd="4" destOrd="0" parTransId="{A286424A-FDDF-4D15-A0F9-10E756598B64}" sibTransId="{9190D51B-E5D3-401B-BEAC-6D55D160EA43}"/>
    <dgm:cxn modelId="{71EADA41-AC63-4AE4-94A7-E4EB30E0EAEE}" type="presOf" srcId="{06D13789-8285-480A-8DB5-EF4F593158A1}" destId="{11F98C14-0879-4126-91CA-7964DDA9CCB7}" srcOrd="0" destOrd="0" presId="urn:microsoft.com/office/officeart/2005/8/layout/cycle1"/>
    <dgm:cxn modelId="{B3979869-F2B7-4604-8E89-048285F280F5}" srcId="{DE37CCD8-8E58-42DD-A4B1-4F8839FA5107}" destId="{6173FE77-BFEC-485A-9C38-5BF5B5768699}" srcOrd="0" destOrd="0" parTransId="{AB38716B-2C8A-445B-961E-045A40457D20}" sibTransId="{F420988A-8830-4435-BBC1-1FC85F78E234}"/>
    <dgm:cxn modelId="{EECDDA7D-1558-463E-BF63-9D98A59F5F7E}" type="presOf" srcId="{6173FE77-BFEC-485A-9C38-5BF5B5768699}" destId="{CC8F920B-0C27-494E-99A7-43F9B818FFC3}" srcOrd="0" destOrd="0" presId="urn:microsoft.com/office/officeart/2005/8/layout/cycle1"/>
    <dgm:cxn modelId="{05E5227E-83C6-4611-ADE6-B8CD662A7EFA}" type="presOf" srcId="{9190D51B-E5D3-401B-BEAC-6D55D160EA43}" destId="{1870911B-8A9F-45E8-9907-154F31A40401}" srcOrd="0" destOrd="0" presId="urn:microsoft.com/office/officeart/2005/8/layout/cycle1"/>
    <dgm:cxn modelId="{031A888C-A1A5-47E5-B7A1-493FA8813260}" type="presOf" srcId="{FCF0E7E5-96CA-4920-9308-91D3B99B6052}" destId="{3A8AE19A-3349-4D63-ADEE-512D9DD9583B}" srcOrd="0" destOrd="0" presId="urn:microsoft.com/office/officeart/2005/8/layout/cycle1"/>
    <dgm:cxn modelId="{7D0720A5-34E2-4A1C-91A4-4F4701AA0F80}" srcId="{DE37CCD8-8E58-42DD-A4B1-4F8839FA5107}" destId="{DE3E61E8-364F-4B15-986E-D808393A5FCA}" srcOrd="2" destOrd="0" parTransId="{55400A5E-741A-46BB-84BA-442DAB9F7DE4}" sibTransId="{06D13789-8285-480A-8DB5-EF4F593158A1}"/>
    <dgm:cxn modelId="{6A0171A6-86AF-4895-972C-DB1D6B76B41E}" type="presOf" srcId="{DE37CCD8-8E58-42DD-A4B1-4F8839FA5107}" destId="{CE9B469B-5766-4BCE-ABC5-005C2871AD74}" srcOrd="0" destOrd="0" presId="urn:microsoft.com/office/officeart/2005/8/layout/cycle1"/>
    <dgm:cxn modelId="{BB45AFAB-0CC3-4682-8F8E-8F0E2A0F78BB}" type="presOf" srcId="{3E18F119-02B3-4102-9BB1-4769E16DB527}" destId="{3445DD2B-6D1D-4801-8DA9-63128BBC95E2}" srcOrd="0" destOrd="0" presId="urn:microsoft.com/office/officeart/2005/8/layout/cycle1"/>
    <dgm:cxn modelId="{58B03BC5-2C16-42EA-90BD-165374C50E6B}" srcId="{DE37CCD8-8E58-42DD-A4B1-4F8839FA5107}" destId="{8B20B525-347E-4FA1-9ABF-BFD631C1BBDC}" srcOrd="1" destOrd="0" parTransId="{87594113-EF6C-4527-92A0-F7C76BA86205}" sibTransId="{FCF0E7E5-96CA-4920-9308-91D3B99B6052}"/>
    <dgm:cxn modelId="{A43161C8-C186-4E11-8407-DE4F7A2EEFFC}" srcId="{DE37CCD8-8E58-42DD-A4B1-4F8839FA5107}" destId="{80AAD069-BDBC-43D5-8E12-025FFF4FC512}" srcOrd="3" destOrd="0" parTransId="{1633B802-4D17-4DF5-908A-8284E7E91939}" sibTransId="{3E18F119-02B3-4102-9BB1-4769E16DB527}"/>
    <dgm:cxn modelId="{2DB91BCF-9AEF-46A0-9C29-581E70685957}" type="presOf" srcId="{5181FED5-51C3-4EB6-BD28-999636D92FCE}" destId="{5DF59A6A-9336-4379-8EED-48A92E3177CE}" srcOrd="0" destOrd="0" presId="urn:microsoft.com/office/officeart/2005/8/layout/cycle1"/>
    <dgm:cxn modelId="{57E227E8-2371-48AC-BD91-450398058388}" type="presParOf" srcId="{CE9B469B-5766-4BCE-ABC5-005C2871AD74}" destId="{08221FF5-8A4D-4E4E-91A5-3EC1BBFEB357}" srcOrd="0" destOrd="0" presId="urn:microsoft.com/office/officeart/2005/8/layout/cycle1"/>
    <dgm:cxn modelId="{23393D33-A52D-4C57-8224-42EE633A6C34}" type="presParOf" srcId="{CE9B469B-5766-4BCE-ABC5-005C2871AD74}" destId="{CC8F920B-0C27-494E-99A7-43F9B818FFC3}" srcOrd="1" destOrd="0" presId="urn:microsoft.com/office/officeart/2005/8/layout/cycle1"/>
    <dgm:cxn modelId="{7490F887-A080-4503-A2BE-E3854588B61E}" type="presParOf" srcId="{CE9B469B-5766-4BCE-ABC5-005C2871AD74}" destId="{BDFDF17B-4DAA-4355-99D6-F0E29E5EEF13}" srcOrd="2" destOrd="0" presId="urn:microsoft.com/office/officeart/2005/8/layout/cycle1"/>
    <dgm:cxn modelId="{32AA1C2C-B3B3-47F3-9AC2-C333C890E0CA}" type="presParOf" srcId="{CE9B469B-5766-4BCE-ABC5-005C2871AD74}" destId="{D11805A1-E60D-40C4-9125-1DB47C947DCE}" srcOrd="3" destOrd="0" presId="urn:microsoft.com/office/officeart/2005/8/layout/cycle1"/>
    <dgm:cxn modelId="{904B9B7E-FB47-45D6-9739-917EE6677531}" type="presParOf" srcId="{CE9B469B-5766-4BCE-ABC5-005C2871AD74}" destId="{BA03B443-0545-4017-A517-1C5631CDCE49}" srcOrd="4" destOrd="0" presId="urn:microsoft.com/office/officeart/2005/8/layout/cycle1"/>
    <dgm:cxn modelId="{8C175365-309F-4F66-8383-E69017E503CC}" type="presParOf" srcId="{CE9B469B-5766-4BCE-ABC5-005C2871AD74}" destId="{3A8AE19A-3349-4D63-ADEE-512D9DD9583B}" srcOrd="5" destOrd="0" presId="urn:microsoft.com/office/officeart/2005/8/layout/cycle1"/>
    <dgm:cxn modelId="{2C22B2A0-DEC0-418B-9987-1B0B4F2CB092}" type="presParOf" srcId="{CE9B469B-5766-4BCE-ABC5-005C2871AD74}" destId="{3FBDAA5F-BD43-485B-A0DA-229452973BCA}" srcOrd="6" destOrd="0" presId="urn:microsoft.com/office/officeart/2005/8/layout/cycle1"/>
    <dgm:cxn modelId="{D583F58F-4DC1-439F-AB7B-F5653FEBC4A3}" type="presParOf" srcId="{CE9B469B-5766-4BCE-ABC5-005C2871AD74}" destId="{08FA4AEC-5D56-412D-98B6-B764E7E9B3A5}" srcOrd="7" destOrd="0" presId="urn:microsoft.com/office/officeart/2005/8/layout/cycle1"/>
    <dgm:cxn modelId="{5D99A325-CDE8-4996-8D9B-C0FF2C94736A}" type="presParOf" srcId="{CE9B469B-5766-4BCE-ABC5-005C2871AD74}" destId="{11F98C14-0879-4126-91CA-7964DDA9CCB7}" srcOrd="8" destOrd="0" presId="urn:microsoft.com/office/officeart/2005/8/layout/cycle1"/>
    <dgm:cxn modelId="{94B6F02D-1ED7-4A4D-8E1D-4E92243A1AFA}" type="presParOf" srcId="{CE9B469B-5766-4BCE-ABC5-005C2871AD74}" destId="{3983CA6B-A228-47ED-A3D6-94E15A525441}" srcOrd="9" destOrd="0" presId="urn:microsoft.com/office/officeart/2005/8/layout/cycle1"/>
    <dgm:cxn modelId="{972DB629-4E6E-4A84-8097-B2CFA515EBE0}" type="presParOf" srcId="{CE9B469B-5766-4BCE-ABC5-005C2871AD74}" destId="{E8DD54E1-D915-4ECD-B8E5-BF153C6D834F}" srcOrd="10" destOrd="0" presId="urn:microsoft.com/office/officeart/2005/8/layout/cycle1"/>
    <dgm:cxn modelId="{C801C643-DE1C-4C7B-8488-48979E03C4B6}" type="presParOf" srcId="{CE9B469B-5766-4BCE-ABC5-005C2871AD74}" destId="{3445DD2B-6D1D-4801-8DA9-63128BBC95E2}" srcOrd="11" destOrd="0" presId="urn:microsoft.com/office/officeart/2005/8/layout/cycle1"/>
    <dgm:cxn modelId="{811EF8C5-65C0-42B8-A06D-FB584582C024}" type="presParOf" srcId="{CE9B469B-5766-4BCE-ABC5-005C2871AD74}" destId="{145D05D4-C594-40A0-BDF6-5A658D802EAF}" srcOrd="12" destOrd="0" presId="urn:microsoft.com/office/officeart/2005/8/layout/cycle1"/>
    <dgm:cxn modelId="{75AE1A07-64C4-40E1-B13F-736468B92C62}" type="presParOf" srcId="{CE9B469B-5766-4BCE-ABC5-005C2871AD74}" destId="{5DF59A6A-9336-4379-8EED-48A92E3177CE}" srcOrd="13" destOrd="0" presId="urn:microsoft.com/office/officeart/2005/8/layout/cycle1"/>
    <dgm:cxn modelId="{F3577078-4441-4C52-9D71-5056C8D627A1}" type="presParOf" srcId="{CE9B469B-5766-4BCE-ABC5-005C2871AD74}" destId="{1870911B-8A9F-45E8-9907-154F31A40401}"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8AA9-041D-496F-A6C7-ED43A2599794}">
      <dsp:nvSpPr>
        <dsp:cNvPr id="0" name=""/>
        <dsp:cNvSpPr/>
      </dsp:nvSpPr>
      <dsp:spPr>
        <a:xfrm>
          <a:off x="273" y="722981"/>
          <a:ext cx="2055877" cy="1828228"/>
        </a:xfrm>
        <a:prstGeom prst="ellipse">
          <a:avLst/>
        </a:prstGeom>
        <a:solidFill>
          <a:schemeClr val="tx1">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Measures you collect and report for AmeriCorps grant</a:t>
          </a:r>
        </a:p>
      </dsp:txBody>
      <dsp:txXfrm>
        <a:off x="301349" y="990719"/>
        <a:ext cx="1453725" cy="1292752"/>
      </dsp:txXfrm>
    </dsp:sp>
    <dsp:sp modelId="{9A949C9A-6A0A-49D1-B695-86B7E474CF61}">
      <dsp:nvSpPr>
        <dsp:cNvPr id="0" name=""/>
        <dsp:cNvSpPr/>
      </dsp:nvSpPr>
      <dsp:spPr>
        <a:xfrm>
          <a:off x="2184830" y="1588029"/>
          <a:ext cx="292998" cy="29755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3667" y="1702351"/>
        <a:ext cx="215324" cy="68913"/>
      </dsp:txXfrm>
    </dsp:sp>
    <dsp:sp modelId="{375E0291-0ECF-41D4-82A5-79F48733FB80}">
      <dsp:nvSpPr>
        <dsp:cNvPr id="0" name=""/>
        <dsp:cNvSpPr/>
      </dsp:nvSpPr>
      <dsp:spPr>
        <a:xfrm>
          <a:off x="2606512" y="722981"/>
          <a:ext cx="2055877" cy="1828228"/>
        </a:xfrm>
        <a:prstGeom prst="ellipse">
          <a:avLst/>
        </a:prstGeom>
        <a:solidFill>
          <a:schemeClr val="tx1">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Other measures</a:t>
          </a:r>
        </a:p>
      </dsp:txBody>
      <dsp:txXfrm>
        <a:off x="2907588" y="990719"/>
        <a:ext cx="1453725" cy="1292752"/>
      </dsp:txXfrm>
    </dsp:sp>
    <dsp:sp modelId="{E43134CC-6851-4385-AB3C-07114858915C}">
      <dsp:nvSpPr>
        <dsp:cNvPr id="0" name=""/>
        <dsp:cNvSpPr/>
      </dsp:nvSpPr>
      <dsp:spPr>
        <a:xfrm>
          <a:off x="4791070" y="1588029"/>
          <a:ext cx="292998" cy="297557"/>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829907" y="1649326"/>
        <a:ext cx="215324" cy="174963"/>
      </dsp:txXfrm>
    </dsp:sp>
    <dsp:sp modelId="{D794095D-BFE3-4EE5-9D2C-CB861C25BB96}">
      <dsp:nvSpPr>
        <dsp:cNvPr id="0" name=""/>
        <dsp:cNvSpPr/>
      </dsp:nvSpPr>
      <dsp:spPr>
        <a:xfrm>
          <a:off x="5213022" y="690446"/>
          <a:ext cx="2055877" cy="1828228"/>
        </a:xfrm>
        <a:prstGeom prst="ellipse">
          <a:avLst/>
        </a:prstGeom>
        <a:solidFill>
          <a:schemeClr val="tx1">
            <a:lumMod val="25000"/>
            <a:lumOff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Good performance measurement system!</a:t>
          </a:r>
        </a:p>
      </dsp:txBody>
      <dsp:txXfrm>
        <a:off x="5514098" y="958184"/>
        <a:ext cx="1453725" cy="1292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F920B-0C27-494E-99A7-43F9B818FFC3}">
      <dsp:nvSpPr>
        <dsp:cNvPr id="0" name=""/>
        <dsp:cNvSpPr/>
      </dsp:nvSpPr>
      <dsp:spPr>
        <a:xfrm>
          <a:off x="3244835" y="66681"/>
          <a:ext cx="1548621" cy="117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Select measures and set targets</a:t>
          </a:r>
        </a:p>
      </dsp:txBody>
      <dsp:txXfrm>
        <a:off x="3244835" y="66681"/>
        <a:ext cx="1548621" cy="1172709"/>
      </dsp:txXfrm>
    </dsp:sp>
    <dsp:sp modelId="{BDFDF17B-4DAA-4355-99D6-F0E29E5EEF13}">
      <dsp:nvSpPr>
        <dsp:cNvPr id="0" name=""/>
        <dsp:cNvSpPr/>
      </dsp:nvSpPr>
      <dsp:spPr>
        <a:xfrm>
          <a:off x="675232" y="52812"/>
          <a:ext cx="4395814" cy="4395814"/>
        </a:xfrm>
        <a:prstGeom prst="circularArrow">
          <a:avLst>
            <a:gd name="adj1" fmla="val 5202"/>
            <a:gd name="adj2" fmla="val 336061"/>
            <a:gd name="adj3" fmla="val 21198754"/>
            <a:gd name="adj4" fmla="val 19725760"/>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3B443-0545-4017-A517-1C5631CDCE49}">
      <dsp:nvSpPr>
        <dsp:cNvPr id="0" name=""/>
        <dsp:cNvSpPr/>
      </dsp:nvSpPr>
      <dsp:spPr>
        <a:xfrm>
          <a:off x="3953270" y="2213743"/>
          <a:ext cx="1548621" cy="117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Collect performance measures data</a:t>
          </a:r>
        </a:p>
      </dsp:txBody>
      <dsp:txXfrm>
        <a:off x="3953270" y="2213743"/>
        <a:ext cx="1548621" cy="1172709"/>
      </dsp:txXfrm>
    </dsp:sp>
    <dsp:sp modelId="{3A8AE19A-3349-4D63-ADEE-512D9DD9583B}">
      <dsp:nvSpPr>
        <dsp:cNvPr id="0" name=""/>
        <dsp:cNvSpPr/>
      </dsp:nvSpPr>
      <dsp:spPr>
        <a:xfrm>
          <a:off x="674950" y="-445"/>
          <a:ext cx="4395814" cy="4395814"/>
        </a:xfrm>
        <a:prstGeom prst="circularArrow">
          <a:avLst>
            <a:gd name="adj1" fmla="val 5202"/>
            <a:gd name="adj2" fmla="val 336061"/>
            <a:gd name="adj3" fmla="val 3660316"/>
            <a:gd name="adj4" fmla="val 2254004"/>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A4AEC-5D56-412D-98B6-B764E7E9B3A5}">
      <dsp:nvSpPr>
        <dsp:cNvPr id="0" name=""/>
        <dsp:cNvSpPr/>
      </dsp:nvSpPr>
      <dsp:spPr>
        <a:xfrm>
          <a:off x="2098546" y="3561279"/>
          <a:ext cx="1548621" cy="117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Analyze data </a:t>
          </a:r>
        </a:p>
      </dsp:txBody>
      <dsp:txXfrm>
        <a:off x="2098546" y="3561279"/>
        <a:ext cx="1548621" cy="1172709"/>
      </dsp:txXfrm>
    </dsp:sp>
    <dsp:sp modelId="{11F98C14-0879-4126-91CA-7964DDA9CCB7}">
      <dsp:nvSpPr>
        <dsp:cNvPr id="0" name=""/>
        <dsp:cNvSpPr/>
      </dsp:nvSpPr>
      <dsp:spPr>
        <a:xfrm>
          <a:off x="674950" y="-445"/>
          <a:ext cx="4395814" cy="4395814"/>
        </a:xfrm>
        <a:prstGeom prst="circularArrow">
          <a:avLst>
            <a:gd name="adj1" fmla="val 5202"/>
            <a:gd name="adj2" fmla="val 336061"/>
            <a:gd name="adj3" fmla="val 8209935"/>
            <a:gd name="adj4" fmla="val 680362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D54E1-D915-4ECD-B8E5-BF153C6D834F}">
      <dsp:nvSpPr>
        <dsp:cNvPr id="0" name=""/>
        <dsp:cNvSpPr/>
      </dsp:nvSpPr>
      <dsp:spPr>
        <a:xfrm>
          <a:off x="243822" y="2213743"/>
          <a:ext cx="1548621" cy="117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Identify programmatic improvements</a:t>
          </a:r>
        </a:p>
      </dsp:txBody>
      <dsp:txXfrm>
        <a:off x="243822" y="2213743"/>
        <a:ext cx="1548621" cy="1172709"/>
      </dsp:txXfrm>
    </dsp:sp>
    <dsp:sp modelId="{3445DD2B-6D1D-4801-8DA9-63128BBC95E2}">
      <dsp:nvSpPr>
        <dsp:cNvPr id="0" name=""/>
        <dsp:cNvSpPr/>
      </dsp:nvSpPr>
      <dsp:spPr>
        <a:xfrm>
          <a:off x="674950" y="-445"/>
          <a:ext cx="4395814" cy="4395814"/>
        </a:xfrm>
        <a:prstGeom prst="circularArrow">
          <a:avLst>
            <a:gd name="adj1" fmla="val 5202"/>
            <a:gd name="adj2" fmla="val 336061"/>
            <a:gd name="adj3" fmla="val 12297174"/>
            <a:gd name="adj4" fmla="val 10771298"/>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59A6A-9336-4379-8EED-48A92E3177CE}">
      <dsp:nvSpPr>
        <dsp:cNvPr id="0" name=""/>
        <dsp:cNvSpPr/>
      </dsp:nvSpPr>
      <dsp:spPr>
        <a:xfrm>
          <a:off x="952264" y="33384"/>
          <a:ext cx="1548621" cy="117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Strengthen implementation</a:t>
          </a:r>
        </a:p>
      </dsp:txBody>
      <dsp:txXfrm>
        <a:off x="952264" y="33384"/>
        <a:ext cx="1548621" cy="1172709"/>
      </dsp:txXfrm>
    </dsp:sp>
    <dsp:sp modelId="{1870911B-8A9F-45E8-9907-154F31A40401}">
      <dsp:nvSpPr>
        <dsp:cNvPr id="0" name=""/>
        <dsp:cNvSpPr/>
      </dsp:nvSpPr>
      <dsp:spPr>
        <a:xfrm>
          <a:off x="604638" y="11885"/>
          <a:ext cx="4395814" cy="4395814"/>
        </a:xfrm>
        <a:prstGeom prst="circularArrow">
          <a:avLst>
            <a:gd name="adj1" fmla="val 5202"/>
            <a:gd name="adj2" fmla="val 336061"/>
            <a:gd name="adj3" fmla="val 16650449"/>
            <a:gd name="adj4" fmla="val 15666093"/>
            <a:gd name="adj5" fmla="val 606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9217D-3066-934B-A77F-DB49E68062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7FB155-57A4-4643-B50C-F308A1730D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6B3A6-128C-B047-B8B3-D455E7993B32}" type="datetimeFigureOut">
              <a:rPr lang="en-US" smtClean="0"/>
              <a:t>1/3/2024</a:t>
            </a:fld>
            <a:endParaRPr lang="en-US"/>
          </a:p>
        </p:txBody>
      </p:sp>
      <p:sp>
        <p:nvSpPr>
          <p:cNvPr id="4" name="Footer Placeholder 3">
            <a:extLst>
              <a:ext uri="{FF2B5EF4-FFF2-40B4-BE49-F238E27FC236}">
                <a16:creationId xmlns:a16="http://schemas.microsoft.com/office/drawing/2014/main" id="{A634979A-85CB-3046-A28B-DB42C6D09D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6E86CA-572F-CD4A-841F-D5836DC6D9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812D51-86C3-8745-8D9D-5AE4B8E9AA94}" type="slidenum">
              <a:rPr lang="en-US" smtClean="0"/>
              <a:t>‹#›</a:t>
            </a:fld>
            <a:endParaRPr lang="en-US"/>
          </a:p>
        </p:txBody>
      </p:sp>
    </p:spTree>
    <p:extLst>
      <p:ext uri="{BB962C8B-B14F-4D97-AF65-F5344CB8AC3E}">
        <p14:creationId xmlns:p14="http://schemas.microsoft.com/office/powerpoint/2010/main" val="4048724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5666B-449B-E44F-807C-820F308E0CD0}" type="datetimeFigureOut">
              <a:rPr lang="en-US" smtClean="0"/>
              <a:t>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49445-AB42-5F40-8FC0-3094745C6D48}" type="slidenum">
              <a:rPr lang="en-US" smtClean="0"/>
              <a:t>‹#›</a:t>
            </a:fld>
            <a:endParaRPr lang="en-US"/>
          </a:p>
        </p:txBody>
      </p:sp>
    </p:spTree>
    <p:extLst>
      <p:ext uri="{BB962C8B-B14F-4D97-AF65-F5344CB8AC3E}">
        <p14:creationId xmlns:p14="http://schemas.microsoft.com/office/powerpoint/2010/main" val="176994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DD49445-AB42-5F40-8FC0-3094745C6D48}" type="slidenum">
              <a:rPr lang="en-US" smtClean="0"/>
              <a:t>1</a:t>
            </a:fld>
            <a:endParaRPr lang="en-US"/>
          </a:p>
        </p:txBody>
      </p:sp>
      <p:sp>
        <p:nvSpPr>
          <p:cNvPr id="6" name="Notes Placeholder 5">
            <a:extLst>
              <a:ext uri="{FF2B5EF4-FFF2-40B4-BE49-F238E27FC236}">
                <a16:creationId xmlns:a16="http://schemas.microsoft.com/office/drawing/2014/main" id="{F2C2D723-922C-3F45-A96E-DEA59E8B6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72393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-It is ok if implementing the program causes you to learn that some parts of your model are not plausible or some outcomes may not be realistic.</a:t>
            </a:r>
            <a:r>
              <a:rPr lang="en-US" baseline="0" dirty="0"/>
              <a:t> </a:t>
            </a:r>
            <a:endParaRPr lang="en-US" dirty="0"/>
          </a:p>
          <a:p>
            <a:pPr lvl="0"/>
            <a:r>
              <a:rPr lang="en-US" dirty="0"/>
              <a:t>-For</a:t>
            </a:r>
            <a:r>
              <a:rPr lang="en-US" baseline="0" dirty="0"/>
              <a:t> example, say that as you implement your program and collect data on that implementation process, and the data show that beneficiaries require a more intensive intervention (more one-on-one time with members, for instance) than originally expected.  Your program may decide to spend more time serving fewer people than you originally proposed in your logic model, in order to achieve the desired comes. </a:t>
            </a:r>
            <a:endParaRPr lang="en-US" dirty="0"/>
          </a:p>
          <a:p>
            <a:pPr lvl="0"/>
            <a:r>
              <a:rPr lang="en-US" dirty="0"/>
              <a:t>-The logic model you submit in your application may be your best/ideal version.</a:t>
            </a:r>
            <a:r>
              <a:rPr lang="en-US" baseline="0" dirty="0"/>
              <a:t> Know that </a:t>
            </a:r>
            <a:r>
              <a:rPr lang="en-US" dirty="0"/>
              <a:t>that the model may change as it is implemented, and it is important to document those changes because you have to evaluate what you are actually doing</a:t>
            </a:r>
          </a:p>
          <a:p>
            <a:pPr lvl="0"/>
            <a:r>
              <a:rPr lang="en-US" dirty="0"/>
              <a:t>- For example, suppose</a:t>
            </a:r>
            <a:r>
              <a:rPr lang="en-US" baseline="0" dirty="0"/>
              <a:t> that m</a:t>
            </a:r>
            <a:r>
              <a:rPr lang="en-US" dirty="0"/>
              <a:t>ember time sheets show that sites are providing more training than expected.  The program analyzes the data and learns that sites are having to provide follow-up training to address concepts that members did not master during their initial orientation.  The training component of the program model can be changed to reflect that--either the program can standardize additional training across all sites or change what is offered at orientation.</a:t>
            </a:r>
          </a:p>
          <a:p>
            <a:pPr lvl="0"/>
            <a:r>
              <a:rPr lang="en-US" dirty="0"/>
              <a:t>-If there is variation in implementation that cannot be mitigated for whatever reason, it is important</a:t>
            </a:r>
            <a:r>
              <a:rPr lang="en-US" baseline="0" dirty="0"/>
              <a:t> that you</a:t>
            </a:r>
            <a:r>
              <a:rPr lang="en-US" dirty="0"/>
              <a:t> document that. Later on, when</a:t>
            </a:r>
            <a:r>
              <a:rPr lang="en-US" baseline="0" dirty="0"/>
              <a:t> you plan an evaluation of your program, you will need to understand where and how implementation may be different and account for it in the evaluation design.</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2911088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again is another portion of the Impact </a:t>
            </a:r>
            <a:r>
              <a:rPr lang="en-US" dirty="0" err="1"/>
              <a:t>Evaluability</a:t>
            </a:r>
            <a:r>
              <a:rPr lang="en-US" baseline="0" dirty="0"/>
              <a:t> Assessment Tool, on page 4 of your handout, this time the section related to program implementation.  As you assess implementation of your program, ask these questions: </a:t>
            </a:r>
          </a:p>
          <a:p>
            <a:r>
              <a:rPr lang="en-US" baseline="0" dirty="0"/>
              <a:t>	-Is the program implemented with fidelity to the logic model? </a:t>
            </a:r>
          </a:p>
          <a:p>
            <a:r>
              <a:rPr lang="en-US" baseline="0" dirty="0"/>
              <a:t>	-If the program is being adapted or revised, is that based on systematic data, and can the changes be documented?</a:t>
            </a:r>
          </a:p>
          <a:p>
            <a:r>
              <a:rPr lang="en-US" baseline="0" dirty="0"/>
              <a:t>	-Are staff and members qualified and properly trained? </a:t>
            </a:r>
          </a:p>
          <a:p>
            <a:r>
              <a:rPr lang="en-US" baseline="0" dirty="0"/>
              <a:t>	-Are there enough staff and members to successfully implement the program?</a:t>
            </a:r>
          </a:p>
          <a:p>
            <a:r>
              <a:rPr lang="en-US" baseline="0" dirty="0"/>
              <a:t>	-Are you tracking service provision and service usage using appropriate data collection methods?</a:t>
            </a:r>
          </a:p>
          <a:p>
            <a:r>
              <a:rPr lang="en-US" baseline="0" dirty="0"/>
              <a:t>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11</a:t>
            </a:fld>
            <a:endParaRPr lang="en-US"/>
          </a:p>
        </p:txBody>
      </p:sp>
    </p:spTree>
    <p:extLst>
      <p:ext uri="{BB962C8B-B14F-4D97-AF65-F5344CB8AC3E}">
        <p14:creationId xmlns:p14="http://schemas.microsoft.com/office/powerpoint/2010/main" val="30479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we’ll talk about building and refining data collection systems.  </a:t>
            </a:r>
          </a:p>
          <a:p>
            <a:r>
              <a:rPr lang="en-US" baseline="0" dirty="0"/>
              <a:t>-From day one (or even before day one!) it is critically important that you have systems in place to collect and manage high-quality program data. </a:t>
            </a:r>
          </a:p>
          <a:p>
            <a:r>
              <a:rPr lang="en-US" baseline="0" dirty="0"/>
              <a:t>-You’ll need to figure out how you want to collect data, build data collection systems, put a system in place to manage the data, figure out how you will access other administrative data (if applicable), and in all cases ensure that the data you collect is high-quality.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12</a:t>
            </a:fld>
            <a:endParaRPr lang="en-US"/>
          </a:p>
        </p:txBody>
      </p:sp>
    </p:spTree>
    <p:extLst>
      <p:ext uri="{BB962C8B-B14F-4D97-AF65-F5344CB8AC3E}">
        <p14:creationId xmlns:p14="http://schemas.microsoft.com/office/powerpoint/2010/main" val="87123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-First, you should look at your logic model and think through what data you need to collect—including data about outputs, outcomes, and implementation</a:t>
            </a:r>
            <a:r>
              <a:rPr lang="en-US" baseline="0" dirty="0"/>
              <a:t> processes.</a:t>
            </a:r>
          </a:p>
          <a:p>
            <a:pPr lvl="0"/>
            <a:r>
              <a:rPr lang="en-US" dirty="0"/>
              <a:t>-In addition to output/outcome performance measurement data, you should be tracking implementation data.  This includes output data other than beneficiaries served</a:t>
            </a:r>
            <a:r>
              <a:rPr lang="en-US" baseline="0" dirty="0"/>
              <a:t> – for example, </a:t>
            </a:r>
            <a:r>
              <a:rPr lang="en-US" dirty="0"/>
              <a:t>data about dosage/delivery of the intervention,</a:t>
            </a:r>
            <a:r>
              <a:rPr lang="en-US" baseline="0" dirty="0"/>
              <a:t> </a:t>
            </a:r>
            <a:r>
              <a:rPr lang="en-US" dirty="0"/>
              <a:t>data that makes it possible to ensure unduplicated counts, track multiple interventions provided to the same individual; demographic data; privacy concerns, etc.</a:t>
            </a:r>
          </a:p>
          <a:p>
            <a:pPr lvl="0"/>
            <a:r>
              <a:rPr lang="en-US" dirty="0"/>
              <a:t>-Where do you start?  Think about how you want to be able access, analyze, and use the data and by look at your logic model.  Begin with the end in mind.</a:t>
            </a:r>
          </a:p>
          <a:p>
            <a:r>
              <a:rPr lang="en-US" dirty="0"/>
              <a:t>-Instrument development: don’t just wing it. We have resources online about data collection for</a:t>
            </a:r>
            <a:r>
              <a:rPr lang="en-US" baseline="0" dirty="0"/>
              <a:t> both performance measurement and evaluation. There are lots of high-quality instruments out there that you can use, and in most cases you will not have to create your own from scratch.  You may want to work with an expert to develop instruments. </a:t>
            </a:r>
          </a:p>
          <a:p>
            <a:r>
              <a:rPr lang="en-US" baseline="0" dirty="0"/>
              <a:t>-Designing valid and reliable instruments means that in many cases they can also be used later for evaluation.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15032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also need a</a:t>
            </a:r>
            <a:r>
              <a:rPr lang="en-US" baseline="0" dirty="0"/>
              <a:t> data management system to store your data and allow you to access it and use it for program improvement, reporting, and decision making. </a:t>
            </a:r>
          </a:p>
          <a:p>
            <a:r>
              <a:rPr lang="en-US" baseline="0" dirty="0"/>
              <a:t>-</a:t>
            </a:r>
            <a:r>
              <a:rPr lang="en-US" dirty="0"/>
              <a:t>This can be either a very costly endeavor or not.</a:t>
            </a:r>
          </a:p>
          <a:p>
            <a:r>
              <a:rPr lang="en-US" dirty="0"/>
              <a:t>-Low</a:t>
            </a:r>
            <a:r>
              <a:rPr lang="en-US" baseline="0" dirty="0"/>
              <a:t> cost tools include Google docs, Microsoft Excel, and other widely available resources.</a:t>
            </a:r>
          </a:p>
          <a:p>
            <a:r>
              <a:rPr lang="en-US" baseline="0" dirty="0"/>
              <a:t>-Excel even has pretty sophisticated data analysis options that will accomplish most of your analytic needs at this stage.</a:t>
            </a:r>
          </a:p>
          <a:p>
            <a:endParaRPr lang="en-US" dirty="0"/>
          </a:p>
          <a:p>
            <a:r>
              <a:rPr lang="en-US" dirty="0"/>
              <a:t>-Eventually you will</a:t>
            </a:r>
            <a:r>
              <a:rPr lang="en-US" baseline="0" dirty="0"/>
              <a:t> likely want to invest in a more sophisticated option, especially as your data storage needs increase and you require more complicated analytic tools.</a:t>
            </a:r>
          </a:p>
          <a:p>
            <a:r>
              <a:rPr lang="en-US" baseline="0" dirty="0"/>
              <a:t>-Talk to other grantees about systems that have worked well for them.</a:t>
            </a:r>
          </a:p>
          <a:p>
            <a:r>
              <a:rPr lang="en-US" dirty="0"/>
              <a:t>-We put some examples up here, but there are many options out there.</a:t>
            </a:r>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14</a:t>
            </a:fld>
            <a:endParaRPr lang="en-US"/>
          </a:p>
        </p:txBody>
      </p:sp>
    </p:spTree>
    <p:extLst>
      <p:ext uri="{BB962C8B-B14F-4D97-AF65-F5344CB8AC3E}">
        <p14:creationId xmlns:p14="http://schemas.microsoft.com/office/powerpoint/2010/main" val="2507871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to ensure that the data</a:t>
            </a:r>
            <a:r>
              <a:rPr lang="en-US" baseline="0" dirty="0"/>
              <a:t> you collect is high-quality. This means the data are:</a:t>
            </a:r>
          </a:p>
          <a:p>
            <a:r>
              <a:rPr lang="en-US" baseline="0" dirty="0"/>
              <a:t>-Valid: the data mean what they are supposed to mean</a:t>
            </a:r>
          </a:p>
          <a:p>
            <a:r>
              <a:rPr lang="en-US" baseline="0" dirty="0"/>
              <a:t>-Complete: everyone is reporting a full set of data</a:t>
            </a:r>
          </a:p>
          <a:p>
            <a:r>
              <a:rPr lang="en-US" baseline="0" dirty="0"/>
              <a:t>-Consistent: everyone uses the same data collection methods so that the same data are collected, in the same way</a:t>
            </a:r>
          </a:p>
          <a:p>
            <a:r>
              <a:rPr lang="en-US" baseline="0" dirty="0"/>
              <a:t>-Accurate: the data are free from errors</a:t>
            </a:r>
          </a:p>
          <a:p>
            <a:r>
              <a:rPr lang="en-US" baseline="0" dirty="0"/>
              <a:t>-Verifiable: Everyone follows the same standard practices and checks their data</a:t>
            </a:r>
          </a:p>
          <a:p>
            <a:endParaRPr lang="en-US" baseline="0" dirty="0"/>
          </a:p>
          <a:p>
            <a:r>
              <a:rPr lang="en-US" baseline="0" dirty="0"/>
              <a:t>-Data quality is very important. It means that you are describing your program’s achievements in a trustworthy manner. </a:t>
            </a:r>
          </a:p>
          <a:p>
            <a:r>
              <a:rPr lang="en-US" baseline="0" dirty="0"/>
              <a:t>-</a:t>
            </a:r>
            <a:r>
              <a:rPr lang="en-US" dirty="0"/>
              <a:t>Check out Sarah Yue’s data quality</a:t>
            </a:r>
            <a:r>
              <a:rPr lang="en-US" baseline="0" dirty="0"/>
              <a:t> course for more information</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244688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grantees are required to collect and report performance measures to AmeriCorps,</a:t>
            </a:r>
            <a:r>
              <a:rPr lang="en-US" baseline="0" dirty="0"/>
              <a:t> but we really want you to be using performance measures data for program improvement. </a:t>
            </a:r>
          </a:p>
          <a:p>
            <a:r>
              <a:rPr lang="en-US" baseline="0" dirty="0"/>
              <a:t>-Performance measures are not a compliance exercise – they should be useful data that will help your program accomplish its goals.</a:t>
            </a:r>
          </a:p>
          <a:p>
            <a:r>
              <a:rPr lang="en-US" baseline="0" dirty="0"/>
              <a:t>-You will need to select appropriate performance measures, determine how often you will measure, adjust the measures over time as needed, use performance measurement data for program management, and eventually connect performance measurement and management processes to evaluation.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16</a:t>
            </a:fld>
            <a:endParaRPr lang="en-US"/>
          </a:p>
        </p:txBody>
      </p:sp>
    </p:spTree>
    <p:extLst>
      <p:ext uri="{BB962C8B-B14F-4D97-AF65-F5344CB8AC3E}">
        <p14:creationId xmlns:p14="http://schemas.microsoft.com/office/powerpoint/2010/main" val="16542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many grantees think of performance measurement as just collecting data on the output(s)/outcome(s) in their grant, but really good performance measurement is much more than that.</a:t>
            </a:r>
          </a:p>
          <a:p>
            <a:r>
              <a:rPr lang="en-US" dirty="0"/>
              <a:t>-Especially with regard to implementation, you should start thinking about what other performance measures you need to be tracking: member enrollment/retention (already should be tracking for compliance purposes), member training outputs/outcomes, member supervision milestones, data on how the intervention is being implemented.  </a:t>
            </a:r>
            <a:endParaRPr lang="en-US" sz="1200" kern="1200" dirty="0">
              <a:solidFill>
                <a:schemeClr val="tx1"/>
              </a:solidFill>
              <a:effectLst/>
              <a:latin typeface="+mn-lt"/>
              <a:ea typeface="+mn-ea"/>
              <a:cs typeface="+mn-cs"/>
            </a:endParaRPr>
          </a:p>
          <a:p>
            <a:r>
              <a:rPr lang="en-US" dirty="0"/>
              <a:t>-Or, you may be tracking key performance</a:t>
            </a:r>
            <a:r>
              <a:rPr lang="en-US" baseline="0" dirty="0"/>
              <a:t> measures </a:t>
            </a:r>
            <a:r>
              <a:rPr lang="en-US" dirty="0"/>
              <a:t>but don’t know how that</a:t>
            </a:r>
            <a:r>
              <a:rPr lang="en-US" baseline="0" dirty="0"/>
              <a:t> data </a:t>
            </a:r>
            <a:r>
              <a:rPr lang="en-US" dirty="0"/>
              <a:t>can be used to understand and strengthen implementation, which is what we’ll talk about in the next slide.</a:t>
            </a:r>
          </a:p>
          <a:p>
            <a:endParaRPr lang="en-US" dirty="0"/>
          </a:p>
          <a:p>
            <a:r>
              <a:rPr lang="en-US" dirty="0"/>
              <a:t>-You want to set targets that are ambitious yet achievable,</a:t>
            </a:r>
            <a:r>
              <a:rPr lang="en-US" baseline="0" dirty="0"/>
              <a:t> and you may need to adjust your measures or your targets over time.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181265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-You should not just be collecting and reporting performance measurement data to AmeriCorps – you need to use that data for program improvement.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order to achieve your program goals, you need to know if your goals are being met. One way to do that is by looking at performance measures data.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Good</a:t>
            </a:r>
            <a:r>
              <a:rPr lang="en-US" sz="1200" kern="1200" baseline="0" dirty="0">
                <a:solidFill>
                  <a:schemeClr val="tx1"/>
                </a:solidFill>
                <a:effectLst/>
                <a:latin typeface="+mn-lt"/>
                <a:ea typeface="+mn-ea"/>
                <a:cs typeface="+mn-cs"/>
              </a:rPr>
              <a:t> measures can help you understand how your program is working. </a:t>
            </a:r>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example, let’s say that you want to understand more</a:t>
            </a:r>
            <a:r>
              <a:rPr lang="en-US" sz="1200" kern="1200" baseline="0" dirty="0">
                <a:solidFill>
                  <a:schemeClr val="tx1"/>
                </a:solidFill>
                <a:effectLst/>
                <a:latin typeface="+mn-lt"/>
                <a:ea typeface="+mn-ea"/>
                <a:cs typeface="+mn-cs"/>
              </a:rPr>
              <a:t> about program </a:t>
            </a:r>
            <a:r>
              <a:rPr lang="en-US" sz="1200" kern="1200" dirty="0">
                <a:solidFill>
                  <a:schemeClr val="tx1"/>
                </a:solidFill>
                <a:effectLst/>
                <a:latin typeface="+mn-lt"/>
                <a:ea typeface="+mn-ea"/>
                <a:cs typeface="+mn-cs"/>
              </a:rPr>
              <a:t>implementation, specifically member training. You could create</a:t>
            </a:r>
            <a:r>
              <a:rPr lang="en-US" sz="1200" kern="1200" baseline="0" dirty="0">
                <a:solidFill>
                  <a:schemeClr val="tx1"/>
                </a:solidFill>
                <a:effectLst/>
                <a:latin typeface="+mn-lt"/>
                <a:ea typeface="+mn-ea"/>
                <a:cs typeface="+mn-cs"/>
              </a:rPr>
              <a:t> a performance measure that looks at member knowledge gains at pre-service and in-service training sessions. These data can help you understand a key component of your program, member training, specifically how it is implemented</a:t>
            </a:r>
            <a:r>
              <a:rPr lang="en-US" sz="1200" kern="1200" dirty="0">
                <a:solidFill>
                  <a:schemeClr val="tx1"/>
                </a:solidFill>
                <a:effectLst/>
                <a:latin typeface="+mn-lt"/>
                <a:ea typeface="+mn-ea"/>
                <a:cs typeface="+mn-cs"/>
              </a:rPr>
              <a:t>. If targets are not achieved on this measure, you will</a:t>
            </a:r>
            <a:r>
              <a:rPr lang="en-US" sz="1200" kern="1200" baseline="0" dirty="0">
                <a:solidFill>
                  <a:schemeClr val="tx1"/>
                </a:solidFill>
                <a:effectLst/>
                <a:latin typeface="+mn-lt"/>
                <a:ea typeface="+mn-ea"/>
                <a:cs typeface="+mn-cs"/>
              </a:rPr>
              <a:t> know that member training is not being implemented as designed, and you should work to improve it so that targets are met. </a:t>
            </a:r>
            <a:r>
              <a:rPr lang="en-US" sz="1200" kern="1200" dirty="0">
                <a:solidFill>
                  <a:schemeClr val="tx1"/>
                </a:solidFill>
                <a:effectLst/>
                <a:latin typeface="+mn-lt"/>
                <a:ea typeface="+mn-ea"/>
                <a:cs typeface="+mn-cs"/>
              </a:rPr>
              <a:t> </a:t>
            </a:r>
            <a:endParaRPr lang="en-US" dirty="0"/>
          </a:p>
          <a:p>
            <a:r>
              <a:rPr lang="en-US" dirty="0"/>
              <a:t>-Performance management</a:t>
            </a:r>
            <a:r>
              <a:rPr lang="en-US" baseline="0" dirty="0"/>
              <a:t> should be a continuous feedback loop, where you measure, analyze, identify improvements, make programmatic decisions that are grounded in data, and strengthen implementation as needed. </a:t>
            </a:r>
          </a:p>
          <a:p>
            <a:endParaRPr lang="en-US" baseline="0" dirty="0"/>
          </a:p>
          <a:p>
            <a:r>
              <a:rPr lang="en-US" baseline="0" dirty="0"/>
              <a:t>-For more information on performance measures, check out the Performance Measures Core Curriculum on the nationalservice.gov Resources page.</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3038604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 -Here’s an example of good performance management. A</a:t>
            </a:r>
            <a:r>
              <a:rPr lang="en-US" sz="1200" kern="1200" baseline="0" dirty="0">
                <a:solidFill>
                  <a:schemeClr val="tx1"/>
                </a:solidFill>
                <a:effectLst/>
                <a:latin typeface="+mn-lt"/>
                <a:ea typeface="+mn-ea"/>
                <a:cs typeface="+mn-cs"/>
              </a:rPr>
              <a:t> moderate sized AmeriCorps </a:t>
            </a:r>
            <a:r>
              <a:rPr lang="en-US" sz="1200" kern="1200" dirty="0">
                <a:solidFill>
                  <a:schemeClr val="tx1"/>
                </a:solidFill>
                <a:effectLst/>
                <a:latin typeface="+mn-lt"/>
                <a:ea typeface="+mn-ea"/>
                <a:cs typeface="+mn-cs"/>
              </a:rPr>
              <a:t>program operates a housing assistance hotline, where those in need of shelter can be connected with available housing units. </a:t>
            </a:r>
          </a:p>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program selected the following Economic Opportunity performance measures: </a:t>
            </a:r>
            <a:r>
              <a:rPr lang="en-US" sz="1200" kern="1200" dirty="0">
                <a:solidFill>
                  <a:schemeClr val="tx1"/>
                </a:solidFill>
                <a:effectLst/>
                <a:latin typeface="+mn-lt"/>
                <a:ea typeface="+mn-ea"/>
                <a:cs typeface="+mn-cs"/>
              </a:rPr>
              <a:t>O5 (Number of economically disadvantaged individuals, including homeless individuals, receiving housing services) and O11 (Number of economically disadvantaged individuals, including homeless individuals, transitioned into safe, healthy, affordable housing).</a:t>
            </a:r>
          </a:p>
          <a:p>
            <a:r>
              <a:rPr lang="en-US" sz="1200" kern="1200" dirty="0">
                <a:solidFill>
                  <a:schemeClr val="tx1"/>
                </a:solidFill>
                <a:effectLst/>
                <a:latin typeface="+mn-lt"/>
                <a:ea typeface="+mn-ea"/>
                <a:cs typeface="+mn-cs"/>
              </a:rPr>
              <a:t>-They set a target of fielding 500 calls during the project year, and placing 600 individuals in housing.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the end of the project year, the program reviews its data and discovers that they have exceeded their call target for O5 by 400 calls, fielding 900 calls during the project year. Additionally, they discover that they have only placed 300 individuals in housing.</a:t>
            </a:r>
          </a:p>
          <a:p>
            <a:r>
              <a:rPr lang="en-US" sz="1200" kern="1200" dirty="0">
                <a:solidFill>
                  <a:schemeClr val="tx1"/>
                </a:solidFill>
                <a:effectLst/>
                <a:latin typeface="+mn-lt"/>
                <a:ea typeface="+mn-ea"/>
                <a:cs typeface="+mn-cs"/>
              </a:rPr>
              <a:t>-Reviewing the member call logs, used to track the number of calls fielded for O5, they find that individuals have called the hotline multiple times in order to secure their placement in housing. The program had anticipated that placement would be completed in the course of one call. Further, the program finds that the lower number of placements than the target of 600 for O11 reflects the fact that the placement process took longer than anticipated, requiring multiple touch points between the member and the client. </a:t>
            </a:r>
          </a:p>
          <a:p>
            <a:r>
              <a:rPr lang="en-US" sz="1200" kern="1200" dirty="0">
                <a:solidFill>
                  <a:schemeClr val="tx1"/>
                </a:solidFill>
                <a:effectLst/>
                <a:latin typeface="+mn-lt"/>
                <a:ea typeface="+mn-ea"/>
                <a:cs typeface="+mn-cs"/>
              </a:rPr>
              <a:t>-In response, the program uses this data to make program</a:t>
            </a:r>
            <a:r>
              <a:rPr lang="en-US" sz="1200" kern="1200" baseline="0" dirty="0">
                <a:solidFill>
                  <a:schemeClr val="tx1"/>
                </a:solidFill>
                <a:effectLst/>
                <a:latin typeface="+mn-lt"/>
                <a:ea typeface="+mn-ea"/>
                <a:cs typeface="+mn-cs"/>
              </a:rPr>
              <a:t> improvements. First, t</a:t>
            </a:r>
            <a:r>
              <a:rPr lang="en-US" sz="1200" kern="1200" dirty="0">
                <a:solidFill>
                  <a:schemeClr val="tx1"/>
                </a:solidFill>
                <a:effectLst/>
                <a:latin typeface="+mn-lt"/>
                <a:ea typeface="+mn-ea"/>
                <a:cs typeface="+mn-cs"/>
              </a:rPr>
              <a:t>he program will make adjustments to the call intake process to allow clients to call back multiple times through a separate number, preserving the hotline for first time callers and allowing for triage of cases. In addition, the program will readjust their target for O11 to more accurately reflect the time intensiveness of the placement process and demand for services.</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100798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presentation that we haven’t yet presented as part of our evaluation core</a:t>
            </a:r>
            <a:r>
              <a:rPr lang="en-US" baseline="0" dirty="0"/>
              <a:t> curriculum, so you’re in for a treat!</a:t>
            </a:r>
          </a:p>
          <a:p>
            <a:r>
              <a:rPr lang="en-US" baseline="0" dirty="0"/>
              <a:t>-The learning objectives are for you to:</a:t>
            </a:r>
          </a:p>
          <a:p>
            <a:r>
              <a:rPr lang="en-US" baseline="0" dirty="0"/>
              <a:t>	-Understand five critical activities for your first grant cycle</a:t>
            </a:r>
          </a:p>
          <a:p>
            <a:r>
              <a:rPr lang="en-US" baseline="0" dirty="0"/>
              <a:t>	-Recognize how these activities lay the foundation for future evaluation work</a:t>
            </a:r>
          </a:p>
          <a:p>
            <a:r>
              <a:rPr lang="en-US" baseline="0" dirty="0"/>
              <a:t>	-And learn how to plan ahead to ensure that your program achieves key first-cycle milestones.</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2319278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mn-lt"/>
              </a:rPr>
              <a:t>-Performance measures should be collected on an ongoing basis and compared to a target level, whereas an evaluation is designed to answer a specific research question about the goals of the intervention. </a:t>
            </a:r>
          </a:p>
          <a:p>
            <a:r>
              <a:rPr lang="en-US" baseline="0" dirty="0">
                <a:latin typeface="+mn-lt"/>
              </a:rPr>
              <a:t>-Despite these differences, the two activities are closely linked and should be aligned. </a:t>
            </a:r>
          </a:p>
          <a:p>
            <a:r>
              <a:rPr lang="en-US" baseline="0" dirty="0">
                <a:latin typeface="+mn-lt"/>
              </a:rPr>
              <a:t>-Well chosen performance measures can be the basis for future evaluation activities; for example, outcome measures can be extended or expanded upon, data collection instruments used for performance measures can often be used or adapted for evaluation, and reflecting on performance measures data can help when considering research questions for an evaluation.</a:t>
            </a:r>
          </a:p>
          <a:p>
            <a:r>
              <a:rPr lang="en-US" baseline="0" dirty="0">
                <a:latin typeface="+mn-lt"/>
              </a:rPr>
              <a:t>-Importantly, performance measurement should be ongoing, all the time, every year. It does not stop once you begin your first evaluation.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285947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day one, you need to be thinking about how you can build your staff’s capacity to collect, manage, and utilize data.</a:t>
            </a:r>
          </a:p>
          <a:p>
            <a:r>
              <a:rPr lang="en-US" baseline="0" dirty="0"/>
              <a:t>-</a:t>
            </a:r>
            <a:r>
              <a:rPr lang="en-US" dirty="0"/>
              <a:t>We acknowledge that this may require a change in both individual mindset – because not a lot of people go into national service because they want to measure things – and in organizational culture.</a:t>
            </a:r>
          </a:p>
          <a:p>
            <a:r>
              <a:rPr lang="en-US" dirty="0"/>
              <a:t>-However, the sooner you make staff development in this area a priority, the better you will fare down the line,</a:t>
            </a:r>
            <a:r>
              <a:rPr lang="en-US" baseline="0" dirty="0"/>
              <a:t> and not just with AmeriCorps. This is a core competency for 21</a:t>
            </a:r>
            <a:r>
              <a:rPr lang="en-US" baseline="30000" dirty="0"/>
              <a:t>st</a:t>
            </a:r>
            <a:r>
              <a:rPr lang="en-US" baseline="0" dirty="0"/>
              <a:t> century managers. </a:t>
            </a:r>
          </a:p>
          <a:p>
            <a:r>
              <a:rPr lang="en-US" baseline="0" dirty="0"/>
              <a:t>-Not only do you need to develop staff skills in these areas, but you need to assign responsibilities and sometimes engage external experts for more specialized or technical tasks. </a:t>
            </a:r>
          </a:p>
          <a:p>
            <a:r>
              <a:rPr lang="en-US" baseline="0" dirty="0"/>
              <a:t>-We will touch on this last point, becoming a learning organization, toward the end of the presentation.</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116771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expect staff to be experts, but they should be reasonably capable</a:t>
            </a:r>
            <a:r>
              <a:rPr lang="en-US" baseline="0" dirty="0"/>
              <a:t>.  Staff need to know how to collect high-quality data and manage that data, and at least one person on staff should have basic analytic skills.</a:t>
            </a:r>
          </a:p>
          <a:p>
            <a:r>
              <a:rPr lang="en-US" baseline="0" dirty="0"/>
              <a:t>-It’s important for program managers to know what they know and what they don’t know, and what their staff know and don’t know. That can help you figure out in which areas you need to seek outside expertise, or where you can target staff development activities and resources. </a:t>
            </a:r>
          </a:p>
          <a:p>
            <a:r>
              <a:rPr lang="en-US" baseline="0" dirty="0"/>
              <a:t>-It’s also important that responsibilities for data tasks are clearly defined and assigned. Key tasks need owners so that nothing is missed or overlooked.</a:t>
            </a:r>
            <a:endParaRPr lang="en-US" dirty="0"/>
          </a:p>
          <a:p>
            <a:r>
              <a:rPr lang="en-US" dirty="0"/>
              <a:t>-Staff can check out the Evaluation and Performance</a:t>
            </a:r>
            <a:r>
              <a:rPr lang="en-US" baseline="0" dirty="0"/>
              <a:t> Measurement Core Curricula, both available online on the Resources page.</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1053611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technical</a:t>
            </a:r>
            <a:r>
              <a:rPr lang="en-US" baseline="0" dirty="0"/>
              <a:t> or complicated data tasks, you’ll want to engage external experts.  </a:t>
            </a:r>
          </a:p>
          <a:p>
            <a:r>
              <a:rPr lang="en-US" baseline="0" dirty="0"/>
              <a:t>-Experts can be particularly helpful when you are designing data collection instruments, conducting complicated analyses, or when you have questions about measurement or evaluation. </a:t>
            </a:r>
          </a:p>
          <a:p>
            <a:r>
              <a:rPr lang="en-US" baseline="0" dirty="0"/>
              <a:t>-Tap into all available resources. Think about finding expertise through cooperative extension programs or universities, volunteer pro bono experts, your board, or consultants. </a:t>
            </a:r>
          </a:p>
          <a:p>
            <a:r>
              <a:rPr lang="en-US" baseline="0" dirty="0"/>
              <a:t>-Talk to other programs in your network – tap their brains, see where they have sought out help.</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137365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-Now we’re going to take a few minutes to have you start</a:t>
            </a:r>
            <a:r>
              <a:rPr lang="en-US" baseline="0" dirty="0"/>
              <a:t> filling out the Impact </a:t>
            </a:r>
            <a:r>
              <a:rPr lang="en-US" baseline="0" dirty="0" err="1"/>
              <a:t>Evaluability</a:t>
            </a:r>
            <a:r>
              <a:rPr lang="en-US" baseline="0" dirty="0"/>
              <a:t> Assessment Tool.</a:t>
            </a:r>
          </a:p>
          <a:p>
            <a:pPr lvl="0"/>
            <a:r>
              <a:rPr lang="en-US" baseline="0" dirty="0"/>
              <a:t>-</a:t>
            </a:r>
            <a:r>
              <a:rPr lang="en-US" dirty="0"/>
              <a:t>You can use this tool as a starting point/planning tool</a:t>
            </a:r>
            <a:r>
              <a:rPr lang="en-US" baseline="0" dirty="0"/>
              <a:t> – we don’t expert you to have all the answers now, and some of the pages will only be relevant down the road when you start planning an evaluation. </a:t>
            </a:r>
            <a:endParaRPr lang="en-US" dirty="0"/>
          </a:p>
          <a:p>
            <a:pPr lvl="0"/>
            <a:r>
              <a:rPr lang="en-US" dirty="0"/>
              <a:t>-You could do the assessment annually, identify growth areas to focus on, make a plan, and assign responsibility for implementation of the plan, and assess again at the end of each year.  </a:t>
            </a:r>
          </a:p>
          <a:p>
            <a:pPr lvl="0"/>
            <a:r>
              <a:rPr lang="en-US" dirty="0"/>
              <a:t>-There is a lot in here, so for now we will highlight some of the areas of focus that would be likely to be the best use of time for programs in first three years: theory of change,</a:t>
            </a:r>
            <a:r>
              <a:rPr lang="en-US" baseline="0" dirty="0"/>
              <a:t> and </a:t>
            </a:r>
            <a:r>
              <a:rPr lang="en-US" dirty="0"/>
              <a:t>implementation.</a:t>
            </a:r>
          </a:p>
          <a:p>
            <a:pPr lvl="0"/>
            <a:endParaRPr lang="en-US" dirty="0"/>
          </a:p>
          <a:p>
            <a:pPr lvl="0"/>
            <a:r>
              <a:rPr lang="en-US" dirty="0"/>
              <a:t>-Theory of change is on page 3</a:t>
            </a:r>
          </a:p>
          <a:p>
            <a:pPr lvl="0"/>
            <a:r>
              <a:rPr lang="en-US" dirty="0"/>
              <a:t>-Implementation is on page 4.</a:t>
            </a:r>
          </a:p>
          <a:p>
            <a:pPr lvl="0"/>
            <a:endParaRPr lang="en-US" dirty="0"/>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2063600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a:t>Facilitator notes:</a:t>
            </a:r>
            <a:r>
              <a:rPr lang="en-US" dirty="0"/>
              <a:t> To recap, we’ve covered the first of four foundational elements, and now we’ll cover the remaining two: evaluation planning and becoming a learning org. </a:t>
            </a:r>
          </a:p>
          <a:p>
            <a:endParaRPr lang="en-US" dirty="0"/>
          </a:p>
          <a:p>
            <a:r>
              <a:rPr lang="en-US" b="1" dirty="0"/>
              <a:t>-For AmeriCorps State and National grantees,</a:t>
            </a:r>
            <a:r>
              <a:rPr lang="en-US" dirty="0"/>
              <a:t> the first </a:t>
            </a:r>
            <a:r>
              <a:rPr lang="en-US" b="1" dirty="0"/>
              <a:t>year of your competitive </a:t>
            </a:r>
            <a:r>
              <a:rPr lang="en-US" dirty="0"/>
              <a:t>grant cycle </a:t>
            </a:r>
            <a:r>
              <a:rPr lang="en-US" b="1" dirty="0"/>
              <a:t>should be used for </a:t>
            </a:r>
            <a:r>
              <a:rPr lang="en-US" dirty="0"/>
              <a:t>developing an evaluation plan, which will be executed in </a:t>
            </a:r>
            <a:r>
              <a:rPr lang="en-US" b="1" dirty="0"/>
              <a:t>the second year of your </a:t>
            </a:r>
            <a:r>
              <a:rPr lang="en-US" dirty="0"/>
              <a:t>grant cycle. However, you can start slightly earlier if you want.</a:t>
            </a:r>
            <a:r>
              <a:rPr lang="en-US" b="1" dirty="0"/>
              <a:t> It is also important to note that the evaluation requirement applies to grantees in their second grant cycle. Grantees in their very first grant cycle are not expected to have an evaluation plan, but may develop one in preparation for their second grant cycle. </a:t>
            </a:r>
          </a:p>
          <a:p>
            <a:endParaRPr lang="en-US" dirty="0"/>
          </a:p>
          <a:p>
            <a:pPr marL="171450" indent="-171450">
              <a:buFontTx/>
              <a:buChar char="-"/>
            </a:pPr>
            <a:r>
              <a:rPr lang="en-US" dirty="0"/>
              <a:t>Planning process has a few core components</a:t>
            </a:r>
          </a:p>
          <a:p>
            <a:pPr marL="628650" lvl="1" indent="-171450">
              <a:buFontTx/>
              <a:buChar char="-"/>
            </a:pPr>
            <a:r>
              <a:rPr lang="en-US" dirty="0"/>
              <a:t>Select research questions. </a:t>
            </a:r>
            <a:r>
              <a:rPr lang="en-US" b="1" dirty="0"/>
              <a:t>These should be questions that you are interested in learning about the program. They should also align with your program’s logic model and theory of change. </a:t>
            </a:r>
          </a:p>
          <a:p>
            <a:pPr marL="628650" lvl="1" indent="-171450">
              <a:buFontTx/>
              <a:buChar char="-"/>
            </a:pPr>
            <a:r>
              <a:rPr lang="en-US" dirty="0"/>
              <a:t>Budget for evaluation </a:t>
            </a:r>
          </a:p>
          <a:p>
            <a:pPr marL="628650" lvl="1" indent="-171450">
              <a:buFontTx/>
              <a:buChar char="-"/>
            </a:pPr>
            <a:r>
              <a:rPr lang="en-US" dirty="0"/>
              <a:t>Develop evaluation plan. </a:t>
            </a:r>
            <a:r>
              <a:rPr lang="en-US" b="1" dirty="0"/>
              <a:t>This would need to be developed prior to your next grant cycle. You can develop this on your own, in consultation with an evaluator, or with other stakeholders such as your State Commission (if relevant).</a:t>
            </a:r>
          </a:p>
          <a:p>
            <a:pPr marL="628650" lvl="1" indent="-171450">
              <a:buFontTx/>
              <a:buChar char="-"/>
            </a:pPr>
            <a:r>
              <a:rPr lang="en-US" dirty="0"/>
              <a:t>Make design decisions. </a:t>
            </a:r>
            <a:r>
              <a:rPr lang="en-US" b="1" dirty="0"/>
              <a:t>It is important to note that the design selected may be pre-determined by the size of your program. That is, size is based on the average level of funding received each year from AmeriCorps during your three-year grant cycle. If you receive less than $500,000 on average per year, you are considered a small grantee and thus have flexibility in the design option you choose. However, if you received more than $500,000 on average per year, you would be considered large and would be required to conduct an impact evaluation. There are ways for large grantees to be exempt from this requirement (i.e., Alternative Evaluation Approach (AEA)). More information about evaluation designs and AEAs are discussed in more detail in the “How to Write an Evaluation Plan” and “Overview of Evaluation Designs” slides on the Evaluation Resources page on the AmeriCorps website. </a:t>
            </a:r>
          </a:p>
          <a:p>
            <a:pPr marL="171450" lvl="1"/>
            <a:endParaRPr lang="en-US" dirty="0"/>
          </a:p>
          <a:p>
            <a:r>
              <a:rPr lang="en-US" dirty="0"/>
              <a:t>-We will provide an overview of each of these components in this section of the presentation, however, there are also courses available on the Evaluation Resources page that will dive into these topics in much more detail.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25</a:t>
            </a:fld>
            <a:endParaRPr lang="en-US"/>
          </a:p>
        </p:txBody>
      </p:sp>
    </p:spTree>
    <p:extLst>
      <p:ext uri="{BB962C8B-B14F-4D97-AF65-F5344CB8AC3E}">
        <p14:creationId xmlns:p14="http://schemas.microsoft.com/office/powerpoint/2010/main" val="46443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defTabSz="465887">
              <a:buFontTx/>
              <a:buChar char="-"/>
              <a:defRPr/>
            </a:pPr>
            <a:r>
              <a:rPr lang="en-US" dirty="0"/>
              <a:t>One of the fist steps taken as you plan any evaluation is to develop research questions</a:t>
            </a:r>
          </a:p>
          <a:p>
            <a:pPr marL="171450" indent="-171450" defTabSz="465887">
              <a:buFontTx/>
              <a:buChar char="-"/>
              <a:defRPr/>
            </a:pPr>
            <a:endParaRPr lang="en-US" dirty="0"/>
          </a:p>
          <a:p>
            <a:pPr marL="171450" indent="-171450" defTabSz="465887">
              <a:buFontTx/>
              <a:buChar char="-"/>
              <a:defRPr/>
            </a:pPr>
            <a:r>
              <a:rPr lang="en-US" dirty="0"/>
              <a:t>Research questions are a list of questions that you anticipate being able to answer at the end of the evaluation. </a:t>
            </a:r>
          </a:p>
          <a:p>
            <a:pPr marL="628650" lvl="1" indent="-171450" defTabSz="465887">
              <a:buFontTx/>
              <a:buChar char="-"/>
              <a:defRPr/>
            </a:pPr>
            <a:r>
              <a:rPr lang="en-US" dirty="0"/>
              <a:t>They focus the evaluation and provide important parameters for the evaluation design</a:t>
            </a:r>
          </a:p>
          <a:p>
            <a:pPr marL="628650" lvl="1" indent="-171450" defTabSz="465887">
              <a:buFontTx/>
              <a:buChar char="-"/>
              <a:defRPr/>
            </a:pPr>
            <a:r>
              <a:rPr lang="en-US" dirty="0"/>
              <a:t>Research questions should test part of your TOC and map back to your LM. </a:t>
            </a:r>
          </a:p>
          <a:p>
            <a:pPr marL="171450" lvl="1" indent="-171450" defTabSz="465887">
              <a:buFontTx/>
              <a:buChar char="-"/>
              <a:defRPr/>
            </a:pPr>
            <a:r>
              <a:rPr lang="en-US" dirty="0"/>
              <a:t>There are a few things to remember when creating your RQs:</a:t>
            </a:r>
          </a:p>
          <a:p>
            <a:pPr marL="628650" lvl="2" indent="-171450" defTabSz="465887">
              <a:buFontTx/>
              <a:buChar char="-"/>
              <a:defRPr/>
            </a:pPr>
            <a:r>
              <a:rPr lang="en-US" dirty="0"/>
              <a:t>Clear, specific, and well-defined so they can be thoroughly answered after completing the other evaluation activities (e.g., instrument development, data collection, analysis, etc.). </a:t>
            </a:r>
          </a:p>
          <a:p>
            <a:pPr marL="628650" lvl="2" indent="-171450" defTabSz="465887">
              <a:buFontTx/>
              <a:buChar char="-"/>
              <a:defRPr/>
            </a:pPr>
            <a:r>
              <a:rPr lang="en-US" dirty="0"/>
              <a:t>Also, need to focus on a program or program component. </a:t>
            </a:r>
          </a:p>
          <a:p>
            <a:pPr marL="1085850" lvl="3" indent="-171450" defTabSz="465887">
              <a:buFontTx/>
              <a:buChar char="-"/>
              <a:defRPr/>
            </a:pPr>
            <a:r>
              <a:rPr lang="en-US" dirty="0"/>
              <a:t>As AC grantees, make sure your </a:t>
            </a:r>
            <a:r>
              <a:rPr lang="en-US" dirty="0" err="1"/>
              <a:t>eval</a:t>
            </a:r>
            <a:r>
              <a:rPr lang="en-US" dirty="0"/>
              <a:t> focuses on the AC component of your program, in order for it to meet our evaluation requirements. </a:t>
            </a:r>
          </a:p>
          <a:p>
            <a:pPr marL="628650" lvl="2" indent="-171450" defTabSz="465887">
              <a:buFontTx/>
              <a:buChar char="-"/>
              <a:defRPr/>
            </a:pPr>
            <a:r>
              <a:rPr lang="en-US" dirty="0"/>
              <a:t>It’s also important that your RQs be measurable by the evaluation, because they eventually need to be answered by your evaluation activities. </a:t>
            </a:r>
            <a:r>
              <a:rPr lang="en-US" b="1" dirty="0"/>
              <a:t>That is, you should confirm that the data you collect for the evaluation will answer each research question.</a:t>
            </a:r>
          </a:p>
          <a:p>
            <a:pPr marL="628650" marR="0" lvl="2" indent="-171450" algn="l" defTabSz="465887" rtl="0" eaLnBrk="1" fontAlgn="auto" latinLnBrk="0" hangingPunct="1">
              <a:lnSpc>
                <a:spcPct val="100000"/>
              </a:lnSpc>
              <a:spcBef>
                <a:spcPts val="0"/>
              </a:spcBef>
              <a:spcAft>
                <a:spcPts val="0"/>
              </a:spcAft>
              <a:buClrTx/>
              <a:buSzTx/>
              <a:buFontTx/>
              <a:buChar char="-"/>
              <a:tabLst/>
              <a:defRPr/>
            </a:pPr>
            <a:r>
              <a:rPr lang="en-US" b="1" dirty="0"/>
              <a:t>You will need to ensure that the research questions are appropriate for the design proposed. For instance, an impact evaluation includes a comparison or control group. Therefore, the research question should be phrased such that its clear that changes in the program beneficiaries will be compared to the changes experienced by a group not receiving the program’s services. </a:t>
            </a:r>
          </a:p>
          <a:p>
            <a:pPr marL="628650" lvl="2" indent="-171450" defTabSz="465887">
              <a:buFontTx/>
              <a:buChar char="-"/>
              <a:defRPr/>
            </a:pPr>
            <a:r>
              <a:rPr lang="en-US" dirty="0"/>
              <a:t>Finally, RQs need to be aligned with your program’s logic model.</a:t>
            </a:r>
          </a:p>
          <a:p>
            <a:pPr defTabSz="465887">
              <a:defRPr/>
            </a:pPr>
            <a:r>
              <a:rPr lang="en-US" baseline="0" dirty="0"/>
              <a:t>  </a:t>
            </a:r>
          </a:p>
          <a:p>
            <a:r>
              <a:rPr lang="en-US" dirty="0"/>
              <a:t>The research questions development process is a great time to engage stakeholders and gives a chance to get buy in and increase a feeling of ownership in the evaluation. </a:t>
            </a:r>
          </a:p>
          <a:p>
            <a:endParaRPr lang="en-US" dirty="0"/>
          </a:p>
          <a:p>
            <a:r>
              <a:rPr lang="en-US" dirty="0"/>
              <a:t>Creating research questions that follow these guidelines sets your evaluation up for success and helps manage internal and external expectations for the evaluation.</a:t>
            </a:r>
            <a:r>
              <a:rPr lang="en-US" b="1" dirty="0"/>
              <a:t> If you would like more guidance about developing research questions, you may review the “Developing Research Questions for Evaluation” slides on the Evaluation Resources page on the AmeriCorps website.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3072954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u="sng" dirty="0"/>
              <a:t>Facilitator notes:</a:t>
            </a:r>
            <a:r>
              <a:rPr lang="en-US" dirty="0"/>
              <a:t> In general,</a:t>
            </a:r>
            <a:r>
              <a:rPr lang="en-US" baseline="0" dirty="0"/>
              <a:t> evaluation budgets should:</a:t>
            </a:r>
          </a:p>
          <a:p>
            <a:pPr marL="174698" indent="-174698">
              <a:buFont typeface="Arial" panose="020B0604020202020204" pitchFamily="34" charset="0"/>
              <a:buChar char="•"/>
            </a:pPr>
            <a:r>
              <a:rPr lang="en-US" dirty="0"/>
              <a:t>Reflect the expectations</a:t>
            </a:r>
            <a:r>
              <a:rPr lang="en-US" baseline="0" dirty="0"/>
              <a:t> of stakeholders, particularly in terms of scope, duration, and level of rigor of the evaluation</a:t>
            </a:r>
            <a:r>
              <a:rPr lang="en-US" dirty="0"/>
              <a:t>. Any</a:t>
            </a:r>
            <a:r>
              <a:rPr lang="en-US" baseline="0" dirty="0"/>
              <a:t> requirements or mandated components as a condition of funding are also important here. </a:t>
            </a:r>
            <a:r>
              <a:rPr lang="en-US" dirty="0"/>
              <a:t>For example, AmeriCorps State and National </a:t>
            </a:r>
            <a:r>
              <a:rPr lang="en-US" baseline="0" dirty="0"/>
              <a:t>grantees receiving over $500k are required to conduct an external impact evaluation covering at least one program year. The use of an external evaluator and the methods needed to implement a comparison or control group design, for example, both bring their own particular cost requirements. So you can see that </a:t>
            </a:r>
            <a:r>
              <a:rPr lang="en-US" dirty="0"/>
              <a:t>design</a:t>
            </a:r>
            <a:r>
              <a:rPr lang="en-US" baseline="0" dirty="0"/>
              <a:t> requirements, scope of the evaluation, and who will be conducting the evaluation will affect the final budget. The evaluation budget should also reflect any stakeholder investment, be it financial or in another form such as time or technical assistance.</a:t>
            </a:r>
          </a:p>
          <a:p>
            <a:pPr marL="174698" indent="-174698">
              <a:buFont typeface="Arial" panose="020B0604020202020204" pitchFamily="34" charset="0"/>
              <a:buChar char="•"/>
            </a:pPr>
            <a:r>
              <a:rPr lang="en-US" baseline="0" dirty="0"/>
              <a:t>Evaluation budgets should also be appropriate for the research design used and the key research questions you want to answer. Certain evaluation methods or techniques, like primary data collection, simply cost more to execute than others. Relatedly, some key research questions will require different levels of investment, depending on their scope and the depth with which you want to answer them. </a:t>
            </a:r>
          </a:p>
          <a:p>
            <a:pPr marL="174698" indent="-174698">
              <a:buFont typeface="Arial" panose="020B0604020202020204" pitchFamily="34" charset="0"/>
              <a:buChar char="•"/>
            </a:pPr>
            <a:r>
              <a:rPr lang="en-US" baseline="0" dirty="0"/>
              <a:t>Budgets should also be of sufficient size to ensure that your evaluation will be high quality and rigorous. Underfunding may result in design choices that jeopardize the integrity of your evaluation. It can also lead to last minute workarounds, shortcuts, and quick fixes taken in the midst of your evaluation that can seriously impact the results produced. </a:t>
            </a:r>
          </a:p>
          <a:p>
            <a:pPr marL="174698" indent="-174698">
              <a:buFont typeface="Arial" panose="020B0604020202020204" pitchFamily="34" charset="0"/>
              <a:buChar char="•"/>
            </a:pPr>
            <a:r>
              <a:rPr lang="en-US" baseline="0" dirty="0"/>
              <a:t>Finally, an evaluation budget should reflect the financial, human capital, and other resources your program or organization has. For example, consider what kind of data collection systems you currently have in place and what you can plan to build for the future.</a:t>
            </a:r>
          </a:p>
          <a:p>
            <a:pPr defTabSz="465887">
              <a:defRPr/>
            </a:pPr>
            <a:r>
              <a:rPr lang="en-US" dirty="0"/>
              <a:t>-</a:t>
            </a:r>
            <a:r>
              <a:rPr lang="en-US" baseline="0" dirty="0">
                <a:solidFill>
                  <a:schemeClr val="tx1"/>
                </a:solidFill>
              </a:rPr>
              <a:t>Evaluation can provide critical insight into your program. We feel strongly that program evaluation goes beyond meeting requirements and provides important information for program management, decision-making, and improvement. We view evaluation as an smart strategic investment in improving your program, and ultimately, as a stepping stone to serving more beneficiaries more effectively.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130080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-A key activity in </a:t>
            </a:r>
            <a:r>
              <a:rPr lang="en-US" dirty="0" err="1"/>
              <a:t>eval</a:t>
            </a:r>
            <a:r>
              <a:rPr lang="en-US" dirty="0"/>
              <a:t> planning is formalizing the details of your evaluation in an evaluation plan.</a:t>
            </a:r>
          </a:p>
          <a:p>
            <a:endParaRPr lang="en-US" dirty="0"/>
          </a:p>
          <a:p>
            <a:r>
              <a:rPr lang="en-US" dirty="0"/>
              <a:t>-An</a:t>
            </a:r>
            <a:r>
              <a:rPr lang="en-US" baseline="0" dirty="0"/>
              <a:t> evaluation plan is a written document that provides detail on all the evaluation’s steps and activities.</a:t>
            </a:r>
          </a:p>
          <a:p>
            <a:r>
              <a:rPr lang="en-US" dirty="0"/>
              <a:t>	- Can be rel. short, a few pgs., or quite long, depending on the level of detail</a:t>
            </a:r>
            <a:r>
              <a:rPr lang="en-US" baseline="0" dirty="0"/>
              <a:t> </a:t>
            </a:r>
            <a:r>
              <a:rPr lang="en-US" dirty="0"/>
              <a:t>needed/desired. </a:t>
            </a:r>
          </a:p>
          <a:p>
            <a:r>
              <a:rPr lang="en-US" dirty="0"/>
              <a:t>	- Important to record all info here b/c plan serves as a guide AND an accountability tool. Can be v. important when working with ext. </a:t>
            </a:r>
            <a:r>
              <a:rPr lang="en-US" dirty="0" err="1"/>
              <a:t>eval</a:t>
            </a:r>
            <a:r>
              <a:rPr lang="en-US" dirty="0"/>
              <a:t> or stakeholders.</a:t>
            </a:r>
          </a:p>
          <a:p>
            <a:endParaRPr lang="en-US" baseline="0" dirty="0"/>
          </a:p>
          <a:p>
            <a:pPr marL="171450" indent="-171450">
              <a:buFontTx/>
              <a:buChar char="-"/>
            </a:pPr>
            <a:r>
              <a:rPr lang="en-US" dirty="0"/>
              <a:t>D</a:t>
            </a:r>
            <a:r>
              <a:rPr lang="en-US" baseline="0" dirty="0"/>
              <a:t>ynamic tool that is continually updated as the evaluation is planned and developed. Keep in mind that you</a:t>
            </a:r>
            <a:r>
              <a:rPr lang="en-US" dirty="0"/>
              <a:t> can start a draft plan as soon as you like, steps are not linear.</a:t>
            </a:r>
            <a:r>
              <a:rPr lang="en-US" b="1" dirty="0"/>
              <a:t> However, AmeriCorps State and National grantees are expected to obtain approval of their plan by the end of their first year of their grant cycle. Any significant changes made to the evaluation plan may need to undergo an additional round of review and approval. </a:t>
            </a:r>
          </a:p>
          <a:p>
            <a:pPr marL="171450" indent="-171450">
              <a:buFontTx/>
              <a:buChar char="-"/>
            </a:pPr>
            <a:r>
              <a:rPr lang="en-US" baseline="0" dirty="0"/>
              <a:t>An</a:t>
            </a:r>
            <a:r>
              <a:rPr lang="en-US" dirty="0"/>
              <a:t> evaluation plan should include the following items. [read slide]</a:t>
            </a:r>
          </a:p>
          <a:p>
            <a:pPr lvl="2" eaLnBrk="1" fontAlgn="auto" hangingPunct="1">
              <a:spcBef>
                <a:spcPts val="0"/>
              </a:spcBef>
              <a:spcAft>
                <a:spcPts val="0"/>
              </a:spcAft>
              <a:defRPr/>
            </a:pPr>
            <a:r>
              <a:rPr lang="en-US" dirty="0"/>
              <a:t>I. Theory of change</a:t>
            </a:r>
          </a:p>
          <a:p>
            <a:pPr lvl="2" eaLnBrk="1" fontAlgn="auto" hangingPunct="1">
              <a:spcBef>
                <a:spcPts val="0"/>
              </a:spcBef>
              <a:spcAft>
                <a:spcPts val="0"/>
              </a:spcAft>
              <a:defRPr/>
            </a:pPr>
            <a:r>
              <a:rPr lang="en-US" dirty="0"/>
              <a:t>II. Scope of the evaluation</a:t>
            </a:r>
          </a:p>
          <a:p>
            <a:pPr lvl="2">
              <a:spcBef>
                <a:spcPts val="0"/>
              </a:spcBef>
              <a:spcAft>
                <a:spcPts val="0"/>
              </a:spcAft>
              <a:defRPr/>
            </a:pPr>
            <a:r>
              <a:rPr lang="en-US" dirty="0"/>
              <a:t>III. Evaluation outcome(s) of interest</a:t>
            </a:r>
          </a:p>
          <a:p>
            <a:pPr lvl="2">
              <a:spcBef>
                <a:spcPts val="0"/>
              </a:spcBef>
              <a:spcAft>
                <a:spcPts val="0"/>
              </a:spcAft>
              <a:defRPr/>
            </a:pPr>
            <a:r>
              <a:rPr lang="en-US" dirty="0"/>
              <a:t>IV. Research questions</a:t>
            </a:r>
          </a:p>
          <a:p>
            <a:pPr lvl="2">
              <a:spcBef>
                <a:spcPts val="0"/>
              </a:spcBef>
              <a:spcAft>
                <a:spcPts val="0"/>
              </a:spcAft>
              <a:defRPr/>
            </a:pPr>
            <a:r>
              <a:rPr lang="en-US" dirty="0"/>
              <a:t>V. Evaluation design </a:t>
            </a:r>
          </a:p>
          <a:p>
            <a:pPr lvl="2">
              <a:spcBef>
                <a:spcPts val="0"/>
              </a:spcBef>
              <a:spcAft>
                <a:spcPts val="0"/>
              </a:spcAft>
              <a:defRPr/>
            </a:pPr>
            <a:r>
              <a:rPr lang="en-US" dirty="0"/>
              <a:t>VI. Sampling methods</a:t>
            </a:r>
          </a:p>
          <a:p>
            <a:pPr lvl="2">
              <a:spcBef>
                <a:spcPts val="0"/>
              </a:spcBef>
              <a:spcAft>
                <a:spcPts val="0"/>
              </a:spcAft>
              <a:defRPr/>
            </a:pPr>
            <a:r>
              <a:rPr lang="en-US" dirty="0"/>
              <a:t>VII. Data collection</a:t>
            </a:r>
          </a:p>
          <a:p>
            <a:pPr lvl="2">
              <a:spcBef>
                <a:spcPts val="0"/>
              </a:spcBef>
              <a:spcAft>
                <a:spcPts val="0"/>
              </a:spcAft>
              <a:defRPr/>
            </a:pPr>
            <a:r>
              <a:rPr lang="en-US" dirty="0"/>
              <a:t>VIII. Analysis plan </a:t>
            </a:r>
          </a:p>
          <a:p>
            <a:pPr lvl="2">
              <a:spcBef>
                <a:spcPts val="0"/>
              </a:spcBef>
              <a:spcAft>
                <a:spcPts val="0"/>
              </a:spcAft>
              <a:defRPr/>
            </a:pPr>
            <a:r>
              <a:rPr lang="en-US" dirty="0"/>
              <a:t>IX. Evaluator qualifications</a:t>
            </a:r>
          </a:p>
          <a:p>
            <a:pPr lvl="2">
              <a:spcBef>
                <a:spcPts val="0"/>
              </a:spcBef>
              <a:spcAft>
                <a:spcPts val="0"/>
              </a:spcAft>
              <a:defRPr/>
            </a:pPr>
            <a:r>
              <a:rPr lang="en-US" dirty="0"/>
              <a:t>X. Timeline</a:t>
            </a:r>
          </a:p>
          <a:p>
            <a:pPr lvl="2">
              <a:spcBef>
                <a:spcPts val="0"/>
              </a:spcBef>
              <a:spcAft>
                <a:spcPts val="0"/>
              </a:spcAft>
              <a:defRPr/>
            </a:pPr>
            <a:r>
              <a:rPr lang="en-US" dirty="0"/>
              <a:t>XI. Budget </a:t>
            </a:r>
          </a:p>
          <a:p>
            <a:pPr marL="628650" lvl="1" indent="-171450">
              <a:buFontTx/>
              <a:buChar char="-"/>
            </a:pPr>
            <a:endParaRPr lang="en-US" baseline="0" dirty="0"/>
          </a:p>
          <a:p>
            <a:r>
              <a:rPr lang="en-US" baseline="0" dirty="0"/>
              <a:t>-Again, we have an entire Evaluation Core Curriculum class on developing an evaluation plan, so this slide just briefly shows the key components of a well-developed evaluation plan.</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2229220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Last foundational element to be aware of in 1</a:t>
            </a:r>
            <a:r>
              <a:rPr lang="en-US" baseline="30000" dirty="0"/>
              <a:t>st</a:t>
            </a:r>
            <a:r>
              <a:rPr lang="en-US" dirty="0"/>
              <a:t> 3 years: the concept of learning organizations. Start to implement steps to becoming one.</a:t>
            </a:r>
          </a:p>
          <a:p>
            <a:pPr marL="0" marR="0" lvl="1" algn="l" defTabSz="457200" rtl="0" eaLnBrk="1" fontAlgn="auto" latinLnBrk="0" hangingPunct="1">
              <a:lnSpc>
                <a:spcPct val="100000"/>
              </a:lnSpc>
              <a:spcBef>
                <a:spcPts val="0"/>
              </a:spcBef>
              <a:spcAft>
                <a:spcPts val="0"/>
              </a:spcAft>
              <a:buClrTx/>
              <a:buSzTx/>
              <a:tabLst/>
              <a:defRPr/>
            </a:pPr>
            <a:endParaRPr lang="en-US" dirty="0"/>
          </a:p>
          <a:p>
            <a:pPr marL="171450" lvl="1" indent="-171450">
              <a:buFontTx/>
              <a:buChar char="-"/>
              <a:defRPr/>
            </a:pPr>
            <a:r>
              <a:rPr lang="en-US" dirty="0"/>
              <a:t>A learning organization is an organization that creates, acquires, and transfers knowledge, and modifies its behavior to reflect new insights.</a:t>
            </a:r>
          </a:p>
          <a:p>
            <a:pPr marL="628650" lvl="2" indent="-171450">
              <a:buFontTx/>
              <a:buChar char="-"/>
              <a:defRPr/>
            </a:pPr>
            <a:r>
              <a:rPr lang="en-US" dirty="0"/>
              <a:t>Remain relevant, effective b/c can continuously improve their programs based on data.</a:t>
            </a:r>
          </a:p>
          <a:p>
            <a:pPr marL="628650" lvl="2" indent="-171450">
              <a:buFontTx/>
              <a:buChar char="-"/>
              <a:defRPr/>
            </a:pPr>
            <a:r>
              <a:rPr lang="en-US" dirty="0"/>
              <a:t>Data needed to continuously improve are readily available through performance measurement and program evaluation. Ideally you are doing both.</a:t>
            </a:r>
          </a:p>
          <a:p>
            <a:pPr marL="171450" marR="0" lvl="1" indent="-171450" algn="l" defTabSz="457200" rtl="0" eaLnBrk="1" fontAlgn="auto" latinLnBrk="0" hangingPunct="1">
              <a:lnSpc>
                <a:spcPct val="100000"/>
              </a:lnSpc>
              <a:spcBef>
                <a:spcPts val="0"/>
              </a:spcBef>
              <a:spcAft>
                <a:spcPts val="0"/>
              </a:spcAft>
              <a:buClrTx/>
              <a:buSzTx/>
              <a:buFontTx/>
              <a:buChar char="-"/>
              <a:tabLst/>
              <a:defRPr/>
            </a:pPr>
            <a:endParaRPr lang="en-US" dirty="0"/>
          </a:p>
          <a:p>
            <a:pPr marL="171450" marR="0" lvl="1" indent="-171450" algn="l" defTabSz="457200" rtl="0" eaLnBrk="1" fontAlgn="auto" latinLnBrk="0" hangingPunct="1">
              <a:lnSpc>
                <a:spcPct val="100000"/>
              </a:lnSpc>
              <a:spcBef>
                <a:spcPts val="0"/>
              </a:spcBef>
              <a:spcAft>
                <a:spcPts val="0"/>
              </a:spcAft>
              <a:buClrTx/>
              <a:buSzTx/>
              <a:buFontTx/>
              <a:buChar char="-"/>
              <a:tabLst/>
              <a:defRPr/>
            </a:pPr>
            <a:r>
              <a:rPr lang="en-US" dirty="0"/>
              <a:t>By engaging in perf. </a:t>
            </a:r>
            <a:r>
              <a:rPr lang="en-US" dirty="0" err="1"/>
              <a:t>Msmt</a:t>
            </a:r>
            <a:r>
              <a:rPr lang="en-US" dirty="0"/>
              <a:t> and strategic program evaluation, you can collect the data you need to </a:t>
            </a:r>
          </a:p>
          <a:p>
            <a:pPr marL="628650" lvl="2" indent="-171450">
              <a:buFontTx/>
              <a:buChar char="-"/>
              <a:defRPr/>
            </a:pPr>
            <a:r>
              <a:rPr lang="en-US" dirty="0"/>
              <a:t>Remain competitive in a scarce funding environment, </a:t>
            </a:r>
          </a:p>
          <a:p>
            <a:pPr marL="628650" lvl="2" indent="-171450">
              <a:buFontTx/>
              <a:buChar char="-"/>
              <a:defRPr/>
            </a:pPr>
            <a:r>
              <a:rPr lang="en-US" dirty="0"/>
              <a:t>Justify increases in scale, scope, and reach, </a:t>
            </a:r>
          </a:p>
          <a:p>
            <a:pPr marL="628650" lvl="2" indent="-171450">
              <a:buFontTx/>
              <a:buChar char="-"/>
              <a:defRPr/>
            </a:pPr>
            <a:r>
              <a:rPr lang="en-US" dirty="0"/>
              <a:t>Demonstrate</a:t>
            </a:r>
            <a:r>
              <a:rPr lang="en-US" strike="noStrike" dirty="0"/>
              <a:t> </a:t>
            </a:r>
            <a:r>
              <a:rPr lang="en-US" dirty="0"/>
              <a:t>accountability to your stakeholders</a:t>
            </a:r>
          </a:p>
          <a:p>
            <a:pPr marL="628650" lvl="2" indent="-171450">
              <a:buFontTx/>
              <a:buChar char="-"/>
              <a:defRPr/>
            </a:pPr>
            <a:r>
              <a:rPr lang="en-US" dirty="0"/>
              <a:t>Build an evidence base demonstrating program efficacy</a:t>
            </a:r>
          </a:p>
          <a:p>
            <a:pPr marL="171450" lvl="2">
              <a:defRPr/>
            </a:pPr>
            <a:endParaRPr lang="en-US" dirty="0"/>
          </a:p>
          <a:p>
            <a:pPr marL="171450" lvl="2">
              <a:defRPr/>
            </a:pPr>
            <a:r>
              <a:rPr lang="en-US" dirty="0"/>
              <a:t>The key takeaway here is that by doing PM and </a:t>
            </a:r>
            <a:r>
              <a:rPr lang="en-US" dirty="0" err="1"/>
              <a:t>eval</a:t>
            </a:r>
            <a:r>
              <a:rPr lang="en-US" dirty="0"/>
              <a:t>, you are enhancing your capacity to make data driven decisions, and hopefully to improve your services.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29</a:t>
            </a:fld>
            <a:endParaRPr lang="en-US"/>
          </a:p>
        </p:txBody>
      </p:sp>
    </p:spTree>
    <p:extLst>
      <p:ext uri="{BB962C8B-B14F-4D97-AF65-F5344CB8AC3E}">
        <p14:creationId xmlns:p14="http://schemas.microsoft.com/office/powerpoint/2010/main" val="99112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-Pre-award time period,  6-12 months before the program is expected to start.  </a:t>
            </a:r>
          </a:p>
          <a:p>
            <a:pPr lvl="0"/>
            <a:r>
              <a:rPr lang="en-US" dirty="0"/>
              <a:t>-This</a:t>
            </a:r>
            <a:r>
              <a:rPr lang="en-US" baseline="0" dirty="0"/>
              <a:t> is the time for you to do everything you can to set your program up for success in its first year. </a:t>
            </a:r>
            <a:endParaRPr lang="en-US" dirty="0"/>
          </a:p>
          <a:p>
            <a:pPr lvl="0"/>
            <a:r>
              <a:rPr lang="en-US" dirty="0"/>
              <a:t>-We</a:t>
            </a:r>
            <a:r>
              <a:rPr lang="en-US" baseline="0" dirty="0"/>
              <a:t> understand </a:t>
            </a:r>
            <a:r>
              <a:rPr lang="en-US" dirty="0"/>
              <a:t>that there will be variation in how programs use this “planning year” – some programs already exist and are just adding AmeriCorps members; some programs are in formula and can make refinements well in advance to set themselves up for success in competitive; some programs actually have planning grants (either commission formula or tribal grantees); some programs are brand new and may have varying levels of resources they can devote to planning for a grant they may or may not get, but if they can devote any time/resources to this, they should, and they should definitely use their time wisely from the time they learn they are funded to when they will begin enrolling members.</a:t>
            </a:r>
          </a:p>
          <a:p>
            <a:pPr lvl="0"/>
            <a:r>
              <a:rPr lang="en-US" dirty="0"/>
              <a:t>-Regardless, the planning period is the time to think through risks/threats to implementation and mitigate them.</a:t>
            </a:r>
          </a:p>
          <a:p>
            <a:pPr lvl="0"/>
            <a:r>
              <a:rPr lang="en-US" dirty="0"/>
              <a:t>-Since programs are expected to begin collecting data immediately in year 1, they should develop their data collection systems and performance measurement plans during the planning period to the extent that is realistic for them.</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2337658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the 6 foundational elements, and to recap, by</a:t>
            </a:r>
            <a:r>
              <a:rPr lang="en-US" baseline="0" dirty="0"/>
              <a:t> the end of your first grant cycle you should have met these</a:t>
            </a:r>
            <a:r>
              <a:rPr lang="en-US" dirty="0"/>
              <a:t> </a:t>
            </a:r>
            <a:r>
              <a:rPr lang="en-US" baseline="0" dirty="0"/>
              <a:t>key milestones:</a:t>
            </a:r>
          </a:p>
          <a:p>
            <a:r>
              <a:rPr lang="en-US" baseline="0" dirty="0"/>
              <a:t>	-Refined your program and ensured it is being implemented effectively</a:t>
            </a:r>
          </a:p>
          <a:p>
            <a:r>
              <a:rPr lang="en-US" baseline="0" dirty="0"/>
              <a:t>	-Built, tested, and refined your data collection systems</a:t>
            </a:r>
          </a:p>
          <a:p>
            <a:r>
              <a:rPr lang="en-US" baseline="0" dirty="0"/>
              <a:t>	-Collected high-quality performance measure data and used that data for program improvement </a:t>
            </a:r>
          </a:p>
          <a:p>
            <a:r>
              <a:rPr lang="en-US" baseline="0" dirty="0"/>
              <a:t>	-Develop staff capacity and assigned responsibilities for data tasks</a:t>
            </a:r>
          </a:p>
          <a:p>
            <a:r>
              <a:rPr lang="en-US" baseline="0" dirty="0"/>
              <a:t>	-Prepared your first evaluation plan</a:t>
            </a:r>
          </a:p>
          <a:p>
            <a:r>
              <a:rPr lang="en-US" baseline="0" dirty="0"/>
              <a:t>	-And begun the process of becoming a learning organization</a:t>
            </a:r>
          </a:p>
          <a:p>
            <a:endParaRPr lang="en-US" dirty="0"/>
          </a:p>
          <a:p>
            <a:r>
              <a:rPr lang="en-US" sz="1600" dirty="0"/>
              <a:t>If you’ve been able to make good progress on these foundational elements, you’ll be set up for success in coming grant cycles. </a:t>
            </a:r>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2560999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this exercise, we are assuming you are all in your first grant cycle, at some point (or you have just seen the light and want to get up to speed on </a:t>
            </a:r>
            <a:r>
              <a:rPr lang="en-US" dirty="0" err="1"/>
              <a:t>eval</a:t>
            </a:r>
            <a:r>
              <a:rPr lang="en-US" dirty="0"/>
              <a:t>). </a:t>
            </a:r>
          </a:p>
          <a:p>
            <a:pPr marL="628650" lvl="1" indent="-171450">
              <a:buFont typeface="Arial" panose="020B0604020202020204" pitchFamily="34" charset="0"/>
              <a:buChar char="•"/>
            </a:pPr>
            <a:r>
              <a:rPr lang="en-US" dirty="0"/>
              <a:t>Take the next 10-15 min. to go through this worksheet and write down 2-3 activities that you’ve done  or are planning to do in this grant cycle for each of the 5 elements listed here</a:t>
            </a:r>
          </a:p>
          <a:p>
            <a:pPr marL="628650" lvl="1" indent="-171450">
              <a:buFont typeface="Arial" panose="020B0604020202020204" pitchFamily="34" charset="0"/>
              <a:buChar char="•"/>
            </a:pPr>
            <a:r>
              <a:rPr lang="en-US" dirty="0"/>
              <a:t>The idea is that this worksheet can be a roadmap for you to follow. </a:t>
            </a:r>
          </a:p>
          <a:p>
            <a:pPr marL="628650" lvl="1" indent="-171450">
              <a:buFont typeface="Arial" panose="020B0604020202020204" pitchFamily="34" charset="0"/>
              <a:buChar char="•"/>
            </a:pPr>
            <a:r>
              <a:rPr lang="en-US" dirty="0"/>
              <a:t>If you’re a brand new grantee in your first year, be aspirational. Think about what you want to do over the next 3 years, and how you want to go about that. </a:t>
            </a:r>
          </a:p>
          <a:p>
            <a:pPr marL="628650" lvl="1" indent="-171450">
              <a:buFont typeface="Arial" panose="020B0604020202020204" pitchFamily="34" charset="0"/>
              <a:buChar char="•"/>
            </a:pPr>
            <a:r>
              <a:rPr lang="en-US" dirty="0"/>
              <a:t>If you’re in your 2</a:t>
            </a:r>
            <a:r>
              <a:rPr lang="en-US" baseline="30000" dirty="0"/>
              <a:t>nd</a:t>
            </a:r>
            <a:r>
              <a:rPr lang="en-US" dirty="0"/>
              <a:t> or 3</a:t>
            </a:r>
            <a:r>
              <a:rPr lang="en-US" baseline="30000" dirty="0"/>
              <a:t>rd</a:t>
            </a:r>
            <a:r>
              <a:rPr lang="en-US" dirty="0"/>
              <a:t> year, write down what you may already be doing currently, then think about the next year or two.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1153765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a:t>-</a:t>
            </a:r>
            <a:r>
              <a:rPr lang="en-US" baseline="0" dirty="0"/>
              <a:t>For more information on evaluation, please go to the </a:t>
            </a:r>
            <a:r>
              <a:rPr lang="en-US" dirty="0"/>
              <a:t>National Service Evaluation Resources page</a:t>
            </a:r>
          </a:p>
        </p:txBody>
      </p:sp>
      <p:sp>
        <p:nvSpPr>
          <p:cNvPr id="4" name="Slide Number Placeholder 3"/>
          <p:cNvSpPr>
            <a:spLocks noGrp="1"/>
          </p:cNvSpPr>
          <p:nvPr>
            <p:ph type="sldNum" sz="quarter" idx="10"/>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1302186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2359606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a:t>-We’re going to discuss these six activities: (1) program design and implementation, (2) building and refining data collection systems, (3) performance measurement, (4) staff capacity and responsibilities, (5) evaluation planning, and (6) becoming a learning organization. </a:t>
            </a:r>
          </a:p>
          <a:p>
            <a:r>
              <a:rPr lang="en-US" dirty="0"/>
              <a:t>-The</a:t>
            </a:r>
            <a:r>
              <a:rPr lang="en-US" baseline="0" dirty="0"/>
              <a:t> activities we will discuss today are foundational and should not be afterthoughts in the first three years.</a:t>
            </a:r>
          </a:p>
          <a:p>
            <a:pPr defTabSz="465887">
              <a:defRPr/>
            </a:pPr>
            <a:r>
              <a:rPr lang="en-US" dirty="0"/>
              <a:t>-It is important to budget money and staff time in the first 3 years for the activities we will</a:t>
            </a:r>
            <a:r>
              <a:rPr lang="en-US" baseline="0" dirty="0"/>
              <a:t> be outlining in this workshop, just as you would later budget for evaluation activities. </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1906240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activities should be occurring during all three years of the</a:t>
            </a:r>
            <a:r>
              <a:rPr lang="en-US" baseline="0" dirty="0"/>
              <a:t> first grant cycle, </a:t>
            </a:r>
            <a:r>
              <a:rPr lang="en-US" dirty="0"/>
              <a:t>as shown on this slide. </a:t>
            </a:r>
          </a:p>
          <a:p>
            <a:r>
              <a:rPr lang="en-US" dirty="0"/>
              <a:t>-How</a:t>
            </a:r>
            <a:r>
              <a:rPr lang="en-US" baseline="0" dirty="0"/>
              <a:t> much you focus on each will obviously ebb and flow over time, but it’s important to keep focused on all of them from the start.</a:t>
            </a:r>
          </a:p>
          <a:p>
            <a:r>
              <a:rPr lang="en-US" baseline="0" dirty="0"/>
              <a:t>-You want to set yourself up for success in the first grant cycle and beyond. Don’t wait until it’s too late to put these foundational elements in place!</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5</a:t>
            </a:fld>
            <a:endParaRPr lang="en-US"/>
          </a:p>
        </p:txBody>
      </p:sp>
    </p:spTree>
    <p:extLst>
      <p:ext uri="{BB962C8B-B14F-4D97-AF65-F5344CB8AC3E}">
        <p14:creationId xmlns:p14="http://schemas.microsoft.com/office/powerpoint/2010/main" val="1022129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lvl="0">
              <a:lnSpc>
                <a:spcPct val="100000"/>
              </a:lnSpc>
            </a:pPr>
            <a:r>
              <a:rPr lang="en-US" altLang="en-US" dirty="0"/>
              <a:t>-As an agency, AmeriCorps continues to invest in a portfolio of programs reflecting a range of evidence, from evidence-informed to evidence-based. </a:t>
            </a:r>
            <a:r>
              <a:rPr lang="en-US" dirty="0"/>
              <a:t>The diagram on this slide i</a:t>
            </a:r>
            <a:r>
              <a:rPr lang="en-US" altLang="en-US" dirty="0"/>
              <a:t>llustrates AmeriCorps’s approach to building evidence</a:t>
            </a:r>
            <a:r>
              <a:rPr lang="en-US" altLang="en-US" baseline="0" dirty="0"/>
              <a:t> </a:t>
            </a:r>
            <a:r>
              <a:rPr lang="en-US" altLang="en-US" dirty="0"/>
              <a:t>which emphasizes that evidence of effectiveness is built over time and falls along a continuum. Evidence should be appropriate for a program’s life cycle and investment of public dollars.</a:t>
            </a:r>
            <a:r>
              <a:rPr lang="en-US" altLang="en-US" baseline="0" dirty="0"/>
              <a:t> This diagram shows different stages to situate a program’s cumulative body of evidence along an evidence continuum. Having a long-term research agenda will help programs progress from stage to stage along the evidence continuum in a resource efficient manner. Programs are not expected to follow the same linear path to building evidence along the continuum. Some programs </a:t>
            </a:r>
            <a:r>
              <a:rPr lang="en-US" baseline="0" dirty="0"/>
              <a:t>may accumulate evidence from output </a:t>
            </a:r>
            <a:r>
              <a:rPr lang="en-US" dirty="0"/>
              <a:t>performance measurement activities (stage</a:t>
            </a:r>
            <a:r>
              <a:rPr lang="en-US" baseline="0" dirty="0"/>
              <a:t> 2)</a:t>
            </a:r>
            <a:r>
              <a:rPr lang="en-US" dirty="0"/>
              <a:t> to having causal evidence of effectiveness from an RCT/QED (stage</a:t>
            </a:r>
            <a:r>
              <a:rPr lang="en-US" baseline="0" dirty="0"/>
              <a:t> 5)</a:t>
            </a:r>
            <a:r>
              <a:rPr lang="en-US" dirty="0"/>
              <a:t>. Others may move from collecting output</a:t>
            </a:r>
            <a:r>
              <a:rPr lang="en-US" baseline="0" dirty="0"/>
              <a:t> </a:t>
            </a:r>
            <a:r>
              <a:rPr lang="en-US" dirty="0"/>
              <a:t>performance</a:t>
            </a:r>
            <a:r>
              <a:rPr lang="en-US" baseline="0" dirty="0"/>
              <a:t> measurement data (stage 2)</a:t>
            </a:r>
            <a:r>
              <a:rPr lang="en-US" dirty="0"/>
              <a:t> to having pre/post outcome data (stage</a:t>
            </a:r>
            <a:r>
              <a:rPr lang="en-US" baseline="0" dirty="0"/>
              <a:t> 3)</a:t>
            </a:r>
            <a:r>
              <a:rPr lang="en-US" dirty="0"/>
              <a:t>. Programs</a:t>
            </a:r>
            <a:r>
              <a:rPr lang="en-US" baseline="0" dirty="0"/>
              <a:t> may also go back and forth between stages as they refine and adjust their program models over time. </a:t>
            </a:r>
            <a:endParaRPr lang="en-US" dirty="0"/>
          </a:p>
          <a:p>
            <a:pPr lvl="0">
              <a:lnSpc>
                <a:spcPct val="100000"/>
              </a:lnSpc>
            </a:pPr>
            <a:endParaRPr lang="en-US" dirty="0"/>
          </a:p>
          <a:p>
            <a:pPr defTabSz="465887">
              <a:defRPr/>
            </a:pPr>
            <a:r>
              <a:rPr lang="en-US" altLang="en-US" dirty="0"/>
              <a:t>The key </a:t>
            </a:r>
            <a:r>
              <a:rPr lang="en-US" altLang="en-US" baseline="0" dirty="0"/>
              <a:t>stages that a program goes through as they build their evidence base </a:t>
            </a:r>
            <a:r>
              <a:rPr lang="en-US" altLang="en-US" dirty="0"/>
              <a:t>are shown in the diagram. </a:t>
            </a:r>
          </a:p>
          <a:p>
            <a:pPr lvl="0">
              <a:lnSpc>
                <a:spcPct val="100000"/>
              </a:lnSpc>
            </a:pPr>
            <a:r>
              <a:rPr lang="en-US" altLang="en-US" dirty="0"/>
              <a:t>Stage 1: Identify a strong program design</a:t>
            </a:r>
          </a:p>
          <a:p>
            <a:pPr lvl="0">
              <a:lnSpc>
                <a:spcPct val="100000"/>
              </a:lnSpc>
            </a:pPr>
            <a:r>
              <a:rPr lang="en-US" altLang="en-US" dirty="0"/>
              <a:t>Stage 2: Ensure effective implementation</a:t>
            </a:r>
          </a:p>
          <a:p>
            <a:pPr lvl="0">
              <a:lnSpc>
                <a:spcPct val="100000"/>
              </a:lnSpc>
            </a:pPr>
            <a:r>
              <a:rPr lang="en-US" altLang="en-US" dirty="0"/>
              <a:t>Stage 3: Assess program outcomes </a:t>
            </a:r>
          </a:p>
          <a:p>
            <a:pPr lvl="0">
              <a:lnSpc>
                <a:spcPct val="100000"/>
              </a:lnSpc>
            </a:pPr>
            <a:r>
              <a:rPr lang="en-US" altLang="en-US" dirty="0"/>
              <a:t>Stage 4: Obtain evidence of positive program outcomes</a:t>
            </a:r>
          </a:p>
          <a:p>
            <a:pPr lvl="0">
              <a:lnSpc>
                <a:spcPct val="100000"/>
              </a:lnSpc>
            </a:pPr>
            <a:r>
              <a:rPr lang="en-US" altLang="en-US" dirty="0"/>
              <a:t>Stage 5: Attain causal evidence of positive program outcomes</a:t>
            </a:r>
          </a:p>
          <a:p>
            <a:pPr defTabSz="465887">
              <a:defRPr/>
            </a:pPr>
            <a:r>
              <a:rPr lang="en-US" altLang="en-US" dirty="0"/>
              <a:t>-It’s important</a:t>
            </a:r>
            <a:r>
              <a:rPr lang="en-US" altLang="en-US" baseline="0" dirty="0"/>
              <a:t> to note that these stages are not mutually exclusive and they do overlap, so consider the continuum to be a guide.  </a:t>
            </a:r>
          </a:p>
          <a:p>
            <a:pPr defTabSz="465887">
              <a:defRPr/>
            </a:pPr>
            <a:endParaRPr lang="en-US" altLang="en-US" baseline="0" dirty="0"/>
          </a:p>
          <a:p>
            <a:pPr defTabSz="465887">
              <a:defRPr/>
            </a:pPr>
            <a:r>
              <a:rPr lang="en-US" altLang="en-US" baseline="0" dirty="0"/>
              <a:t>-For more information check out our new Evidence Continuum video on the Evaluation Resources page!</a:t>
            </a:r>
          </a:p>
          <a:p>
            <a:pPr defTabSz="465887">
              <a:defRPr/>
            </a:pPr>
            <a:endParaRPr lang="en-US" altLang="en-US" dirty="0"/>
          </a:p>
          <a:p>
            <a:pPr defTabSz="465887">
              <a:defRPr/>
            </a:pPr>
            <a:r>
              <a:rPr lang="en-US" altLang="en-US" dirty="0"/>
              <a:t>-The</a:t>
            </a:r>
            <a:r>
              <a:rPr lang="en-US" altLang="en-US" baseline="0" dirty="0"/>
              <a:t> activities we discuss today will mostly fit into Stage 1 and Stage 2.</a:t>
            </a:r>
            <a:endParaRPr lang="en-US" altLang="en-US" dirty="0"/>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955079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will discuss program design and implementation.  The goal of</a:t>
            </a:r>
            <a:r>
              <a:rPr lang="en-US" baseline="0" dirty="0"/>
              <a:t> this activity is to improve your program design and ensure that your program is being implemented effectively. </a:t>
            </a:r>
          </a:p>
          <a:p>
            <a:r>
              <a:rPr lang="en-US" baseline="0" dirty="0"/>
              <a:t>-This means refining your logic model, assessing implementation, possibly conducting a more formal process evaluation, and using the resulting data to adjust your program model as needed.</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20264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program’s logic model is much more than just filling out the boxes. </a:t>
            </a:r>
            <a:r>
              <a:rPr lang="en-US" baseline="0" dirty="0"/>
              <a:t> The logic model should clearly explain all the inputs and activities involved in running your program, and it should clearly lay out the outcomes you expect to achieve. </a:t>
            </a:r>
          </a:p>
          <a:p>
            <a:r>
              <a:rPr lang="en-US" baseline="0" dirty="0"/>
              <a:t>-A well-defined program model is specific and complete – it leaves little room for question or interpretation about how your program operates and what it intends to achieve. </a:t>
            </a:r>
            <a:endParaRPr lang="en-US" dirty="0"/>
          </a:p>
          <a:p>
            <a:r>
              <a:rPr lang="en-US" dirty="0"/>
              <a:t>-It is critical to understand (and minimize) variation in implementation unless there is a good reason for it. </a:t>
            </a:r>
          </a:p>
          <a:p>
            <a:r>
              <a:rPr lang="en-US" dirty="0"/>
              <a:t>-The weaker or</a:t>
            </a:r>
            <a:r>
              <a:rPr lang="en-US" baseline="0" dirty="0"/>
              <a:t> less well-defined the program model is, the more difficult it is to ensure effective implementation.  A poorly defined program model is also very difficult to evaluate down the road. </a:t>
            </a:r>
          </a:p>
          <a:p>
            <a:r>
              <a:rPr lang="en-US" baseline="0" dirty="0"/>
              <a:t>-As you refine your logic model, you want to discuss it with all relevant stakeholders and ensure that everyone is on the same page about what the program model is, and what it isn’t.</a:t>
            </a:r>
          </a:p>
          <a:p>
            <a:r>
              <a:rPr lang="en-US" baseline="0" dirty="0"/>
              <a:t>-You also want to ensure that all the pieces of the model are connected, and connected in a plausible and achievable way.</a:t>
            </a:r>
          </a:p>
          <a:p>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71474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your handouts is the Impact </a:t>
            </a:r>
            <a:r>
              <a:rPr lang="en-US" dirty="0" err="1"/>
              <a:t>Evaluability</a:t>
            </a:r>
            <a:r>
              <a:rPr lang="en-US" dirty="0"/>
              <a:t> Assessment Tool,</a:t>
            </a:r>
            <a:r>
              <a:rPr lang="en-US" baseline="0" dirty="0"/>
              <a:t> which we will discuss in more depth later in the presentation. Here we have highlighted the sections of the tool related to the theory of change and the program’s timeframe. This is on page 3 of your handout.</a:t>
            </a:r>
          </a:p>
          <a:p>
            <a:r>
              <a:rPr lang="en-US" baseline="0" dirty="0"/>
              <a:t>-This tool can serve as a guide as you refine your logic model.  Think about the questions posed here: </a:t>
            </a:r>
          </a:p>
          <a:p>
            <a:r>
              <a:rPr lang="en-US" baseline="0" dirty="0"/>
              <a:t>	-Is there a coherent, logical program theory? </a:t>
            </a:r>
          </a:p>
          <a:p>
            <a:r>
              <a:rPr lang="en-US" baseline="0" dirty="0"/>
              <a:t>	-Are strategies and activities logically connected to the intended outcomes and desired changes?</a:t>
            </a:r>
          </a:p>
          <a:p>
            <a:r>
              <a:rPr lang="en-US" baseline="0" dirty="0"/>
              <a:t>	-Is program participation clearly defined? </a:t>
            </a:r>
          </a:p>
          <a:p>
            <a:r>
              <a:rPr lang="en-US" baseline="0" dirty="0"/>
              <a:t>	-Is there a shared understanding among all stakeholders about the core elements of the program and how it </a:t>
            </a:r>
          </a:p>
          <a:p>
            <a:r>
              <a:rPr lang="en-US" baseline="0" dirty="0"/>
              <a:t>	operates, and what the expected outcomes are?</a:t>
            </a:r>
          </a:p>
          <a:p>
            <a:r>
              <a:rPr lang="en-US" baseline="0" dirty="0"/>
              <a:t>	-Does the intervention have a clearly defined timeframe? </a:t>
            </a:r>
          </a:p>
          <a:p>
            <a:r>
              <a:rPr lang="en-US" baseline="0" dirty="0"/>
              <a:t>	-Do all stakeholders have reasonable, shared expectations about when outcomes will occur? </a:t>
            </a:r>
          </a:p>
          <a:p>
            <a:r>
              <a:rPr lang="en-US" baseline="0" dirty="0"/>
              <a:t> </a:t>
            </a:r>
            <a:endParaRPr lang="en-US" dirty="0"/>
          </a:p>
        </p:txBody>
      </p:sp>
      <p:sp>
        <p:nvSpPr>
          <p:cNvPr id="4" name="Footer Placeholder 3"/>
          <p:cNvSpPr>
            <a:spLocks noGrp="1"/>
          </p:cNvSpPr>
          <p:nvPr>
            <p:ph type="ftr" sz="quarter" idx="10"/>
          </p:nvPr>
        </p:nvSpPr>
        <p:spPr/>
        <p:txBody>
          <a:bodyPr/>
          <a:lstStyle/>
          <a:p>
            <a:r>
              <a:rPr lang="en-US" dirty="0"/>
              <a:t>AmeriCorps Template 2013</a:t>
            </a:r>
          </a:p>
        </p:txBody>
      </p:sp>
      <p:sp>
        <p:nvSpPr>
          <p:cNvPr id="5" name="Slide Number Placeholder 4"/>
          <p:cNvSpPr>
            <a:spLocks noGrp="1"/>
          </p:cNvSpPr>
          <p:nvPr>
            <p:ph type="sldNum" sz="quarter" idx="11"/>
          </p:nvPr>
        </p:nvSpPr>
        <p:spPr/>
        <p:txBody>
          <a:bodyPr/>
          <a:lstStyle/>
          <a:p>
            <a:fld id="{DA910615-33E9-A44A-87B7-52BAF2946AF9}" type="slidenum">
              <a:rPr lang="en-US" smtClean="0"/>
              <a:pPr/>
              <a:t>9</a:t>
            </a:fld>
            <a:endParaRPr lang="en-US"/>
          </a:p>
        </p:txBody>
      </p:sp>
    </p:spTree>
    <p:extLst>
      <p:ext uri="{BB962C8B-B14F-4D97-AF65-F5344CB8AC3E}">
        <p14:creationId xmlns:p14="http://schemas.microsoft.com/office/powerpoint/2010/main" val="1133518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6BF38-22A9-E34D-92FE-83CA5A004A69}"/>
              </a:ext>
            </a:extLst>
          </p:cNvPr>
          <p:cNvPicPr>
            <a:picLocks noChangeAspect="1"/>
          </p:cNvPicPr>
          <p:nvPr userDrawn="1"/>
        </p:nvPicPr>
        <p:blipFill>
          <a:blip r:embed="rId2"/>
          <a:stretch>
            <a:fillRect/>
          </a:stretch>
        </p:blipFill>
        <p:spPr>
          <a:xfrm>
            <a:off x="0" y="3650957"/>
            <a:ext cx="12192000" cy="2032000"/>
          </a:xfrm>
          <a:prstGeom prst="rect">
            <a:avLst/>
          </a:prstGeom>
        </p:spPr>
      </p:pic>
      <p:sp>
        <p:nvSpPr>
          <p:cNvPr id="13" name="Text Placeholder 7">
            <a:extLst>
              <a:ext uri="{FF2B5EF4-FFF2-40B4-BE49-F238E27FC236}">
                <a16:creationId xmlns:a16="http://schemas.microsoft.com/office/drawing/2014/main" id="{0E51D58E-C96F-2D46-8DAB-82BAAA05C877}"/>
              </a:ext>
            </a:extLst>
          </p:cNvPr>
          <p:cNvSpPr>
            <a:spLocks noGrp="1"/>
          </p:cNvSpPr>
          <p:nvPr>
            <p:ph type="body" sz="quarter" idx="13" hasCustomPrompt="1"/>
          </p:nvPr>
        </p:nvSpPr>
        <p:spPr>
          <a:xfrm>
            <a:off x="1295400" y="1760699"/>
            <a:ext cx="3484563" cy="273050"/>
          </a:xfrm>
          <a:prstGeom prst="rect">
            <a:avLst/>
          </a:prstGeom>
        </p:spPr>
        <p:txBody>
          <a:bodyPr lIns="0" rIns="0"/>
          <a:lstStyle>
            <a:lvl1pPr>
              <a:defRPr kern="0" spc="150" baseline="0"/>
            </a:lvl1pPr>
          </a:lstStyle>
          <a:p>
            <a:pPr lvl="0"/>
            <a:r>
              <a:rPr lang="en-US" dirty="0"/>
              <a:t>SHORT LEADING HEADER</a:t>
            </a:r>
          </a:p>
        </p:txBody>
      </p:sp>
      <p:sp>
        <p:nvSpPr>
          <p:cNvPr id="14" name="Text Placeholder 9">
            <a:extLst>
              <a:ext uri="{FF2B5EF4-FFF2-40B4-BE49-F238E27FC236}">
                <a16:creationId xmlns:a16="http://schemas.microsoft.com/office/drawing/2014/main" id="{72185CC3-6466-FC4F-8D5F-3C54492C3DCC}"/>
              </a:ext>
            </a:extLst>
          </p:cNvPr>
          <p:cNvSpPr>
            <a:spLocks noGrp="1"/>
          </p:cNvSpPr>
          <p:nvPr>
            <p:ph type="body" sz="quarter" idx="14" hasCustomPrompt="1"/>
          </p:nvPr>
        </p:nvSpPr>
        <p:spPr>
          <a:xfrm>
            <a:off x="1295400" y="3190422"/>
            <a:ext cx="3635375" cy="266700"/>
          </a:xfrm>
          <a:prstGeom prst="rect">
            <a:avLst/>
          </a:prstGeom>
        </p:spPr>
        <p:txBody>
          <a:bodyPr lIns="0" rIns="0"/>
          <a:lstStyle>
            <a:lvl1pPr>
              <a:defRPr spc="0"/>
            </a:lvl1pPr>
          </a:lstStyle>
          <a:p>
            <a:pPr lvl="0"/>
            <a:r>
              <a:rPr lang="en-US" dirty="0"/>
              <a:t>MM, DD, YYYY</a:t>
            </a:r>
          </a:p>
        </p:txBody>
      </p:sp>
      <p:sp>
        <p:nvSpPr>
          <p:cNvPr id="15" name="Title 5">
            <a:extLst>
              <a:ext uri="{FF2B5EF4-FFF2-40B4-BE49-F238E27FC236}">
                <a16:creationId xmlns:a16="http://schemas.microsoft.com/office/drawing/2014/main" id="{800A40F1-E949-1C4B-A764-1A3F3F47E8B6}"/>
              </a:ext>
            </a:extLst>
          </p:cNvPr>
          <p:cNvSpPr>
            <a:spLocks noGrp="1"/>
          </p:cNvSpPr>
          <p:nvPr>
            <p:ph type="title" hasCustomPrompt="1"/>
          </p:nvPr>
        </p:nvSpPr>
        <p:spPr>
          <a:xfrm>
            <a:off x="1295400" y="2057400"/>
            <a:ext cx="6400800" cy="1115641"/>
          </a:xfrm>
        </p:spPr>
        <p:txBody>
          <a:bodyPr bIns="0" anchor="t" anchorCtr="0"/>
          <a:lstStyle>
            <a:lvl1pPr>
              <a:defRPr/>
            </a:lvl1pPr>
          </a:lstStyle>
          <a:p>
            <a:r>
              <a:rPr lang="en-US" dirty="0"/>
              <a:t>The Title for the presentation goes here</a:t>
            </a:r>
          </a:p>
        </p:txBody>
      </p:sp>
      <p:sp>
        <p:nvSpPr>
          <p:cNvPr id="5" name="Date Placeholder 4">
            <a:extLst>
              <a:ext uri="{FF2B5EF4-FFF2-40B4-BE49-F238E27FC236}">
                <a16:creationId xmlns:a16="http://schemas.microsoft.com/office/drawing/2014/main" id="{84D034EC-0E4D-9144-9B28-D1CFA7EAFD60}"/>
              </a:ext>
            </a:extLst>
          </p:cNvPr>
          <p:cNvSpPr>
            <a:spLocks noGrp="1"/>
          </p:cNvSpPr>
          <p:nvPr>
            <p:ph type="dt" sz="half" idx="15"/>
          </p:nvPr>
        </p:nvSpPr>
        <p:spPr/>
        <p:txBody>
          <a:bodyPr/>
          <a:lstStyle/>
          <a:p>
            <a:r>
              <a:rPr lang="en-US" dirty="0"/>
              <a:t>2021  |</a:t>
            </a:r>
          </a:p>
        </p:txBody>
      </p:sp>
      <p:sp>
        <p:nvSpPr>
          <p:cNvPr id="8" name="Slide Number Placeholder 7">
            <a:extLst>
              <a:ext uri="{FF2B5EF4-FFF2-40B4-BE49-F238E27FC236}">
                <a16:creationId xmlns:a16="http://schemas.microsoft.com/office/drawing/2014/main" id="{7D52E315-225E-9C4D-889B-A5337F698ED7}"/>
              </a:ext>
            </a:extLst>
          </p:cNvPr>
          <p:cNvSpPr>
            <a:spLocks noGrp="1"/>
          </p:cNvSpPr>
          <p:nvPr>
            <p:ph type="sldNum" sz="quarter" idx="17"/>
          </p:nvPr>
        </p:nvSpPr>
        <p:spPr/>
        <p:txBody>
          <a:body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225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4">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22B15-63B7-174A-BDCC-E5F334C02AB9}"/>
              </a:ext>
            </a:extLst>
          </p:cNvPr>
          <p:cNvPicPr>
            <a:picLocks noChangeAspect="1"/>
          </p:cNvPicPr>
          <p:nvPr userDrawn="1"/>
        </p:nvPicPr>
        <p:blipFill>
          <a:blip r:embed="rId2"/>
          <a:stretch>
            <a:fillRect/>
          </a:stretch>
        </p:blipFill>
        <p:spPr>
          <a:xfrm>
            <a:off x="9756140" y="6118860"/>
            <a:ext cx="2016016" cy="457200"/>
          </a:xfrm>
          <a:prstGeom prst="rect">
            <a:avLst/>
          </a:prstGeom>
        </p:spPr>
      </p:pic>
      <p:pic>
        <p:nvPicPr>
          <p:cNvPr id="7" name="Picture 6">
            <a:extLst>
              <a:ext uri="{FF2B5EF4-FFF2-40B4-BE49-F238E27FC236}">
                <a16:creationId xmlns:a16="http://schemas.microsoft.com/office/drawing/2014/main" id="{D0B8463A-7159-E04A-B659-E25C3208AEF0}"/>
              </a:ext>
            </a:extLst>
          </p:cNvPr>
          <p:cNvPicPr>
            <a:picLocks noChangeAspect="1"/>
          </p:cNvPicPr>
          <p:nvPr userDrawn="1"/>
        </p:nvPicPr>
        <p:blipFill>
          <a:blip r:embed="rId3"/>
          <a:stretch>
            <a:fillRect/>
          </a:stretch>
        </p:blipFill>
        <p:spPr>
          <a:xfrm>
            <a:off x="0" y="3700099"/>
            <a:ext cx="12192000" cy="2032000"/>
          </a:xfrm>
          <a:prstGeom prst="rect">
            <a:avLst/>
          </a:prstGeom>
        </p:spPr>
      </p:pic>
      <p:sp>
        <p:nvSpPr>
          <p:cNvPr id="10" name="Text Placeholder 7">
            <a:extLst>
              <a:ext uri="{FF2B5EF4-FFF2-40B4-BE49-F238E27FC236}">
                <a16:creationId xmlns:a16="http://schemas.microsoft.com/office/drawing/2014/main" id="{90BF1EC5-D682-F34F-AB41-5E7589F41FEF}"/>
              </a:ext>
            </a:extLst>
          </p:cNvPr>
          <p:cNvSpPr>
            <a:spLocks noGrp="1"/>
          </p:cNvSpPr>
          <p:nvPr>
            <p:ph type="body" sz="quarter" idx="15" hasCustomPrompt="1"/>
          </p:nvPr>
        </p:nvSpPr>
        <p:spPr>
          <a:xfrm>
            <a:off x="1295400" y="1760699"/>
            <a:ext cx="3484563" cy="273050"/>
          </a:xfrm>
          <a:prstGeom prst="rect">
            <a:avLst/>
          </a:prstGeom>
        </p:spPr>
        <p:txBody>
          <a:bodyPr lIns="0" rIns="0"/>
          <a:lstStyle>
            <a:lvl1pPr>
              <a:defRPr kern="0" spc="150" baseline="0">
                <a:solidFill>
                  <a:srgbClr val="102341"/>
                </a:solidFill>
              </a:defRPr>
            </a:lvl1pPr>
          </a:lstStyle>
          <a:p>
            <a:pPr lvl="0"/>
            <a:r>
              <a:rPr lang="en-US" dirty="0"/>
              <a:t>SHORT LEADING HEADER</a:t>
            </a:r>
          </a:p>
        </p:txBody>
      </p:sp>
      <p:sp>
        <p:nvSpPr>
          <p:cNvPr id="12" name="Text Placeholder 9">
            <a:extLst>
              <a:ext uri="{FF2B5EF4-FFF2-40B4-BE49-F238E27FC236}">
                <a16:creationId xmlns:a16="http://schemas.microsoft.com/office/drawing/2014/main" id="{60237571-E7AD-574E-93A4-61DF30F57097}"/>
              </a:ext>
            </a:extLst>
          </p:cNvPr>
          <p:cNvSpPr>
            <a:spLocks noGrp="1"/>
          </p:cNvSpPr>
          <p:nvPr>
            <p:ph type="body" sz="quarter" idx="16" hasCustomPrompt="1"/>
          </p:nvPr>
        </p:nvSpPr>
        <p:spPr>
          <a:xfrm>
            <a:off x="1295400" y="3190422"/>
            <a:ext cx="3635375" cy="266700"/>
          </a:xfrm>
          <a:prstGeom prst="rect">
            <a:avLst/>
          </a:prstGeom>
        </p:spPr>
        <p:txBody>
          <a:bodyPr lIns="0" rIns="0"/>
          <a:lstStyle>
            <a:lvl1pPr>
              <a:defRPr spc="0">
                <a:solidFill>
                  <a:srgbClr val="102341"/>
                </a:solidFill>
              </a:defRPr>
            </a:lvl1pPr>
          </a:lstStyle>
          <a:p>
            <a:pPr lvl="0"/>
            <a:r>
              <a:rPr lang="en-US" dirty="0"/>
              <a:t>MM, DD, YYYY</a:t>
            </a:r>
          </a:p>
        </p:txBody>
      </p:sp>
      <p:sp>
        <p:nvSpPr>
          <p:cNvPr id="3" name="Date Placeholder 2">
            <a:extLst>
              <a:ext uri="{FF2B5EF4-FFF2-40B4-BE49-F238E27FC236}">
                <a16:creationId xmlns:a16="http://schemas.microsoft.com/office/drawing/2014/main" id="{9D53A216-A532-BE42-B0F2-A98D0CFABEB9}"/>
              </a:ext>
            </a:extLst>
          </p:cNvPr>
          <p:cNvSpPr>
            <a:spLocks noGrp="1"/>
          </p:cNvSpPr>
          <p:nvPr>
            <p:ph type="dt" sz="half" idx="17"/>
          </p:nvPr>
        </p:nvSpPr>
        <p:spPr/>
        <p:txBody>
          <a:bodyPr/>
          <a:lstStyle>
            <a:lvl1pPr>
              <a:defRPr>
                <a:solidFill>
                  <a:schemeClr val="bg1">
                    <a:alpha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12441">
                    <a:alpha val="50000"/>
                  </a:srgbClr>
                </a:solidFill>
                <a:effectLst/>
                <a:uLnTx/>
                <a:uFillTx/>
                <a:latin typeface="Century Gothic" panose="020F0302020204030204"/>
                <a:ea typeface="+mn-ea"/>
                <a:cs typeface="+mn-cs"/>
              </a:rPr>
              <a:t>2021  |</a:t>
            </a:r>
          </a:p>
        </p:txBody>
      </p:sp>
      <p:sp>
        <p:nvSpPr>
          <p:cNvPr id="5" name="Slide Number Placeholder 4">
            <a:extLst>
              <a:ext uri="{FF2B5EF4-FFF2-40B4-BE49-F238E27FC236}">
                <a16:creationId xmlns:a16="http://schemas.microsoft.com/office/drawing/2014/main" id="{F2C1FC15-8129-F444-8502-9D25C63EBBB9}"/>
              </a:ext>
            </a:extLst>
          </p:cNvPr>
          <p:cNvSpPr>
            <a:spLocks noGrp="1"/>
          </p:cNvSpPr>
          <p:nvPr>
            <p:ph type="sldNum" sz="quarter" idx="19"/>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250469-B62C-0F44-897B-7C51B683C7AB}" type="slidenum">
              <a:rPr kumimoji="0" lang="en-US" sz="1050" b="0" i="0" u="none" strike="noStrike" kern="1200" cap="none" spc="0" normalizeH="0" baseline="0" noProof="0" smtClean="0">
                <a:ln>
                  <a:noFill/>
                </a:ln>
                <a:solidFill>
                  <a:srgbClr val="112441"/>
                </a:solidFill>
                <a:effectLst/>
                <a:uLnTx/>
                <a:uFillTx/>
                <a:latin typeface="Century Gothic" panose="020F03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112441"/>
              </a:solidFill>
              <a:effectLst/>
              <a:uLnTx/>
              <a:uFillTx/>
              <a:latin typeface="Century Gothic" panose="020F0302020204030204"/>
              <a:ea typeface="+mn-ea"/>
              <a:cs typeface="+mn-cs"/>
            </a:endParaRPr>
          </a:p>
        </p:txBody>
      </p:sp>
      <p:sp>
        <p:nvSpPr>
          <p:cNvPr id="11" name="Title 5">
            <a:extLst>
              <a:ext uri="{FF2B5EF4-FFF2-40B4-BE49-F238E27FC236}">
                <a16:creationId xmlns:a16="http://schemas.microsoft.com/office/drawing/2014/main" id="{AE4D18BC-4266-4621-919E-DDC88230EB13}"/>
              </a:ext>
            </a:extLst>
          </p:cNvPr>
          <p:cNvSpPr>
            <a:spLocks noGrp="1"/>
          </p:cNvSpPr>
          <p:nvPr>
            <p:ph type="title" hasCustomPrompt="1"/>
          </p:nvPr>
        </p:nvSpPr>
        <p:spPr>
          <a:xfrm>
            <a:off x="1295400" y="2057400"/>
            <a:ext cx="6400800" cy="1115641"/>
          </a:xfrm>
        </p:spPr>
        <p:txBody>
          <a:bodyPr bIns="0" anchor="t" anchorCtr="0"/>
          <a:lstStyle>
            <a:lvl1pPr>
              <a:defRPr>
                <a:solidFill>
                  <a:schemeClr val="tx1"/>
                </a:solidFill>
              </a:defRPr>
            </a:lvl1pPr>
          </a:lstStyle>
          <a:p>
            <a:r>
              <a:rPr lang="en-US" dirty="0"/>
              <a:t>The Title for the presentation goes here</a:t>
            </a:r>
          </a:p>
        </p:txBody>
      </p:sp>
    </p:spTree>
    <p:extLst>
      <p:ext uri="{BB962C8B-B14F-4D97-AF65-F5344CB8AC3E}">
        <p14:creationId xmlns:p14="http://schemas.microsoft.com/office/powerpoint/2010/main" val="27557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258824" y="2546604"/>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143000" indent="-288925">
              <a:defRPr/>
            </a:lvl4pPr>
            <a:lvl5pPr marL="1431925" indent="-288925">
              <a:tabLst>
                <a:tab pos="1828800" algn="l"/>
              </a:tabLst>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a:xfrm>
            <a:off x="11430000" y="6400800"/>
            <a:ext cx="457200" cy="137352"/>
          </a:xfrm>
        </p:spPr>
        <p:txBody>
          <a:bodyPr/>
          <a:lstStyle>
            <a:lvl1pPr algn="r">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160343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914400" y="1011615"/>
            <a:ext cx="10769600" cy="939800"/>
          </a:xfrm>
          <a:prstGeom prst="rect">
            <a:avLst/>
          </a:prstGeom>
        </p:spPr>
        <p:txBody>
          <a:bodyPr anchor="b">
            <a:normAutofit/>
          </a:bodyPr>
          <a:lstStyle>
            <a:lvl1pPr algn="l">
              <a:defRPr sz="3600" b="1">
                <a:solidFill>
                  <a:srgbClr val="06317C"/>
                </a:solidFill>
              </a:defRPr>
            </a:lvl1pPr>
          </a:lstStyle>
          <a:p>
            <a:r>
              <a:rPr lang="en-US" dirty="0"/>
              <a:t>Click to edit Master title style</a:t>
            </a:r>
          </a:p>
        </p:txBody>
      </p:sp>
      <p:sp>
        <p:nvSpPr>
          <p:cNvPr id="4" name="Subtitle 2"/>
          <p:cNvSpPr>
            <a:spLocks noGrp="1"/>
          </p:cNvSpPr>
          <p:nvPr>
            <p:ph type="subTitle" idx="1"/>
          </p:nvPr>
        </p:nvSpPr>
        <p:spPr>
          <a:xfrm>
            <a:off x="914400" y="1875216"/>
            <a:ext cx="10769600" cy="520700"/>
          </a:xfrm>
          <a:prstGeom prst="rect">
            <a:avLst/>
          </a:prstGeom>
        </p:spPr>
        <p:txBody>
          <a:bodyPr anchor="t">
            <a:normAutofit/>
          </a:bodyPr>
          <a:lstStyle>
            <a:lvl1pPr marL="0" indent="0" algn="l">
              <a:buNone/>
              <a:defRPr sz="2000">
                <a:solidFill>
                  <a:srgbClr val="BC161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957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3"/>
            <a:ext cx="10972800" cy="8963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262064"/>
            <a:ext cx="10972800" cy="48641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91347" y="6449590"/>
            <a:ext cx="2844800" cy="365125"/>
          </a:xfrm>
          <a:prstGeom prst="rect">
            <a:avLst/>
          </a:prstGeom>
        </p:spPr>
        <p:txBody>
          <a:bodyPr/>
          <a:lstStyle/>
          <a:p>
            <a:fld id="{87586D39-9675-4FDB-A403-EAAB44209BB9}" type="slidenum">
              <a:rPr lang="en-US" smtClean="0"/>
              <a:pPr/>
              <a:t>‹#›</a:t>
            </a:fld>
            <a:endParaRPr lang="en-US" dirty="0"/>
          </a:p>
        </p:txBody>
      </p:sp>
    </p:spTree>
    <p:extLst>
      <p:ext uri="{BB962C8B-B14F-4D97-AF65-F5344CB8AC3E}">
        <p14:creationId xmlns:p14="http://schemas.microsoft.com/office/powerpoint/2010/main" val="79719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91443"/>
            <a:ext cx="10972800" cy="896322"/>
          </a:xfrm>
          <a:prstGeom prst="rect">
            <a:avLst/>
          </a:prstGeom>
        </p:spPr>
        <p:txBody>
          <a:bodyPr vert="horz" lIns="91440" tIns="45720" rIns="91440" bIns="45720" rtlCol="0" anchor="b">
            <a:normAutofit/>
          </a:bodyPr>
          <a:lstStyle>
            <a:lvl1pPr algn="l">
              <a:defRPr sz="3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8847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 Interior slide 1">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82E3ACC-3EED-594E-A230-D358DA4FC482}"/>
              </a:ext>
            </a:extLst>
          </p:cNvPr>
          <p:cNvPicPr>
            <a:picLocks noChangeAspect="1"/>
          </p:cNvPicPr>
          <p:nvPr userDrawn="1"/>
        </p:nvPicPr>
        <p:blipFill>
          <a:blip r:embed="rId2"/>
          <a:stretch>
            <a:fillRect/>
          </a:stretch>
        </p:blipFill>
        <p:spPr>
          <a:xfrm>
            <a:off x="0" y="6210300"/>
            <a:ext cx="12192000" cy="419100"/>
          </a:xfrm>
          <a:prstGeom prst="rect">
            <a:avLst/>
          </a:prstGeom>
        </p:spPr>
      </p:pic>
      <p:sp>
        <p:nvSpPr>
          <p:cNvPr id="11" name="Text Placeholder 13">
            <a:extLst>
              <a:ext uri="{FF2B5EF4-FFF2-40B4-BE49-F238E27FC236}">
                <a16:creationId xmlns:a16="http://schemas.microsoft.com/office/drawing/2014/main" id="{D6A22B8B-CD5D-AF46-81BA-1B3E70DBD917}"/>
              </a:ext>
            </a:extLst>
          </p:cNvPr>
          <p:cNvSpPr>
            <a:spLocks noGrp="1"/>
          </p:cNvSpPr>
          <p:nvPr>
            <p:ph type="body" sz="quarter" idx="18" hasCustomPrompt="1"/>
          </p:nvPr>
        </p:nvSpPr>
        <p:spPr>
          <a:xfrm>
            <a:off x="1709334" y="2012612"/>
            <a:ext cx="9674352" cy="32004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
                <a:schemeClr val="accent2"/>
              </a:buClr>
              <a:buSzPct val="100000"/>
              <a:buFont typeface="Arial" panose="020B0604020202020204" pitchFamily="34" charset="0"/>
              <a:buChar char="•"/>
              <a:tabLst/>
              <a:defRPr sz="1600" b="0" spc="0"/>
            </a:lvl1pPr>
            <a:lvl2pPr>
              <a:defRPr/>
            </a:lvl2pPr>
            <a:lvl3pPr>
              <a:defRPr/>
            </a:lvl3pPr>
            <a:lvl4pPr marL="1203325" indent="-288925">
              <a:defRPr/>
            </a:lvl4pPr>
            <a:lvl5pPr marL="1490663" indent="-287338">
              <a:defRPr sz="1400"/>
            </a:lvl5pPr>
          </a:lstStyle>
          <a:p>
            <a:r>
              <a:rPr lang="en-US" dirty="0">
                <a:solidFill>
                  <a:srgbClr val="092141"/>
                </a:solidFill>
                <a:effectLst/>
                <a:latin typeface="Century Gothic" panose="020B0502020202020204" pitchFamily="34" charset="0"/>
              </a:rPr>
              <a:t>Text here</a:t>
            </a:r>
          </a:p>
          <a:p>
            <a:r>
              <a:rPr lang="en-US" dirty="0">
                <a:solidFill>
                  <a:srgbClr val="092141"/>
                </a:solidFill>
                <a:effectLst/>
                <a:latin typeface="Century Gothic" panose="020B0502020202020204" pitchFamily="34" charset="0"/>
              </a:rPr>
              <a:t>Subtext here </a:t>
            </a:r>
          </a:p>
          <a:p>
            <a:pPr lvl="1"/>
            <a:r>
              <a:rPr lang="en-US" dirty="0">
                <a:solidFill>
                  <a:srgbClr val="092141"/>
                </a:solidFill>
                <a:effectLst/>
                <a:latin typeface="Century Gothic" panose="020B0502020202020204" pitchFamily="34" charset="0"/>
              </a:rPr>
              <a:t>Second Level </a:t>
            </a:r>
          </a:p>
          <a:p>
            <a:pPr lvl="2"/>
            <a:r>
              <a:rPr lang="en-US" dirty="0">
                <a:solidFill>
                  <a:srgbClr val="092141"/>
                </a:solidFill>
                <a:effectLst/>
                <a:latin typeface="Century Gothic" panose="020B0502020202020204" pitchFamily="34" charset="0"/>
              </a:rPr>
              <a:t>Third Level </a:t>
            </a:r>
          </a:p>
          <a:p>
            <a:pPr lvl="3"/>
            <a:r>
              <a:rPr lang="en-US" dirty="0">
                <a:solidFill>
                  <a:srgbClr val="092141"/>
                </a:solidFill>
                <a:effectLst/>
                <a:latin typeface="Century Gothic" panose="020B0502020202020204" pitchFamily="34" charset="0"/>
              </a:rPr>
              <a:t>Fourth</a:t>
            </a:r>
          </a:p>
          <a:p>
            <a:pPr lvl="4"/>
            <a:r>
              <a:rPr lang="en-US" dirty="0">
                <a:solidFill>
                  <a:srgbClr val="092141"/>
                </a:solidFill>
                <a:effectLst/>
                <a:latin typeface="Century Gothic" panose="020B0502020202020204" pitchFamily="34" charset="0"/>
              </a:rPr>
              <a:t>Fifth </a:t>
            </a:r>
          </a:p>
        </p:txBody>
      </p:sp>
      <p:sp>
        <p:nvSpPr>
          <p:cNvPr id="10" name="Title 1">
            <a:extLst>
              <a:ext uri="{FF2B5EF4-FFF2-40B4-BE49-F238E27FC236}">
                <a16:creationId xmlns:a16="http://schemas.microsoft.com/office/drawing/2014/main" id="{FCA79B21-8295-FA42-A4B4-C57FC659ACA6}"/>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2" name="Text Placeholder 6">
            <a:extLst>
              <a:ext uri="{FF2B5EF4-FFF2-40B4-BE49-F238E27FC236}">
                <a16:creationId xmlns:a16="http://schemas.microsoft.com/office/drawing/2014/main" id="{DA8175A1-D07E-D240-AB85-0D2302A46E89}"/>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2" name="Date Placeholder 1">
            <a:extLst>
              <a:ext uri="{FF2B5EF4-FFF2-40B4-BE49-F238E27FC236}">
                <a16:creationId xmlns:a16="http://schemas.microsoft.com/office/drawing/2014/main" id="{3E4ED258-E14F-BF47-9F28-5BB39895ACC4}"/>
              </a:ext>
            </a:extLst>
          </p:cNvPr>
          <p:cNvSpPr>
            <a:spLocks noGrp="1"/>
          </p:cNvSpPr>
          <p:nvPr>
            <p:ph type="dt" sz="half" idx="19"/>
          </p:nvPr>
        </p:nvSpPr>
        <p:spPr/>
        <p:txBody>
          <a:bodyPr/>
          <a:lstStyle/>
          <a:p>
            <a:r>
              <a:rPr lang="en-US" dirty="0"/>
              <a:t>2021  |</a:t>
            </a:r>
          </a:p>
        </p:txBody>
      </p:sp>
      <p:sp>
        <p:nvSpPr>
          <p:cNvPr id="4" name="Slide Number Placeholder 3">
            <a:extLst>
              <a:ext uri="{FF2B5EF4-FFF2-40B4-BE49-F238E27FC236}">
                <a16:creationId xmlns:a16="http://schemas.microsoft.com/office/drawing/2014/main" id="{836D88C1-0C98-C843-A554-CFCC6D3A801E}"/>
              </a:ext>
            </a:extLst>
          </p:cNvPr>
          <p:cNvSpPr>
            <a:spLocks noGrp="1"/>
          </p:cNvSpPr>
          <p:nvPr>
            <p:ph type="sldNum" sz="quarter" idx="21"/>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1665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BBD89E-B6B1-BA4F-8EB9-29409F40C14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8633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5" name="Rounded Rectangle 32">
            <a:extLst>
              <a:ext uri="{FF2B5EF4-FFF2-40B4-BE49-F238E27FC236}">
                <a16:creationId xmlns:a16="http://schemas.microsoft.com/office/drawing/2014/main" id="{DB0083BE-8B47-4D49-B1FC-A874E35E0A97}"/>
              </a:ext>
            </a:extLst>
          </p:cNvPr>
          <p:cNvSpPr/>
          <p:nvPr userDrawn="1"/>
        </p:nvSpPr>
        <p:spPr>
          <a:xfrm>
            <a:off x="1497582"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7">
            <a:extLst>
              <a:ext uri="{FF2B5EF4-FFF2-40B4-BE49-F238E27FC236}">
                <a16:creationId xmlns:a16="http://schemas.microsoft.com/office/drawing/2014/main" id="{DA8DC59F-27A2-504D-BEC1-FD7F7C640CB2}"/>
              </a:ext>
            </a:extLst>
          </p:cNvPr>
          <p:cNvSpPr>
            <a:spLocks noGrp="1"/>
          </p:cNvSpPr>
          <p:nvPr>
            <p:ph type="body" sz="quarter" idx="19" hasCustomPrompt="1"/>
          </p:nvPr>
        </p:nvSpPr>
        <p:spPr>
          <a:xfrm>
            <a:off x="1821764"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25" name="Text Placeholder 10">
            <a:extLst>
              <a:ext uri="{FF2B5EF4-FFF2-40B4-BE49-F238E27FC236}">
                <a16:creationId xmlns:a16="http://schemas.microsoft.com/office/drawing/2014/main" id="{EB335D51-08B9-5145-ABF9-057DFCA29C97}"/>
              </a:ext>
            </a:extLst>
          </p:cNvPr>
          <p:cNvSpPr>
            <a:spLocks noGrp="1"/>
          </p:cNvSpPr>
          <p:nvPr>
            <p:ph type="body" sz="quarter" idx="20" hasCustomPrompt="1"/>
          </p:nvPr>
        </p:nvSpPr>
        <p:spPr>
          <a:xfrm>
            <a:off x="1821764"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p>
          <a:p>
            <a:pPr marL="573088" marR="0" lvl="1" indent="-285750" algn="l" defTabSz="914400" rtl="0" eaLnBrk="1" fontAlgn="auto" latinLnBrk="0" hangingPunct="1">
              <a:lnSpc>
                <a:spcPct val="90000"/>
              </a:lnSpc>
              <a:spcBef>
                <a:spcPts val="1000"/>
              </a:spcBef>
              <a:spcAft>
                <a:spcPts val="0"/>
              </a:spcAft>
              <a:buClrTx/>
              <a:buSzTx/>
              <a:tabLst/>
              <a:defRPr/>
            </a:pPr>
            <a:endParaRPr lang="en-US" sz="1600" dirty="0"/>
          </a:p>
        </p:txBody>
      </p:sp>
      <p:sp>
        <p:nvSpPr>
          <p:cNvPr id="36" name="Rounded Rectangle 32">
            <a:extLst>
              <a:ext uri="{FF2B5EF4-FFF2-40B4-BE49-F238E27FC236}">
                <a16:creationId xmlns:a16="http://schemas.microsoft.com/office/drawing/2014/main" id="{50EB2677-E95B-114B-90AB-4D73B758181A}"/>
              </a:ext>
            </a:extLst>
          </p:cNvPr>
          <p:cNvSpPr/>
          <p:nvPr userDrawn="1"/>
        </p:nvSpPr>
        <p:spPr>
          <a:xfrm>
            <a:off x="4617224"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7">
            <a:extLst>
              <a:ext uri="{FF2B5EF4-FFF2-40B4-BE49-F238E27FC236}">
                <a16:creationId xmlns:a16="http://schemas.microsoft.com/office/drawing/2014/main" id="{75386827-162F-7B46-9F98-476A6409C9B1}"/>
              </a:ext>
            </a:extLst>
          </p:cNvPr>
          <p:cNvSpPr>
            <a:spLocks noGrp="1"/>
          </p:cNvSpPr>
          <p:nvPr>
            <p:ph type="body" sz="quarter" idx="21" hasCustomPrompt="1"/>
          </p:nvPr>
        </p:nvSpPr>
        <p:spPr>
          <a:xfrm>
            <a:off x="4941406"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38" name="Text Placeholder 10">
            <a:extLst>
              <a:ext uri="{FF2B5EF4-FFF2-40B4-BE49-F238E27FC236}">
                <a16:creationId xmlns:a16="http://schemas.microsoft.com/office/drawing/2014/main" id="{0CB8D430-0A03-224C-B697-DF22734249FF}"/>
              </a:ext>
            </a:extLst>
          </p:cNvPr>
          <p:cNvSpPr>
            <a:spLocks noGrp="1"/>
          </p:cNvSpPr>
          <p:nvPr>
            <p:ph type="body" sz="quarter" idx="22" hasCustomPrompt="1"/>
          </p:nvPr>
        </p:nvSpPr>
        <p:spPr>
          <a:xfrm>
            <a:off x="4941406"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sp>
        <p:nvSpPr>
          <p:cNvPr id="39" name="Rounded Rectangle 32">
            <a:extLst>
              <a:ext uri="{FF2B5EF4-FFF2-40B4-BE49-F238E27FC236}">
                <a16:creationId xmlns:a16="http://schemas.microsoft.com/office/drawing/2014/main" id="{74AD4E55-6095-BE4E-9F5E-94A38E8977FD}"/>
              </a:ext>
            </a:extLst>
          </p:cNvPr>
          <p:cNvSpPr/>
          <p:nvPr userDrawn="1"/>
        </p:nvSpPr>
        <p:spPr>
          <a:xfrm>
            <a:off x="7736866" y="1755708"/>
            <a:ext cx="2957551" cy="4042828"/>
          </a:xfrm>
          <a:custGeom>
            <a:avLst/>
            <a:gdLst>
              <a:gd name="connsiteX0" fmla="*/ 0 w 2953016"/>
              <a:gd name="connsiteY0" fmla="*/ 492179 h 4033931"/>
              <a:gd name="connsiteX1" fmla="*/ 492179 w 2953016"/>
              <a:gd name="connsiteY1" fmla="*/ 0 h 4033931"/>
              <a:gd name="connsiteX2" fmla="*/ 2460837 w 2953016"/>
              <a:gd name="connsiteY2" fmla="*/ 0 h 4033931"/>
              <a:gd name="connsiteX3" fmla="*/ 2953016 w 2953016"/>
              <a:gd name="connsiteY3" fmla="*/ 492179 h 4033931"/>
              <a:gd name="connsiteX4" fmla="*/ 2953016 w 2953016"/>
              <a:gd name="connsiteY4" fmla="*/ 3541752 h 4033931"/>
              <a:gd name="connsiteX5" fmla="*/ 2460837 w 2953016"/>
              <a:gd name="connsiteY5" fmla="*/ 4033931 h 4033931"/>
              <a:gd name="connsiteX6" fmla="*/ 492179 w 2953016"/>
              <a:gd name="connsiteY6" fmla="*/ 4033931 h 4033931"/>
              <a:gd name="connsiteX7" fmla="*/ 0 w 2953016"/>
              <a:gd name="connsiteY7" fmla="*/ 3541752 h 4033931"/>
              <a:gd name="connsiteX8" fmla="*/ 0 w 2953016"/>
              <a:gd name="connsiteY8" fmla="*/ 492179 h 4033931"/>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492183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7330 h 4033935"/>
              <a:gd name="connsiteX1" fmla="*/ 492179 w 2953016"/>
              <a:gd name="connsiteY1" fmla="*/ 4 h 4033935"/>
              <a:gd name="connsiteX2" fmla="*/ 2460837 w 2953016"/>
              <a:gd name="connsiteY2" fmla="*/ 4 h 4033935"/>
              <a:gd name="connsiteX3" fmla="*/ 2953016 w 2953016"/>
              <a:gd name="connsiteY3" fmla="*/ 282321 h 4033935"/>
              <a:gd name="connsiteX4" fmla="*/ 2953016 w 2953016"/>
              <a:gd name="connsiteY4" fmla="*/ 3541756 h 4033935"/>
              <a:gd name="connsiteX5" fmla="*/ 2460837 w 2953016"/>
              <a:gd name="connsiteY5" fmla="*/ 4033935 h 4033935"/>
              <a:gd name="connsiteX6" fmla="*/ 492179 w 2953016"/>
              <a:gd name="connsiteY6" fmla="*/ 4033935 h 4033935"/>
              <a:gd name="connsiteX7" fmla="*/ 0 w 2953016"/>
              <a:gd name="connsiteY7" fmla="*/ 3541756 h 4033935"/>
              <a:gd name="connsiteX8" fmla="*/ 0 w 2953016"/>
              <a:gd name="connsiteY8" fmla="*/ 267330 h 4033935"/>
              <a:gd name="connsiteX0" fmla="*/ 0 w 2953016"/>
              <a:gd name="connsiteY0" fmla="*/ 268676 h 4035281"/>
              <a:gd name="connsiteX1" fmla="*/ 492179 w 2953016"/>
              <a:gd name="connsiteY1" fmla="*/ 1350 h 4035281"/>
              <a:gd name="connsiteX2" fmla="*/ 2460837 w 2953016"/>
              <a:gd name="connsiteY2" fmla="*/ 1350 h 4035281"/>
              <a:gd name="connsiteX3" fmla="*/ 2953016 w 2953016"/>
              <a:gd name="connsiteY3" fmla="*/ 239279 h 4035281"/>
              <a:gd name="connsiteX4" fmla="*/ 2953016 w 2953016"/>
              <a:gd name="connsiteY4" fmla="*/ 3543102 h 4035281"/>
              <a:gd name="connsiteX5" fmla="*/ 2460837 w 2953016"/>
              <a:gd name="connsiteY5" fmla="*/ 4035281 h 4035281"/>
              <a:gd name="connsiteX6" fmla="*/ 492179 w 2953016"/>
              <a:gd name="connsiteY6" fmla="*/ 4035281 h 4035281"/>
              <a:gd name="connsiteX7" fmla="*/ 0 w 2953016"/>
              <a:gd name="connsiteY7" fmla="*/ 3543102 h 4035281"/>
              <a:gd name="connsiteX8" fmla="*/ 0 w 2953016"/>
              <a:gd name="connsiteY8" fmla="*/ 268676 h 4035281"/>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0 w 2953016"/>
              <a:gd name="connsiteY7" fmla="*/ 3541771 h 4033950"/>
              <a:gd name="connsiteX8" fmla="*/ 0 w 2953016"/>
              <a:gd name="connsiteY8" fmla="*/ 267345 h 4033950"/>
              <a:gd name="connsiteX0" fmla="*/ 0 w 2953016"/>
              <a:gd name="connsiteY0" fmla="*/ 267345 h 4033950"/>
              <a:gd name="connsiteX1" fmla="*/ 492179 w 2953016"/>
              <a:gd name="connsiteY1" fmla="*/ 19 h 4033950"/>
              <a:gd name="connsiteX2" fmla="*/ 2460837 w 2953016"/>
              <a:gd name="connsiteY2" fmla="*/ 19 h 4033950"/>
              <a:gd name="connsiteX3" fmla="*/ 2953016 w 2953016"/>
              <a:gd name="connsiteY3" fmla="*/ 264581 h 4033950"/>
              <a:gd name="connsiteX4" fmla="*/ 2953016 w 2953016"/>
              <a:gd name="connsiteY4" fmla="*/ 3541771 h 4033950"/>
              <a:gd name="connsiteX5" fmla="*/ 2460837 w 2953016"/>
              <a:gd name="connsiteY5" fmla="*/ 4033950 h 4033950"/>
              <a:gd name="connsiteX6" fmla="*/ 492179 w 2953016"/>
              <a:gd name="connsiteY6" fmla="*/ 4033950 h 4033950"/>
              <a:gd name="connsiteX7" fmla="*/ 17755 w 2953016"/>
              <a:gd name="connsiteY7" fmla="*/ 3754835 h 4033950"/>
              <a:gd name="connsiteX8" fmla="*/ 0 w 2953016"/>
              <a:gd name="connsiteY8" fmla="*/ 267345 h 4033950"/>
              <a:gd name="connsiteX0" fmla="*/ 0 w 2953016"/>
              <a:gd name="connsiteY0" fmla="*/ 267345 h 4042827"/>
              <a:gd name="connsiteX1" fmla="*/ 492179 w 2953016"/>
              <a:gd name="connsiteY1" fmla="*/ 19 h 4042827"/>
              <a:gd name="connsiteX2" fmla="*/ 2460837 w 2953016"/>
              <a:gd name="connsiteY2" fmla="*/ 19 h 4042827"/>
              <a:gd name="connsiteX3" fmla="*/ 2953016 w 2953016"/>
              <a:gd name="connsiteY3" fmla="*/ 264581 h 4042827"/>
              <a:gd name="connsiteX4" fmla="*/ 2953016 w 2953016"/>
              <a:gd name="connsiteY4" fmla="*/ 3541771 h 4042827"/>
              <a:gd name="connsiteX5" fmla="*/ 2460837 w 2953016"/>
              <a:gd name="connsiteY5" fmla="*/ 4033950 h 4042827"/>
              <a:gd name="connsiteX6" fmla="*/ 412280 w 2953016"/>
              <a:gd name="connsiteY6" fmla="*/ 4042827 h 4042827"/>
              <a:gd name="connsiteX7" fmla="*/ 17755 w 2953016"/>
              <a:gd name="connsiteY7" fmla="*/ 3754835 h 4042827"/>
              <a:gd name="connsiteX8" fmla="*/ 0 w 2953016"/>
              <a:gd name="connsiteY8" fmla="*/ 267345 h 4042827"/>
              <a:gd name="connsiteX0" fmla="*/ 0 w 2957551"/>
              <a:gd name="connsiteY0" fmla="*/ 267345 h 4042828"/>
              <a:gd name="connsiteX1" fmla="*/ 492179 w 2957551"/>
              <a:gd name="connsiteY1" fmla="*/ 19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460837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541771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 name="connsiteX0" fmla="*/ 0 w 2957551"/>
              <a:gd name="connsiteY0" fmla="*/ 267345 h 4042828"/>
              <a:gd name="connsiteX1" fmla="*/ 388101 w 2957551"/>
              <a:gd name="connsiteY1" fmla="*/ 7453 h 4042828"/>
              <a:gd name="connsiteX2" fmla="*/ 2557481 w 2957551"/>
              <a:gd name="connsiteY2" fmla="*/ 19 h 4042828"/>
              <a:gd name="connsiteX3" fmla="*/ 2953016 w 2957551"/>
              <a:gd name="connsiteY3" fmla="*/ 264581 h 4042828"/>
              <a:gd name="connsiteX4" fmla="*/ 2953016 w 2957551"/>
              <a:gd name="connsiteY4" fmla="*/ 3660717 h 4042828"/>
              <a:gd name="connsiteX5" fmla="*/ 2736045 w 2957551"/>
              <a:gd name="connsiteY5" fmla="*/ 4042828 h 4042828"/>
              <a:gd name="connsiteX6" fmla="*/ 412280 w 2957551"/>
              <a:gd name="connsiteY6" fmla="*/ 4042827 h 4042828"/>
              <a:gd name="connsiteX7" fmla="*/ 17755 w 2957551"/>
              <a:gd name="connsiteY7" fmla="*/ 3754835 h 4042828"/>
              <a:gd name="connsiteX8" fmla="*/ 0 w 2957551"/>
              <a:gd name="connsiteY8" fmla="*/ 267345 h 40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7551" h="4042828">
                <a:moveTo>
                  <a:pt x="0" y="267345"/>
                </a:moveTo>
                <a:cubicBezTo>
                  <a:pt x="0" y="-4478"/>
                  <a:pt x="116278" y="7453"/>
                  <a:pt x="388101" y="7453"/>
                </a:cubicBezTo>
                <a:lnTo>
                  <a:pt x="2557481" y="19"/>
                </a:lnTo>
                <a:cubicBezTo>
                  <a:pt x="2829304" y="19"/>
                  <a:pt x="2953016" y="-7242"/>
                  <a:pt x="2953016" y="264581"/>
                </a:cubicBezTo>
                <a:lnTo>
                  <a:pt x="2953016" y="3660717"/>
                </a:lnTo>
                <a:cubicBezTo>
                  <a:pt x="2953016" y="3932540"/>
                  <a:pt x="3007868" y="4042828"/>
                  <a:pt x="2736045" y="4042828"/>
                </a:cubicBezTo>
                <a:lnTo>
                  <a:pt x="412280" y="4042827"/>
                </a:lnTo>
                <a:cubicBezTo>
                  <a:pt x="140457" y="4042827"/>
                  <a:pt x="17755" y="4026658"/>
                  <a:pt x="17755" y="3754835"/>
                </a:cubicBezTo>
                <a:cubicBezTo>
                  <a:pt x="11837" y="2592338"/>
                  <a:pt x="5918" y="1429842"/>
                  <a:pt x="0" y="267345"/>
                </a:cubicBezTo>
                <a:close/>
              </a:path>
            </a:pathLst>
          </a:custGeom>
          <a:solidFill>
            <a:schemeClr val="bg2"/>
          </a:solidFill>
          <a:ln>
            <a:noFill/>
          </a:ln>
          <a:effectLst>
            <a:outerShdw blurRad="1016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 Placeholder 7">
            <a:extLst>
              <a:ext uri="{FF2B5EF4-FFF2-40B4-BE49-F238E27FC236}">
                <a16:creationId xmlns:a16="http://schemas.microsoft.com/office/drawing/2014/main" id="{9400A201-DFAE-8847-A13D-7E8EDD601E4E}"/>
              </a:ext>
            </a:extLst>
          </p:cNvPr>
          <p:cNvSpPr>
            <a:spLocks noGrp="1"/>
          </p:cNvSpPr>
          <p:nvPr>
            <p:ph type="body" sz="quarter" idx="23" hasCustomPrompt="1"/>
          </p:nvPr>
        </p:nvSpPr>
        <p:spPr>
          <a:xfrm>
            <a:off x="8061048" y="2102789"/>
            <a:ext cx="2306653" cy="54563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spc="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schemeClr val="bg1"/>
                </a:solidFill>
              </a:rPr>
              <a:t>Title goes in here</a:t>
            </a:r>
            <a:endParaRPr lang="en-US" dirty="0">
              <a:solidFill>
                <a:schemeClr val="bg1"/>
              </a:solidFill>
            </a:endParaRPr>
          </a:p>
        </p:txBody>
      </p:sp>
      <p:sp>
        <p:nvSpPr>
          <p:cNvPr id="41" name="Text Placeholder 10">
            <a:extLst>
              <a:ext uri="{FF2B5EF4-FFF2-40B4-BE49-F238E27FC236}">
                <a16:creationId xmlns:a16="http://schemas.microsoft.com/office/drawing/2014/main" id="{1EC89942-80CB-0547-9CD5-93F3B4BBB401}"/>
              </a:ext>
            </a:extLst>
          </p:cNvPr>
          <p:cNvSpPr>
            <a:spLocks noGrp="1"/>
          </p:cNvSpPr>
          <p:nvPr>
            <p:ph type="body" sz="quarter" idx="24" hasCustomPrompt="1"/>
          </p:nvPr>
        </p:nvSpPr>
        <p:spPr>
          <a:xfrm>
            <a:off x="8061048" y="2811945"/>
            <a:ext cx="2306637" cy="2704747"/>
          </a:xfrm>
        </p:spPr>
        <p:txBody>
          <a:bodyPr>
            <a:no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spc="0"/>
            </a:lvl1pPr>
            <a:lvl2pPr>
              <a:defRPr sz="1600" spc="0"/>
            </a:lvl2pPr>
            <a:lvl3pPr>
              <a:defRPr sz="1600" spc="0"/>
            </a:lvl3pPr>
            <a:lvl4pPr>
              <a:defRPr sz="1400" spc="0"/>
            </a:lvl4pPr>
            <a:lvl5pPr>
              <a:defRPr sz="1400" spc="0"/>
            </a:lvl5pPr>
          </a:lstStyle>
          <a:p>
            <a:pPr marL="285750" marR="0" lvl="0"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Text here </a:t>
            </a:r>
          </a:p>
          <a:p>
            <a:pPr marL="573088" marR="0" lvl="1"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Subtext here </a:t>
            </a:r>
          </a:p>
          <a:p>
            <a:pPr marL="1031875" marR="0" lvl="2" indent="-285750" algn="l" defTabSz="914400" rtl="0" eaLnBrk="1" fontAlgn="auto" latinLnBrk="0" hangingPunct="1">
              <a:lnSpc>
                <a:spcPct val="90000"/>
              </a:lnSpc>
              <a:spcBef>
                <a:spcPts val="1000"/>
              </a:spcBef>
              <a:spcAft>
                <a:spcPts val="0"/>
              </a:spcAft>
              <a:buClrTx/>
              <a:buSzTx/>
              <a:tabLst/>
              <a:defRPr/>
            </a:pPr>
            <a:r>
              <a:rPr lang="en-US" sz="1600" b="0" i="0" dirty="0">
                <a:solidFill>
                  <a:schemeClr val="bg1"/>
                </a:solidFill>
                <a:latin typeface="Century Gothic" panose="020B0502020202020204" pitchFamily="34" charset="0"/>
              </a:rPr>
              <a:t>More subtext here</a:t>
            </a:r>
            <a:endParaRPr lang="en-US" sz="1600" dirty="0"/>
          </a:p>
        </p:txBody>
      </p:sp>
      <p:pic>
        <p:nvPicPr>
          <p:cNvPr id="17" name="Picture 16">
            <a:extLst>
              <a:ext uri="{FF2B5EF4-FFF2-40B4-BE49-F238E27FC236}">
                <a16:creationId xmlns:a16="http://schemas.microsoft.com/office/drawing/2014/main" id="{1F91AEDE-E26C-FD40-88C0-2EEA34459AF1}"/>
              </a:ext>
            </a:extLst>
          </p:cNvPr>
          <p:cNvPicPr>
            <a:picLocks noChangeAspect="1"/>
          </p:cNvPicPr>
          <p:nvPr userDrawn="1"/>
        </p:nvPicPr>
        <p:blipFill>
          <a:blip r:embed="rId2"/>
          <a:stretch>
            <a:fillRect/>
          </a:stretch>
        </p:blipFill>
        <p:spPr>
          <a:xfrm>
            <a:off x="0" y="6207760"/>
            <a:ext cx="12192000" cy="419100"/>
          </a:xfrm>
          <a:prstGeom prst="rect">
            <a:avLst/>
          </a:prstGeom>
        </p:spPr>
      </p:pic>
      <p:sp>
        <p:nvSpPr>
          <p:cNvPr id="18" name="Title 1">
            <a:extLst>
              <a:ext uri="{FF2B5EF4-FFF2-40B4-BE49-F238E27FC236}">
                <a16:creationId xmlns:a16="http://schemas.microsoft.com/office/drawing/2014/main" id="{148EDD2F-E920-A741-AED0-23F87234AB18}"/>
              </a:ext>
            </a:extLst>
          </p:cNvPr>
          <p:cNvSpPr>
            <a:spLocks noGrp="1"/>
          </p:cNvSpPr>
          <p:nvPr>
            <p:ph type="title" hasCustomPrompt="1"/>
          </p:nvPr>
        </p:nvSpPr>
        <p:spPr>
          <a:xfrm>
            <a:off x="463648" y="567041"/>
            <a:ext cx="6082862" cy="419100"/>
          </a:xfrm>
        </p:spPr>
        <p:txBody>
          <a:bodyPr/>
          <a:lstStyle/>
          <a:p>
            <a:r>
              <a:rPr lang="en-US" dirty="0"/>
              <a:t>Header for slide goes here</a:t>
            </a:r>
          </a:p>
        </p:txBody>
      </p:sp>
      <p:sp>
        <p:nvSpPr>
          <p:cNvPr id="19" name="Text Placeholder 6">
            <a:extLst>
              <a:ext uri="{FF2B5EF4-FFF2-40B4-BE49-F238E27FC236}">
                <a16:creationId xmlns:a16="http://schemas.microsoft.com/office/drawing/2014/main" id="{F0758087-3864-F44A-A76A-5DCE964CAE5E}"/>
              </a:ext>
            </a:extLst>
          </p:cNvPr>
          <p:cNvSpPr>
            <a:spLocks noGrp="1"/>
          </p:cNvSpPr>
          <p:nvPr>
            <p:ph type="body" sz="quarter" idx="13" hasCustomPrompt="1"/>
          </p:nvPr>
        </p:nvSpPr>
        <p:spPr>
          <a:xfrm>
            <a:off x="463648" y="1006067"/>
            <a:ext cx="6083300" cy="289333"/>
          </a:xfrm>
          <a:prstGeom prst="rect">
            <a:avLst/>
          </a:prstGeom>
        </p:spPr>
        <p:txBody>
          <a:bodyPr lIns="0" tIns="0" rIns="0" bIns="0">
            <a:noAutofit/>
          </a:bodyPr>
          <a:lstStyle>
            <a:lvl1pPr>
              <a:defRPr spc="0" baseline="0"/>
            </a:lvl1pPr>
          </a:lstStyle>
          <a:p>
            <a:pPr lvl="0"/>
            <a:r>
              <a:rPr lang="en-US" dirty="0"/>
              <a:t>Sub-header goes in here (optional) </a:t>
            </a:r>
          </a:p>
        </p:txBody>
      </p:sp>
      <p:sp>
        <p:nvSpPr>
          <p:cNvPr id="3" name="Date Placeholder 2">
            <a:extLst>
              <a:ext uri="{FF2B5EF4-FFF2-40B4-BE49-F238E27FC236}">
                <a16:creationId xmlns:a16="http://schemas.microsoft.com/office/drawing/2014/main" id="{583881AE-904B-A148-9549-EDD262BF2B46}"/>
              </a:ext>
            </a:extLst>
          </p:cNvPr>
          <p:cNvSpPr>
            <a:spLocks noGrp="1"/>
          </p:cNvSpPr>
          <p:nvPr>
            <p:ph type="dt" sz="half" idx="25"/>
          </p:nvPr>
        </p:nvSpPr>
        <p:spPr/>
        <p:txBody>
          <a:bodyPr/>
          <a:lstStyle/>
          <a:p>
            <a:r>
              <a:rPr lang="en-US" dirty="0"/>
              <a:t>2021  |</a:t>
            </a:r>
          </a:p>
        </p:txBody>
      </p:sp>
      <p:sp>
        <p:nvSpPr>
          <p:cNvPr id="5" name="Slide Number Placeholder 4">
            <a:extLst>
              <a:ext uri="{FF2B5EF4-FFF2-40B4-BE49-F238E27FC236}">
                <a16:creationId xmlns:a16="http://schemas.microsoft.com/office/drawing/2014/main" id="{36164D1E-6DBD-6340-865B-D5627B26A75E}"/>
              </a:ext>
            </a:extLst>
          </p:cNvPr>
          <p:cNvSpPr>
            <a:spLocks noGrp="1"/>
          </p:cNvSpPr>
          <p:nvPr>
            <p:ph type="sldNum" sz="quarter" idx="27"/>
          </p:nvPr>
        </p:nvSpPr>
        <p:spPr/>
        <p:txBody>
          <a:body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236262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721D273-2F5A-9846-833E-886CB2A68554}"/>
              </a:ext>
            </a:extLst>
          </p:cNvPr>
          <p:cNvPicPr>
            <a:picLocks noChangeAspect="1"/>
          </p:cNvPicPr>
          <p:nvPr/>
        </p:nvPicPr>
        <p:blipFill>
          <a:blip r:embed="rId8"/>
          <a:stretch>
            <a:fillRect/>
          </a:stretch>
        </p:blipFill>
        <p:spPr>
          <a:xfrm>
            <a:off x="9736620" y="6106295"/>
            <a:ext cx="2016016" cy="457200"/>
          </a:xfrm>
          <a:prstGeom prst="rect">
            <a:avLst/>
          </a:prstGeom>
        </p:spPr>
      </p:pic>
      <p:sp>
        <p:nvSpPr>
          <p:cNvPr id="8" name="Text Placeholder 5">
            <a:extLst>
              <a:ext uri="{FF2B5EF4-FFF2-40B4-BE49-F238E27FC236}">
                <a16:creationId xmlns:a16="http://schemas.microsoft.com/office/drawing/2014/main" id="{B8CB9436-A061-6246-9B63-3EA5F806197F}"/>
              </a:ext>
            </a:extLst>
          </p:cNvPr>
          <p:cNvSpPr txBox="1">
            <a:spLocks/>
          </p:cNvSpPr>
          <p:nvPr userDrawn="1"/>
        </p:nvSpPr>
        <p:spPr>
          <a:xfrm>
            <a:off x="1286380" y="3176964"/>
            <a:ext cx="6343185" cy="232158"/>
          </a:xfrm>
          <a:prstGeom prst="rect">
            <a:avLst/>
          </a:prstGeom>
        </p:spPr>
        <p:txBody>
          <a:bodyPr vert="horz" lIns="0" tIns="4572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Title Placeholder 5">
            <a:extLst>
              <a:ext uri="{FF2B5EF4-FFF2-40B4-BE49-F238E27FC236}">
                <a16:creationId xmlns:a16="http://schemas.microsoft.com/office/drawing/2014/main" id="{7FA55B95-B745-A54E-AC4F-4751FDE1AE18}"/>
              </a:ext>
            </a:extLst>
          </p:cNvPr>
          <p:cNvSpPr>
            <a:spLocks noGrp="1"/>
          </p:cNvSpPr>
          <p:nvPr>
            <p:ph type="title"/>
          </p:nvPr>
        </p:nvSpPr>
        <p:spPr>
          <a:xfrm>
            <a:off x="1295400" y="2057400"/>
            <a:ext cx="6400800" cy="111564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Date Placeholder 2">
            <a:extLst>
              <a:ext uri="{FF2B5EF4-FFF2-40B4-BE49-F238E27FC236}">
                <a16:creationId xmlns:a16="http://schemas.microsoft.com/office/drawing/2014/main" id="{DBC4151B-A858-AF41-A42E-3284F8BD9710}"/>
              </a:ext>
            </a:extLst>
          </p:cNvPr>
          <p:cNvSpPr>
            <a:spLocks noGrp="1"/>
          </p:cNvSpPr>
          <p:nvPr>
            <p:ph type="dt" sz="half" idx="2"/>
          </p:nvPr>
        </p:nvSpPr>
        <p:spPr>
          <a:xfrm>
            <a:off x="439364" y="6304415"/>
            <a:ext cx="847016" cy="133591"/>
          </a:xfrm>
          <a:prstGeom prst="rect">
            <a:avLst/>
          </a:prstGeom>
        </p:spPr>
        <p:txBody>
          <a:bodyPr vert="horz" lIns="91440" tIns="45720" rIns="91440" bIns="91440" rtlCol="0" anchor="ctr"/>
          <a:lstStyle>
            <a:lvl1pPr algn="r">
              <a:defRPr sz="1050">
                <a:solidFill>
                  <a:schemeClr val="bg2">
                    <a:alpha val="50000"/>
                  </a:schemeClr>
                </a:solidFill>
              </a:defRPr>
            </a:lvl1pPr>
          </a:lstStyle>
          <a:p>
            <a:r>
              <a:rPr lang="en-US" dirty="0"/>
              <a:t>2021  |</a:t>
            </a:r>
          </a:p>
        </p:txBody>
      </p:sp>
      <p:sp>
        <p:nvSpPr>
          <p:cNvPr id="12" name="Slide Number Placeholder 4">
            <a:extLst>
              <a:ext uri="{FF2B5EF4-FFF2-40B4-BE49-F238E27FC236}">
                <a16:creationId xmlns:a16="http://schemas.microsoft.com/office/drawing/2014/main" id="{DB94CAE9-6F1E-B949-B110-0662869AC464}"/>
              </a:ext>
            </a:extLst>
          </p:cNvPr>
          <p:cNvSpPr>
            <a:spLocks noGrp="1"/>
          </p:cNvSpPr>
          <p:nvPr>
            <p:ph type="sldNum" sz="quarter" idx="4"/>
          </p:nvPr>
        </p:nvSpPr>
        <p:spPr>
          <a:xfrm>
            <a:off x="1286380" y="6304415"/>
            <a:ext cx="457730" cy="133591"/>
          </a:xfrm>
          <a:prstGeom prst="rect">
            <a:avLst/>
          </a:prstGeom>
        </p:spPr>
        <p:txBody>
          <a:bodyPr vert="horz" lIns="91440" tIns="45720" rIns="91440" bIns="91440" rtlCol="0" anchor="ctr"/>
          <a:lstStyle>
            <a:lvl1pPr algn="l">
              <a:defRPr sz="1050">
                <a:solidFill>
                  <a:schemeClr val="bg2"/>
                </a:solidFill>
              </a:defRPr>
            </a:lvl1pPr>
          </a:lstStyle>
          <a:p>
            <a:fld id="{DF250469-B62C-0F44-897B-7C51B683C7AB}" type="slidenum">
              <a:rPr lang="en-US" smtClean="0"/>
              <a:pPr/>
              <a:t>‹#›</a:t>
            </a:fld>
            <a:endParaRPr lang="en-US" dirty="0"/>
          </a:p>
        </p:txBody>
      </p:sp>
    </p:spTree>
    <p:extLst>
      <p:ext uri="{BB962C8B-B14F-4D97-AF65-F5344CB8AC3E}">
        <p14:creationId xmlns:p14="http://schemas.microsoft.com/office/powerpoint/2010/main" val="850076729"/>
      </p:ext>
    </p:extLst>
  </p:cSld>
  <p:clrMap bg1="lt1" tx1="dk1" bg2="lt2" tx2="dk2" accent1="accent1" accent2="accent2" accent3="accent3" accent4="accent4" accent5="accent5" accent6="accent6" hlink="hlink" folHlink="folHlink"/>
  <p:sldLayoutIdLst>
    <p:sldLayoutId id="2147483663" r:id="rId1"/>
    <p:sldLayoutId id="2147483808" r:id="rId2"/>
    <p:sldLayoutId id="2147483810" r:id="rId3"/>
    <p:sldLayoutId id="2147483811" r:id="rId4"/>
    <p:sldLayoutId id="2147483812" r:id="rId5"/>
    <p:sldLayoutId id="2147483813" r:id="rId6"/>
  </p:sldLayoutIdLst>
  <p:hf hdr="0"/>
  <p:txStyles>
    <p:titleStyle>
      <a:lvl1pPr algn="l" defTabSz="914400" rtl="0" eaLnBrk="1" latinLnBrk="0" hangingPunct="1">
        <a:lnSpc>
          <a:spcPct val="90000"/>
        </a:lnSpc>
        <a:spcBef>
          <a:spcPct val="0"/>
        </a:spcBef>
        <a:buNone/>
        <a:defRPr sz="3600" b="1" kern="1200" spc="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spc="350" baseline="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2" userDrawn="1">
          <p15:clr>
            <a:srgbClr val="F26B43"/>
          </p15:clr>
        </p15:guide>
        <p15:guide id="2" pos="264" userDrawn="1">
          <p15:clr>
            <a:srgbClr val="F26B43"/>
          </p15:clr>
        </p15:guide>
        <p15:guide id="3" pos="7416" userDrawn="1">
          <p15:clr>
            <a:srgbClr val="F26B43"/>
          </p15:clr>
        </p15:guide>
        <p15:guide id="4" orient="horz" pos="4056" userDrawn="1">
          <p15:clr>
            <a:srgbClr val="F26B43"/>
          </p15:clr>
        </p15:guide>
        <p15:guide id="5" orient="horz" pos="1992" userDrawn="1">
          <p15:clr>
            <a:srgbClr val="F26B43"/>
          </p15:clr>
        </p15:guide>
        <p15:guide id="6" orient="horz" pos="1296" userDrawn="1">
          <p15:clr>
            <a:srgbClr val="F26B43"/>
          </p15:clr>
        </p15:guide>
        <p15:guide id="7" pos="816" userDrawn="1">
          <p15:clr>
            <a:srgbClr val="F26B43"/>
          </p15:clr>
        </p15:guide>
        <p15:guide id="8" pos="48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4"/>
          <a:stretch>
            <a:fillRect/>
          </a:stretch>
        </p:blipFill>
        <p:spPr>
          <a:xfrm>
            <a:off x="11164824"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63648" y="1338424"/>
            <a:ext cx="10515600" cy="4351338"/>
          </a:xfrm>
          <a:prstGeom prst="rect">
            <a:avLst/>
          </a:prstGeom>
        </p:spPr>
        <p:txBody>
          <a:bodyPr vert="horz" lIns="91440" tIns="45720" rIns="91440" bIns="45720" rtlCol="0">
            <a:normAutofit/>
          </a:bodyPr>
          <a:lstStyle/>
          <a:p>
            <a:pPr lvl="0"/>
            <a:r>
              <a:rPr lang="en-US" dirty="0"/>
              <a:t>Click to edit master text styles</a:t>
            </a:r>
          </a:p>
          <a:p>
            <a:pPr lvl="0"/>
            <a:r>
              <a:rPr lang="en-US" dirty="0"/>
              <a:t>First </a:t>
            </a:r>
          </a:p>
          <a:p>
            <a:pPr lvl="1"/>
            <a:r>
              <a:rPr lang="en-US" dirty="0"/>
              <a:t>Second level </a:t>
            </a:r>
          </a:p>
          <a:p>
            <a:pPr lvl="2"/>
            <a:r>
              <a:rPr lang="en-US" dirty="0"/>
              <a:t>Third level </a:t>
            </a:r>
          </a:p>
          <a:p>
            <a:pPr lvl="5"/>
            <a:r>
              <a:rPr lang="en-US" dirty="0"/>
              <a:t>Fourth level </a:t>
            </a:r>
          </a:p>
          <a:p>
            <a:pPr lvl="3"/>
            <a:r>
              <a:rPr lang="en-US" dirty="0"/>
              <a:t>Fifth level </a:t>
            </a:r>
            <a:br>
              <a:rPr lang="en-US" dirty="0"/>
            </a:br>
            <a:endParaRPr lang="en-US" dirty="0"/>
          </a:p>
        </p:txBody>
      </p:sp>
      <p:sp>
        <p:nvSpPr>
          <p:cNvPr id="26" name="Date Placeholder 4">
            <a:extLst>
              <a:ext uri="{FF2B5EF4-FFF2-40B4-BE49-F238E27FC236}">
                <a16:creationId xmlns:a16="http://schemas.microsoft.com/office/drawing/2014/main" id="{0431B003-8D60-2F41-9919-5AB45CF422F4}"/>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tx1">
                    <a:alpha val="50000"/>
                  </a:schemeClr>
                </a:solidFill>
              </a:defRPr>
            </a:lvl1pPr>
          </a:lstStyle>
          <a:p>
            <a:r>
              <a:rPr lang="en-US" dirty="0"/>
              <a:t>2021  |</a:t>
            </a:r>
          </a:p>
        </p:txBody>
      </p:sp>
      <p:sp>
        <p:nvSpPr>
          <p:cNvPr id="27" name="Slide Number Placeholder 7">
            <a:extLst>
              <a:ext uri="{FF2B5EF4-FFF2-40B4-BE49-F238E27FC236}">
                <a16:creationId xmlns:a16="http://schemas.microsoft.com/office/drawing/2014/main" id="{7C83EC1E-10F8-714D-84C3-1120E5FD21D2}"/>
              </a:ext>
            </a:extLst>
          </p:cNvPr>
          <p:cNvSpPr>
            <a:spLocks noGrp="1"/>
          </p:cNvSpPr>
          <p:nvPr>
            <p:ph type="sldNum" sz="quarter" idx="4"/>
          </p:nvPr>
        </p:nvSpPr>
        <p:spPr>
          <a:xfrm>
            <a:off x="11517942" y="6415849"/>
            <a:ext cx="296277" cy="137352"/>
          </a:xfrm>
          <a:prstGeom prst="rect">
            <a:avLst/>
          </a:prstGeom>
        </p:spPr>
        <p:txBody>
          <a:bodyPr vert="horz" lIns="0" tIns="0" rIns="0" bIns="0" rtlCol="0" anchor="ctr"/>
          <a:lstStyle>
            <a:lvl1pPr algn="l">
              <a:defRPr sz="1050">
                <a:solidFill>
                  <a:schemeClr val="tx1"/>
                </a:solidFill>
              </a:defRPr>
            </a:lvl1pPr>
          </a:lstStyle>
          <a:p>
            <a:r>
              <a:rPr lang="en-US"/>
              <a:t>  </a:t>
            </a:r>
            <a:fld id="{E0E21186-8CC3-194A-9753-0BBC1EC778BB}" type="slidenum">
              <a:rPr lang="en-US" smtClean="0"/>
              <a:pPr/>
              <a:t>‹#›</a:t>
            </a:fld>
            <a:endParaRPr lang="en-US" dirty="0"/>
          </a:p>
        </p:txBody>
      </p:sp>
    </p:spTree>
    <p:extLst>
      <p:ext uri="{BB962C8B-B14F-4D97-AF65-F5344CB8AC3E}">
        <p14:creationId xmlns:p14="http://schemas.microsoft.com/office/powerpoint/2010/main" val="3842936411"/>
      </p:ext>
    </p:extLst>
  </p:cSld>
  <p:clrMap bg1="lt1" tx1="dk1" bg2="lt2" tx2="dk2" accent1="accent1" accent2="accent2" accent3="accent3" accent4="accent4" accent5="accent5" accent6="accent6" hlink="hlink" folHlink="folHlink"/>
  <p:sldLayoutIdLst>
    <p:sldLayoutId id="2147483803" r:id="rId1"/>
    <p:sldLayoutId id="2147483809" r:id="rId2"/>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285750" indent="-285750" algn="l" defTabSz="914400" rtl="0" eaLnBrk="1" latinLnBrk="0" hangingPunct="1">
        <a:lnSpc>
          <a:spcPct val="150000"/>
        </a:lnSpc>
        <a:spcBef>
          <a:spcPts val="0"/>
        </a:spcBef>
        <a:buFont typeface="Arial" panose="020B0604020202020204" pitchFamily="34" charset="0"/>
        <a:buChar char="•"/>
        <a:defRPr sz="1600" b="0" i="0" kern="0" spc="0" baseline="0">
          <a:solidFill>
            <a:schemeClr val="bg1"/>
          </a:solidFill>
          <a:latin typeface="+mj-lt"/>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spc="0">
          <a:solidFill>
            <a:schemeClr val="bg1"/>
          </a:solidFill>
          <a:latin typeface="+mj-lt"/>
          <a:ea typeface="+mn-ea"/>
          <a:cs typeface="+mn-cs"/>
        </a:defRPr>
      </a:lvl2pPr>
      <a:lvl3pPr marL="914400" indent="-288925" algn="l" defTabSz="914400" rtl="0" eaLnBrk="1" latinLnBrk="0" hangingPunct="1">
        <a:lnSpc>
          <a:spcPct val="150000"/>
        </a:lnSpc>
        <a:spcBef>
          <a:spcPts val="0"/>
        </a:spcBef>
        <a:buFont typeface="Arial" panose="020B0604020202020204" pitchFamily="34" charset="0"/>
        <a:buChar char="•"/>
        <a:tabLst>
          <a:tab pos="746125" algn="l"/>
        </a:tabLst>
        <a:defRPr sz="1400" b="0" i="0" kern="1200" spc="0">
          <a:solidFill>
            <a:schemeClr val="bg1"/>
          </a:solidFill>
          <a:latin typeface="+mn-lt"/>
          <a:ea typeface="+mn-ea"/>
          <a:cs typeface="+mn-cs"/>
        </a:defRPr>
      </a:lvl3pPr>
      <a:lvl4pPr marL="1203325" indent="287338" algn="l" defTabSz="914400" rtl="0" eaLnBrk="1" latinLnBrk="0" hangingPunct="1">
        <a:lnSpc>
          <a:spcPct val="150000"/>
        </a:lnSpc>
        <a:spcBef>
          <a:spcPts val="0"/>
        </a:spcBef>
        <a:buFont typeface="Arial" panose="020B0604020202020204" pitchFamily="34" charset="0"/>
        <a:buChar char="•"/>
        <a:tabLst/>
        <a:defRPr sz="1400" b="0" i="0" kern="1200" spc="0">
          <a:solidFill>
            <a:schemeClr val="bg1"/>
          </a:solidFill>
          <a:latin typeface="+mn-lt"/>
          <a:ea typeface="+mn-ea"/>
          <a:cs typeface="+mn-cs"/>
        </a:defRPr>
      </a:lvl4pPr>
      <a:lvl5pPr marL="173736" indent="-173736" algn="l" defTabSz="914400" rtl="0" eaLnBrk="1" latinLnBrk="0" hangingPunct="1">
        <a:lnSpc>
          <a:spcPct val="90000"/>
        </a:lnSpc>
        <a:spcBef>
          <a:spcPts val="1000"/>
        </a:spcBef>
        <a:buFont typeface="Arial" panose="020B0604020202020204" pitchFamily="34" charset="0"/>
        <a:buChar char="•"/>
        <a:tabLst/>
        <a:defRPr sz="1600" b="0" i="0" kern="1200" spc="0">
          <a:solidFill>
            <a:schemeClr val="bg1"/>
          </a:solidFill>
          <a:latin typeface="Century Gothic" panose="020B0502020202020204" pitchFamily="34" charset="0"/>
          <a:ea typeface="+mn-ea"/>
          <a:cs typeface="+mn-cs"/>
        </a:defRPr>
      </a:lvl5pPr>
      <a:lvl6pPr marL="1203325" indent="-288925" algn="l" defTabSz="914400" rtl="0" eaLnBrk="1" latinLnBrk="0" hangingPunct="1">
        <a:lnSpc>
          <a:spcPct val="150000"/>
        </a:lnSpc>
        <a:spcBef>
          <a:spcPts val="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6" orient="horz" pos="696">
          <p15:clr>
            <a:srgbClr val="F26B43"/>
          </p15:clr>
        </p15:guide>
        <p15:guide id="7" orient="horz" pos="3912">
          <p15:clr>
            <a:srgbClr val="F26B43"/>
          </p15:clr>
        </p15:guide>
        <p15:guide id="8" orient="horz" pos="4200">
          <p15:clr>
            <a:srgbClr val="F26B43"/>
          </p15:clr>
        </p15:guide>
        <p15:guide id="9" orient="horz" pos="4128" userDrawn="1">
          <p15:clr>
            <a:srgbClr val="F26B43"/>
          </p15:clr>
        </p15:guide>
        <p15:guide id="10" orient="horz" pos="40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FD110891-72CC-B746-A238-F0DC0B31137E}"/>
              </a:ext>
            </a:extLst>
          </p:cNvPr>
          <p:cNvSpPr txBox="1">
            <a:spLocks/>
          </p:cNvSpPr>
          <p:nvPr userDrawn="1"/>
        </p:nvSpPr>
        <p:spPr>
          <a:xfrm>
            <a:off x="964138" y="2656902"/>
            <a:ext cx="3314503" cy="199093"/>
          </a:xfrm>
          <a:prstGeom prst="rect">
            <a:avLst/>
          </a:prstGeom>
        </p:spPr>
        <p:txBody>
          <a:bodyPr/>
          <a:lstStyle>
            <a:lvl1pPr algn="l" defTabSz="914400" rtl="0" eaLnBrk="1" latinLnBrk="0" hangingPunct="1">
              <a:lnSpc>
                <a:spcPct val="90000"/>
              </a:lnSpc>
              <a:spcBef>
                <a:spcPct val="0"/>
              </a:spcBef>
              <a:buNone/>
              <a:defRPr sz="1200" b="0" i="0" kern="1200" spc="340" baseline="0">
                <a:solidFill>
                  <a:schemeClr val="bg2"/>
                </a:solidFill>
                <a:latin typeface="Century Gothic" panose="020B0502020202020204" pitchFamily="34" charset="0"/>
                <a:ea typeface="+mj-ea"/>
                <a:cs typeface="+mj-cs"/>
              </a:defRPr>
            </a:lvl1pPr>
          </a:lstStyle>
          <a:p>
            <a:endParaRPr lang="en-US" dirty="0"/>
          </a:p>
        </p:txBody>
      </p:sp>
      <p:sp>
        <p:nvSpPr>
          <p:cNvPr id="3" name="Title Placeholder 2">
            <a:extLst>
              <a:ext uri="{FF2B5EF4-FFF2-40B4-BE49-F238E27FC236}">
                <a16:creationId xmlns:a16="http://schemas.microsoft.com/office/drawing/2014/main" id="{05F51AE0-7874-6842-86D8-DA327A87ECE9}"/>
              </a:ext>
            </a:extLst>
          </p:cNvPr>
          <p:cNvSpPr>
            <a:spLocks noGrp="1"/>
          </p:cNvSpPr>
          <p:nvPr>
            <p:ph type="title"/>
          </p:nvPr>
        </p:nvSpPr>
        <p:spPr>
          <a:xfrm>
            <a:off x="463648" y="567041"/>
            <a:ext cx="6082862" cy="419100"/>
          </a:xfrm>
          <a:prstGeom prst="rect">
            <a:avLst/>
          </a:prstGeom>
        </p:spPr>
        <p:txBody>
          <a:bodyPr vert="horz" lIns="0" tIns="0" rIns="0" bIns="0" rtlCol="0" anchor="b" anchorCtr="0">
            <a:normAutofit/>
          </a:bodyPr>
          <a:lstStyle/>
          <a:p>
            <a:r>
              <a:rPr lang="en-US" dirty="0"/>
              <a:t>Header for slide goes here</a:t>
            </a:r>
          </a:p>
        </p:txBody>
      </p:sp>
      <p:pic>
        <p:nvPicPr>
          <p:cNvPr id="13" name="Picture 12" descr="A close up of a sign&#10;&#10;Description automatically generated">
            <a:extLst>
              <a:ext uri="{FF2B5EF4-FFF2-40B4-BE49-F238E27FC236}">
                <a16:creationId xmlns:a16="http://schemas.microsoft.com/office/drawing/2014/main" id="{9F87C30B-B0EB-E144-8308-D3A059B50F40}"/>
              </a:ext>
            </a:extLst>
          </p:cNvPr>
          <p:cNvPicPr>
            <a:picLocks noChangeAspect="1"/>
          </p:cNvPicPr>
          <p:nvPr userDrawn="1"/>
        </p:nvPicPr>
        <p:blipFill>
          <a:blip r:embed="rId3"/>
          <a:stretch>
            <a:fillRect/>
          </a:stretch>
        </p:blipFill>
        <p:spPr>
          <a:xfrm>
            <a:off x="11164850" y="501396"/>
            <a:ext cx="603504" cy="603504"/>
          </a:xfrm>
          <a:prstGeom prst="rect">
            <a:avLst/>
          </a:prstGeom>
        </p:spPr>
      </p:pic>
      <p:sp>
        <p:nvSpPr>
          <p:cNvPr id="4" name="Text Placeholder 3">
            <a:extLst>
              <a:ext uri="{FF2B5EF4-FFF2-40B4-BE49-F238E27FC236}">
                <a16:creationId xmlns:a16="http://schemas.microsoft.com/office/drawing/2014/main" id="{1EE8A63F-4DF3-6E4D-90DF-F4E11643C637}"/>
              </a:ext>
            </a:extLst>
          </p:cNvPr>
          <p:cNvSpPr>
            <a:spLocks noGrp="1"/>
          </p:cNvSpPr>
          <p:nvPr>
            <p:ph type="body" idx="1"/>
          </p:nvPr>
        </p:nvSpPr>
        <p:spPr>
          <a:xfrm>
            <a:off x="419100" y="1333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a:extLst>
              <a:ext uri="{FF2B5EF4-FFF2-40B4-BE49-F238E27FC236}">
                <a16:creationId xmlns:a16="http://schemas.microsoft.com/office/drawing/2014/main" id="{E8BFCA31-4EB9-CC41-A33A-193FD97465B6}"/>
              </a:ext>
            </a:extLst>
          </p:cNvPr>
          <p:cNvSpPr>
            <a:spLocks noGrp="1"/>
          </p:cNvSpPr>
          <p:nvPr>
            <p:ph type="dt" sz="half" idx="2"/>
          </p:nvPr>
        </p:nvSpPr>
        <p:spPr>
          <a:xfrm>
            <a:off x="10672549" y="6420241"/>
            <a:ext cx="832514" cy="137353"/>
          </a:xfrm>
          <a:prstGeom prst="rect">
            <a:avLst/>
          </a:prstGeom>
        </p:spPr>
        <p:txBody>
          <a:bodyPr vert="horz" lIns="91440" tIns="45720" rIns="91440" bIns="45720" rtlCol="0" anchor="ctr"/>
          <a:lstStyle>
            <a:lvl1pPr algn="r">
              <a:defRPr sz="1050">
                <a:solidFill>
                  <a:schemeClr val="bg1">
                    <a:alpha val="50000"/>
                  </a:schemeClr>
                </a:solidFill>
              </a:defRPr>
            </a:lvl1pPr>
          </a:lstStyle>
          <a:p>
            <a:r>
              <a:rPr lang="en-US" dirty="0"/>
              <a:t>2021  |</a:t>
            </a:r>
          </a:p>
        </p:txBody>
      </p:sp>
      <p:sp>
        <p:nvSpPr>
          <p:cNvPr id="12" name="Slide Number Placeholder 7">
            <a:extLst>
              <a:ext uri="{FF2B5EF4-FFF2-40B4-BE49-F238E27FC236}">
                <a16:creationId xmlns:a16="http://schemas.microsoft.com/office/drawing/2014/main" id="{484372DB-FA13-0549-9B49-79CF33FAAB2D}"/>
              </a:ext>
            </a:extLst>
          </p:cNvPr>
          <p:cNvSpPr>
            <a:spLocks noGrp="1"/>
          </p:cNvSpPr>
          <p:nvPr>
            <p:ph type="sldNum" sz="quarter" idx="4"/>
          </p:nvPr>
        </p:nvSpPr>
        <p:spPr>
          <a:xfrm>
            <a:off x="11505063" y="6420241"/>
            <a:ext cx="324997" cy="140185"/>
          </a:xfrm>
          <a:prstGeom prst="rect">
            <a:avLst/>
          </a:prstGeom>
        </p:spPr>
        <p:txBody>
          <a:bodyPr vert="horz" lIns="0" tIns="0" rIns="0" bIns="0" rtlCol="0" anchor="ctr"/>
          <a:lstStyle>
            <a:lvl1pPr algn="l">
              <a:defRPr sz="1050">
                <a:solidFill>
                  <a:schemeClr val="bg1"/>
                </a:solidFill>
              </a:defRPr>
            </a:lvl1pPr>
          </a:lstStyle>
          <a:p>
            <a:r>
              <a:rPr lang="en-US" dirty="0"/>
              <a:t>  </a:t>
            </a:r>
            <a:fld id="{E0E21186-8CC3-194A-9753-0BBC1EC778BB}" type="slidenum">
              <a:rPr lang="en-US" smtClean="0"/>
              <a:pPr/>
              <a:t>‹#›</a:t>
            </a:fld>
            <a:endParaRPr lang="en-US" dirty="0"/>
          </a:p>
        </p:txBody>
      </p:sp>
    </p:spTree>
    <p:extLst>
      <p:ext uri="{BB962C8B-B14F-4D97-AF65-F5344CB8AC3E}">
        <p14:creationId xmlns:p14="http://schemas.microsoft.com/office/powerpoint/2010/main" val="3954890980"/>
      </p:ext>
    </p:extLst>
  </p:cSld>
  <p:clrMap bg1="lt1" tx1="dk1" bg2="lt2" tx2="dk2" accent1="accent1" accent2="accent2" accent3="accent3" accent4="accent4" accent5="accent5" accent6="accent6" hlink="hlink" folHlink="folHlink"/>
  <p:sldLayoutIdLst>
    <p:sldLayoutId id="2147483772" r:id="rId1"/>
  </p:sldLayoutIdLst>
  <p:hf hdr="0"/>
  <p:txStyles>
    <p:titleStyle>
      <a:lvl1pPr algn="l" defTabSz="914400" rtl="0" eaLnBrk="1" latinLnBrk="0" hangingPunct="1">
        <a:lnSpc>
          <a:spcPct val="90000"/>
        </a:lnSpc>
        <a:spcBef>
          <a:spcPct val="0"/>
        </a:spcBef>
        <a:buNone/>
        <a:defRPr sz="3200" b="1" i="0" kern="1200">
          <a:solidFill>
            <a:schemeClr val="bg1"/>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0"/>
        </a:spcBef>
        <a:buFont typeface="Arial" panose="020B0604020202020204" pitchFamily="34" charset="0"/>
        <a:buNone/>
        <a:defRPr sz="1600" b="0" i="0" kern="0" spc="0" baseline="0">
          <a:solidFill>
            <a:schemeClr val="bg1"/>
          </a:solidFill>
          <a:latin typeface="Century Gothic" panose="020B0502020202020204" pitchFamily="34" charset="0"/>
          <a:ea typeface="+mn-ea"/>
          <a:cs typeface="+mn-cs"/>
        </a:defRPr>
      </a:lvl1pPr>
      <a:lvl2pPr marL="576263" indent="-287338" algn="l" defTabSz="914400" rtl="0" eaLnBrk="1" latinLnBrk="0" hangingPunct="1">
        <a:lnSpc>
          <a:spcPct val="150000"/>
        </a:lnSpc>
        <a:spcBef>
          <a:spcPts val="0"/>
        </a:spcBef>
        <a:buFont typeface="Arial" panose="020B0604020202020204" pitchFamily="34" charset="0"/>
        <a:buChar char="•"/>
        <a:tabLst/>
        <a:defRPr sz="1600" b="0" i="0" kern="1200">
          <a:solidFill>
            <a:schemeClr val="tx1"/>
          </a:solidFill>
          <a:latin typeface="Century Gothic" panose="020B0502020202020204" pitchFamily="34" charset="0"/>
          <a:ea typeface="+mn-ea"/>
          <a:cs typeface="+mn-cs"/>
        </a:defRPr>
      </a:lvl2pPr>
      <a:lvl3pPr marL="854075" indent="-277813"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3pPr>
      <a:lvl4pPr marL="1143000"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4pPr>
      <a:lvl5pPr marL="1431925" indent="-288925" algn="l" defTabSz="914400" rtl="0" eaLnBrk="1" latinLnBrk="0" hangingPunct="1">
        <a:lnSpc>
          <a:spcPct val="150000"/>
        </a:lnSpc>
        <a:spcBef>
          <a:spcPts val="0"/>
        </a:spcBef>
        <a:buFont typeface="Arial" panose="020B0604020202020204" pitchFamily="34" charset="0"/>
        <a:buChar char="•"/>
        <a:tabLst/>
        <a:defRPr sz="14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5" orient="horz" pos="840" userDrawn="1">
          <p15:clr>
            <a:srgbClr val="F26B43"/>
          </p15:clr>
        </p15:guide>
        <p15:guide id="6" orient="horz" pos="624" userDrawn="1">
          <p15:clr>
            <a:srgbClr val="F26B43"/>
          </p15:clr>
        </p15:guide>
        <p15:guide id="7" orient="horz" pos="3912">
          <p15:clr>
            <a:srgbClr val="F26B43"/>
          </p15:clr>
        </p15:guide>
        <p15:guide id="8" orient="horz" pos="4200">
          <p15:clr>
            <a:srgbClr val="F26B43"/>
          </p15:clr>
        </p15:guide>
        <p15:guide id="9" orient="horz" pos="4152">
          <p15:clr>
            <a:srgbClr val="F26B43"/>
          </p15:clr>
        </p15:guide>
        <p15:guide id="10" orient="horz" pos="4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nationalservice.gov/resources/evaluation/planning-evaluation"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evaluation@cns.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D408B-F6E6-4B97-AA31-F3C5F8705A18}"/>
              </a:ext>
            </a:extLst>
          </p:cNvPr>
          <p:cNvSpPr>
            <a:spLocks noGrp="1"/>
          </p:cNvSpPr>
          <p:nvPr>
            <p:ph type="title"/>
          </p:nvPr>
        </p:nvSpPr>
        <p:spPr/>
        <p:txBody>
          <a:bodyPr>
            <a:normAutofit/>
          </a:bodyPr>
          <a:lstStyle/>
          <a:p>
            <a:r>
              <a:rPr lang="en-US" sz="3600" dirty="0"/>
              <a:t>Laying the Groundwork Before Your First Evaluation</a:t>
            </a:r>
            <a:endParaRPr lang="en-US" dirty="0"/>
          </a:p>
        </p:txBody>
      </p:sp>
      <p:sp>
        <p:nvSpPr>
          <p:cNvPr id="5" name="Date Placeholder 4">
            <a:extLst>
              <a:ext uri="{FF2B5EF4-FFF2-40B4-BE49-F238E27FC236}">
                <a16:creationId xmlns:a16="http://schemas.microsoft.com/office/drawing/2014/main" id="{05366F32-E6CB-4E42-82C9-18A3E9C8B52A}"/>
              </a:ext>
            </a:extLst>
          </p:cNvPr>
          <p:cNvSpPr>
            <a:spLocks noGrp="1"/>
          </p:cNvSpPr>
          <p:nvPr>
            <p:ph type="dt" sz="half" idx="15"/>
          </p:nvPr>
        </p:nvSpPr>
        <p:spPr/>
        <p:txBody>
          <a:bodyPr/>
          <a:lstStyle/>
          <a:p>
            <a:r>
              <a:rPr lang="en-US"/>
              <a:t>2021  |</a:t>
            </a:r>
            <a:endParaRPr lang="en-US" dirty="0"/>
          </a:p>
        </p:txBody>
      </p:sp>
      <p:sp>
        <p:nvSpPr>
          <p:cNvPr id="6" name="Slide Number Placeholder 5">
            <a:extLst>
              <a:ext uri="{FF2B5EF4-FFF2-40B4-BE49-F238E27FC236}">
                <a16:creationId xmlns:a16="http://schemas.microsoft.com/office/drawing/2014/main" id="{713112FF-077A-4DFC-BA82-2B9C6091A0A0}"/>
              </a:ext>
            </a:extLst>
          </p:cNvPr>
          <p:cNvSpPr>
            <a:spLocks noGrp="1"/>
          </p:cNvSpPr>
          <p:nvPr>
            <p:ph type="sldNum" sz="quarter" idx="17"/>
          </p:nvPr>
        </p:nvSpPr>
        <p:spPr/>
        <p:txBody>
          <a:bodyPr/>
          <a:lstStyle/>
          <a:p>
            <a:fld id="{DF250469-B62C-0F44-897B-7C51B683C7AB}" type="slidenum">
              <a:rPr lang="en-US" smtClean="0"/>
              <a:pPr/>
              <a:t>1</a:t>
            </a:fld>
            <a:endParaRPr lang="en-US" dirty="0"/>
          </a:p>
        </p:txBody>
      </p:sp>
      <p:sp>
        <p:nvSpPr>
          <p:cNvPr id="2" name="Text Placeholder 1">
            <a:extLst>
              <a:ext uri="{FF2B5EF4-FFF2-40B4-BE49-F238E27FC236}">
                <a16:creationId xmlns:a16="http://schemas.microsoft.com/office/drawing/2014/main" id="{ECA5C1FD-23E4-B81F-0B25-67EDD35CBAD0}"/>
              </a:ext>
            </a:extLst>
          </p:cNvPr>
          <p:cNvSpPr>
            <a:spLocks noGrp="1"/>
          </p:cNvSpPr>
          <p:nvPr>
            <p:ph type="body" sz="quarter" idx="13"/>
          </p:nvPr>
        </p:nvSpPr>
        <p:spPr>
          <a:xfrm>
            <a:off x="1295400" y="1760537"/>
            <a:ext cx="5483352" cy="279481"/>
          </a:xfrm>
        </p:spPr>
        <p:txBody>
          <a:bodyPr/>
          <a:lstStyle/>
          <a:p>
            <a:r>
              <a:rPr lang="en-US" dirty="0"/>
              <a:t>AmeriCorps and NORC at the University of Chicago</a:t>
            </a:r>
          </a:p>
        </p:txBody>
      </p:sp>
    </p:spTree>
    <p:extLst>
      <p:ext uri="{BB962C8B-B14F-4D97-AF65-F5344CB8AC3E}">
        <p14:creationId xmlns:p14="http://schemas.microsoft.com/office/powerpoint/2010/main" val="15376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A9A93F-CDA7-AAC8-AB20-71D242F3FA85}"/>
              </a:ext>
            </a:extLst>
          </p:cNvPr>
          <p:cNvSpPr>
            <a:spLocks noGrp="1"/>
          </p:cNvSpPr>
          <p:nvPr>
            <p:ph type="body" sz="quarter" idx="18"/>
          </p:nvPr>
        </p:nvSpPr>
        <p:spPr>
          <a:xfrm>
            <a:off x="463648" y="1562581"/>
            <a:ext cx="11261506" cy="4289351"/>
          </a:xfrm>
        </p:spPr>
        <p:txBody>
          <a:bodyPr>
            <a:normAutofit/>
          </a:bodyPr>
          <a:lstStyle/>
          <a:p>
            <a:r>
              <a:rPr lang="en-US" sz="2000" dirty="0"/>
              <a:t>Implementing your program may lead to changes:</a:t>
            </a:r>
          </a:p>
          <a:p>
            <a:pPr lvl="1"/>
            <a:r>
              <a:rPr lang="en-US" sz="2000" dirty="0"/>
              <a:t>In your logic model</a:t>
            </a:r>
          </a:p>
          <a:p>
            <a:pPr lvl="2"/>
            <a:r>
              <a:rPr lang="en-US" sz="1800" dirty="0"/>
              <a:t>Some parts may not be plausible</a:t>
            </a:r>
          </a:p>
          <a:p>
            <a:pPr lvl="2"/>
            <a:r>
              <a:rPr lang="en-US" sz="1800" dirty="0"/>
              <a:t>Some outcomes may not be realistic</a:t>
            </a:r>
          </a:p>
          <a:p>
            <a:pPr lvl="1"/>
            <a:r>
              <a:rPr lang="en-US" sz="2000" dirty="0"/>
              <a:t>In how your program operates</a:t>
            </a:r>
          </a:p>
          <a:p>
            <a:r>
              <a:rPr lang="en-US" sz="2000" dirty="0"/>
              <a:t>Application logic model may be ideal </a:t>
            </a:r>
            <a:r>
              <a:rPr lang="en-US" sz="2000" dirty="0">
                <a:sym typeface="Wingdings" panose="05000000000000000000" pitchFamily="2" charset="2"/>
              </a:rPr>
              <a:t> program model may change as it is implemented</a:t>
            </a:r>
          </a:p>
          <a:p>
            <a:pPr lvl="1"/>
            <a:r>
              <a:rPr lang="en-US" sz="2000" dirty="0">
                <a:sym typeface="Wingdings" panose="05000000000000000000" pitchFamily="2" charset="2"/>
              </a:rPr>
              <a:t>Important to document those changes so that you understand what you are actually doing</a:t>
            </a:r>
          </a:p>
          <a:p>
            <a:pPr lvl="1"/>
            <a:r>
              <a:rPr lang="en-US" sz="2000" dirty="0">
                <a:sym typeface="Wingdings" panose="05000000000000000000" pitchFamily="2" charset="2"/>
              </a:rPr>
              <a:t>Document any variation in implementation</a:t>
            </a:r>
            <a:endParaRPr lang="en-US" sz="2000" dirty="0"/>
          </a:p>
          <a:p>
            <a:endParaRPr lang="en-US" sz="2000" dirty="0"/>
          </a:p>
        </p:txBody>
      </p:sp>
      <p:sp>
        <p:nvSpPr>
          <p:cNvPr id="2" name="Title 1"/>
          <p:cNvSpPr>
            <a:spLocks noGrp="1"/>
          </p:cNvSpPr>
          <p:nvPr>
            <p:ph type="title"/>
          </p:nvPr>
        </p:nvSpPr>
        <p:spPr/>
        <p:txBody>
          <a:bodyPr>
            <a:normAutofit fontScale="90000"/>
          </a:bodyPr>
          <a:lstStyle/>
          <a:p>
            <a:r>
              <a:rPr lang="en-US" dirty="0"/>
              <a:t>Assess Implementation</a:t>
            </a:r>
          </a:p>
        </p:txBody>
      </p:sp>
    </p:spTree>
    <p:extLst>
      <p:ext uri="{BB962C8B-B14F-4D97-AF65-F5344CB8AC3E}">
        <p14:creationId xmlns:p14="http://schemas.microsoft.com/office/powerpoint/2010/main" val="357316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Assessing Implementation</a:t>
            </a:r>
          </a:p>
        </p:txBody>
      </p:sp>
      <p:sp>
        <p:nvSpPr>
          <p:cNvPr id="3" name="Text Placeholder 2">
            <a:extLst>
              <a:ext uri="{FF2B5EF4-FFF2-40B4-BE49-F238E27FC236}">
                <a16:creationId xmlns:a16="http://schemas.microsoft.com/office/drawing/2014/main" id="{E281C757-D6B0-77C4-E97C-7A7B3EE968C1}"/>
              </a:ext>
            </a:extLst>
          </p:cNvPr>
          <p:cNvSpPr>
            <a:spLocks noGrp="1"/>
          </p:cNvSpPr>
          <p:nvPr>
            <p:ph type="body" sz="quarter" idx="13"/>
          </p:nvPr>
        </p:nvSpPr>
        <p:spPr/>
        <p:txBody>
          <a:bodyPr/>
          <a:lstStyle/>
          <a:p>
            <a:endParaRPr lang="en-US"/>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2769687731"/>
              </p:ext>
            </p:extLst>
          </p:nvPr>
        </p:nvGraphicFramePr>
        <p:xfrm>
          <a:off x="138896" y="1006067"/>
          <a:ext cx="11589454" cy="4937779"/>
        </p:xfrm>
        <a:graphic>
          <a:graphicData uri="http://schemas.openxmlformats.org/drawingml/2006/table">
            <a:tbl>
              <a:tblPr firstRow="1" firstCol="1" bandRow="1"/>
              <a:tblGrid>
                <a:gridCol w="7877159">
                  <a:extLst>
                    <a:ext uri="{9D8B030D-6E8A-4147-A177-3AD203B41FA5}">
                      <a16:colId xmlns:a16="http://schemas.microsoft.com/office/drawing/2014/main" val="20000"/>
                    </a:ext>
                  </a:extLst>
                </a:gridCol>
                <a:gridCol w="939112">
                  <a:extLst>
                    <a:ext uri="{9D8B030D-6E8A-4147-A177-3AD203B41FA5}">
                      <a16:colId xmlns:a16="http://schemas.microsoft.com/office/drawing/2014/main" val="20001"/>
                    </a:ext>
                  </a:extLst>
                </a:gridCol>
                <a:gridCol w="1056226">
                  <a:extLst>
                    <a:ext uri="{9D8B030D-6E8A-4147-A177-3AD203B41FA5}">
                      <a16:colId xmlns:a16="http://schemas.microsoft.com/office/drawing/2014/main" val="20002"/>
                    </a:ext>
                  </a:extLst>
                </a:gridCol>
                <a:gridCol w="660368">
                  <a:extLst>
                    <a:ext uri="{9D8B030D-6E8A-4147-A177-3AD203B41FA5}">
                      <a16:colId xmlns:a16="http://schemas.microsoft.com/office/drawing/2014/main" val="20003"/>
                    </a:ext>
                  </a:extLst>
                </a:gridCol>
                <a:gridCol w="1056589">
                  <a:extLst>
                    <a:ext uri="{9D8B030D-6E8A-4147-A177-3AD203B41FA5}">
                      <a16:colId xmlns:a16="http://schemas.microsoft.com/office/drawing/2014/main" val="20004"/>
                    </a:ext>
                  </a:extLst>
                </a:gridCol>
              </a:tblGrid>
              <a:tr h="416913">
                <a:tc rowSpan="2">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720"/>
                        </a:spcBef>
                        <a:spcAft>
                          <a:spcPts val="720"/>
                        </a:spcAft>
                      </a:pPr>
                      <a:r>
                        <a:rPr lang="en-US" sz="1400" i="1" dirty="0">
                          <a:effectLst/>
                          <a:latin typeface="Calibri" panose="020F0502020204030204" pitchFamily="34" charset="0"/>
                          <a:ea typeface="Calibri" panose="020F0502020204030204" pitchFamily="34" charset="0"/>
                          <a:cs typeface="Arial" panose="020B0604020202020204" pitchFamily="34" charset="0"/>
                        </a:rPr>
                        <a:t>Indicate to what extent each statement is true.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4807">
                <a:tc vMerge="1">
                  <a:txBody>
                    <a:bodyPr/>
                    <a:lstStyle/>
                    <a:p>
                      <a:endParaRPr lang="en-US"/>
                    </a:p>
                  </a:txBody>
                  <a:tcPr/>
                </a:tc>
                <a:tc>
                  <a:txBody>
                    <a:bodyPr/>
                    <a:lstStyle/>
                    <a:p>
                      <a:pPr marL="0" marR="0" algn="ctr">
                        <a:lnSpc>
                          <a:spcPct val="115000"/>
                        </a:lnSpc>
                        <a:spcBef>
                          <a:spcPts val="720"/>
                        </a:spcBef>
                        <a:spcAft>
                          <a:spcPts val="720"/>
                        </a:spcAft>
                      </a:pPr>
                      <a:r>
                        <a:rPr lang="en-US" sz="1400" b="1">
                          <a:effectLst/>
                          <a:latin typeface="Calibri" panose="020F0502020204030204" pitchFamily="34" charset="0"/>
                          <a:ea typeface="Calibri" panose="020F0502020204030204" pitchFamily="34" charset="0"/>
                          <a:cs typeface="Arial" panose="020B0604020202020204" pitchFamily="34" charset="0"/>
                        </a:rPr>
                        <a:t>Not at all true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a:effectLst/>
                          <a:latin typeface="Calibri" panose="020F0502020204030204" pitchFamily="34" charset="0"/>
                          <a:ea typeface="Calibri" panose="020F0502020204030204" pitchFamily="34" charset="0"/>
                          <a:cs typeface="Arial" panose="020B0604020202020204" pitchFamily="34" charset="0"/>
                        </a:rPr>
                        <a:t>Somewhat true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a:effectLst/>
                          <a:latin typeface="Calibri" panose="020F0502020204030204" pitchFamily="34" charset="0"/>
                          <a:ea typeface="Calibri" panose="020F0502020204030204" pitchFamily="34" charset="0"/>
                          <a:cs typeface="Arial" panose="020B0604020202020204" pitchFamily="34" charset="0"/>
                        </a:rPr>
                        <a:t>True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dirty="0">
                          <a:effectLst/>
                          <a:latin typeface="Calibri" panose="020F0502020204030204" pitchFamily="34" charset="0"/>
                          <a:ea typeface="Calibri" panose="020F0502020204030204" pitchFamily="34" charset="0"/>
                          <a:cs typeface="Arial" panose="020B0604020202020204" pitchFamily="34" charset="0"/>
                        </a:rPr>
                        <a:t>Not applicable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132">
                <a:tc>
                  <a:txBody>
                    <a:bodyPr/>
                    <a:lstStyle/>
                    <a:p>
                      <a:pPr marL="0" marR="0">
                        <a:lnSpc>
                          <a:spcPct val="115000"/>
                        </a:lnSpc>
                        <a:spcBef>
                          <a:spcPts val="300"/>
                        </a:spcBef>
                        <a:spcAft>
                          <a:spcPts val="300"/>
                        </a:spcAft>
                      </a:pPr>
                      <a:r>
                        <a:rPr lang="en-US" sz="1500" b="1" dirty="0">
                          <a:effectLst/>
                          <a:latin typeface="Calibri" panose="020F0502020204030204" pitchFamily="34" charset="0"/>
                          <a:ea typeface="Calibri" panose="020F0502020204030204" pitchFamily="34" charset="0"/>
                          <a:cs typeface="Arial" panose="020B0604020202020204" pitchFamily="34" charset="0"/>
                        </a:rPr>
                        <a:t>Program Implementation</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498524">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If the program is based on a model or logical program theory, it is implemented with fidelity to that model and has a well-planned sequence of activities.  </a:t>
                      </a: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8234">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If the program is currently being adapted, it is being adapted using theory/systematically-obtained field-based knowledge, and along lines that can be quantified and documented.</a:t>
                      </a: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875">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Staff members are qualified and properly trained to operate the program. There are enough qualified staff members on site to implement the planned activities. </a:t>
                      </a: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7214">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Frontline workers who deliver the services provided by the program have sufficient qualifications to execute the program. There are enough qualified frontline workers on site to successfully execute the program.</a:t>
                      </a: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66166">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There are systems in place to track program implementation:</a:t>
                      </a:r>
                    </a:p>
                    <a:p>
                      <a:pPr marL="342900" marR="0" lvl="0" indent="-342900">
                        <a:lnSpc>
                          <a:spcPct val="100000"/>
                        </a:lnSpc>
                        <a:spcBef>
                          <a:spcPts val="300"/>
                        </a:spcBef>
                        <a:spcAft>
                          <a:spcPts val="3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There are procedures in place to determine if the target population is being served (referral system, intake process).</a:t>
                      </a:r>
                    </a:p>
                    <a:p>
                      <a:pPr marL="342900" marR="0" lvl="0" indent="-342900">
                        <a:lnSpc>
                          <a:spcPct val="100000"/>
                        </a:lnSpc>
                        <a:spcBef>
                          <a:spcPts val="300"/>
                        </a:spcBef>
                        <a:spcAft>
                          <a:spcPts val="3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Data that track service usage is collected (attendance lists, case management logs). </a:t>
                      </a:r>
                    </a:p>
                    <a:p>
                      <a:pPr marL="342900" marR="0" lvl="0" indent="-342900">
                        <a:lnSpc>
                          <a:spcPct val="100000"/>
                        </a:lnSpc>
                        <a:spcBef>
                          <a:spcPts val="300"/>
                        </a:spcBef>
                        <a:spcAft>
                          <a:spcPts val="300"/>
                        </a:spcAft>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Arial" panose="020B0604020202020204" pitchFamily="34" charset="0"/>
                        </a:rPr>
                        <a:t>Input is sought on a regular basis to understand how participants experience the services and to identify and address any problems in a timely manner.</a:t>
                      </a: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15000"/>
                        </a:lnSpc>
                        <a:spcBef>
                          <a:spcPts val="300"/>
                        </a:spcBef>
                        <a:spcAft>
                          <a:spcPts val="300"/>
                        </a:spcAft>
                      </a:pPr>
                      <a:r>
                        <a:rPr lang="en-US" sz="11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6547" marR="665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Box 3"/>
          <p:cNvSpPr txBox="1"/>
          <p:nvPr/>
        </p:nvSpPr>
        <p:spPr>
          <a:xfrm>
            <a:off x="463648" y="5974972"/>
            <a:ext cx="9975753" cy="523220"/>
          </a:xfrm>
          <a:prstGeom prst="rect">
            <a:avLst/>
          </a:prstGeom>
          <a:noFill/>
        </p:spPr>
        <p:txBody>
          <a:bodyPr wrap="square" rtlCol="0">
            <a:spAutoFit/>
          </a:bodyPr>
          <a:lstStyle/>
          <a:p>
            <a:r>
              <a:rPr lang="en-US" sz="1400" dirty="0"/>
              <a:t>Impact </a:t>
            </a:r>
            <a:r>
              <a:rPr lang="en-US" sz="1400" dirty="0" err="1"/>
              <a:t>Evaluability</a:t>
            </a:r>
            <a:r>
              <a:rPr lang="en-US" sz="1400" dirty="0"/>
              <a:t> Assessment Tool. Source: </a:t>
            </a:r>
            <a:r>
              <a:rPr lang="en-US" sz="1400" dirty="0">
                <a:hlinkClick r:id="rId3"/>
              </a:rPr>
              <a:t>http://www.nationalservice.gov/resources/evaluation/planning-evaluation</a:t>
            </a:r>
            <a:r>
              <a:rPr lang="en-US" sz="1400" dirty="0"/>
              <a:t>, “Conducting a Needs or Readiness Assessment”. </a:t>
            </a:r>
          </a:p>
        </p:txBody>
      </p:sp>
    </p:spTree>
    <p:extLst>
      <p:ext uri="{BB962C8B-B14F-4D97-AF65-F5344CB8AC3E}">
        <p14:creationId xmlns:p14="http://schemas.microsoft.com/office/powerpoint/2010/main" val="26865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6F2A06-EE77-1DCD-E924-BC2384E85C59}"/>
              </a:ext>
            </a:extLst>
          </p:cNvPr>
          <p:cNvSpPr>
            <a:spLocks noGrp="1"/>
          </p:cNvSpPr>
          <p:nvPr>
            <p:ph type="body" sz="quarter" idx="18"/>
          </p:nvPr>
        </p:nvSpPr>
        <p:spPr>
          <a:xfrm>
            <a:off x="463648" y="1315325"/>
            <a:ext cx="10920038" cy="4536607"/>
          </a:xfrm>
        </p:spPr>
        <p:txBody>
          <a:bodyPr>
            <a:normAutofit/>
          </a:bodyPr>
          <a:lstStyle/>
          <a:p>
            <a:r>
              <a:rPr lang="en-US" sz="2400" dirty="0"/>
              <a:t>Goal: Build systems to collect and manage high-quality program data</a:t>
            </a:r>
          </a:p>
          <a:p>
            <a:r>
              <a:rPr lang="en-US" sz="2400" dirty="0"/>
              <a:t>Key components</a:t>
            </a:r>
          </a:p>
          <a:p>
            <a:pPr lvl="1"/>
            <a:r>
              <a:rPr lang="en-US" sz="2400" dirty="0"/>
              <a:t>Select data collection instruments</a:t>
            </a:r>
          </a:p>
          <a:p>
            <a:pPr lvl="1"/>
            <a:r>
              <a:rPr lang="en-US" sz="2400" dirty="0"/>
              <a:t>Build data collection system</a:t>
            </a:r>
          </a:p>
          <a:p>
            <a:pPr lvl="1"/>
            <a:r>
              <a:rPr lang="en-US" sz="2400" dirty="0"/>
              <a:t>Build data management system</a:t>
            </a:r>
          </a:p>
          <a:p>
            <a:pPr lvl="1"/>
            <a:r>
              <a:rPr lang="en-US" sz="2400" dirty="0"/>
              <a:t>Obtain access to administrative data (if applicable)</a:t>
            </a:r>
          </a:p>
          <a:p>
            <a:pPr lvl="1"/>
            <a:r>
              <a:rPr lang="en-US" sz="2400" dirty="0"/>
              <a:t>Ensure data quality</a:t>
            </a:r>
          </a:p>
          <a:p>
            <a:endParaRPr lang="en-US" sz="2400" dirty="0"/>
          </a:p>
        </p:txBody>
      </p:sp>
      <p:sp>
        <p:nvSpPr>
          <p:cNvPr id="2" name="Title 1"/>
          <p:cNvSpPr>
            <a:spLocks noGrp="1"/>
          </p:cNvSpPr>
          <p:nvPr>
            <p:ph type="title"/>
          </p:nvPr>
        </p:nvSpPr>
        <p:spPr>
          <a:xfrm>
            <a:off x="463648" y="567041"/>
            <a:ext cx="8958144" cy="419100"/>
          </a:xfrm>
        </p:spPr>
        <p:txBody>
          <a:bodyPr>
            <a:normAutofit fontScale="90000"/>
          </a:bodyPr>
          <a:lstStyle/>
          <a:p>
            <a:r>
              <a:rPr lang="en-US" dirty="0"/>
              <a:t>2. Build and Refine Data Collection Systems</a:t>
            </a:r>
          </a:p>
        </p:txBody>
      </p:sp>
      <p:sp>
        <p:nvSpPr>
          <p:cNvPr id="3" name="Content Placeholder 2"/>
          <p:cNvSpPr>
            <a:spLocks noGrp="1"/>
          </p:cNvSpPr>
          <p:nvPr>
            <p:ph type="body" sz="quarter" idx="13"/>
          </p:nvPr>
        </p:nvSpPr>
        <p:spPr/>
        <p:txBody>
          <a:bodyPr>
            <a:normAutofit fontScale="85000" lnSpcReduction="20000"/>
          </a:bodyPr>
          <a:lstStyle/>
          <a:p>
            <a:pPr lvl="1"/>
            <a:endParaRPr lang="en-US" dirty="0"/>
          </a:p>
          <a:p>
            <a:pPr lvl="1"/>
            <a:endParaRPr lang="en-US" dirty="0"/>
          </a:p>
        </p:txBody>
      </p:sp>
    </p:spTree>
    <p:extLst>
      <p:ext uri="{BB962C8B-B14F-4D97-AF65-F5344CB8AC3E}">
        <p14:creationId xmlns:p14="http://schemas.microsoft.com/office/powerpoint/2010/main" val="1412155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F24A97F-2BC2-75F5-10FD-B8435A010325}"/>
              </a:ext>
            </a:extLst>
          </p:cNvPr>
          <p:cNvSpPr>
            <a:spLocks noGrp="1"/>
          </p:cNvSpPr>
          <p:nvPr>
            <p:ph type="body" sz="quarter" idx="18"/>
          </p:nvPr>
        </p:nvSpPr>
        <p:spPr>
          <a:xfrm>
            <a:off x="463648" y="1295399"/>
            <a:ext cx="10920038" cy="4556533"/>
          </a:xfrm>
        </p:spPr>
        <p:txBody>
          <a:bodyPr>
            <a:noAutofit/>
          </a:bodyPr>
          <a:lstStyle/>
          <a:p>
            <a:r>
              <a:rPr lang="en-US" sz="2400" dirty="0"/>
              <a:t>First, examine logic model and think through data you need to collect</a:t>
            </a:r>
          </a:p>
          <a:p>
            <a:pPr lvl="1"/>
            <a:r>
              <a:rPr lang="en-US" sz="2000" dirty="0"/>
              <a:t>Outputs</a:t>
            </a:r>
          </a:p>
          <a:p>
            <a:pPr lvl="1"/>
            <a:r>
              <a:rPr lang="en-US" sz="2000" dirty="0"/>
              <a:t>Outcomes</a:t>
            </a:r>
          </a:p>
          <a:p>
            <a:pPr lvl="1"/>
            <a:r>
              <a:rPr lang="en-US" sz="2000" dirty="0"/>
              <a:t>Implementation</a:t>
            </a:r>
          </a:p>
          <a:p>
            <a:pPr lvl="1"/>
            <a:r>
              <a:rPr lang="en-US" sz="2000" dirty="0"/>
              <a:t>Other data beyond performance measures</a:t>
            </a:r>
          </a:p>
          <a:p>
            <a:r>
              <a:rPr lang="en-US" sz="2400" dirty="0"/>
              <a:t>Then, develop and test instruments</a:t>
            </a:r>
          </a:p>
          <a:p>
            <a:pPr lvl="1"/>
            <a:r>
              <a:rPr lang="en-US" sz="2000" dirty="0"/>
              <a:t>Utilize existing resources</a:t>
            </a:r>
          </a:p>
          <a:p>
            <a:pPr lvl="1"/>
            <a:r>
              <a:rPr lang="en-US" sz="2000" dirty="0"/>
              <a:t>Work with a professional to develop instruments that are valid and reliable</a:t>
            </a:r>
          </a:p>
          <a:p>
            <a:pPr lvl="1"/>
            <a:r>
              <a:rPr lang="en-US" sz="2000" dirty="0"/>
              <a:t>Good instruments can also be used later for evaluation!</a:t>
            </a:r>
          </a:p>
          <a:p>
            <a:endParaRPr lang="en-US" sz="2400" dirty="0"/>
          </a:p>
        </p:txBody>
      </p:sp>
      <p:sp>
        <p:nvSpPr>
          <p:cNvPr id="2" name="Title 1"/>
          <p:cNvSpPr>
            <a:spLocks noGrp="1"/>
          </p:cNvSpPr>
          <p:nvPr>
            <p:ph type="title"/>
          </p:nvPr>
        </p:nvSpPr>
        <p:spPr/>
        <p:txBody>
          <a:bodyPr>
            <a:normAutofit fontScale="90000"/>
          </a:bodyPr>
          <a:lstStyle/>
          <a:p>
            <a:r>
              <a:rPr lang="en-US" dirty="0"/>
              <a:t>Data Collection System</a:t>
            </a:r>
          </a:p>
        </p:txBody>
      </p:sp>
    </p:spTree>
    <p:extLst>
      <p:ext uri="{BB962C8B-B14F-4D97-AF65-F5344CB8AC3E}">
        <p14:creationId xmlns:p14="http://schemas.microsoft.com/office/powerpoint/2010/main" val="178959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D1C951-7481-04F4-2E99-B559263B93C6}"/>
              </a:ext>
            </a:extLst>
          </p:cNvPr>
          <p:cNvSpPr>
            <a:spLocks noGrp="1"/>
          </p:cNvSpPr>
          <p:nvPr>
            <p:ph type="body" sz="quarter" idx="18"/>
          </p:nvPr>
        </p:nvSpPr>
        <p:spPr>
          <a:xfrm>
            <a:off x="463648" y="1412111"/>
            <a:ext cx="10920038" cy="4328932"/>
          </a:xfrm>
        </p:spPr>
        <p:txBody>
          <a:bodyPr>
            <a:noAutofit/>
          </a:bodyPr>
          <a:lstStyle/>
          <a:p>
            <a:r>
              <a:rPr lang="en-US" sz="2400" dirty="0"/>
              <a:t>Data management system should help you to: </a:t>
            </a:r>
          </a:p>
          <a:p>
            <a:pPr lvl="1"/>
            <a:r>
              <a:rPr lang="en-US" sz="2000" dirty="0"/>
              <a:t>Store data</a:t>
            </a:r>
          </a:p>
          <a:p>
            <a:pPr lvl="1"/>
            <a:r>
              <a:rPr lang="en-US" sz="2000" dirty="0"/>
              <a:t>Access data</a:t>
            </a:r>
          </a:p>
          <a:p>
            <a:pPr lvl="1"/>
            <a:r>
              <a:rPr lang="en-US" sz="2000" dirty="0"/>
              <a:t>Analyze data</a:t>
            </a:r>
          </a:p>
          <a:p>
            <a:pPr lvl="1"/>
            <a:r>
              <a:rPr lang="en-US" sz="2000" dirty="0"/>
              <a:t>Use data</a:t>
            </a:r>
          </a:p>
          <a:p>
            <a:pPr lvl="1"/>
            <a:endParaRPr lang="en-US" sz="2400" dirty="0"/>
          </a:p>
          <a:p>
            <a:r>
              <a:rPr lang="en-US" sz="2400" dirty="0"/>
              <a:t>Build (or buy) system to accomplish those goals</a:t>
            </a:r>
          </a:p>
          <a:p>
            <a:pPr lvl="1"/>
            <a:r>
              <a:rPr lang="en-US" sz="2000" dirty="0"/>
              <a:t>Examples include: Efforts to Outcomes, Design Data, Outcomes Results System…</a:t>
            </a:r>
          </a:p>
          <a:p>
            <a:pPr lvl="1"/>
            <a:endParaRPr lang="en-US" sz="2400" dirty="0"/>
          </a:p>
          <a:p>
            <a:endParaRPr lang="en-US" sz="2400" dirty="0"/>
          </a:p>
          <a:p>
            <a:endParaRPr lang="en-US" sz="2400" dirty="0"/>
          </a:p>
          <a:p>
            <a:endParaRPr lang="en-US" sz="2400" dirty="0"/>
          </a:p>
          <a:p>
            <a:endParaRPr lang="en-US" sz="2400" dirty="0"/>
          </a:p>
        </p:txBody>
      </p:sp>
      <p:sp>
        <p:nvSpPr>
          <p:cNvPr id="2" name="Title 1"/>
          <p:cNvSpPr>
            <a:spLocks noGrp="1"/>
          </p:cNvSpPr>
          <p:nvPr>
            <p:ph type="title"/>
          </p:nvPr>
        </p:nvSpPr>
        <p:spPr/>
        <p:txBody>
          <a:bodyPr>
            <a:normAutofit fontScale="90000"/>
          </a:bodyPr>
          <a:lstStyle/>
          <a:p>
            <a:r>
              <a:rPr lang="en-US" dirty="0"/>
              <a:t>Data Management System</a:t>
            </a:r>
          </a:p>
        </p:txBody>
      </p:sp>
    </p:spTree>
    <p:extLst>
      <p:ext uri="{BB962C8B-B14F-4D97-AF65-F5344CB8AC3E}">
        <p14:creationId xmlns:p14="http://schemas.microsoft.com/office/powerpoint/2010/main" val="197351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87AA4-FBC1-4F8C-F7F1-44945014BB61}"/>
              </a:ext>
            </a:extLst>
          </p:cNvPr>
          <p:cNvSpPr>
            <a:spLocks noGrp="1"/>
          </p:cNvSpPr>
          <p:nvPr>
            <p:ph type="body" sz="quarter" idx="18"/>
          </p:nvPr>
        </p:nvSpPr>
        <p:spPr>
          <a:xfrm>
            <a:off x="463648" y="1562581"/>
            <a:ext cx="10920038" cy="4548851"/>
          </a:xfrm>
        </p:spPr>
        <p:txBody>
          <a:bodyPr>
            <a:normAutofit/>
          </a:bodyPr>
          <a:lstStyle/>
          <a:p>
            <a:r>
              <a:rPr lang="en-US" sz="2400" dirty="0"/>
              <a:t>Elements of data quality: </a:t>
            </a:r>
          </a:p>
          <a:p>
            <a:pPr lvl="1"/>
            <a:r>
              <a:rPr lang="en-US" sz="2000" u="sng" dirty="0"/>
              <a:t>Valid</a:t>
            </a:r>
            <a:r>
              <a:rPr lang="en-US" sz="2000" dirty="0"/>
              <a:t>: data mean what they are supposed to mean</a:t>
            </a:r>
          </a:p>
          <a:p>
            <a:pPr lvl="1"/>
            <a:r>
              <a:rPr lang="en-US" sz="2000" u="sng" dirty="0"/>
              <a:t>Complete</a:t>
            </a:r>
            <a:r>
              <a:rPr lang="en-US" sz="2000" dirty="0"/>
              <a:t>: everyone reports full set of data</a:t>
            </a:r>
          </a:p>
          <a:p>
            <a:pPr lvl="1"/>
            <a:r>
              <a:rPr lang="en-US" sz="2000" u="sng" dirty="0"/>
              <a:t>Consistent</a:t>
            </a:r>
            <a:r>
              <a:rPr lang="en-US" sz="2000" dirty="0"/>
              <a:t>: everyone uses same data collection methods</a:t>
            </a:r>
          </a:p>
          <a:p>
            <a:pPr lvl="1"/>
            <a:r>
              <a:rPr lang="en-US" sz="2000" u="sng" dirty="0"/>
              <a:t>Accurate</a:t>
            </a:r>
            <a:r>
              <a:rPr lang="en-US" sz="2000" dirty="0"/>
              <a:t>: data are free from errors</a:t>
            </a:r>
          </a:p>
          <a:p>
            <a:pPr lvl="1"/>
            <a:r>
              <a:rPr lang="en-US" sz="2000" u="sng" dirty="0"/>
              <a:t>Verifiable</a:t>
            </a:r>
            <a:r>
              <a:rPr lang="en-US" sz="2000" dirty="0"/>
              <a:t>: everyone follows standard practices and checks their data</a:t>
            </a:r>
            <a:endParaRPr lang="en-US" sz="2000" u="sng" dirty="0"/>
          </a:p>
          <a:p>
            <a:r>
              <a:rPr lang="en-US" sz="2400" dirty="0"/>
              <a:t>Ensuring data quality means that you describe your program’s achievements in a trustworthy manner</a:t>
            </a:r>
          </a:p>
          <a:p>
            <a:endParaRPr lang="en-US" sz="2400" dirty="0"/>
          </a:p>
        </p:txBody>
      </p:sp>
      <p:sp>
        <p:nvSpPr>
          <p:cNvPr id="2" name="Title 1"/>
          <p:cNvSpPr>
            <a:spLocks noGrp="1"/>
          </p:cNvSpPr>
          <p:nvPr>
            <p:ph type="title"/>
          </p:nvPr>
        </p:nvSpPr>
        <p:spPr/>
        <p:txBody>
          <a:bodyPr>
            <a:normAutofit fontScale="90000"/>
          </a:bodyPr>
          <a:lstStyle/>
          <a:p>
            <a:r>
              <a:rPr lang="en-US" dirty="0"/>
              <a:t>Ensuring Data Quality </a:t>
            </a:r>
          </a:p>
        </p:txBody>
      </p:sp>
    </p:spTree>
    <p:extLst>
      <p:ext uri="{BB962C8B-B14F-4D97-AF65-F5344CB8AC3E}">
        <p14:creationId xmlns:p14="http://schemas.microsoft.com/office/powerpoint/2010/main" val="373131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A77683-33E6-4C47-9004-4534B6884D22}"/>
              </a:ext>
            </a:extLst>
          </p:cNvPr>
          <p:cNvSpPr>
            <a:spLocks noGrp="1"/>
          </p:cNvSpPr>
          <p:nvPr>
            <p:ph type="body" sz="quarter" idx="18"/>
          </p:nvPr>
        </p:nvSpPr>
        <p:spPr>
          <a:xfrm>
            <a:off x="463648" y="1678329"/>
            <a:ext cx="10920038" cy="3534683"/>
          </a:xfrm>
        </p:spPr>
        <p:txBody>
          <a:bodyPr>
            <a:noAutofit/>
          </a:bodyPr>
          <a:lstStyle/>
          <a:p>
            <a:r>
              <a:rPr lang="en-US" sz="2400" dirty="0"/>
              <a:t>Goal: Collect and report performance measures; use results for program improvement</a:t>
            </a:r>
          </a:p>
          <a:p>
            <a:r>
              <a:rPr lang="en-US" sz="2400" dirty="0"/>
              <a:t>Key components</a:t>
            </a:r>
          </a:p>
          <a:p>
            <a:pPr lvl="1"/>
            <a:r>
              <a:rPr lang="en-US" sz="2000" dirty="0"/>
              <a:t>Select performance measures</a:t>
            </a:r>
          </a:p>
          <a:p>
            <a:pPr lvl="1"/>
            <a:r>
              <a:rPr lang="en-US" sz="2000" dirty="0"/>
              <a:t>Determine measurement frequency</a:t>
            </a:r>
          </a:p>
          <a:p>
            <a:pPr lvl="1"/>
            <a:r>
              <a:rPr lang="en-US" sz="2000" dirty="0"/>
              <a:t>Adjust performance measures</a:t>
            </a:r>
          </a:p>
          <a:p>
            <a:pPr lvl="1"/>
            <a:r>
              <a:rPr lang="en-US" sz="2000" dirty="0"/>
              <a:t>Execute performance management processes</a:t>
            </a:r>
          </a:p>
          <a:p>
            <a:pPr lvl="1"/>
            <a:r>
              <a:rPr lang="en-US" sz="2000" dirty="0"/>
              <a:t>Connect performance management to evaluation </a:t>
            </a:r>
          </a:p>
          <a:p>
            <a:endParaRPr lang="en-US" sz="2400" dirty="0"/>
          </a:p>
        </p:txBody>
      </p:sp>
      <p:sp>
        <p:nvSpPr>
          <p:cNvPr id="2" name="Title 1"/>
          <p:cNvSpPr>
            <a:spLocks noGrp="1"/>
          </p:cNvSpPr>
          <p:nvPr>
            <p:ph type="title"/>
          </p:nvPr>
        </p:nvSpPr>
        <p:spPr/>
        <p:txBody>
          <a:bodyPr>
            <a:normAutofit fontScale="90000"/>
          </a:bodyPr>
          <a:lstStyle/>
          <a:p>
            <a:r>
              <a:rPr lang="en-US" dirty="0"/>
              <a:t>3. Performance Measurement</a:t>
            </a:r>
          </a:p>
        </p:txBody>
      </p:sp>
    </p:spTree>
    <p:extLst>
      <p:ext uri="{BB962C8B-B14F-4D97-AF65-F5344CB8AC3E}">
        <p14:creationId xmlns:p14="http://schemas.microsoft.com/office/powerpoint/2010/main" val="380032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C4AAD3F-5CEB-30BF-778D-E33E4C9025C8}"/>
              </a:ext>
            </a:extLst>
          </p:cNvPr>
          <p:cNvSpPr>
            <a:spLocks noGrp="1"/>
          </p:cNvSpPr>
          <p:nvPr>
            <p:ph type="body" sz="quarter" idx="18"/>
          </p:nvPr>
        </p:nvSpPr>
        <p:spPr>
          <a:xfrm>
            <a:off x="463648" y="1315326"/>
            <a:ext cx="10920038" cy="3897686"/>
          </a:xfrm>
        </p:spPr>
        <p:txBody>
          <a:bodyPr>
            <a:normAutofit/>
          </a:bodyPr>
          <a:lstStyle/>
          <a:p>
            <a:r>
              <a:rPr lang="en-US" sz="2400" dirty="0"/>
              <a:t>Select measures that reflect </a:t>
            </a:r>
            <a:r>
              <a:rPr lang="en-US" sz="2400" i="1" dirty="0"/>
              <a:t>what</a:t>
            </a:r>
            <a:r>
              <a:rPr lang="en-US" sz="2400" dirty="0"/>
              <a:t> your program is actually doing</a:t>
            </a:r>
          </a:p>
          <a:p>
            <a:r>
              <a:rPr lang="en-US" sz="2400" dirty="0"/>
              <a:t>Select measures you can use to understand </a:t>
            </a:r>
            <a:r>
              <a:rPr lang="en-US" sz="2400" i="1" dirty="0"/>
              <a:t>how </a:t>
            </a:r>
            <a:r>
              <a:rPr lang="en-US" sz="2400" dirty="0"/>
              <a:t>your program is working</a:t>
            </a:r>
          </a:p>
          <a:p>
            <a:r>
              <a:rPr lang="en-US" sz="2400" dirty="0"/>
              <a:t>Select targets that are ambitious yet achievable </a:t>
            </a:r>
          </a:p>
          <a:p>
            <a:r>
              <a:rPr lang="en-US" sz="2400" dirty="0"/>
              <a:t>Adjust measures annually if needed</a:t>
            </a:r>
          </a:p>
          <a:p>
            <a:endParaRPr lang="en-US" sz="2400" dirty="0"/>
          </a:p>
        </p:txBody>
      </p:sp>
      <p:sp>
        <p:nvSpPr>
          <p:cNvPr id="2" name="Title 1"/>
          <p:cNvSpPr>
            <a:spLocks noGrp="1"/>
          </p:cNvSpPr>
          <p:nvPr>
            <p:ph type="title"/>
          </p:nvPr>
        </p:nvSpPr>
        <p:spPr>
          <a:xfrm>
            <a:off x="463648" y="567041"/>
            <a:ext cx="9432706" cy="419100"/>
          </a:xfrm>
        </p:spPr>
        <p:txBody>
          <a:bodyPr>
            <a:normAutofit fontScale="90000"/>
          </a:bodyPr>
          <a:lstStyle/>
          <a:p>
            <a:r>
              <a:rPr lang="en-US" dirty="0"/>
              <a:t>Measure Selection and Adjustment</a:t>
            </a:r>
          </a:p>
        </p:txBody>
      </p:sp>
      <p:sp>
        <p:nvSpPr>
          <p:cNvPr id="3" name="Content Placeholder 2"/>
          <p:cNvSpPr>
            <a:spLocks noGrp="1"/>
          </p:cNvSpPr>
          <p:nvPr>
            <p:ph type="body" sz="quarter" idx="13"/>
          </p:nvPr>
        </p:nvSpPr>
        <p:spPr/>
        <p:txBody>
          <a:bodyPr>
            <a:normAutofit fontScale="92500" lnSpcReduction="10000"/>
          </a:bodyPr>
          <a:lstStyle/>
          <a:p>
            <a:pPr marL="0" indent="0">
              <a:buNone/>
            </a:pPr>
            <a:r>
              <a:rPr lang="en-US" dirty="0"/>
              <a:t>			</a:t>
            </a:r>
          </a:p>
        </p:txBody>
      </p:sp>
      <p:graphicFrame>
        <p:nvGraphicFramePr>
          <p:cNvPr id="4" name="Diagram 3"/>
          <p:cNvGraphicFramePr/>
          <p:nvPr>
            <p:extLst>
              <p:ext uri="{D42A27DB-BD31-4B8C-83A1-F6EECF244321}">
                <p14:modId xmlns:p14="http://schemas.microsoft.com/office/powerpoint/2010/main" val="1082671437"/>
              </p:ext>
            </p:extLst>
          </p:nvPr>
        </p:nvGraphicFramePr>
        <p:xfrm>
          <a:off x="1932973" y="3280328"/>
          <a:ext cx="7268900" cy="3473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9838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9E6ECCD-77F9-65EF-F2F2-0790E35002D6}"/>
              </a:ext>
            </a:extLst>
          </p:cNvPr>
          <p:cNvSpPr>
            <a:spLocks noGrp="1"/>
          </p:cNvSpPr>
          <p:nvPr>
            <p:ph type="body" sz="quarter" idx="18"/>
          </p:nvPr>
        </p:nvSpPr>
        <p:spPr>
          <a:xfrm>
            <a:off x="463648" y="1446835"/>
            <a:ext cx="6083300" cy="4676173"/>
          </a:xfrm>
        </p:spPr>
        <p:txBody>
          <a:bodyPr>
            <a:noAutofit/>
          </a:bodyPr>
          <a:lstStyle/>
          <a:p>
            <a:r>
              <a:rPr lang="en-US" sz="2000" dirty="0"/>
              <a:t>Do not just collect and report your performance measurement data – you need to use it!</a:t>
            </a:r>
          </a:p>
          <a:p>
            <a:r>
              <a:rPr lang="en-US" sz="2000" dirty="0"/>
              <a:t>Are goals being met?</a:t>
            </a:r>
          </a:p>
          <a:p>
            <a:r>
              <a:rPr lang="en-US" sz="2000" dirty="0"/>
              <a:t>Use data for program improvement</a:t>
            </a:r>
          </a:p>
          <a:p>
            <a:pPr lvl="1"/>
            <a:r>
              <a:rPr lang="en-US" sz="2000" dirty="0"/>
              <a:t>Continuous feedback loop</a:t>
            </a:r>
          </a:p>
          <a:p>
            <a:pPr lvl="1"/>
            <a:r>
              <a:rPr lang="en-US" sz="2000" dirty="0"/>
              <a:t>Programmatic decisions are</a:t>
            </a:r>
          </a:p>
          <a:p>
            <a:pPr lvl="1"/>
            <a:r>
              <a:rPr lang="en-US" sz="2000" dirty="0"/>
              <a:t>    grounded in data  </a:t>
            </a:r>
          </a:p>
          <a:p>
            <a:pPr lvl="1"/>
            <a:r>
              <a:rPr lang="en-US" sz="2000" dirty="0"/>
              <a:t>Strengthen implementation</a:t>
            </a:r>
          </a:p>
          <a:p>
            <a:endParaRPr lang="en-US" sz="2000" dirty="0"/>
          </a:p>
          <a:p>
            <a:r>
              <a:rPr lang="en-US" sz="2000" dirty="0"/>
              <a:t>Performance Measures Core Curriculum: http://www.nationalservice.gov/resources/performance-measurement</a:t>
            </a:r>
          </a:p>
          <a:p>
            <a:endParaRPr lang="en-US" sz="2000" dirty="0"/>
          </a:p>
        </p:txBody>
      </p:sp>
      <p:sp>
        <p:nvSpPr>
          <p:cNvPr id="2" name="Title 1"/>
          <p:cNvSpPr>
            <a:spLocks noGrp="1"/>
          </p:cNvSpPr>
          <p:nvPr>
            <p:ph type="title"/>
          </p:nvPr>
        </p:nvSpPr>
        <p:spPr/>
        <p:txBody>
          <a:bodyPr>
            <a:normAutofit fontScale="90000"/>
          </a:bodyPr>
          <a:lstStyle/>
          <a:p>
            <a:r>
              <a:rPr lang="en-US" dirty="0"/>
              <a:t>Performance Management</a:t>
            </a:r>
          </a:p>
        </p:txBody>
      </p:sp>
      <p:graphicFrame>
        <p:nvGraphicFramePr>
          <p:cNvPr id="4" name="Diagram 3"/>
          <p:cNvGraphicFramePr/>
          <p:nvPr>
            <p:extLst>
              <p:ext uri="{D42A27DB-BD31-4B8C-83A1-F6EECF244321}">
                <p14:modId xmlns:p14="http://schemas.microsoft.com/office/powerpoint/2010/main" val="2922267039"/>
              </p:ext>
            </p:extLst>
          </p:nvPr>
        </p:nvGraphicFramePr>
        <p:xfrm>
          <a:off x="6149604" y="1295400"/>
          <a:ext cx="5745715" cy="4735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2779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A5E8B2-3059-5009-C175-3EC1C1454914}"/>
              </a:ext>
            </a:extLst>
          </p:cNvPr>
          <p:cNvSpPr>
            <a:spLocks noGrp="1"/>
          </p:cNvSpPr>
          <p:nvPr>
            <p:ph type="body" sz="quarter" idx="18"/>
          </p:nvPr>
        </p:nvSpPr>
        <p:spPr>
          <a:xfrm>
            <a:off x="463647" y="1315325"/>
            <a:ext cx="11330955" cy="4975634"/>
          </a:xfrm>
        </p:spPr>
        <p:txBody>
          <a:bodyPr>
            <a:noAutofit/>
          </a:bodyPr>
          <a:lstStyle/>
          <a:p>
            <a:r>
              <a:rPr lang="en-US" sz="2000" dirty="0"/>
              <a:t>AmeriCorps housing assistance program</a:t>
            </a:r>
          </a:p>
          <a:p>
            <a:pPr lvl="1"/>
            <a:r>
              <a:rPr lang="en-US" sz="1800" dirty="0"/>
              <a:t>O5: Number of economically disadvantaged individuals, including homeless individuals, receiving housing services [Target = 500 calls]</a:t>
            </a:r>
          </a:p>
          <a:p>
            <a:pPr lvl="1"/>
            <a:r>
              <a:rPr lang="en-US" sz="1800" dirty="0"/>
              <a:t>O11: Number of economically disadvantaged individuals, including homeless individuals, transitioned into safe, healthy, affordable housing [Target = 600]</a:t>
            </a:r>
          </a:p>
          <a:p>
            <a:r>
              <a:rPr lang="en-US" sz="2000" dirty="0"/>
              <a:t>Actuals: O5 = 900, O11 = 300</a:t>
            </a:r>
          </a:p>
          <a:p>
            <a:r>
              <a:rPr lang="en-US" sz="2000" dirty="0"/>
              <a:t>What’s going on? </a:t>
            </a:r>
          </a:p>
          <a:p>
            <a:pPr lvl="1"/>
            <a:r>
              <a:rPr lang="en-US" sz="1800" dirty="0"/>
              <a:t>Individuals are calling the hotline multiple times</a:t>
            </a:r>
          </a:p>
          <a:p>
            <a:pPr lvl="1"/>
            <a:r>
              <a:rPr lang="en-US" sz="1800" dirty="0"/>
              <a:t>Placement process takes longer than anticipated</a:t>
            </a:r>
          </a:p>
          <a:p>
            <a:r>
              <a:rPr lang="en-US" sz="2000" dirty="0"/>
              <a:t>Program response? </a:t>
            </a:r>
          </a:p>
          <a:p>
            <a:pPr lvl="1"/>
            <a:r>
              <a:rPr lang="en-US" sz="1800" dirty="0"/>
              <a:t>Adjust call process – create a second number for repeat clients</a:t>
            </a:r>
          </a:p>
          <a:p>
            <a:pPr lvl="1"/>
            <a:r>
              <a:rPr lang="en-US" sz="1800" dirty="0"/>
              <a:t>Adjust target for O11 to reflect reality of placement process</a:t>
            </a:r>
          </a:p>
          <a:p>
            <a:endParaRPr lang="en-US" sz="2000" dirty="0"/>
          </a:p>
        </p:txBody>
      </p:sp>
      <p:sp>
        <p:nvSpPr>
          <p:cNvPr id="2" name="Title 1"/>
          <p:cNvSpPr>
            <a:spLocks noGrp="1"/>
          </p:cNvSpPr>
          <p:nvPr>
            <p:ph type="title"/>
          </p:nvPr>
        </p:nvSpPr>
        <p:spPr>
          <a:xfrm>
            <a:off x="463648" y="567041"/>
            <a:ext cx="6816828" cy="419100"/>
          </a:xfrm>
        </p:spPr>
        <p:txBody>
          <a:bodyPr>
            <a:normAutofit fontScale="90000"/>
          </a:bodyPr>
          <a:lstStyle/>
          <a:p>
            <a:r>
              <a:rPr lang="en-US" dirty="0"/>
              <a:t>Performance Management Example</a:t>
            </a:r>
          </a:p>
        </p:txBody>
      </p:sp>
    </p:spTree>
    <p:extLst>
      <p:ext uri="{BB962C8B-B14F-4D97-AF65-F5344CB8AC3E}">
        <p14:creationId xmlns:p14="http://schemas.microsoft.com/office/powerpoint/2010/main" val="115314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5F587BE-7CAE-7250-BAF6-3EF947E11894}"/>
              </a:ext>
            </a:extLst>
          </p:cNvPr>
          <p:cNvSpPr>
            <a:spLocks noGrp="1"/>
          </p:cNvSpPr>
          <p:nvPr>
            <p:ph type="body" sz="quarter" idx="18"/>
          </p:nvPr>
        </p:nvSpPr>
        <p:spPr>
          <a:xfrm>
            <a:off x="463648" y="1608881"/>
            <a:ext cx="10920038" cy="3604131"/>
          </a:xfrm>
        </p:spPr>
        <p:txBody>
          <a:bodyPr>
            <a:normAutofit/>
          </a:bodyPr>
          <a:lstStyle/>
          <a:p>
            <a:r>
              <a:rPr lang="en-US" sz="2000" dirty="0"/>
              <a:t>Understand five critical activities for your first grant cycle</a:t>
            </a:r>
          </a:p>
          <a:p>
            <a:endParaRPr lang="en-US" sz="2000" dirty="0"/>
          </a:p>
          <a:p>
            <a:r>
              <a:rPr lang="en-US" sz="2000" dirty="0"/>
              <a:t>Recognize how these activities lay the foundation for future evaluation work</a:t>
            </a:r>
          </a:p>
          <a:p>
            <a:endParaRPr lang="en-US" sz="2000" dirty="0"/>
          </a:p>
          <a:p>
            <a:r>
              <a:rPr lang="en-US" sz="2000" dirty="0"/>
              <a:t>Learn how to plan ahead to ensure that your program achieves key first-cycle milestones</a:t>
            </a:r>
          </a:p>
          <a:p>
            <a:endParaRPr lang="en-US" sz="2000" dirty="0"/>
          </a:p>
        </p:txBody>
      </p:sp>
      <p:sp>
        <p:nvSpPr>
          <p:cNvPr id="2" name="Title 1"/>
          <p:cNvSpPr>
            <a:spLocks noGrp="1"/>
          </p:cNvSpPr>
          <p:nvPr>
            <p:ph type="title"/>
          </p:nvPr>
        </p:nvSpPr>
        <p:spPr/>
        <p:txBody>
          <a:bodyPr>
            <a:normAutofit fontScale="90000"/>
          </a:bodyPr>
          <a:lstStyle/>
          <a:p>
            <a:r>
              <a:rPr lang="en-US" dirty="0"/>
              <a:t>Learning Objectives</a:t>
            </a:r>
          </a:p>
        </p:txBody>
      </p:sp>
    </p:spTree>
    <p:extLst>
      <p:ext uri="{BB962C8B-B14F-4D97-AF65-F5344CB8AC3E}">
        <p14:creationId xmlns:p14="http://schemas.microsoft.com/office/powerpoint/2010/main" val="2401770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823F74-7EF9-5AC1-3D56-E5AACF6142B6}"/>
              </a:ext>
            </a:extLst>
          </p:cNvPr>
          <p:cNvSpPr>
            <a:spLocks noGrp="1"/>
          </p:cNvSpPr>
          <p:nvPr>
            <p:ph type="body" sz="quarter" idx="18"/>
          </p:nvPr>
        </p:nvSpPr>
        <p:spPr>
          <a:xfrm>
            <a:off x="463648" y="1469985"/>
            <a:ext cx="10920038" cy="3743027"/>
          </a:xfrm>
        </p:spPr>
        <p:txBody>
          <a:bodyPr>
            <a:normAutofit/>
          </a:bodyPr>
          <a:lstStyle/>
          <a:p>
            <a:r>
              <a:rPr lang="en-US" sz="2400" dirty="0"/>
              <a:t>Good performance measurement can be the basis for future evaluation activities</a:t>
            </a:r>
          </a:p>
          <a:p>
            <a:pPr lvl="1"/>
            <a:r>
              <a:rPr lang="en-US" sz="2000" dirty="0"/>
              <a:t>Outcome measures may be extended</a:t>
            </a:r>
          </a:p>
          <a:p>
            <a:pPr lvl="1"/>
            <a:r>
              <a:rPr lang="en-US" sz="2000" dirty="0"/>
              <a:t>Instruments can be utilized </a:t>
            </a:r>
          </a:p>
          <a:p>
            <a:pPr lvl="1"/>
            <a:r>
              <a:rPr lang="en-US" sz="2000" dirty="0"/>
              <a:t>Data can suggest interesting research questions</a:t>
            </a:r>
          </a:p>
          <a:p>
            <a:pPr lvl="1"/>
            <a:endParaRPr lang="en-US" sz="2400" dirty="0"/>
          </a:p>
          <a:p>
            <a:r>
              <a:rPr lang="en-US" sz="2400" dirty="0"/>
              <a:t>Performance measurement does not stop once evaluation begins</a:t>
            </a:r>
          </a:p>
          <a:p>
            <a:endParaRPr lang="en-US" sz="2400" dirty="0"/>
          </a:p>
        </p:txBody>
      </p:sp>
      <p:sp>
        <p:nvSpPr>
          <p:cNvPr id="2" name="Title 1"/>
          <p:cNvSpPr>
            <a:spLocks noGrp="1"/>
          </p:cNvSpPr>
          <p:nvPr>
            <p:ph type="title"/>
          </p:nvPr>
        </p:nvSpPr>
        <p:spPr/>
        <p:txBody>
          <a:bodyPr>
            <a:normAutofit fontScale="90000"/>
          </a:bodyPr>
          <a:lstStyle/>
          <a:p>
            <a:r>
              <a:rPr lang="en-US" dirty="0"/>
              <a:t>Connection to Evaluation</a:t>
            </a:r>
          </a:p>
        </p:txBody>
      </p:sp>
    </p:spTree>
    <p:extLst>
      <p:ext uri="{BB962C8B-B14F-4D97-AF65-F5344CB8AC3E}">
        <p14:creationId xmlns:p14="http://schemas.microsoft.com/office/powerpoint/2010/main" val="4038302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0ADA3A-2B2F-0506-27A6-F9C2D97BC430}"/>
              </a:ext>
            </a:extLst>
          </p:cNvPr>
          <p:cNvSpPr>
            <a:spLocks noGrp="1"/>
          </p:cNvSpPr>
          <p:nvPr>
            <p:ph type="body" sz="quarter" idx="18"/>
          </p:nvPr>
        </p:nvSpPr>
        <p:spPr>
          <a:xfrm>
            <a:off x="463648" y="1585732"/>
            <a:ext cx="10920038" cy="3627280"/>
          </a:xfrm>
        </p:spPr>
        <p:txBody>
          <a:bodyPr>
            <a:normAutofit/>
          </a:bodyPr>
          <a:lstStyle/>
          <a:p>
            <a:r>
              <a:rPr lang="en-US" sz="2400" dirty="0"/>
              <a:t>Goal: Build staff capacity to collect, manage, and utilize data</a:t>
            </a:r>
          </a:p>
          <a:p>
            <a:r>
              <a:rPr lang="en-US" sz="2400" dirty="0"/>
              <a:t>Key components</a:t>
            </a:r>
          </a:p>
          <a:p>
            <a:pPr lvl="1"/>
            <a:r>
              <a:rPr lang="en-US" sz="2000" dirty="0"/>
              <a:t>Develop internal staff skills</a:t>
            </a:r>
          </a:p>
          <a:p>
            <a:pPr lvl="1"/>
            <a:r>
              <a:rPr lang="en-US" sz="2000" dirty="0"/>
              <a:t>Assign responsibilities </a:t>
            </a:r>
          </a:p>
          <a:p>
            <a:pPr lvl="1"/>
            <a:r>
              <a:rPr lang="en-US" sz="2000" dirty="0"/>
              <a:t>Engage external experts</a:t>
            </a:r>
          </a:p>
          <a:p>
            <a:pPr lvl="1"/>
            <a:r>
              <a:rPr lang="en-US" sz="2000" dirty="0"/>
              <a:t>Become a learning organization</a:t>
            </a:r>
          </a:p>
          <a:p>
            <a:pPr lvl="1"/>
            <a:endParaRPr lang="en-US" sz="2400" dirty="0"/>
          </a:p>
          <a:p>
            <a:endParaRPr lang="en-US" sz="2400" dirty="0"/>
          </a:p>
        </p:txBody>
      </p:sp>
      <p:sp>
        <p:nvSpPr>
          <p:cNvPr id="2" name="Title 1"/>
          <p:cNvSpPr>
            <a:spLocks noGrp="1"/>
          </p:cNvSpPr>
          <p:nvPr>
            <p:ph type="title"/>
          </p:nvPr>
        </p:nvSpPr>
        <p:spPr>
          <a:xfrm>
            <a:off x="463648" y="567041"/>
            <a:ext cx="9560028" cy="419100"/>
          </a:xfrm>
        </p:spPr>
        <p:txBody>
          <a:bodyPr>
            <a:normAutofit fontScale="90000"/>
          </a:bodyPr>
          <a:lstStyle/>
          <a:p>
            <a:r>
              <a:rPr lang="en-US" dirty="0"/>
              <a:t>4. Staff Capacity and Responsibilities </a:t>
            </a:r>
          </a:p>
        </p:txBody>
      </p:sp>
    </p:spTree>
    <p:extLst>
      <p:ext uri="{BB962C8B-B14F-4D97-AF65-F5344CB8AC3E}">
        <p14:creationId xmlns:p14="http://schemas.microsoft.com/office/powerpoint/2010/main" val="403093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A4BFFC-9931-AE44-BFBE-E0DF9AF61C3B}"/>
              </a:ext>
            </a:extLst>
          </p:cNvPr>
          <p:cNvSpPr>
            <a:spLocks noGrp="1"/>
          </p:cNvSpPr>
          <p:nvPr>
            <p:ph type="body" sz="quarter" idx="18"/>
          </p:nvPr>
        </p:nvSpPr>
        <p:spPr>
          <a:xfrm>
            <a:off x="463648" y="1585732"/>
            <a:ext cx="10920038" cy="3627280"/>
          </a:xfrm>
        </p:spPr>
        <p:txBody>
          <a:bodyPr>
            <a:normAutofit/>
          </a:bodyPr>
          <a:lstStyle/>
          <a:p>
            <a:r>
              <a:rPr lang="en-US" sz="2400" dirty="0"/>
              <a:t>Develop staff skills in data collection, management, and analysis</a:t>
            </a:r>
          </a:p>
          <a:p>
            <a:r>
              <a:rPr lang="en-US" sz="2400" dirty="0"/>
              <a:t>Know enough to know what you know, and know what you don’t know</a:t>
            </a:r>
          </a:p>
          <a:p>
            <a:r>
              <a:rPr lang="en-US" sz="2400" dirty="0"/>
              <a:t>Staff do not have to be experts, but they need to be educated and informed consumers</a:t>
            </a:r>
          </a:p>
          <a:p>
            <a:r>
              <a:rPr lang="en-US" sz="2400" dirty="0"/>
              <a:t>Assign responsibilities – someone has to take ownership of key tasks</a:t>
            </a:r>
          </a:p>
          <a:p>
            <a:endParaRPr lang="en-US" sz="2400" dirty="0"/>
          </a:p>
        </p:txBody>
      </p:sp>
      <p:sp>
        <p:nvSpPr>
          <p:cNvPr id="2" name="Title 1"/>
          <p:cNvSpPr>
            <a:spLocks noGrp="1"/>
          </p:cNvSpPr>
          <p:nvPr>
            <p:ph type="title"/>
          </p:nvPr>
        </p:nvSpPr>
        <p:spPr/>
        <p:txBody>
          <a:bodyPr>
            <a:normAutofit fontScale="90000"/>
          </a:bodyPr>
          <a:lstStyle/>
          <a:p>
            <a:r>
              <a:rPr lang="en-US" dirty="0"/>
              <a:t>Internal Staff Capacity</a:t>
            </a:r>
          </a:p>
        </p:txBody>
      </p:sp>
    </p:spTree>
    <p:extLst>
      <p:ext uri="{BB962C8B-B14F-4D97-AF65-F5344CB8AC3E}">
        <p14:creationId xmlns:p14="http://schemas.microsoft.com/office/powerpoint/2010/main" val="153776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61743A-F366-1129-6E45-77E1B4C19396}"/>
              </a:ext>
            </a:extLst>
          </p:cNvPr>
          <p:cNvSpPr>
            <a:spLocks noGrp="1"/>
          </p:cNvSpPr>
          <p:nvPr>
            <p:ph type="body" sz="quarter" idx="18"/>
          </p:nvPr>
        </p:nvSpPr>
        <p:spPr>
          <a:xfrm>
            <a:off x="463648" y="1493134"/>
            <a:ext cx="10920038" cy="3719878"/>
          </a:xfrm>
        </p:spPr>
        <p:txBody>
          <a:bodyPr>
            <a:noAutofit/>
          </a:bodyPr>
          <a:lstStyle/>
          <a:p>
            <a:r>
              <a:rPr lang="en-US" sz="2400" dirty="0"/>
              <a:t>Utilize external experts for</a:t>
            </a:r>
          </a:p>
          <a:p>
            <a:pPr lvl="1"/>
            <a:r>
              <a:rPr lang="en-US" sz="2000" dirty="0"/>
              <a:t>Data collection instruments</a:t>
            </a:r>
          </a:p>
          <a:p>
            <a:pPr lvl="1"/>
            <a:r>
              <a:rPr lang="en-US" sz="2000" dirty="0"/>
              <a:t>Complicated analysis</a:t>
            </a:r>
          </a:p>
          <a:p>
            <a:pPr lvl="1"/>
            <a:r>
              <a:rPr lang="en-US" sz="2000" dirty="0"/>
              <a:t>Questions about measurement</a:t>
            </a:r>
          </a:p>
          <a:p>
            <a:pPr lvl="1"/>
            <a:r>
              <a:rPr lang="en-US" sz="2000" dirty="0"/>
              <a:t>Evaluation </a:t>
            </a:r>
          </a:p>
          <a:p>
            <a:r>
              <a:rPr lang="en-US" sz="2400" dirty="0"/>
              <a:t>Consider consultants, pro bono experts, cooperative extension, universities</a:t>
            </a:r>
          </a:p>
          <a:p>
            <a:r>
              <a:rPr lang="en-US" sz="2400" dirty="0"/>
              <a:t>Talk to other programs and stakeholders</a:t>
            </a:r>
          </a:p>
        </p:txBody>
      </p:sp>
      <p:sp>
        <p:nvSpPr>
          <p:cNvPr id="2" name="Title 1"/>
          <p:cNvSpPr>
            <a:spLocks noGrp="1"/>
          </p:cNvSpPr>
          <p:nvPr>
            <p:ph type="title"/>
          </p:nvPr>
        </p:nvSpPr>
        <p:spPr>
          <a:xfrm>
            <a:off x="463648" y="567041"/>
            <a:ext cx="7939572" cy="419100"/>
          </a:xfrm>
        </p:spPr>
        <p:txBody>
          <a:bodyPr>
            <a:normAutofit fontScale="90000"/>
          </a:bodyPr>
          <a:lstStyle/>
          <a:p>
            <a:r>
              <a:rPr lang="en-US" dirty="0"/>
              <a:t>Identify and Work with External Experts</a:t>
            </a:r>
          </a:p>
        </p:txBody>
      </p:sp>
    </p:spTree>
    <p:extLst>
      <p:ext uri="{BB962C8B-B14F-4D97-AF65-F5344CB8AC3E}">
        <p14:creationId xmlns:p14="http://schemas.microsoft.com/office/powerpoint/2010/main" val="213451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0FF308-D797-5915-B4C9-F7525821DB78}"/>
              </a:ext>
            </a:extLst>
          </p:cNvPr>
          <p:cNvSpPr>
            <a:spLocks noGrp="1"/>
          </p:cNvSpPr>
          <p:nvPr>
            <p:ph type="body" sz="quarter" idx="18"/>
          </p:nvPr>
        </p:nvSpPr>
        <p:spPr>
          <a:xfrm>
            <a:off x="463648" y="1562581"/>
            <a:ext cx="10920038" cy="4289351"/>
          </a:xfrm>
        </p:spPr>
        <p:txBody>
          <a:bodyPr>
            <a:noAutofit/>
          </a:bodyPr>
          <a:lstStyle/>
          <a:p>
            <a:r>
              <a:rPr lang="en-US" sz="2000" dirty="0"/>
              <a:t>This checklist is a tool designed to help organizations assess and discuss a program’s readiness to participate in a rigorous impact evaluation. It can be used for assessment, planning, and communication purposes. </a:t>
            </a:r>
          </a:p>
          <a:p>
            <a:endParaRPr lang="en-US" sz="2000" dirty="0"/>
          </a:p>
          <a:p>
            <a:r>
              <a:rPr lang="en-US" sz="2000" dirty="0"/>
              <a:t>The focus areas covered in this checklist are organized into three broad content categories: </a:t>
            </a:r>
          </a:p>
          <a:p>
            <a:pPr lvl="1"/>
            <a:r>
              <a:rPr lang="en-US" sz="1800" dirty="0"/>
              <a:t>Organization Readiness </a:t>
            </a:r>
          </a:p>
          <a:p>
            <a:pPr lvl="1"/>
            <a:r>
              <a:rPr lang="en-US" sz="1800" dirty="0"/>
              <a:t>Program Readiness</a:t>
            </a:r>
          </a:p>
          <a:p>
            <a:pPr lvl="1"/>
            <a:r>
              <a:rPr lang="en-US" sz="1800" dirty="0"/>
              <a:t>Evaluation Readiness </a:t>
            </a:r>
          </a:p>
          <a:p>
            <a:pPr lvl="1"/>
            <a:endParaRPr lang="en-US" sz="2000" dirty="0"/>
          </a:p>
          <a:p>
            <a:r>
              <a:rPr lang="en-US" sz="2000" dirty="0"/>
              <a:t>Each category addresses key elements of readiness. Readiness in all three areas covered is important for successful planning and implementation of an evaluation.</a:t>
            </a:r>
          </a:p>
          <a:p>
            <a:endParaRPr lang="en-US" sz="2000" dirty="0"/>
          </a:p>
        </p:txBody>
      </p:sp>
      <p:sp>
        <p:nvSpPr>
          <p:cNvPr id="2" name="Title 1"/>
          <p:cNvSpPr>
            <a:spLocks noGrp="1"/>
          </p:cNvSpPr>
          <p:nvPr>
            <p:ph type="title"/>
          </p:nvPr>
        </p:nvSpPr>
        <p:spPr>
          <a:xfrm>
            <a:off x="463648" y="567041"/>
            <a:ext cx="7870124" cy="419100"/>
          </a:xfrm>
        </p:spPr>
        <p:txBody>
          <a:bodyPr>
            <a:normAutofit/>
          </a:bodyPr>
          <a:lstStyle/>
          <a:p>
            <a:r>
              <a:rPr lang="en-US" sz="2800" dirty="0"/>
              <a:t>Exercise: </a:t>
            </a:r>
            <a:r>
              <a:rPr lang="en-US" sz="2800" dirty="0" err="1"/>
              <a:t>Evaluability</a:t>
            </a:r>
            <a:r>
              <a:rPr lang="en-US" sz="2800" dirty="0"/>
              <a:t> Assessment Checklist</a:t>
            </a:r>
          </a:p>
        </p:txBody>
      </p:sp>
    </p:spTree>
    <p:extLst>
      <p:ext uri="{BB962C8B-B14F-4D97-AF65-F5344CB8AC3E}">
        <p14:creationId xmlns:p14="http://schemas.microsoft.com/office/powerpoint/2010/main" val="3247959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A3E839-E4FC-A9D7-78C9-2BF724DED570}"/>
              </a:ext>
            </a:extLst>
          </p:cNvPr>
          <p:cNvSpPr>
            <a:spLocks noGrp="1"/>
          </p:cNvSpPr>
          <p:nvPr>
            <p:ph type="body" sz="quarter" idx="18"/>
          </p:nvPr>
        </p:nvSpPr>
        <p:spPr>
          <a:xfrm>
            <a:off x="590309" y="1539433"/>
            <a:ext cx="10793377" cy="3673579"/>
          </a:xfrm>
        </p:spPr>
        <p:txBody>
          <a:bodyPr>
            <a:normAutofit/>
          </a:bodyPr>
          <a:lstStyle/>
          <a:p>
            <a:r>
              <a:rPr lang="en-US" sz="2400" dirty="0"/>
              <a:t>Goal: Develop a plan for your first evaluation, which will occur in your second grant cycle (if not earlier).</a:t>
            </a:r>
          </a:p>
          <a:p>
            <a:r>
              <a:rPr lang="en-US" sz="2400" dirty="0"/>
              <a:t>Key components</a:t>
            </a:r>
          </a:p>
          <a:p>
            <a:pPr lvl="1"/>
            <a:r>
              <a:rPr lang="en-US" sz="2000" dirty="0"/>
              <a:t>Select research questions</a:t>
            </a:r>
          </a:p>
          <a:p>
            <a:pPr lvl="1"/>
            <a:r>
              <a:rPr lang="en-US" sz="2000" dirty="0"/>
              <a:t>Budget for evaluation </a:t>
            </a:r>
          </a:p>
          <a:p>
            <a:pPr lvl="1"/>
            <a:r>
              <a:rPr lang="en-US" sz="2000" dirty="0"/>
              <a:t>Develop evaluation plan</a:t>
            </a:r>
          </a:p>
          <a:p>
            <a:pPr lvl="1"/>
            <a:r>
              <a:rPr lang="en-US" sz="2000" dirty="0"/>
              <a:t>Make design decisions (process or impact, internal or external) based on grantee size</a:t>
            </a:r>
          </a:p>
          <a:p>
            <a:endParaRPr lang="en-US" sz="2400" dirty="0"/>
          </a:p>
        </p:txBody>
      </p:sp>
      <p:sp>
        <p:nvSpPr>
          <p:cNvPr id="2" name="Title 1"/>
          <p:cNvSpPr>
            <a:spLocks noGrp="1"/>
          </p:cNvSpPr>
          <p:nvPr>
            <p:ph type="title"/>
          </p:nvPr>
        </p:nvSpPr>
        <p:spPr/>
        <p:txBody>
          <a:bodyPr>
            <a:normAutofit fontScale="90000"/>
          </a:bodyPr>
          <a:lstStyle/>
          <a:p>
            <a:r>
              <a:rPr lang="en-US" dirty="0"/>
              <a:t>5. Evaluation Planning</a:t>
            </a:r>
          </a:p>
        </p:txBody>
      </p:sp>
    </p:spTree>
    <p:extLst>
      <p:ext uri="{BB962C8B-B14F-4D97-AF65-F5344CB8AC3E}">
        <p14:creationId xmlns:p14="http://schemas.microsoft.com/office/powerpoint/2010/main" val="355959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B91BA0-4ABF-65A0-DD30-054EBC35F42B}"/>
              </a:ext>
            </a:extLst>
          </p:cNvPr>
          <p:cNvSpPr>
            <a:spLocks noGrp="1"/>
          </p:cNvSpPr>
          <p:nvPr>
            <p:ph type="body" sz="quarter" idx="18"/>
          </p:nvPr>
        </p:nvSpPr>
        <p:spPr>
          <a:xfrm>
            <a:off x="463648" y="1400537"/>
            <a:ext cx="10920038" cy="4451396"/>
          </a:xfrm>
        </p:spPr>
        <p:txBody>
          <a:bodyPr>
            <a:normAutofit/>
          </a:bodyPr>
          <a:lstStyle/>
          <a:p>
            <a:r>
              <a:rPr lang="en-US" sz="2400" dirty="0"/>
              <a:t>Research questions are a list of questions grantees want to learn about their program</a:t>
            </a:r>
          </a:p>
          <a:p>
            <a:endParaRPr lang="en-US" sz="2400" dirty="0"/>
          </a:p>
          <a:p>
            <a:r>
              <a:rPr lang="en-US" sz="2400" dirty="0"/>
              <a:t>Research questions should be: </a:t>
            </a:r>
          </a:p>
          <a:p>
            <a:pPr lvl="1"/>
            <a:r>
              <a:rPr lang="en-US" sz="2000" dirty="0"/>
              <a:t>Clear, specific, and well-defined</a:t>
            </a:r>
          </a:p>
          <a:p>
            <a:pPr lvl="1"/>
            <a:r>
              <a:rPr lang="en-US" sz="2000" dirty="0"/>
              <a:t>Focus on a program or program component</a:t>
            </a:r>
          </a:p>
          <a:p>
            <a:pPr lvl="1"/>
            <a:r>
              <a:rPr lang="en-US" sz="2000" dirty="0" err="1"/>
              <a:t>Measureable</a:t>
            </a:r>
            <a:r>
              <a:rPr lang="en-US" sz="2000" dirty="0"/>
              <a:t> by the evaluation</a:t>
            </a:r>
          </a:p>
          <a:p>
            <a:pPr lvl="1"/>
            <a:r>
              <a:rPr lang="en-US" sz="2000" dirty="0"/>
              <a:t>Appropriate for the design proposed</a:t>
            </a:r>
          </a:p>
          <a:p>
            <a:pPr lvl="1"/>
            <a:r>
              <a:rPr lang="en-US" sz="2000" dirty="0"/>
              <a:t>Aligned with your logic model</a:t>
            </a:r>
          </a:p>
          <a:p>
            <a:endParaRPr lang="en-US" sz="2400" dirty="0"/>
          </a:p>
        </p:txBody>
      </p:sp>
      <p:sp>
        <p:nvSpPr>
          <p:cNvPr id="2" name="Title 1"/>
          <p:cNvSpPr>
            <a:spLocks noGrp="1"/>
          </p:cNvSpPr>
          <p:nvPr>
            <p:ph type="title"/>
          </p:nvPr>
        </p:nvSpPr>
        <p:spPr/>
        <p:txBody>
          <a:bodyPr>
            <a:normAutofit fontScale="90000"/>
          </a:bodyPr>
          <a:lstStyle/>
          <a:p>
            <a:r>
              <a:rPr lang="en-US" dirty="0"/>
              <a:t>Develop Research Questions</a:t>
            </a:r>
          </a:p>
        </p:txBody>
      </p:sp>
    </p:spTree>
    <p:extLst>
      <p:ext uri="{BB962C8B-B14F-4D97-AF65-F5344CB8AC3E}">
        <p14:creationId xmlns:p14="http://schemas.microsoft.com/office/powerpoint/2010/main" val="1810054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214145-22DB-9F09-A4FC-BE0F4D82A2EE}"/>
              </a:ext>
            </a:extLst>
          </p:cNvPr>
          <p:cNvSpPr>
            <a:spLocks noGrp="1"/>
          </p:cNvSpPr>
          <p:nvPr>
            <p:ph type="body" sz="quarter" idx="18"/>
          </p:nvPr>
        </p:nvSpPr>
        <p:spPr>
          <a:xfrm>
            <a:off x="463648" y="1435261"/>
            <a:ext cx="10920038" cy="4294207"/>
          </a:xfrm>
        </p:spPr>
        <p:txBody>
          <a:bodyPr>
            <a:normAutofit/>
          </a:bodyPr>
          <a:lstStyle/>
          <a:p>
            <a:r>
              <a:rPr lang="en-US" sz="2400" dirty="0"/>
              <a:t>In general, evaluation budgets should be: </a:t>
            </a:r>
          </a:p>
          <a:p>
            <a:pPr lvl="1"/>
            <a:r>
              <a:rPr lang="en-US" sz="2000" dirty="0"/>
              <a:t>Commensurate with stakeholder expectations and involvement </a:t>
            </a:r>
          </a:p>
          <a:p>
            <a:pPr lvl="1"/>
            <a:r>
              <a:rPr lang="en-US" sz="2000" dirty="0"/>
              <a:t>Appropriate for the research design used and key questions to be answered </a:t>
            </a:r>
          </a:p>
          <a:p>
            <a:pPr lvl="1"/>
            <a:r>
              <a:rPr lang="en-US" sz="2000" dirty="0"/>
              <a:t>Adequate for ensuring quality and rigor </a:t>
            </a:r>
          </a:p>
          <a:p>
            <a:pPr lvl="1"/>
            <a:r>
              <a:rPr lang="en-US" sz="2000" dirty="0"/>
              <a:t>In line with the level of program and organizational resources available </a:t>
            </a:r>
          </a:p>
          <a:p>
            <a:r>
              <a:rPr lang="en-US" sz="2400" dirty="0"/>
              <a:t>Budgeting for evaluation is a smart strategic investment</a:t>
            </a:r>
          </a:p>
          <a:p>
            <a:endParaRPr lang="en-US" sz="2400" dirty="0"/>
          </a:p>
        </p:txBody>
      </p:sp>
      <p:sp>
        <p:nvSpPr>
          <p:cNvPr id="2" name="Title 1"/>
          <p:cNvSpPr>
            <a:spLocks noGrp="1"/>
          </p:cNvSpPr>
          <p:nvPr>
            <p:ph type="title"/>
          </p:nvPr>
        </p:nvSpPr>
        <p:spPr/>
        <p:txBody>
          <a:bodyPr>
            <a:normAutofit fontScale="90000"/>
          </a:bodyPr>
          <a:lstStyle/>
          <a:p>
            <a:r>
              <a:rPr lang="en-US" dirty="0"/>
              <a:t>Budget For Evaluation</a:t>
            </a:r>
          </a:p>
        </p:txBody>
      </p:sp>
    </p:spTree>
    <p:extLst>
      <p:ext uri="{BB962C8B-B14F-4D97-AF65-F5344CB8AC3E}">
        <p14:creationId xmlns:p14="http://schemas.microsoft.com/office/powerpoint/2010/main" val="4181930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6E41A14-4202-9C78-4FE3-4308AB3FDEAD}"/>
              </a:ext>
            </a:extLst>
          </p:cNvPr>
          <p:cNvSpPr>
            <a:spLocks noGrp="1"/>
          </p:cNvSpPr>
          <p:nvPr>
            <p:ph type="body" sz="quarter" idx="18"/>
          </p:nvPr>
        </p:nvSpPr>
        <p:spPr>
          <a:xfrm>
            <a:off x="463647" y="1295401"/>
            <a:ext cx="11469851" cy="4792884"/>
          </a:xfrm>
        </p:spPr>
        <p:txBody>
          <a:bodyPr>
            <a:noAutofit/>
          </a:bodyPr>
          <a:lstStyle/>
          <a:p>
            <a:pPr>
              <a:spcAft>
                <a:spcPts val="1200"/>
              </a:spcAft>
              <a:buFont typeface="Arial" charset="0"/>
              <a:buChar char="•"/>
              <a:defRPr/>
            </a:pPr>
            <a:r>
              <a:rPr lang="en-US" sz="2000" dirty="0"/>
              <a:t>Written document that details all he evaluation steps and activities you plan to conduct</a:t>
            </a:r>
          </a:p>
          <a:p>
            <a:pPr>
              <a:spcAft>
                <a:spcPts val="1200"/>
              </a:spcAft>
              <a:buFont typeface="Arial" charset="0"/>
              <a:buChar char="•"/>
              <a:defRPr/>
            </a:pPr>
            <a:r>
              <a:rPr lang="en-US" sz="2000" dirty="0"/>
              <a:t>Dynamic tool (i.e., a living document) that should be continually updated as you plan and develop each aspect of the evaluation</a:t>
            </a:r>
            <a:r>
              <a:rPr lang="en-US" altLang="en-US" sz="2000" dirty="0"/>
              <a:t>  </a:t>
            </a:r>
            <a:endParaRPr lang="en-US" altLang="en-US" sz="2000" dirty="0">
              <a:latin typeface="Arial" panose="020B0604020202020204" pitchFamily="34" charset="0"/>
              <a:cs typeface="Arial" panose="020B0604020202020204" pitchFamily="34" charset="0"/>
            </a:endParaRPr>
          </a:p>
          <a:p>
            <a:pPr>
              <a:spcAft>
                <a:spcPts val="1200"/>
              </a:spcAft>
              <a:buFont typeface="Arial" charset="0"/>
              <a:buChar char="•"/>
              <a:defRPr/>
            </a:pPr>
            <a:r>
              <a:rPr lang="en-US" altLang="en-US" sz="2000" dirty="0"/>
              <a:t>Evaluation Plan Outline</a:t>
            </a:r>
          </a:p>
          <a:p>
            <a:pPr marL="2292350" indent="-403225">
              <a:spcBef>
                <a:spcPts val="0"/>
              </a:spcBef>
              <a:buFont typeface="+mj-lt"/>
              <a:buAutoNum type="romanUcPeriod"/>
              <a:defRPr/>
            </a:pPr>
            <a:r>
              <a:rPr lang="en-US" sz="2000" dirty="0"/>
              <a:t>Theory of change</a:t>
            </a:r>
          </a:p>
          <a:p>
            <a:pPr marL="2292350" indent="-403225">
              <a:spcBef>
                <a:spcPts val="0"/>
              </a:spcBef>
              <a:buFont typeface="+mj-lt"/>
              <a:buAutoNum type="romanUcPeriod"/>
              <a:defRPr/>
            </a:pPr>
            <a:r>
              <a:rPr lang="en-US" sz="2000" dirty="0"/>
              <a:t>Scope of the evaluation</a:t>
            </a:r>
          </a:p>
          <a:p>
            <a:pPr marL="2292350" indent="-403225">
              <a:spcBef>
                <a:spcPts val="0"/>
              </a:spcBef>
              <a:buFont typeface="+mj-lt"/>
              <a:buAutoNum type="romanUcPeriod"/>
              <a:defRPr/>
            </a:pPr>
            <a:r>
              <a:rPr lang="en-US" sz="2000" dirty="0"/>
              <a:t>Evaluation outcome(s) of interest</a:t>
            </a:r>
          </a:p>
          <a:p>
            <a:pPr marL="2292350" indent="-403225">
              <a:spcBef>
                <a:spcPts val="0"/>
              </a:spcBef>
              <a:buFont typeface="+mj-lt"/>
              <a:buAutoNum type="romanUcPeriod"/>
              <a:defRPr/>
            </a:pPr>
            <a:r>
              <a:rPr lang="en-US" sz="2000" dirty="0"/>
              <a:t>Research questions</a:t>
            </a:r>
          </a:p>
          <a:p>
            <a:pPr marL="2292350" indent="-403225">
              <a:spcBef>
                <a:spcPts val="0"/>
              </a:spcBef>
              <a:buFont typeface="+mj-lt"/>
              <a:buAutoNum type="romanUcPeriod"/>
              <a:defRPr/>
            </a:pPr>
            <a:r>
              <a:rPr lang="en-US" sz="2000" dirty="0"/>
              <a:t>Evaluation design </a:t>
            </a:r>
          </a:p>
          <a:p>
            <a:pPr marL="2292350" indent="-403225">
              <a:spcBef>
                <a:spcPts val="0"/>
              </a:spcBef>
              <a:buFont typeface="+mj-lt"/>
              <a:buAutoNum type="romanUcPeriod"/>
              <a:defRPr/>
            </a:pPr>
            <a:r>
              <a:rPr lang="en-US" sz="2000" dirty="0"/>
              <a:t>Sampling methods</a:t>
            </a:r>
          </a:p>
          <a:p>
            <a:pPr marL="2292350" indent="-403225">
              <a:spcBef>
                <a:spcPts val="0"/>
              </a:spcBef>
              <a:buFont typeface="+mj-lt"/>
              <a:buAutoNum type="romanUcPeriod"/>
              <a:defRPr/>
            </a:pPr>
            <a:r>
              <a:rPr lang="en-US" sz="2000" dirty="0"/>
              <a:t>Data collection</a:t>
            </a:r>
          </a:p>
          <a:p>
            <a:pPr marL="2292350" indent="-403225">
              <a:spcBef>
                <a:spcPts val="0"/>
              </a:spcBef>
              <a:buFont typeface="+mj-lt"/>
              <a:buAutoNum type="romanUcPeriod"/>
              <a:defRPr/>
            </a:pPr>
            <a:r>
              <a:rPr lang="en-US" sz="2000" dirty="0"/>
              <a:t>Analysis plan </a:t>
            </a:r>
          </a:p>
          <a:p>
            <a:pPr marL="2292350" indent="-403225">
              <a:spcBef>
                <a:spcPts val="0"/>
              </a:spcBef>
              <a:buFont typeface="+mj-lt"/>
              <a:buAutoNum type="romanUcPeriod"/>
              <a:defRPr/>
            </a:pPr>
            <a:r>
              <a:rPr lang="en-US" sz="2000" dirty="0"/>
              <a:t>Evaluator qualifications</a:t>
            </a:r>
          </a:p>
          <a:p>
            <a:pPr marL="2292350" indent="-403225">
              <a:spcBef>
                <a:spcPts val="0"/>
              </a:spcBef>
              <a:buFont typeface="+mj-lt"/>
              <a:buAutoNum type="romanUcPeriod"/>
              <a:defRPr/>
            </a:pPr>
            <a:r>
              <a:rPr lang="en-US" sz="2000" dirty="0"/>
              <a:t>Timeline</a:t>
            </a:r>
          </a:p>
          <a:p>
            <a:pPr marL="2292350" indent="-403225">
              <a:spcBef>
                <a:spcPts val="0"/>
              </a:spcBef>
              <a:buFont typeface="+mj-lt"/>
              <a:buAutoNum type="romanUcPeriod"/>
              <a:defRPr/>
            </a:pPr>
            <a:r>
              <a:rPr lang="en-US" sz="2000" dirty="0"/>
              <a:t>Budget </a:t>
            </a:r>
          </a:p>
          <a:p>
            <a:pPr marL="228600" lvl="1">
              <a:spcBef>
                <a:spcPts val="0"/>
              </a:spcBef>
            </a:pPr>
            <a:endParaRPr lang="en-US" altLang="en-US" sz="2000" dirty="0">
              <a:latin typeface="Arial" panose="020B0604020202020204" pitchFamily="34" charset="0"/>
              <a:cs typeface="Arial" panose="020B0604020202020204" pitchFamily="34" charset="0"/>
            </a:endParaRPr>
          </a:p>
          <a:p>
            <a:endParaRPr lang="en-US" sz="2000" dirty="0"/>
          </a:p>
        </p:txBody>
      </p:sp>
      <p:sp>
        <p:nvSpPr>
          <p:cNvPr id="2" name="Title 1"/>
          <p:cNvSpPr>
            <a:spLocks noGrp="1"/>
          </p:cNvSpPr>
          <p:nvPr>
            <p:ph type="title"/>
          </p:nvPr>
        </p:nvSpPr>
        <p:spPr/>
        <p:txBody>
          <a:bodyPr>
            <a:normAutofit fontScale="90000"/>
          </a:bodyPr>
          <a:lstStyle/>
          <a:p>
            <a:r>
              <a:rPr lang="en-US" dirty="0"/>
              <a:t>Write An Evaluation Plan</a:t>
            </a:r>
          </a:p>
        </p:txBody>
      </p:sp>
    </p:spTree>
    <p:extLst>
      <p:ext uri="{BB962C8B-B14F-4D97-AF65-F5344CB8AC3E}">
        <p14:creationId xmlns:p14="http://schemas.microsoft.com/office/powerpoint/2010/main" val="2515620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7DD5198-D815-2523-998D-B5401A0502F3}"/>
              </a:ext>
            </a:extLst>
          </p:cNvPr>
          <p:cNvSpPr>
            <a:spLocks noGrp="1"/>
          </p:cNvSpPr>
          <p:nvPr>
            <p:ph type="body" sz="quarter" idx="18"/>
          </p:nvPr>
        </p:nvSpPr>
        <p:spPr>
          <a:xfrm>
            <a:off x="463648" y="1504709"/>
            <a:ext cx="10920038" cy="3708303"/>
          </a:xfrm>
        </p:spPr>
        <p:txBody>
          <a:bodyPr>
            <a:noAutofit/>
          </a:bodyPr>
          <a:lstStyle/>
          <a:p>
            <a:r>
              <a:rPr lang="en-US" sz="2400" dirty="0"/>
              <a:t>A learning organization:</a:t>
            </a:r>
          </a:p>
          <a:p>
            <a:pPr lvl="1"/>
            <a:r>
              <a:rPr lang="en-US" sz="2000" dirty="0"/>
              <a:t>Reflects on past successes and challenges</a:t>
            </a:r>
          </a:p>
          <a:p>
            <a:pPr lvl="1"/>
            <a:r>
              <a:rPr lang="en-US" sz="2000" dirty="0"/>
              <a:t>Uses data to inform decision making</a:t>
            </a:r>
          </a:p>
          <a:p>
            <a:pPr lvl="1"/>
            <a:r>
              <a:rPr lang="en-US" sz="2000" dirty="0"/>
              <a:t>Makes adjustments to programs and processes based on data</a:t>
            </a:r>
          </a:p>
          <a:p>
            <a:pPr lvl="1"/>
            <a:r>
              <a:rPr lang="en-US" sz="2000" dirty="0"/>
              <a:t>Is not afraid to question assumptions</a:t>
            </a:r>
          </a:p>
          <a:p>
            <a:pPr lvl="1"/>
            <a:r>
              <a:rPr lang="en-US" sz="2000" dirty="0"/>
              <a:t>Thinks strategically about how to improve</a:t>
            </a:r>
          </a:p>
          <a:p>
            <a:pPr lvl="1"/>
            <a:r>
              <a:rPr lang="en-US" sz="2000" dirty="0"/>
              <a:t>Builds evidence of effectiveness</a:t>
            </a:r>
          </a:p>
          <a:p>
            <a:pPr lvl="1"/>
            <a:r>
              <a:rPr lang="en-US" sz="2000" dirty="0"/>
              <a:t>Sets a research agenda for the future</a:t>
            </a:r>
          </a:p>
          <a:p>
            <a:endParaRPr lang="en-US" sz="2400" dirty="0"/>
          </a:p>
        </p:txBody>
      </p:sp>
      <p:sp>
        <p:nvSpPr>
          <p:cNvPr id="2" name="Title 1"/>
          <p:cNvSpPr>
            <a:spLocks noGrp="1"/>
          </p:cNvSpPr>
          <p:nvPr>
            <p:ph type="title"/>
          </p:nvPr>
        </p:nvSpPr>
        <p:spPr>
          <a:xfrm>
            <a:off x="463647" y="567041"/>
            <a:ext cx="8934995" cy="419100"/>
          </a:xfrm>
        </p:spPr>
        <p:txBody>
          <a:bodyPr>
            <a:normAutofit fontScale="90000"/>
          </a:bodyPr>
          <a:lstStyle/>
          <a:p>
            <a:r>
              <a:rPr lang="en-US" dirty="0"/>
              <a:t>6. Becoming A Learning Organization</a:t>
            </a:r>
          </a:p>
        </p:txBody>
      </p:sp>
    </p:spTree>
    <p:extLst>
      <p:ext uri="{BB962C8B-B14F-4D97-AF65-F5344CB8AC3E}">
        <p14:creationId xmlns:p14="http://schemas.microsoft.com/office/powerpoint/2010/main" val="369170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4154A2F-80EE-FDBB-399E-81C1E8D999BB}"/>
              </a:ext>
            </a:extLst>
          </p:cNvPr>
          <p:cNvSpPr>
            <a:spLocks noGrp="1"/>
          </p:cNvSpPr>
          <p:nvPr>
            <p:ph type="body" sz="quarter" idx="18"/>
          </p:nvPr>
        </p:nvSpPr>
        <p:spPr>
          <a:xfrm>
            <a:off x="463648" y="1597306"/>
            <a:ext cx="10920038" cy="3615706"/>
          </a:xfrm>
        </p:spPr>
        <p:txBody>
          <a:bodyPr>
            <a:normAutofit/>
          </a:bodyPr>
          <a:lstStyle/>
          <a:p>
            <a:r>
              <a:rPr lang="en-US" sz="2000" dirty="0"/>
              <a:t>Do everything you can to set your program up for success in Year 1 </a:t>
            </a:r>
          </a:p>
          <a:p>
            <a:r>
              <a:rPr lang="en-US" sz="2000" dirty="0"/>
              <a:t>Think through risks/threats to implementation and mitigate them</a:t>
            </a:r>
          </a:p>
          <a:p>
            <a:r>
              <a:rPr lang="en-US" sz="2000" dirty="0"/>
              <a:t>Begin to develop data collection systems</a:t>
            </a:r>
          </a:p>
          <a:p>
            <a:r>
              <a:rPr lang="en-US" sz="2000" dirty="0"/>
              <a:t>Begin to develop performance measurement plans</a:t>
            </a:r>
          </a:p>
          <a:p>
            <a:endParaRPr lang="en-US" sz="2000" dirty="0"/>
          </a:p>
        </p:txBody>
      </p:sp>
      <p:sp>
        <p:nvSpPr>
          <p:cNvPr id="2" name="Title 1"/>
          <p:cNvSpPr>
            <a:spLocks noGrp="1"/>
          </p:cNvSpPr>
          <p:nvPr>
            <p:ph type="title"/>
          </p:nvPr>
        </p:nvSpPr>
        <p:spPr/>
        <p:txBody>
          <a:bodyPr>
            <a:normAutofit fontScale="90000"/>
          </a:bodyPr>
          <a:lstStyle/>
          <a:p>
            <a:r>
              <a:rPr lang="en-US" dirty="0"/>
              <a:t>Pre-Award Time Period</a:t>
            </a:r>
          </a:p>
        </p:txBody>
      </p:sp>
    </p:spTree>
    <p:extLst>
      <p:ext uri="{BB962C8B-B14F-4D97-AF65-F5344CB8AC3E}">
        <p14:creationId xmlns:p14="http://schemas.microsoft.com/office/powerpoint/2010/main" val="3056223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A3DFB02-CE94-2E06-2A9C-87B3DAC12F79}"/>
              </a:ext>
            </a:extLst>
          </p:cNvPr>
          <p:cNvSpPr>
            <a:spLocks noGrp="1"/>
          </p:cNvSpPr>
          <p:nvPr>
            <p:ph type="body" sz="quarter" idx="18"/>
          </p:nvPr>
        </p:nvSpPr>
        <p:spPr>
          <a:xfrm>
            <a:off x="463648" y="1315325"/>
            <a:ext cx="10920038" cy="4865555"/>
          </a:xfrm>
        </p:spPr>
        <p:txBody>
          <a:bodyPr>
            <a:normAutofit/>
          </a:bodyPr>
          <a:lstStyle/>
          <a:p>
            <a:r>
              <a:rPr lang="en-US" sz="2400" dirty="0"/>
              <a:t>By the end of your first grant cycle, you should have:</a:t>
            </a:r>
          </a:p>
          <a:p>
            <a:pPr lvl="1"/>
            <a:r>
              <a:rPr lang="en-US" sz="2000" dirty="0"/>
              <a:t>Refined your program and ensured effective implementation</a:t>
            </a:r>
          </a:p>
          <a:p>
            <a:pPr lvl="1"/>
            <a:r>
              <a:rPr lang="en-US" sz="2000" dirty="0"/>
              <a:t>Built and refined data collection systems</a:t>
            </a:r>
          </a:p>
          <a:p>
            <a:pPr lvl="1"/>
            <a:r>
              <a:rPr lang="en-US" sz="2000" dirty="0"/>
              <a:t>Utilized accurate performance measures</a:t>
            </a:r>
          </a:p>
          <a:p>
            <a:pPr lvl="1"/>
            <a:r>
              <a:rPr lang="en-US" sz="2000" dirty="0"/>
              <a:t>Built staff capacity and defined responsibilities</a:t>
            </a:r>
          </a:p>
          <a:p>
            <a:pPr lvl="1"/>
            <a:r>
              <a:rPr lang="en-US" sz="2000" dirty="0"/>
              <a:t>Prepared a plan for your first evaluation</a:t>
            </a:r>
          </a:p>
          <a:p>
            <a:pPr lvl="1"/>
            <a:r>
              <a:rPr lang="en-US" sz="2000" dirty="0">
                <a:solidFill>
                  <a:prstClr val="black">
                    <a:lumMod val="65000"/>
                    <a:lumOff val="35000"/>
                  </a:prstClr>
                </a:solidFill>
              </a:rPr>
              <a:t>Become a learning organization</a:t>
            </a:r>
          </a:p>
          <a:p>
            <a:pPr lvl="1"/>
            <a:r>
              <a:rPr lang="en-US" sz="2000" dirty="0"/>
              <a:t>And hopefully you’ve also had some fun!</a:t>
            </a:r>
          </a:p>
        </p:txBody>
      </p:sp>
      <p:sp>
        <p:nvSpPr>
          <p:cNvPr id="2" name="Title 1"/>
          <p:cNvSpPr>
            <a:spLocks noGrp="1"/>
          </p:cNvSpPr>
          <p:nvPr>
            <p:ph type="title"/>
          </p:nvPr>
        </p:nvSpPr>
        <p:spPr/>
        <p:txBody>
          <a:bodyPr>
            <a:normAutofit fontScale="90000"/>
          </a:bodyPr>
          <a:lstStyle/>
          <a:p>
            <a:r>
              <a:rPr lang="en-US" dirty="0"/>
              <a:t>Milestones</a:t>
            </a:r>
          </a:p>
        </p:txBody>
      </p:sp>
    </p:spTree>
    <p:extLst>
      <p:ext uri="{BB962C8B-B14F-4D97-AF65-F5344CB8AC3E}">
        <p14:creationId xmlns:p14="http://schemas.microsoft.com/office/powerpoint/2010/main" val="32285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7" y="567041"/>
            <a:ext cx="11030013" cy="419100"/>
          </a:xfrm>
        </p:spPr>
        <p:txBody>
          <a:bodyPr>
            <a:normAutofit/>
          </a:bodyPr>
          <a:lstStyle/>
          <a:p>
            <a:r>
              <a:rPr lang="en-US" sz="2800" dirty="0"/>
              <a:t>Exercise: Laying the Foundation for Your Program</a:t>
            </a:r>
          </a:p>
        </p:txBody>
      </p:sp>
      <p:pic>
        <p:nvPicPr>
          <p:cNvPr id="6" name="Content Placeholder 5"/>
          <p:cNvPicPr>
            <a:picLocks noGrp="1" noChangeAspect="1"/>
          </p:cNvPicPr>
          <p:nvPr>
            <p:ph idx="4294967295"/>
          </p:nvPr>
        </p:nvPicPr>
        <p:blipFill>
          <a:blip r:embed="rId3"/>
          <a:stretch>
            <a:fillRect/>
          </a:stretch>
        </p:blipFill>
        <p:spPr>
          <a:xfrm>
            <a:off x="1250065" y="1901704"/>
            <a:ext cx="8909050" cy="3657600"/>
          </a:xfrm>
          <a:prstGeom prst="rect">
            <a:avLst/>
          </a:prstGeom>
        </p:spPr>
      </p:pic>
    </p:spTree>
    <p:extLst>
      <p:ext uri="{BB962C8B-B14F-4D97-AF65-F5344CB8AC3E}">
        <p14:creationId xmlns:p14="http://schemas.microsoft.com/office/powerpoint/2010/main" val="2483087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080117-04B6-8FC4-7988-EC90513BA578}"/>
              </a:ext>
            </a:extLst>
          </p:cNvPr>
          <p:cNvSpPr>
            <a:spLocks noGrp="1"/>
          </p:cNvSpPr>
          <p:nvPr>
            <p:ph type="body" sz="quarter" idx="18"/>
          </p:nvPr>
        </p:nvSpPr>
        <p:spPr>
          <a:xfrm>
            <a:off x="381965" y="1315325"/>
            <a:ext cx="11001721" cy="4536607"/>
          </a:xfrm>
        </p:spPr>
        <p:txBody>
          <a:bodyPr>
            <a:noAutofit/>
          </a:bodyPr>
          <a:lstStyle/>
          <a:p>
            <a:r>
              <a:rPr lang="en-US" sz="2000" dirty="0"/>
              <a:t>Go to the Evaluation Resources page for more information:</a:t>
            </a:r>
          </a:p>
          <a:p>
            <a:r>
              <a:rPr lang="en-US" sz="2000" u="sng" dirty="0">
                <a:hlinkClick r:id="rId3"/>
              </a:rPr>
              <a:t>https://americorps.gov/grantees-sponsors/evaluation-resources</a:t>
            </a:r>
            <a:endParaRPr lang="en-US" sz="2000" u="sng" dirty="0"/>
          </a:p>
          <a:p>
            <a:pPr marL="0" indent="0">
              <a:buNone/>
            </a:pPr>
            <a:endParaRPr lang="en-US" sz="2000" dirty="0"/>
          </a:p>
          <a:p>
            <a:r>
              <a:rPr lang="en-US" sz="2000" dirty="0"/>
              <a:t>Other courses available:</a:t>
            </a:r>
          </a:p>
          <a:p>
            <a:r>
              <a:rPr lang="en-US" sz="2000" dirty="0"/>
              <a:t>How to Develop a Program Logic Model</a:t>
            </a:r>
          </a:p>
          <a:p>
            <a:r>
              <a:rPr lang="en-US" sz="2000" dirty="0"/>
              <a:t>Overview of Evaluation Designs</a:t>
            </a:r>
          </a:p>
          <a:p>
            <a:r>
              <a:rPr lang="en-US" sz="2000" dirty="0"/>
              <a:t>How to Write an Evaluation Plan</a:t>
            </a:r>
          </a:p>
          <a:p>
            <a:r>
              <a:rPr lang="en-US" sz="2000" dirty="0"/>
              <a:t>Budgeting for Evaluation</a:t>
            </a:r>
          </a:p>
          <a:p>
            <a:r>
              <a:rPr lang="en-US" sz="2000" dirty="0"/>
              <a:t>Data Collection for Evaluation</a:t>
            </a:r>
          </a:p>
          <a:p>
            <a:r>
              <a:rPr lang="en-US" sz="2000" dirty="0"/>
              <a:t>Asking the Right Research Questions</a:t>
            </a:r>
          </a:p>
          <a:p>
            <a:r>
              <a:rPr lang="en-US" sz="2000" dirty="0"/>
              <a:t>Managing an External Evaluation</a:t>
            </a:r>
          </a:p>
          <a:p>
            <a:r>
              <a:rPr lang="en-US" sz="2000" dirty="0"/>
              <a:t>And more!</a:t>
            </a:r>
          </a:p>
          <a:p>
            <a:endParaRPr lang="en-US" sz="2000" dirty="0"/>
          </a:p>
        </p:txBody>
      </p:sp>
      <p:sp>
        <p:nvSpPr>
          <p:cNvPr id="2" name="Title 1"/>
          <p:cNvSpPr>
            <a:spLocks noGrp="1"/>
          </p:cNvSpPr>
          <p:nvPr>
            <p:ph type="title"/>
          </p:nvPr>
        </p:nvSpPr>
        <p:spPr/>
        <p:txBody>
          <a:bodyPr>
            <a:normAutofit fontScale="90000"/>
          </a:bodyPr>
          <a:lstStyle/>
          <a:p>
            <a:r>
              <a:rPr lang="en-US" dirty="0"/>
              <a:t>Resources on Evaluation</a:t>
            </a:r>
          </a:p>
        </p:txBody>
      </p:sp>
      <p:sp>
        <p:nvSpPr>
          <p:cNvPr id="3" name="Content Placeholder 2"/>
          <p:cNvSpPr>
            <a:spLocks noGrp="1"/>
          </p:cNvSpPr>
          <p:nvPr>
            <p:ph type="body" sz="quarter" idx="13"/>
          </p:nvPr>
        </p:nvSpPr>
        <p:spPr/>
        <p:txBody>
          <a:bodyPr>
            <a:normAutofit fontScale="85000" lnSpcReduction="20000"/>
          </a:bodyPr>
          <a:lstStyle/>
          <a:p>
            <a:endParaRPr lang="en-US" dirty="0"/>
          </a:p>
          <a:p>
            <a:endParaRPr lang="en-US" dirty="0"/>
          </a:p>
        </p:txBody>
      </p:sp>
      <p:sp>
        <p:nvSpPr>
          <p:cNvPr id="4" name="Slide Number Placeholder 3"/>
          <p:cNvSpPr>
            <a:spLocks noGrp="1"/>
          </p:cNvSpPr>
          <p:nvPr>
            <p:ph type="sldNum" sz="quarter" idx="21"/>
          </p:nvPr>
        </p:nvSpPr>
        <p:spPr>
          <a:prstGeom prst="rect">
            <a:avLst/>
          </a:prstGeom>
        </p:spPr>
        <p:txBody>
          <a:bodyPr/>
          <a:lstStyle/>
          <a:p>
            <a:fld id="{87586D39-9675-4FDB-A403-EAAB44209BB9}" type="slidenum">
              <a:rPr lang="en-US" smtClean="0"/>
              <a:pPr/>
              <a:t>32</a:t>
            </a:fld>
            <a:endParaRPr lang="en-US" dirty="0"/>
          </a:p>
        </p:txBody>
      </p:sp>
    </p:spTree>
    <p:extLst>
      <p:ext uri="{BB962C8B-B14F-4D97-AF65-F5344CB8AC3E}">
        <p14:creationId xmlns:p14="http://schemas.microsoft.com/office/powerpoint/2010/main" val="369079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a:t>
            </a:r>
          </a:p>
        </p:txBody>
      </p:sp>
    </p:spTree>
    <p:extLst>
      <p:ext uri="{BB962C8B-B14F-4D97-AF65-F5344CB8AC3E}">
        <p14:creationId xmlns:p14="http://schemas.microsoft.com/office/powerpoint/2010/main" val="4079463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D1245E-C65C-467F-9485-8BAC90D40DA8}"/>
              </a:ext>
            </a:extLst>
          </p:cNvPr>
          <p:cNvSpPr>
            <a:spLocks noGrp="1"/>
          </p:cNvSpPr>
          <p:nvPr>
            <p:ph type="body" sz="quarter" idx="16"/>
          </p:nvPr>
        </p:nvSpPr>
        <p:spPr>
          <a:xfrm>
            <a:off x="1295400" y="1515546"/>
            <a:ext cx="4419600" cy="266700"/>
          </a:xfrm>
        </p:spPr>
        <p:txBody>
          <a:bodyPr/>
          <a:lstStyle/>
          <a:p>
            <a:endParaRPr lang="en-US" sz="1800" dirty="0"/>
          </a:p>
          <a:p>
            <a:r>
              <a:rPr lang="en-US" sz="1800" dirty="0">
                <a:latin typeface="+mj-lt"/>
              </a:rPr>
              <a:t>To contact the Office of Research and Evaluation: </a:t>
            </a:r>
            <a:r>
              <a:rPr lang="en-US" sz="1800" u="sng" dirty="0">
                <a:solidFill>
                  <a:srgbClr val="0563C1"/>
                </a:solidFill>
                <a:effectLst/>
                <a:latin typeface="+mj-lt"/>
                <a:ea typeface="Calibri" panose="020F0502020204030204" pitchFamily="34" charset="0"/>
                <a:cs typeface="Calibri" panose="020F0502020204030204" pitchFamily="34" charset="0"/>
                <a:hlinkClick r:id="rId2"/>
              </a:rPr>
              <a:t>evaluation@cns.gov</a:t>
            </a:r>
            <a:endParaRPr lang="en-US" sz="1800" dirty="0">
              <a:latin typeface="+mj-lt"/>
            </a:endParaRPr>
          </a:p>
        </p:txBody>
      </p:sp>
      <p:sp>
        <p:nvSpPr>
          <p:cNvPr id="7" name="Title 6">
            <a:extLst>
              <a:ext uri="{FF2B5EF4-FFF2-40B4-BE49-F238E27FC236}">
                <a16:creationId xmlns:a16="http://schemas.microsoft.com/office/drawing/2014/main" id="{7C41E5CE-7E91-445A-84E9-4502738A43AE}"/>
              </a:ext>
            </a:extLst>
          </p:cNvPr>
          <p:cNvSpPr>
            <a:spLocks noGrp="1"/>
          </p:cNvSpPr>
          <p:nvPr>
            <p:ph type="title"/>
          </p:nvPr>
        </p:nvSpPr>
        <p:spPr>
          <a:xfrm>
            <a:off x="1295400" y="862584"/>
            <a:ext cx="6400800" cy="1115641"/>
          </a:xfrm>
        </p:spPr>
        <p:txBody>
          <a:bodyPr/>
          <a:lstStyle/>
          <a:p>
            <a:r>
              <a:rPr lang="en-US" dirty="0"/>
              <a:t>Thank you!</a:t>
            </a:r>
          </a:p>
        </p:txBody>
      </p:sp>
    </p:spTree>
    <p:extLst>
      <p:ext uri="{BB962C8B-B14F-4D97-AF65-F5344CB8AC3E}">
        <p14:creationId xmlns:p14="http://schemas.microsoft.com/office/powerpoint/2010/main" val="660837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C009D1B-FFBF-0298-7CCC-D438390474E1}"/>
              </a:ext>
            </a:extLst>
          </p:cNvPr>
          <p:cNvSpPr>
            <a:spLocks noGrp="1"/>
          </p:cNvSpPr>
          <p:nvPr>
            <p:ph type="body" sz="quarter" idx="18"/>
          </p:nvPr>
        </p:nvSpPr>
        <p:spPr>
          <a:xfrm>
            <a:off x="463648" y="1284790"/>
            <a:ext cx="11122610" cy="4641448"/>
          </a:xfrm>
        </p:spPr>
        <p:txBody>
          <a:bodyPr>
            <a:normAutofit lnSpcReduction="10000"/>
          </a:bodyPr>
          <a:lstStyle/>
          <a:p>
            <a:pPr marL="514350" indent="-514350">
              <a:buFont typeface="+mj-lt"/>
              <a:buAutoNum type="arabicPeriod"/>
            </a:pPr>
            <a:r>
              <a:rPr lang="en-US" sz="2400" dirty="0"/>
              <a:t>Program design and implementation</a:t>
            </a:r>
          </a:p>
          <a:p>
            <a:pPr marL="514350" indent="-514350">
              <a:buFont typeface="+mj-lt"/>
              <a:buAutoNum type="arabicPeriod"/>
            </a:pPr>
            <a:endParaRPr lang="en-US" dirty="0"/>
          </a:p>
          <a:p>
            <a:pPr marL="514350" indent="-514350">
              <a:buFont typeface="+mj-lt"/>
              <a:buAutoNum type="arabicPeriod"/>
            </a:pPr>
            <a:r>
              <a:rPr lang="en-US" sz="2400" dirty="0"/>
              <a:t>Build and refine data collection systems</a:t>
            </a:r>
          </a:p>
          <a:p>
            <a:pPr marL="514350" indent="-514350">
              <a:buFont typeface="+mj-lt"/>
              <a:buAutoNum type="arabicPeriod"/>
            </a:pPr>
            <a:endParaRPr lang="en-US" dirty="0"/>
          </a:p>
          <a:p>
            <a:pPr marL="514350" indent="-514350">
              <a:buFont typeface="+mj-lt"/>
              <a:buAutoNum type="arabicPeriod"/>
            </a:pPr>
            <a:r>
              <a:rPr lang="en-US" sz="2400" dirty="0"/>
              <a:t>Performance measurement</a:t>
            </a:r>
          </a:p>
          <a:p>
            <a:pPr marL="400050" lvl="1"/>
            <a:endParaRPr lang="en-US" sz="2000" dirty="0"/>
          </a:p>
          <a:p>
            <a:pPr marL="514350" indent="-514350">
              <a:buFont typeface="+mj-lt"/>
              <a:buAutoNum type="arabicPeriod"/>
            </a:pPr>
            <a:r>
              <a:rPr lang="en-US" sz="2400" dirty="0"/>
              <a:t>Staff capacity and responsibilities</a:t>
            </a:r>
          </a:p>
          <a:p>
            <a:pPr marL="514350" indent="-514350">
              <a:buFont typeface="+mj-lt"/>
              <a:buAutoNum type="arabicPeriod"/>
            </a:pPr>
            <a:endParaRPr lang="en-US" sz="2400" dirty="0"/>
          </a:p>
          <a:p>
            <a:pPr marL="514350" indent="-514350">
              <a:buFont typeface="+mj-lt"/>
              <a:buAutoNum type="arabicPeriod"/>
            </a:pPr>
            <a:r>
              <a:rPr lang="en-US" sz="2400" dirty="0"/>
              <a:t>Evaluation planning</a:t>
            </a:r>
          </a:p>
          <a:p>
            <a:pPr marL="400050" lvl="1"/>
            <a:endParaRPr lang="en-US" dirty="0"/>
          </a:p>
          <a:p>
            <a:pPr marL="514350" indent="-514350">
              <a:buFont typeface="+mj-lt"/>
              <a:buAutoNum type="arabicPeriod"/>
            </a:pPr>
            <a:r>
              <a:rPr lang="en-US" sz="2400" dirty="0"/>
              <a:t>Become a learning organization</a:t>
            </a:r>
          </a:p>
          <a:p>
            <a:endParaRPr lang="en-US" dirty="0"/>
          </a:p>
        </p:txBody>
      </p:sp>
      <p:sp>
        <p:nvSpPr>
          <p:cNvPr id="2" name="Title 1"/>
          <p:cNvSpPr>
            <a:spLocks noGrp="1"/>
          </p:cNvSpPr>
          <p:nvPr>
            <p:ph type="title"/>
          </p:nvPr>
        </p:nvSpPr>
        <p:spPr/>
        <p:txBody>
          <a:bodyPr>
            <a:normAutofit fontScale="90000"/>
          </a:bodyPr>
          <a:lstStyle/>
          <a:p>
            <a:r>
              <a:rPr lang="en-US" dirty="0"/>
              <a:t>Key Foundational Elements</a:t>
            </a:r>
          </a:p>
        </p:txBody>
      </p:sp>
    </p:spTree>
    <p:extLst>
      <p:ext uri="{BB962C8B-B14F-4D97-AF65-F5344CB8AC3E}">
        <p14:creationId xmlns:p14="http://schemas.microsoft.com/office/powerpoint/2010/main" val="307214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8" y="567041"/>
            <a:ext cx="9293810" cy="419100"/>
          </a:xfrm>
        </p:spPr>
        <p:txBody>
          <a:bodyPr>
            <a:normAutofit/>
          </a:bodyPr>
          <a:lstStyle/>
          <a:p>
            <a:r>
              <a:rPr lang="en-US" sz="2800" dirty="0"/>
              <a:t>Your First Three Years: Program Activities Over Time</a:t>
            </a:r>
          </a:p>
        </p:txBody>
      </p:sp>
      <p:pic>
        <p:nvPicPr>
          <p:cNvPr id="9" name="Content Placeholder 8"/>
          <p:cNvPicPr>
            <a:picLocks noGrp="1" noChangeAspect="1"/>
          </p:cNvPicPr>
          <p:nvPr>
            <p:ph idx="4294967295"/>
          </p:nvPr>
        </p:nvPicPr>
        <p:blipFill>
          <a:blip r:embed="rId3"/>
          <a:stretch>
            <a:fillRect/>
          </a:stretch>
        </p:blipFill>
        <p:spPr>
          <a:xfrm>
            <a:off x="878768" y="1817224"/>
            <a:ext cx="10552941" cy="3646026"/>
          </a:xfrm>
          <a:prstGeom prst="rect">
            <a:avLst/>
          </a:prstGeom>
        </p:spPr>
      </p:pic>
      <p:pic>
        <p:nvPicPr>
          <p:cNvPr id="11" name="Picture 10"/>
          <p:cNvPicPr>
            <a:picLocks noChangeAspect="1"/>
          </p:cNvPicPr>
          <p:nvPr/>
        </p:nvPicPr>
        <p:blipFill>
          <a:blip r:embed="rId4"/>
          <a:stretch>
            <a:fillRect/>
          </a:stretch>
        </p:blipFill>
        <p:spPr>
          <a:xfrm>
            <a:off x="5514655" y="1035336"/>
            <a:ext cx="5590517" cy="5117620"/>
          </a:xfrm>
          <a:prstGeom prst="rect">
            <a:avLst/>
          </a:prstGeom>
        </p:spPr>
      </p:pic>
      <p:cxnSp>
        <p:nvCxnSpPr>
          <p:cNvPr id="12" name="Straight Arrow Connector 11"/>
          <p:cNvCxnSpPr>
            <a:cxnSpLocks/>
          </p:cNvCxnSpPr>
          <p:nvPr/>
        </p:nvCxnSpPr>
        <p:spPr>
          <a:xfrm>
            <a:off x="5188118" y="2713684"/>
            <a:ext cx="5527311" cy="96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5188118" y="3402022"/>
            <a:ext cx="5527311" cy="96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5180003" y="3996595"/>
            <a:ext cx="5527311" cy="96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5188117" y="4568724"/>
            <a:ext cx="5527311" cy="96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5188118" y="5163305"/>
            <a:ext cx="5527311" cy="964"/>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8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5" name="Title 1"/>
          <p:cNvSpPr txBox="1">
            <a:spLocks/>
          </p:cNvSpPr>
          <p:nvPr/>
        </p:nvSpPr>
        <p:spPr bwMode="auto">
          <a:xfrm>
            <a:off x="1676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defRPr/>
            </a:pPr>
            <a:r>
              <a:rPr lang="en-US" sz="3200" b="1" dirty="0">
                <a:solidFill>
                  <a:prstClr val="white"/>
                </a:solidFill>
                <a:latin typeface="Arial" panose="020B0604020202020204" pitchFamily="34" charset="0"/>
                <a:cs typeface="Arial" panose="020B0604020202020204" pitchFamily="34" charset="0"/>
              </a:rPr>
              <a:t>Building evidence of effectiveness</a:t>
            </a:r>
          </a:p>
        </p:txBody>
      </p:sp>
      <p:sp>
        <p:nvSpPr>
          <p:cNvPr id="2" name="Title 1">
            <a:extLst>
              <a:ext uri="{FF2B5EF4-FFF2-40B4-BE49-F238E27FC236}">
                <a16:creationId xmlns:a16="http://schemas.microsoft.com/office/drawing/2014/main" id="{E04922B3-512F-D77D-10F4-D5F0C3D0D028}"/>
              </a:ext>
            </a:extLst>
          </p:cNvPr>
          <p:cNvSpPr>
            <a:spLocks noGrp="1"/>
          </p:cNvSpPr>
          <p:nvPr>
            <p:ph type="title"/>
          </p:nvPr>
        </p:nvSpPr>
        <p:spPr>
          <a:xfrm>
            <a:off x="463647" y="436512"/>
            <a:ext cx="7511309" cy="549629"/>
          </a:xfrm>
        </p:spPr>
        <p:txBody>
          <a:bodyPr>
            <a:normAutofit/>
          </a:bodyPr>
          <a:lstStyle/>
          <a:p>
            <a:r>
              <a:rPr lang="en-US" sz="2900" dirty="0"/>
              <a:t>Building Evidence of Effectiveness</a:t>
            </a:r>
          </a:p>
        </p:txBody>
      </p:sp>
      <p:sp>
        <p:nvSpPr>
          <p:cNvPr id="10" name="Rectangle 9">
            <a:extLst>
              <a:ext uri="{FF2B5EF4-FFF2-40B4-BE49-F238E27FC236}">
                <a16:creationId xmlns:a16="http://schemas.microsoft.com/office/drawing/2014/main" id="{65D9DEC8-9813-EEB3-D309-51DAB100FACB}"/>
              </a:ext>
            </a:extLst>
          </p:cNvPr>
          <p:cNvSpPr/>
          <p:nvPr/>
        </p:nvSpPr>
        <p:spPr>
          <a:xfrm>
            <a:off x="1698624" y="4565841"/>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1:</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Identify a strong </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program design</a:t>
            </a:r>
          </a:p>
        </p:txBody>
      </p:sp>
      <p:sp>
        <p:nvSpPr>
          <p:cNvPr id="11" name="Rectangle 10">
            <a:extLst>
              <a:ext uri="{FF2B5EF4-FFF2-40B4-BE49-F238E27FC236}">
                <a16:creationId xmlns:a16="http://schemas.microsoft.com/office/drawing/2014/main" id="{FB3EB316-2D80-DCAD-D970-B6D2484BA397}"/>
              </a:ext>
            </a:extLst>
          </p:cNvPr>
          <p:cNvSpPr/>
          <p:nvPr/>
        </p:nvSpPr>
        <p:spPr>
          <a:xfrm>
            <a:off x="8839199" y="2919317"/>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5:</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Attain causal evidence of positive program outcomes</a:t>
            </a:r>
          </a:p>
        </p:txBody>
      </p:sp>
      <p:sp>
        <p:nvSpPr>
          <p:cNvPr id="12" name="Rectangle 11">
            <a:extLst>
              <a:ext uri="{FF2B5EF4-FFF2-40B4-BE49-F238E27FC236}">
                <a16:creationId xmlns:a16="http://schemas.microsoft.com/office/drawing/2014/main" id="{84A861B8-B3A4-B46B-D358-9B8EA4B40F55}"/>
              </a:ext>
            </a:extLst>
          </p:cNvPr>
          <p:cNvSpPr/>
          <p:nvPr/>
        </p:nvSpPr>
        <p:spPr>
          <a:xfrm>
            <a:off x="5268912" y="3394356"/>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3:</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Assess program outcomes</a:t>
            </a:r>
          </a:p>
        </p:txBody>
      </p:sp>
      <p:sp>
        <p:nvSpPr>
          <p:cNvPr id="14" name="Rectangle 13">
            <a:extLst>
              <a:ext uri="{FF2B5EF4-FFF2-40B4-BE49-F238E27FC236}">
                <a16:creationId xmlns:a16="http://schemas.microsoft.com/office/drawing/2014/main" id="{07F00AE2-BB93-6EEC-0365-1E58C40ADFEF}"/>
              </a:ext>
            </a:extLst>
          </p:cNvPr>
          <p:cNvSpPr/>
          <p:nvPr/>
        </p:nvSpPr>
        <p:spPr>
          <a:xfrm>
            <a:off x="3483768" y="3892477"/>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sym typeface="Bookshelf Symbol 7" pitchFamily="-111" charset="2"/>
              </a:rPr>
              <a:t>Stage 2:</a:t>
            </a:r>
            <a:br>
              <a:rPr lang="en-US" sz="1200" b="1" dirty="0">
                <a:solidFill>
                  <a:prstClr val="white"/>
                </a:solidFill>
                <a:ea typeface="ＭＳ Ｐゴシック" pitchFamily="-111" charset="-128"/>
                <a:sym typeface="Bookshelf Symbol 7" pitchFamily="-111" charset="2"/>
              </a:rPr>
            </a:br>
            <a:r>
              <a:rPr lang="en-US" sz="1200" b="1" dirty="0">
                <a:solidFill>
                  <a:prstClr val="white"/>
                </a:solidFill>
                <a:ea typeface="ＭＳ Ｐゴシック" pitchFamily="-111" charset="-128"/>
                <a:sym typeface="Bookshelf Symbol 7" pitchFamily="-111" charset="2"/>
              </a:rPr>
              <a:t>Ensure effective implementation</a:t>
            </a:r>
          </a:p>
        </p:txBody>
      </p:sp>
      <p:sp>
        <p:nvSpPr>
          <p:cNvPr id="15" name="Rectangle 14">
            <a:extLst>
              <a:ext uri="{FF2B5EF4-FFF2-40B4-BE49-F238E27FC236}">
                <a16:creationId xmlns:a16="http://schemas.microsoft.com/office/drawing/2014/main" id="{1FB4BE74-1612-77CF-A02D-47B099033DB0}"/>
              </a:ext>
            </a:extLst>
          </p:cNvPr>
          <p:cNvSpPr/>
          <p:nvPr/>
        </p:nvSpPr>
        <p:spPr>
          <a:xfrm>
            <a:off x="7054056" y="3052073"/>
            <a:ext cx="1371600" cy="1371600"/>
          </a:xfrm>
          <a:prstGeom prst="rect">
            <a:avLst/>
          </a:prstGeom>
          <a:solidFill>
            <a:schemeClr val="tx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Stage 4:</a:t>
            </a:r>
            <a:br>
              <a:rPr lang="en-US" sz="1200" b="1" dirty="0">
                <a:solidFill>
                  <a:prstClr val="white"/>
                </a:solidFill>
                <a:ea typeface="ＭＳ Ｐゴシック" pitchFamily="-111" charset="-128"/>
                <a:cs typeface="Arial" charset="0"/>
                <a:sym typeface="Bookshelf Symbol 7" pitchFamily="-111" charset="2"/>
              </a:rPr>
            </a:b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6" name="Shape 15">
            <a:extLst>
              <a:ext uri="{FF2B5EF4-FFF2-40B4-BE49-F238E27FC236}">
                <a16:creationId xmlns:a16="http://schemas.microsoft.com/office/drawing/2014/main" id="{2C31F9B0-F7F1-EEEF-D359-4D7E3AEB4034}"/>
              </a:ext>
            </a:extLst>
          </p:cNvPr>
          <p:cNvSpPr/>
          <p:nvPr/>
        </p:nvSpPr>
        <p:spPr>
          <a:xfrm>
            <a:off x="1546225" y="1503312"/>
            <a:ext cx="8816975" cy="3016250"/>
          </a:xfrm>
          <a:prstGeom prst="swooshArrow">
            <a:avLst>
              <a:gd name="adj1" fmla="val 25000"/>
              <a:gd name="adj2" fmla="val 24700"/>
            </a:avLst>
          </a:prstGeom>
          <a:solidFill>
            <a:schemeClr val="tx1"/>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TextBox 17">
            <a:extLst>
              <a:ext uri="{FF2B5EF4-FFF2-40B4-BE49-F238E27FC236}">
                <a16:creationId xmlns:a16="http://schemas.microsoft.com/office/drawing/2014/main" id="{5F5186D1-747A-1D06-BE7A-4FDDD3B21212}"/>
              </a:ext>
            </a:extLst>
          </p:cNvPr>
          <p:cNvSpPr txBox="1"/>
          <p:nvPr/>
        </p:nvSpPr>
        <p:spPr>
          <a:xfrm>
            <a:off x="1076115" y="3271244"/>
            <a:ext cx="1245018" cy="584775"/>
          </a:xfrm>
          <a:prstGeom prst="rect">
            <a:avLst/>
          </a:prstGeom>
          <a:noFill/>
        </p:spPr>
        <p:txBody>
          <a:bodyPr wrap="square">
            <a:spAutoFit/>
          </a:bodyPr>
          <a:lstStyle/>
          <a:p>
            <a:pPr>
              <a:defRPr/>
            </a:pPr>
            <a:r>
              <a:rPr lang="en-US" sz="1600" b="1" i="1" dirty="0">
                <a:solidFill>
                  <a:prstClr val="black"/>
                </a:solidFill>
              </a:rPr>
              <a:t>Evidence Informed</a:t>
            </a:r>
          </a:p>
        </p:txBody>
      </p:sp>
      <p:sp>
        <p:nvSpPr>
          <p:cNvPr id="19" name="TextBox 18">
            <a:extLst>
              <a:ext uri="{FF2B5EF4-FFF2-40B4-BE49-F238E27FC236}">
                <a16:creationId xmlns:a16="http://schemas.microsoft.com/office/drawing/2014/main" id="{83FF83D7-A024-5BA4-F1CE-E1EE1953EB88}"/>
              </a:ext>
            </a:extLst>
          </p:cNvPr>
          <p:cNvSpPr txBox="1"/>
          <p:nvPr/>
        </p:nvSpPr>
        <p:spPr>
          <a:xfrm>
            <a:off x="8839199" y="1985912"/>
            <a:ext cx="1175084" cy="584200"/>
          </a:xfrm>
          <a:prstGeom prst="rect">
            <a:avLst/>
          </a:prstGeom>
          <a:noFill/>
        </p:spPr>
        <p:txBody>
          <a:bodyPr wrap="square">
            <a:spAutoFit/>
          </a:bodyPr>
          <a:lstStyle/>
          <a:p>
            <a:pPr>
              <a:defRPr/>
            </a:pPr>
            <a:r>
              <a:rPr lang="en-US" sz="1600" b="1" i="1" dirty="0">
                <a:solidFill>
                  <a:prstClr val="white"/>
                </a:solidFill>
              </a:rPr>
              <a:t>Evidence Based</a:t>
            </a:r>
          </a:p>
        </p:txBody>
      </p:sp>
    </p:spTree>
    <p:extLst>
      <p:ext uri="{BB962C8B-B14F-4D97-AF65-F5344CB8AC3E}">
        <p14:creationId xmlns:p14="http://schemas.microsoft.com/office/powerpoint/2010/main" val="2789493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B50597-5EAA-EC85-75C2-6B457849F0EB}"/>
              </a:ext>
            </a:extLst>
          </p:cNvPr>
          <p:cNvSpPr>
            <a:spLocks noGrp="1"/>
          </p:cNvSpPr>
          <p:nvPr>
            <p:ph type="body" sz="quarter" idx="18"/>
          </p:nvPr>
        </p:nvSpPr>
        <p:spPr>
          <a:xfrm>
            <a:off x="463648" y="1551007"/>
            <a:ext cx="10920038" cy="4421529"/>
          </a:xfrm>
        </p:spPr>
        <p:txBody>
          <a:bodyPr>
            <a:normAutofit/>
          </a:bodyPr>
          <a:lstStyle/>
          <a:p>
            <a:r>
              <a:rPr lang="en-US" sz="2400" dirty="0"/>
              <a:t>Goal: Improve program design and ensure effective implementation</a:t>
            </a:r>
          </a:p>
          <a:p>
            <a:r>
              <a:rPr lang="en-US" sz="2400" dirty="0"/>
              <a:t>Key components</a:t>
            </a:r>
          </a:p>
          <a:p>
            <a:pPr lvl="1"/>
            <a:r>
              <a:rPr lang="en-US" sz="2000" dirty="0"/>
              <a:t>Refine logic model</a:t>
            </a:r>
          </a:p>
          <a:p>
            <a:pPr lvl="1"/>
            <a:r>
              <a:rPr lang="en-US" sz="2000" dirty="0"/>
              <a:t>Assess implementation</a:t>
            </a:r>
          </a:p>
          <a:p>
            <a:pPr lvl="1"/>
            <a:r>
              <a:rPr lang="en-US" sz="2000" dirty="0"/>
              <a:t>Conduct process evaluation </a:t>
            </a:r>
          </a:p>
          <a:p>
            <a:pPr lvl="1"/>
            <a:r>
              <a:rPr lang="en-US" sz="2000" dirty="0"/>
              <a:t>Adjust program model as needed</a:t>
            </a:r>
          </a:p>
          <a:p>
            <a:endParaRPr lang="en-US" sz="2400" dirty="0"/>
          </a:p>
        </p:txBody>
      </p:sp>
      <p:sp>
        <p:nvSpPr>
          <p:cNvPr id="2" name="Title 1"/>
          <p:cNvSpPr>
            <a:spLocks noGrp="1"/>
          </p:cNvSpPr>
          <p:nvPr>
            <p:ph type="title"/>
          </p:nvPr>
        </p:nvSpPr>
        <p:spPr>
          <a:xfrm>
            <a:off x="463648" y="567041"/>
            <a:ext cx="8402560" cy="419100"/>
          </a:xfrm>
        </p:spPr>
        <p:txBody>
          <a:bodyPr>
            <a:normAutofit fontScale="90000"/>
          </a:bodyPr>
          <a:lstStyle/>
          <a:p>
            <a:r>
              <a:rPr lang="en-US" dirty="0"/>
              <a:t>1. Program Design And Implementation</a:t>
            </a:r>
          </a:p>
        </p:txBody>
      </p:sp>
    </p:spTree>
    <p:extLst>
      <p:ext uri="{BB962C8B-B14F-4D97-AF65-F5344CB8AC3E}">
        <p14:creationId xmlns:p14="http://schemas.microsoft.com/office/powerpoint/2010/main" val="386681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04575FA-47D2-557D-E5A2-B38A91D69A1C}"/>
              </a:ext>
            </a:extLst>
          </p:cNvPr>
          <p:cNvSpPr>
            <a:spLocks noGrp="1"/>
          </p:cNvSpPr>
          <p:nvPr>
            <p:ph type="body" sz="quarter" idx="18"/>
          </p:nvPr>
        </p:nvSpPr>
        <p:spPr>
          <a:xfrm>
            <a:off x="463648" y="1493134"/>
            <a:ext cx="10920038" cy="3719878"/>
          </a:xfrm>
        </p:spPr>
        <p:txBody>
          <a:bodyPr>
            <a:normAutofit/>
          </a:bodyPr>
          <a:lstStyle/>
          <a:p>
            <a:r>
              <a:rPr lang="en-US" sz="2400" dirty="0"/>
              <a:t>Make sure your “model” is actually a model</a:t>
            </a:r>
          </a:p>
          <a:p>
            <a:endParaRPr lang="en-US" sz="2400" dirty="0"/>
          </a:p>
          <a:p>
            <a:r>
              <a:rPr lang="en-US" sz="2400" dirty="0"/>
              <a:t>Achieve shared agreement about what the model is and is not</a:t>
            </a:r>
          </a:p>
          <a:p>
            <a:endParaRPr lang="en-US" sz="2400" dirty="0"/>
          </a:p>
          <a:p>
            <a:r>
              <a:rPr lang="en-US" sz="2400" dirty="0"/>
              <a:t>Ensure all pieces of the model are plausibly connected</a:t>
            </a:r>
          </a:p>
          <a:p>
            <a:endParaRPr lang="en-US" sz="2400" dirty="0"/>
          </a:p>
        </p:txBody>
      </p:sp>
      <p:sp>
        <p:nvSpPr>
          <p:cNvPr id="2" name="Title 1"/>
          <p:cNvSpPr>
            <a:spLocks noGrp="1"/>
          </p:cNvSpPr>
          <p:nvPr>
            <p:ph type="title"/>
          </p:nvPr>
        </p:nvSpPr>
        <p:spPr/>
        <p:txBody>
          <a:bodyPr>
            <a:normAutofit fontScale="90000"/>
          </a:bodyPr>
          <a:lstStyle/>
          <a:p>
            <a:r>
              <a:rPr lang="en-US" dirty="0"/>
              <a:t>Refine Your Logic Model</a:t>
            </a:r>
          </a:p>
        </p:txBody>
      </p:sp>
    </p:spTree>
    <p:extLst>
      <p:ext uri="{BB962C8B-B14F-4D97-AF65-F5344CB8AC3E}">
        <p14:creationId xmlns:p14="http://schemas.microsoft.com/office/powerpoint/2010/main" val="2687811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Assessing Your Theory Of Change</a:t>
            </a:r>
          </a:p>
        </p:txBody>
      </p:sp>
      <p:sp>
        <p:nvSpPr>
          <p:cNvPr id="5" name="Text Placeholder 4">
            <a:extLst>
              <a:ext uri="{FF2B5EF4-FFF2-40B4-BE49-F238E27FC236}">
                <a16:creationId xmlns:a16="http://schemas.microsoft.com/office/drawing/2014/main" id="{E7F3505F-7230-0670-8FE7-B291C5488E4D}"/>
              </a:ext>
            </a:extLst>
          </p:cNvPr>
          <p:cNvSpPr>
            <a:spLocks noGrp="1"/>
          </p:cNvSpPr>
          <p:nvPr>
            <p:ph type="body" sz="quarter" idx="13"/>
          </p:nvPr>
        </p:nvSpPr>
        <p:spPr/>
        <p:txBody>
          <a:bodyPr/>
          <a:lstStyle/>
          <a:p>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75464694"/>
              </p:ext>
            </p:extLst>
          </p:nvPr>
        </p:nvGraphicFramePr>
        <p:xfrm>
          <a:off x="258501" y="986141"/>
          <a:ext cx="11469851" cy="4773181"/>
        </p:xfrm>
        <a:graphic>
          <a:graphicData uri="http://schemas.openxmlformats.org/drawingml/2006/table">
            <a:tbl>
              <a:tblPr firstRow="1" firstCol="1" bandRow="1"/>
              <a:tblGrid>
                <a:gridCol w="7596173">
                  <a:extLst>
                    <a:ext uri="{9D8B030D-6E8A-4147-A177-3AD203B41FA5}">
                      <a16:colId xmlns:a16="http://schemas.microsoft.com/office/drawing/2014/main" val="20000"/>
                    </a:ext>
                  </a:extLst>
                </a:gridCol>
                <a:gridCol w="905027">
                  <a:extLst>
                    <a:ext uri="{9D8B030D-6E8A-4147-A177-3AD203B41FA5}">
                      <a16:colId xmlns:a16="http://schemas.microsoft.com/office/drawing/2014/main" val="20001"/>
                    </a:ext>
                  </a:extLst>
                </a:gridCol>
                <a:gridCol w="1045587">
                  <a:extLst>
                    <a:ext uri="{9D8B030D-6E8A-4147-A177-3AD203B41FA5}">
                      <a16:colId xmlns:a16="http://schemas.microsoft.com/office/drawing/2014/main" val="20002"/>
                    </a:ext>
                  </a:extLst>
                </a:gridCol>
                <a:gridCol w="743192">
                  <a:extLst>
                    <a:ext uri="{9D8B030D-6E8A-4147-A177-3AD203B41FA5}">
                      <a16:colId xmlns:a16="http://schemas.microsoft.com/office/drawing/2014/main" val="20003"/>
                    </a:ext>
                  </a:extLst>
                </a:gridCol>
                <a:gridCol w="1179872">
                  <a:extLst>
                    <a:ext uri="{9D8B030D-6E8A-4147-A177-3AD203B41FA5}">
                      <a16:colId xmlns:a16="http://schemas.microsoft.com/office/drawing/2014/main" val="20004"/>
                    </a:ext>
                  </a:extLst>
                </a:gridCol>
              </a:tblGrid>
              <a:tr h="318717">
                <a:tc rowSpan="2">
                  <a:txBody>
                    <a:bodyPr/>
                    <a:lstStyle/>
                    <a:p>
                      <a:pPr marL="0" marR="0">
                        <a:lnSpc>
                          <a:spcPct val="115000"/>
                        </a:lnSpc>
                        <a:spcBef>
                          <a:spcPts val="0"/>
                        </a:spcBef>
                        <a:spcAft>
                          <a:spcPts val="0"/>
                        </a:spcAft>
                      </a:pPr>
                      <a:r>
                        <a:rPr lang="en-US" sz="1700" b="1" dirty="0">
                          <a:effectLst/>
                          <a:latin typeface="Calibri" panose="020F0502020204030204" pitchFamily="34" charset="0"/>
                          <a:ea typeface="Calibri" panose="020F0502020204030204" pitchFamily="34"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97167" marR="97167" marT="48584" marB="48584">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marL="0" marR="0">
                        <a:lnSpc>
                          <a:spcPct val="115000"/>
                        </a:lnSpc>
                        <a:spcBef>
                          <a:spcPts val="720"/>
                        </a:spcBef>
                        <a:spcAft>
                          <a:spcPts val="720"/>
                        </a:spcAft>
                      </a:pPr>
                      <a:r>
                        <a:rPr lang="en-US" sz="1400" i="1" dirty="0">
                          <a:effectLst/>
                          <a:latin typeface="Calibri" panose="020F0502020204030204" pitchFamily="34" charset="0"/>
                          <a:ea typeface="Calibri" panose="020F0502020204030204" pitchFamily="34" charset="0"/>
                          <a:cs typeface="Arial" panose="020B0604020202020204" pitchFamily="34" charset="0"/>
                        </a:rPr>
                        <a:t>Indicate to what extent each statement is true.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97167" marR="97167" marT="48584" marB="485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2085">
                <a:tc vMerge="1">
                  <a:txBody>
                    <a:bodyPr/>
                    <a:lstStyle/>
                    <a:p>
                      <a:endParaRPr lang="en-US"/>
                    </a:p>
                  </a:txBody>
                  <a:tcPr/>
                </a:tc>
                <a:tc>
                  <a:txBody>
                    <a:bodyPr/>
                    <a:lstStyle/>
                    <a:p>
                      <a:pPr marL="0" marR="0" algn="ctr">
                        <a:lnSpc>
                          <a:spcPct val="115000"/>
                        </a:lnSpc>
                        <a:spcBef>
                          <a:spcPts val="720"/>
                        </a:spcBef>
                        <a:spcAft>
                          <a:spcPts val="720"/>
                        </a:spcAft>
                      </a:pPr>
                      <a:r>
                        <a:rPr lang="en-US" sz="1400" b="1" dirty="0">
                          <a:effectLst/>
                          <a:latin typeface="Calibri" panose="020F0502020204030204" pitchFamily="34" charset="0"/>
                          <a:ea typeface="Calibri" panose="020F0502020204030204" pitchFamily="34" charset="0"/>
                          <a:cs typeface="Arial" panose="020B0604020202020204" pitchFamily="34" charset="0"/>
                        </a:rPr>
                        <a:t>Not at all true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dirty="0">
                          <a:effectLst/>
                          <a:latin typeface="Calibri" panose="020F0502020204030204" pitchFamily="34" charset="0"/>
                          <a:ea typeface="Calibri" panose="020F0502020204030204" pitchFamily="34" charset="0"/>
                          <a:cs typeface="Arial" panose="020B0604020202020204" pitchFamily="34" charset="0"/>
                        </a:rPr>
                        <a:t>Somewhat true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dirty="0">
                          <a:effectLst/>
                          <a:latin typeface="Calibri" panose="020F0502020204030204" pitchFamily="34" charset="0"/>
                          <a:ea typeface="Calibri" panose="020F0502020204030204" pitchFamily="34" charset="0"/>
                          <a:cs typeface="Arial" panose="020B0604020202020204" pitchFamily="34" charset="0"/>
                        </a:rPr>
                        <a:t>True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720"/>
                        </a:spcBef>
                        <a:spcAft>
                          <a:spcPts val="720"/>
                        </a:spcAft>
                      </a:pPr>
                      <a:r>
                        <a:rPr lang="en-US" sz="1400" b="1" dirty="0">
                          <a:effectLst/>
                          <a:latin typeface="Calibri" panose="020F0502020204030204" pitchFamily="34" charset="0"/>
                          <a:ea typeface="Calibri" panose="020F0502020204030204" pitchFamily="34" charset="0"/>
                          <a:cs typeface="Arial" panose="020B0604020202020204" pitchFamily="34" charset="0"/>
                        </a:rPr>
                        <a:t>Not applicable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140">
                <a:tc>
                  <a:txBody>
                    <a:bodyPr/>
                    <a:lstStyle/>
                    <a:p>
                      <a:pPr marL="0" marR="0">
                        <a:lnSpc>
                          <a:spcPct val="115000"/>
                        </a:lnSpc>
                        <a:spcBef>
                          <a:spcPts val="300"/>
                        </a:spcBef>
                        <a:spcAft>
                          <a:spcPts val="300"/>
                        </a:spcAft>
                      </a:pPr>
                      <a:r>
                        <a:rPr lang="en-US" sz="1500" b="1" dirty="0">
                          <a:effectLst/>
                          <a:latin typeface="Calibri" panose="020F0502020204030204" pitchFamily="34" charset="0"/>
                          <a:ea typeface="Calibri" panose="020F0502020204030204" pitchFamily="34" charset="0"/>
                          <a:cs typeface="Arial" panose="020B0604020202020204" pitchFamily="34" charset="0"/>
                        </a:rPr>
                        <a:t>Theory of Change</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2"/>
                  </a:ext>
                </a:extLst>
              </a:tr>
              <a:tr h="996317">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There is a coherent, logical program theory. Strategies and activities are designed to address a clearly identified and defined problem or need. There is a logical connection between the program strategies and activities and the intended outcomes or desired changes. Goals and objectives are articulated and attainable with the available resources. (The program has a logic model.)</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8160">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Program participation is clearly defined and distinguishable from nonparticipation. There is no ambiguity about who is in the program and who is not.</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98160">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There is a shared understanding among program leadership and staff about the core elements of the program and the context in which the program operates. </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9079">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There is agreement across the program leadership and staff as to what the expected program outcomes are.</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9079">
                <a:tc>
                  <a:txBody>
                    <a:bodyPr/>
                    <a:lstStyle/>
                    <a:p>
                      <a:pPr marL="0" marR="0">
                        <a:lnSpc>
                          <a:spcPct val="100000"/>
                        </a:lnSpc>
                        <a:spcBef>
                          <a:spcPts val="300"/>
                        </a:spcBef>
                        <a:spcAft>
                          <a:spcPts val="300"/>
                        </a:spcAft>
                      </a:pPr>
                      <a:r>
                        <a:rPr lang="en-US" sz="1500" b="1" dirty="0">
                          <a:effectLst/>
                          <a:latin typeface="Calibri" panose="020F0502020204030204" pitchFamily="34" charset="0"/>
                          <a:ea typeface="Calibri" panose="020F0502020204030204" pitchFamily="34" charset="0"/>
                          <a:cs typeface="Arial" panose="020B0604020202020204" pitchFamily="34" charset="0"/>
                        </a:rPr>
                        <a:t>Clear Time Frame for the Program</a:t>
                      </a:r>
                      <a:endParaRPr lang="en-US" sz="15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007"/>
                  </a:ext>
                </a:extLst>
              </a:tr>
              <a:tr h="249079">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 intervention has a clearly defined timeframe.</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98160">
                <a:tc>
                  <a:txBody>
                    <a:bodyPr/>
                    <a:lstStyle/>
                    <a:p>
                      <a:pPr marL="0" marR="0">
                        <a:lnSpc>
                          <a:spcPct val="100000"/>
                        </a:lnSpc>
                        <a:spcBef>
                          <a:spcPts val="300"/>
                        </a:spcBef>
                        <a:spcAft>
                          <a:spcPts val="300"/>
                        </a:spcAft>
                      </a:pPr>
                      <a:r>
                        <a:rPr lang="en-US" sz="1500" dirty="0">
                          <a:effectLst/>
                          <a:latin typeface="Calibri" panose="020F0502020204030204" pitchFamily="34" charset="0"/>
                          <a:ea typeface="Calibri" panose="020F0502020204030204" pitchFamily="34" charset="0"/>
                          <a:cs typeface="Arial" panose="020B0604020202020204" pitchFamily="34" charset="0"/>
                        </a:rPr>
                        <a:t>There is a reasonable and shared expectation around the timeframe for when observable/measurable outcomes in the short, intermediate or long term will occur. </a:t>
                      </a: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300"/>
                        </a:spcBef>
                        <a:spcAft>
                          <a:spcPts val="300"/>
                        </a:spcAft>
                      </a:pPr>
                      <a:r>
                        <a:rPr lang="en-US" sz="13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82211" marR="822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 name="TextBox 2"/>
          <p:cNvSpPr txBox="1"/>
          <p:nvPr/>
        </p:nvSpPr>
        <p:spPr>
          <a:xfrm>
            <a:off x="258501" y="5861932"/>
            <a:ext cx="10995289" cy="646331"/>
          </a:xfrm>
          <a:prstGeom prst="rect">
            <a:avLst/>
          </a:prstGeom>
          <a:noFill/>
        </p:spPr>
        <p:txBody>
          <a:bodyPr wrap="square" rtlCol="0">
            <a:spAutoFit/>
          </a:bodyPr>
          <a:lstStyle/>
          <a:p>
            <a:r>
              <a:rPr lang="en-US" sz="1200" dirty="0"/>
              <a:t>Impact </a:t>
            </a:r>
            <a:r>
              <a:rPr lang="en-US" sz="1200" dirty="0" err="1"/>
              <a:t>Evaluability</a:t>
            </a:r>
            <a:r>
              <a:rPr lang="en-US" sz="1200" dirty="0"/>
              <a:t> Assessment Tool. Source: https://www.americorps.gov/sites/default/files/document/2015_09_03_ImpactEvaluabilityAssessmentTool_ORE.pdf, “Conducting a Needs or Readiness Assessment”. </a:t>
            </a:r>
          </a:p>
        </p:txBody>
      </p:sp>
    </p:spTree>
    <p:extLst>
      <p:ext uri="{BB962C8B-B14F-4D97-AF65-F5344CB8AC3E}">
        <p14:creationId xmlns:p14="http://schemas.microsoft.com/office/powerpoint/2010/main" val="38604075"/>
      </p:ext>
    </p:extLst>
  </p:cSld>
  <p:clrMapOvr>
    <a:masterClrMapping/>
  </p:clrMapOvr>
</p:sld>
</file>

<file path=ppt/theme/theme1.xml><?xml version="1.0" encoding="utf-8"?>
<a:theme xmlns:a="http://schemas.openxmlformats.org/drawingml/2006/main" name="COVER ALT ">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6EC63F7E-9DDD-4D15-AB52-D756785E8E61}"/>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7BED4A0E-29A8-4620-8681-ABCE5E62D774}"/>
    </a:ext>
  </a:extLst>
</a:theme>
</file>

<file path=ppt/theme/theme3.xml><?xml version="1.0" encoding="utf-8"?>
<a:theme xmlns:a="http://schemas.openxmlformats.org/drawingml/2006/main" name="1_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riCorps PPT Template_Simple" id="{C285B197-1A4B-4D7D-85B6-03DB03988CF4}" vid="{33A86341-3FCA-4C83-84D0-0A26AE8325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955b5658-c4af-4367-aaf7-f4b787d2e46e">
      <UserInfo>
        <DisplayName>OIT Help Desk</DisplayName>
        <AccountId>106</AccountId>
        <AccountType/>
      </UserInfo>
      <UserInfo>
        <DisplayName>Lane, Paul</DisplayName>
        <AccountId>107</AccountId>
        <AccountType/>
      </UserInfo>
      <UserInfo>
        <DisplayName>Parker, Katherine</DisplayName>
        <AccountId>21</AccountId>
        <AccountType/>
      </UserInfo>
      <UserInfo>
        <DisplayName>Manco, Dina</DisplayName>
        <AccountId>6</AccountId>
        <AccountType/>
      </UserInfo>
    </SharedWithUsers>
    <_dlc_DocId xmlns="955b5658-c4af-4367-aaf7-f4b787d2e46e">25QQF44XQPZD-1066501208-746</_dlc_DocId>
    <_dlc_DocIdUrl xmlns="955b5658-c4af-4367-aaf7-f4b787d2e46e">
      <Url>https://cnsgov.sharepoint.com/sites/extranet/ResearchandEvaluation/_layouts/15/DocIdRedir.aspx?ID=25QQF44XQPZD-1066501208-746</Url>
      <Description>25QQF44XQPZD-1066501208-746</Description>
    </_dlc_DocIdUrl>
    <TaxCatchAll xmlns="61b39957-9d5e-4835-b5de-b3c922b7ec39" xsi:nil="true"/>
    <lcf76f155ced4ddcb4097134ff3c332f xmlns="58ab5f5f-f818-4e03-801e-aa8555ba86d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F7E36F16966760408F08A15A1C922BF2" ma:contentTypeVersion="14" ma:contentTypeDescription="Create a new document." ma:contentTypeScope="" ma:versionID="596a86ba6aecab5c33eb29620e6b89ca">
  <xsd:schema xmlns:xsd="http://www.w3.org/2001/XMLSchema" xmlns:xs="http://www.w3.org/2001/XMLSchema" xmlns:p="http://schemas.microsoft.com/office/2006/metadata/properties" xmlns:ns2="955b5658-c4af-4367-aaf7-f4b787d2e46e" xmlns:ns3="58ab5f5f-f818-4e03-801e-aa8555ba86d7" xmlns:ns4="61b39957-9d5e-4835-b5de-b3c922b7ec39" targetNamespace="http://schemas.microsoft.com/office/2006/metadata/properties" ma:root="true" ma:fieldsID="e8002f699838e09395c3fb3007c88e33" ns2:_="" ns3:_="" ns4:_="">
    <xsd:import namespace="955b5658-c4af-4367-aaf7-f4b787d2e46e"/>
    <xsd:import namespace="58ab5f5f-f818-4e03-801e-aa8555ba86d7"/>
    <xsd:import namespace="61b39957-9d5e-4835-b5de-b3c922b7ec3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2:SharedWithUsers" minOccurs="0"/>
                <xsd:element ref="ns2:SharedWithDetails" minOccurs="0"/>
                <xsd:element ref="ns3:lcf76f155ced4ddcb4097134ff3c332f" minOccurs="0"/>
                <xsd:element ref="ns4:TaxCatchAll" minOccurs="0"/>
                <xsd:element ref="ns3:MediaServiceDateTaken"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b5658-c4af-4367-aaf7-f4b787d2e46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ab5f5f-f818-4e03-801e-aa8555ba86d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27761d9-e01b-4aa1-be90-d0aca08ff79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b39957-9d5e-4835-b5de-b3c922b7ec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1e81100-0521-4337-adaf-e834af5e2469}" ma:internalName="TaxCatchAll" ma:showField="CatchAllData" ma:web="3c2fb4b1-7b7c-431c-aa37-1ef704a23f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2AF4B7-0868-4C09-B447-C3DB581FCF38}">
  <ds:schemaRefs>
    <ds:schemaRef ds:uri="http://schemas.microsoft.com/sharepoint/v3/contenttype/forms"/>
  </ds:schemaRefs>
</ds:datastoreItem>
</file>

<file path=customXml/itemProps2.xml><?xml version="1.0" encoding="utf-8"?>
<ds:datastoreItem xmlns:ds="http://schemas.openxmlformats.org/officeDocument/2006/customXml" ds:itemID="{4CF1C6F5-9A17-40F2-A16F-39FE3E209382}">
  <ds:schemaRefs>
    <ds:schemaRef ds:uri="http://schemas.microsoft.com/sharepoint/events"/>
  </ds:schemaRefs>
</ds:datastoreItem>
</file>

<file path=customXml/itemProps3.xml><?xml version="1.0" encoding="utf-8"?>
<ds:datastoreItem xmlns:ds="http://schemas.openxmlformats.org/officeDocument/2006/customXml" ds:itemID="{BEE9CF3D-C1D8-46D8-AE69-48DAE5AB17ED}">
  <ds:schemaRefs>
    <ds:schemaRef ds:uri="http://purl.org/dc/dcmitype/"/>
    <ds:schemaRef ds:uri="http://purl.org/dc/elements/1.1/"/>
    <ds:schemaRef ds:uri="58ab5f5f-f818-4e03-801e-aa8555ba86d7"/>
    <ds:schemaRef ds:uri="955b5658-c4af-4367-aaf7-f4b787d2e46e"/>
    <ds:schemaRef ds:uri="http://schemas.microsoft.com/office/2006/documentManagement/types"/>
    <ds:schemaRef ds:uri="61b39957-9d5e-4835-b5de-b3c922b7ec39"/>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8A51B19-E6CE-456C-86ED-4D496A2E5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5b5658-c4af-4367-aaf7-f4b787d2e46e"/>
    <ds:schemaRef ds:uri="58ab5f5f-f818-4e03-801e-aa8555ba86d7"/>
    <ds:schemaRef ds:uri="61b39957-9d5e-4835-b5de-b3c922b7ec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Best Practices Evaluation Plan Presentation_new</Template>
  <TotalTime>1509</TotalTime>
  <Words>7766</Words>
  <Application>Microsoft Office PowerPoint</Application>
  <PresentationFormat>Widescreen</PresentationFormat>
  <Paragraphs>634</Paragraphs>
  <Slides>34</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34</vt:i4>
      </vt:variant>
    </vt:vector>
  </HeadingPairs>
  <TitlesOfParts>
    <vt:vector size="41" baseType="lpstr">
      <vt:lpstr>Arial</vt:lpstr>
      <vt:lpstr>Calibri</vt:lpstr>
      <vt:lpstr>Century Gothic</vt:lpstr>
      <vt:lpstr>Symbol</vt:lpstr>
      <vt:lpstr>COVER ALT </vt:lpstr>
      <vt:lpstr>ALT Interior Slide</vt:lpstr>
      <vt:lpstr>1_Interior Slide</vt:lpstr>
      <vt:lpstr>Laying the Groundwork Before Your First Evaluation</vt:lpstr>
      <vt:lpstr>Learning Objectives</vt:lpstr>
      <vt:lpstr>Pre-Award Time Period</vt:lpstr>
      <vt:lpstr>Key Foundational Elements</vt:lpstr>
      <vt:lpstr>Your First Three Years: Program Activities Over Time</vt:lpstr>
      <vt:lpstr>Building Evidence of Effectiveness</vt:lpstr>
      <vt:lpstr>1. Program Design And Implementation</vt:lpstr>
      <vt:lpstr>Refine Your Logic Model</vt:lpstr>
      <vt:lpstr>Assessing Your Theory Of Change</vt:lpstr>
      <vt:lpstr>Assess Implementation</vt:lpstr>
      <vt:lpstr>Assessing Implementation</vt:lpstr>
      <vt:lpstr>2. Build and Refine Data Collection Systems</vt:lpstr>
      <vt:lpstr>Data Collection System</vt:lpstr>
      <vt:lpstr>Data Management System</vt:lpstr>
      <vt:lpstr>Ensuring Data Quality </vt:lpstr>
      <vt:lpstr>3. Performance Measurement</vt:lpstr>
      <vt:lpstr>Measure Selection and Adjustment</vt:lpstr>
      <vt:lpstr>Performance Management</vt:lpstr>
      <vt:lpstr>Performance Management Example</vt:lpstr>
      <vt:lpstr>Connection to Evaluation</vt:lpstr>
      <vt:lpstr>4. Staff Capacity and Responsibilities </vt:lpstr>
      <vt:lpstr>Internal Staff Capacity</vt:lpstr>
      <vt:lpstr>Identify and Work with External Experts</vt:lpstr>
      <vt:lpstr>Exercise: Evaluability Assessment Checklist</vt:lpstr>
      <vt:lpstr>5. Evaluation Planning</vt:lpstr>
      <vt:lpstr>Develop Research Questions</vt:lpstr>
      <vt:lpstr>Budget For Evaluation</vt:lpstr>
      <vt:lpstr>Write An Evaluation Plan</vt:lpstr>
      <vt:lpstr>6. Becoming A Learning Organization</vt:lpstr>
      <vt:lpstr>Milestones</vt:lpstr>
      <vt:lpstr>Exercise: Laying the Foundation for Your Program</vt:lpstr>
      <vt:lpstr>Resources on Evaluation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Writing an Evaluation Plan</dc:title>
  <dc:creator>Jennifer Scolese</dc:creator>
  <cp:lastModifiedBy>Kelsey Bagwill</cp:lastModifiedBy>
  <cp:revision>52</cp:revision>
  <dcterms:created xsi:type="dcterms:W3CDTF">2022-03-22T14:49:49Z</dcterms:created>
  <dcterms:modified xsi:type="dcterms:W3CDTF">2024-01-03T22:48:58Z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0x010100F7E36F16966760408F08A15A1C922BF2</vt:lpwstr>
  </property>
  <property fmtid="{D5CDD505-2E9C-101B-9397-08002B2CF9AE}" pid="3" name="_dlc_DocIdItemGuid">
    <vt:lpwstr>51e318e0-bbc7-4bc2-bfb1-473b83ed8816</vt:lpwstr>
  </property>
  <property fmtid="{D5CDD505-2E9C-101B-9397-08002B2CF9AE}" pid="4" name="MediaServiceImageTags">
    <vt:lpwstr/>
  </property>
</Properties>
</file>