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4"/>
    <p:sldMasterId id="2147483801" r:id="rId5"/>
    <p:sldMasterId id="2147483740" r:id="rId6"/>
    <p:sldMasterId id="2147483811" r:id="rId7"/>
  </p:sldMasterIdLst>
  <p:notesMasterIdLst>
    <p:notesMasterId r:id="rId55"/>
  </p:notesMasterIdLst>
  <p:handoutMasterIdLst>
    <p:handoutMasterId r:id="rId56"/>
  </p:handoutMasterIdLst>
  <p:sldIdLst>
    <p:sldId id="258" r:id="rId8"/>
    <p:sldId id="280" r:id="rId9"/>
    <p:sldId id="387" r:id="rId10"/>
    <p:sldId id="372" r:id="rId11"/>
    <p:sldId id="297" r:id="rId12"/>
    <p:sldId id="381" r:id="rId13"/>
    <p:sldId id="376" r:id="rId14"/>
    <p:sldId id="390" r:id="rId15"/>
    <p:sldId id="391" r:id="rId16"/>
    <p:sldId id="355" r:id="rId17"/>
    <p:sldId id="399" r:id="rId18"/>
    <p:sldId id="306" r:id="rId19"/>
    <p:sldId id="352" r:id="rId20"/>
    <p:sldId id="401" r:id="rId21"/>
    <p:sldId id="402" r:id="rId22"/>
    <p:sldId id="403" r:id="rId23"/>
    <p:sldId id="404" r:id="rId24"/>
    <p:sldId id="405" r:id="rId25"/>
    <p:sldId id="406" r:id="rId26"/>
    <p:sldId id="407" r:id="rId27"/>
    <p:sldId id="408" r:id="rId28"/>
    <p:sldId id="409" r:id="rId29"/>
    <p:sldId id="410" r:id="rId30"/>
    <p:sldId id="411" r:id="rId31"/>
    <p:sldId id="412" r:id="rId32"/>
    <p:sldId id="413" r:id="rId33"/>
    <p:sldId id="414" r:id="rId34"/>
    <p:sldId id="415" r:id="rId35"/>
    <p:sldId id="300" r:id="rId36"/>
    <p:sldId id="319" r:id="rId37"/>
    <p:sldId id="431" r:id="rId38"/>
    <p:sldId id="307" r:id="rId39"/>
    <p:sldId id="310" r:id="rId40"/>
    <p:sldId id="334" r:id="rId41"/>
    <p:sldId id="426" r:id="rId42"/>
    <p:sldId id="323" r:id="rId43"/>
    <p:sldId id="342" r:id="rId44"/>
    <p:sldId id="343" r:id="rId45"/>
    <p:sldId id="344" r:id="rId46"/>
    <p:sldId id="345" r:id="rId47"/>
    <p:sldId id="427" r:id="rId48"/>
    <p:sldId id="325" r:id="rId49"/>
    <p:sldId id="363" r:id="rId50"/>
    <p:sldId id="291" r:id="rId51"/>
    <p:sldId id="429" r:id="rId52"/>
    <p:sldId id="292" r:id="rId53"/>
    <p:sldId id="362"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4BB1D54-C0A8-2941-64FB-4ECB2AC9AD2C}" name="Megan Edgin (she/her)" initials="ME(" userId="S::edgin-megan@norc.org::f46686b0-41e7-4f67-a983-f0110b9ab4c7" providerId="AD"/>
  <p188:author id="{365E2864-30C1-6EB2-FC38-CB52E934C351}" name="Kristen Neishi" initials="KN" userId="S::Neishi-Kristen@norc.org::bebfd665-5945-414d-95f2-8dd648e040ac" providerId="AD"/>
  <p188:author id="{C66F3969-82B5-A85B-0A32-DBD6F180330D}" name="Jennifer Scolese" initials="JS" userId="S::Scolese-Jennifer@norc.org::e51be2b9-8402-40b0-a0c3-8eea80bbc761" providerId="AD"/>
  <p188:author id="{11F14D70-C5F1-CCDB-01D1-198C8968CBB2}" name="Kristen Neishi" initials="KN" userId="4d3d9de9ffd0f764" providerId="Windows Live"/>
  <p188:author id="{A76EE6B5-D528-17B5-210B-D10DB8E9F94D}" name="Carrie Markovitz" initials="CM" userId="S::Markovitz-Carrie@norc.org::641b8b12-0d22-401c-986b-e44328e602b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2341"/>
    <a:srgbClr val="102440"/>
    <a:srgbClr val="112441"/>
    <a:srgbClr val="1125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2D71A6-F796-4639-BB75-CFBCB6333436}" v="3" dt="2024-01-03T22:51:28.7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54" autoAdjust="0"/>
    <p:restoredTop sz="58824" autoAdjust="0"/>
  </p:normalViewPr>
  <p:slideViewPr>
    <p:cSldViewPr snapToGrid="0" snapToObjects="1">
      <p:cViewPr varScale="1">
        <p:scale>
          <a:sx n="67" d="100"/>
          <a:sy n="67" d="100"/>
        </p:scale>
        <p:origin x="2112"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48" d="100"/>
          <a:sy n="48" d="100"/>
        </p:scale>
        <p:origin x="2684" y="4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notesMaster" Target="notesMasters/notesMaster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viewProps" Target="viewProps.xml"/><Relationship Id="rId5" Type="http://schemas.openxmlformats.org/officeDocument/2006/relationships/slideMaster" Target="slideMasters/slideMaster2.xml"/><Relationship Id="rId61" Type="http://schemas.microsoft.com/office/2015/10/relationships/revisionInfo" Target="revisionInfo.xml"/><Relationship Id="rId19" Type="http://schemas.openxmlformats.org/officeDocument/2006/relationships/slide" Target="slides/slide1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handoutMaster" Target="handoutMasters/handoutMaster1.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theme" Target="theme/theme1.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presProps" Target="presProps.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s>
</file>

<file path=ppt/diagrams/_rels/data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ata2.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D3A681-C41E-4A85-B4AB-22621A2DBDB4}" type="doc">
      <dgm:prSet loTypeId="urn:microsoft.com/office/officeart/2018/2/layout/IconLabelDescriptionList" loCatId="icon" qsTypeId="urn:microsoft.com/office/officeart/2005/8/quickstyle/simple1" qsCatId="simple" csTypeId="urn:microsoft.com/office/officeart/2005/8/colors/accent2_2" csCatId="accent2" phldr="1"/>
      <dgm:spPr/>
      <dgm:t>
        <a:bodyPr/>
        <a:lstStyle/>
        <a:p>
          <a:endParaRPr lang="en-US"/>
        </a:p>
      </dgm:t>
    </dgm:pt>
    <dgm:pt modelId="{493DD399-1369-4262-AF4A-01573064DDF9}">
      <dgm:prSet custT="1"/>
      <dgm:spPr/>
      <dgm:t>
        <a:bodyPr/>
        <a:lstStyle/>
        <a:p>
          <a:pPr>
            <a:defRPr b="1"/>
          </a:pPr>
          <a:r>
            <a:rPr lang="en-US" sz="2400" dirty="0"/>
            <a:t>Consider what resources are available to carry out the evaluation:</a:t>
          </a:r>
        </a:p>
      </dgm:t>
    </dgm:pt>
    <dgm:pt modelId="{6E89BDD6-CF77-4DA8-AF24-BB0C0E9C3164}" type="parTrans" cxnId="{92942EAC-5332-4D28-BD4C-F6EE42087BF2}">
      <dgm:prSet/>
      <dgm:spPr/>
      <dgm:t>
        <a:bodyPr/>
        <a:lstStyle/>
        <a:p>
          <a:endParaRPr lang="en-US"/>
        </a:p>
      </dgm:t>
    </dgm:pt>
    <dgm:pt modelId="{3BF4BC61-C488-42D5-B6F2-C6E4027CE29C}" type="sibTrans" cxnId="{92942EAC-5332-4D28-BD4C-F6EE42087BF2}">
      <dgm:prSet/>
      <dgm:spPr/>
      <dgm:t>
        <a:bodyPr/>
        <a:lstStyle/>
        <a:p>
          <a:endParaRPr lang="en-US"/>
        </a:p>
      </dgm:t>
    </dgm:pt>
    <dgm:pt modelId="{4B1C7B3C-677A-48F8-87E1-2F3F1776680E}">
      <dgm:prSet custT="1"/>
      <dgm:spPr/>
      <dgm:t>
        <a:bodyPr/>
        <a:lstStyle/>
        <a:p>
          <a:pPr>
            <a:defRPr b="1"/>
          </a:pPr>
          <a:r>
            <a:rPr lang="en-US" sz="2400" dirty="0"/>
            <a:t>It is not necessary to evaluate your entire program.</a:t>
          </a:r>
        </a:p>
      </dgm:t>
    </dgm:pt>
    <dgm:pt modelId="{3D2F5D1B-D421-42E5-8613-1B3613F04BB0}" type="parTrans" cxnId="{195A3B8F-18FB-4C2B-BE5B-2989E6BA0700}">
      <dgm:prSet/>
      <dgm:spPr/>
      <dgm:t>
        <a:bodyPr/>
        <a:lstStyle/>
        <a:p>
          <a:endParaRPr lang="en-US"/>
        </a:p>
      </dgm:t>
    </dgm:pt>
    <dgm:pt modelId="{4DD62876-B524-4542-876C-E627A67B764E}" type="sibTrans" cxnId="{195A3B8F-18FB-4C2B-BE5B-2989E6BA0700}">
      <dgm:prSet/>
      <dgm:spPr/>
      <dgm:t>
        <a:bodyPr/>
        <a:lstStyle/>
        <a:p>
          <a:endParaRPr lang="en-US"/>
        </a:p>
      </dgm:t>
    </dgm:pt>
    <dgm:pt modelId="{FA4962E0-B203-4BE8-AC27-D51ED9F38451}">
      <dgm:prSet custT="1"/>
      <dgm:spPr/>
      <dgm:t>
        <a:bodyPr/>
        <a:lstStyle/>
        <a:p>
          <a:r>
            <a:rPr lang="en-US" sz="2000" dirty="0"/>
            <a:t>Evaluation can be narrow or broad depending on questions to be answered</a:t>
          </a:r>
        </a:p>
      </dgm:t>
    </dgm:pt>
    <dgm:pt modelId="{9515F37A-DF46-4F03-BA2C-1F18D96C75A9}" type="parTrans" cxnId="{9A04E8B5-A980-4929-9E38-98E3B4D937AE}">
      <dgm:prSet/>
      <dgm:spPr/>
      <dgm:t>
        <a:bodyPr/>
        <a:lstStyle/>
        <a:p>
          <a:endParaRPr lang="en-US"/>
        </a:p>
      </dgm:t>
    </dgm:pt>
    <dgm:pt modelId="{A1938C67-4ECB-4BEA-9F72-40324ED25C6E}" type="sibTrans" cxnId="{9A04E8B5-A980-4929-9E38-98E3B4D937AE}">
      <dgm:prSet/>
      <dgm:spPr/>
      <dgm:t>
        <a:bodyPr/>
        <a:lstStyle/>
        <a:p>
          <a:endParaRPr lang="en-US"/>
        </a:p>
      </dgm:t>
    </dgm:pt>
    <dgm:pt modelId="{E55FAB19-D005-4101-B9CE-31BCCDE6A29A}">
      <dgm:prSet custT="1"/>
      <dgm:spPr/>
      <dgm:t>
        <a:bodyPr/>
        <a:lstStyle/>
        <a:p>
          <a:r>
            <a:rPr lang="en-US" sz="2000" dirty="0"/>
            <a:t>Evaluation is not a one-time activity but a series of activities over time that align with the life cycle of your program</a:t>
          </a:r>
        </a:p>
      </dgm:t>
    </dgm:pt>
    <dgm:pt modelId="{60570102-064F-439D-A860-7472FC5A7AF2}" type="parTrans" cxnId="{541CE1C7-7538-4E5A-BFD7-7399B048CC13}">
      <dgm:prSet/>
      <dgm:spPr/>
      <dgm:t>
        <a:bodyPr/>
        <a:lstStyle/>
        <a:p>
          <a:endParaRPr lang="en-US"/>
        </a:p>
      </dgm:t>
    </dgm:pt>
    <dgm:pt modelId="{5759C21A-3AC8-4A68-836E-0CF386337205}" type="sibTrans" cxnId="{541CE1C7-7538-4E5A-BFD7-7399B048CC13}">
      <dgm:prSet/>
      <dgm:spPr/>
      <dgm:t>
        <a:bodyPr/>
        <a:lstStyle/>
        <a:p>
          <a:endParaRPr lang="en-US"/>
        </a:p>
      </dgm:t>
    </dgm:pt>
    <dgm:pt modelId="{AC9E3541-0AE6-40E9-A98C-4D46E5E36F31}">
      <dgm:prSet custT="1"/>
      <dgm:spPr/>
      <dgm:t>
        <a:bodyPr/>
        <a:lstStyle/>
        <a:p>
          <a:r>
            <a:rPr lang="en-US" sz="2000" dirty="0"/>
            <a:t>Staff time</a:t>
          </a:r>
        </a:p>
      </dgm:t>
    </dgm:pt>
    <dgm:pt modelId="{92A53506-2195-43C8-8292-918AE1C02165}" type="sibTrans" cxnId="{0E009C3A-B893-44B7-9483-D08610629409}">
      <dgm:prSet/>
      <dgm:spPr/>
      <dgm:t>
        <a:bodyPr/>
        <a:lstStyle/>
        <a:p>
          <a:endParaRPr lang="en-US"/>
        </a:p>
      </dgm:t>
    </dgm:pt>
    <dgm:pt modelId="{38432E2B-D317-4B9A-9D28-621E26014B21}" type="parTrans" cxnId="{0E009C3A-B893-44B7-9483-D08610629409}">
      <dgm:prSet/>
      <dgm:spPr/>
      <dgm:t>
        <a:bodyPr/>
        <a:lstStyle/>
        <a:p>
          <a:endParaRPr lang="en-US"/>
        </a:p>
      </dgm:t>
    </dgm:pt>
    <dgm:pt modelId="{BD279793-1235-413A-A583-54561BF21556}">
      <dgm:prSet custT="1"/>
      <dgm:spPr/>
      <dgm:t>
        <a:bodyPr/>
        <a:lstStyle/>
        <a:p>
          <a:r>
            <a:rPr lang="en-US" sz="2000" dirty="0"/>
            <a:t>Funding</a:t>
          </a:r>
        </a:p>
      </dgm:t>
    </dgm:pt>
    <dgm:pt modelId="{E8C8D365-E39A-4676-9402-136B5DF94A3B}" type="sibTrans" cxnId="{B5400940-23C6-4330-8A2A-3B13D526F818}">
      <dgm:prSet/>
      <dgm:spPr/>
      <dgm:t>
        <a:bodyPr/>
        <a:lstStyle/>
        <a:p>
          <a:endParaRPr lang="en-US"/>
        </a:p>
      </dgm:t>
    </dgm:pt>
    <dgm:pt modelId="{0FA0E7E6-335E-4F9A-B890-AE65E250C242}" type="parTrans" cxnId="{B5400940-23C6-4330-8A2A-3B13D526F818}">
      <dgm:prSet/>
      <dgm:spPr/>
      <dgm:t>
        <a:bodyPr/>
        <a:lstStyle/>
        <a:p>
          <a:endParaRPr lang="en-US"/>
        </a:p>
      </dgm:t>
    </dgm:pt>
    <dgm:pt modelId="{69DEB7DC-9033-42E6-96CA-EA7C4F35A157}">
      <dgm:prSet custT="1"/>
      <dgm:spPr/>
      <dgm:t>
        <a:bodyPr/>
        <a:lstStyle/>
        <a:p>
          <a:r>
            <a:rPr lang="en-US" sz="2000" dirty="0"/>
            <a:t>Outside evaluation expertise</a:t>
          </a:r>
          <a:endParaRPr lang="en-US" sz="1800" dirty="0"/>
        </a:p>
      </dgm:t>
    </dgm:pt>
    <dgm:pt modelId="{19FA0880-7E21-454D-AA67-78EA0F47B4AB}" type="sibTrans" cxnId="{7B274ED6-CFB8-413F-BAD2-AB4B18877814}">
      <dgm:prSet/>
      <dgm:spPr/>
      <dgm:t>
        <a:bodyPr/>
        <a:lstStyle/>
        <a:p>
          <a:endParaRPr lang="en-US"/>
        </a:p>
      </dgm:t>
    </dgm:pt>
    <dgm:pt modelId="{C15DBD32-9DD3-41FB-A530-967B5225CC8A}" type="parTrans" cxnId="{7B274ED6-CFB8-413F-BAD2-AB4B18877814}">
      <dgm:prSet/>
      <dgm:spPr/>
      <dgm:t>
        <a:bodyPr/>
        <a:lstStyle/>
        <a:p>
          <a:endParaRPr lang="en-US"/>
        </a:p>
      </dgm:t>
    </dgm:pt>
    <dgm:pt modelId="{864FE1E3-E9EB-488D-801E-11170AD9193D}" type="pres">
      <dgm:prSet presAssocID="{A5D3A681-C41E-4A85-B4AB-22621A2DBDB4}" presName="root" presStyleCnt="0">
        <dgm:presLayoutVars>
          <dgm:dir/>
          <dgm:resizeHandles val="exact"/>
        </dgm:presLayoutVars>
      </dgm:prSet>
      <dgm:spPr/>
    </dgm:pt>
    <dgm:pt modelId="{A8B3303B-8A4A-4239-8AA1-81E7054D9AC5}" type="pres">
      <dgm:prSet presAssocID="{493DD399-1369-4262-AF4A-01573064DDF9}" presName="compNode" presStyleCnt="0"/>
      <dgm:spPr/>
    </dgm:pt>
    <dgm:pt modelId="{06EF6EF6-406E-47A7-A694-328DC284DD86}" type="pres">
      <dgm:prSet presAssocID="{493DD399-1369-4262-AF4A-01573064DDF9}" presName="iconRect" presStyleLbl="node1" presStyleIdx="0" presStyleCnt="2" custScaleX="123646" custScaleY="121280" custLinFactNeighborX="49440" custLinFactNeighborY="-6053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ey"/>
        </a:ext>
      </dgm:extLst>
    </dgm:pt>
    <dgm:pt modelId="{E55D8F40-9509-47FF-86F7-487228214EFE}" type="pres">
      <dgm:prSet presAssocID="{493DD399-1369-4262-AF4A-01573064DDF9}" presName="iconSpace" presStyleCnt="0"/>
      <dgm:spPr/>
    </dgm:pt>
    <dgm:pt modelId="{A4C45E17-2FBA-4F7E-BEC8-E85B636079ED}" type="pres">
      <dgm:prSet presAssocID="{493DD399-1369-4262-AF4A-01573064DDF9}" presName="parTx" presStyleLbl="revTx" presStyleIdx="0" presStyleCnt="4" custScaleX="111147" custLinFactNeighborX="-706" custLinFactNeighborY="-69235">
        <dgm:presLayoutVars>
          <dgm:chMax val="0"/>
          <dgm:chPref val="0"/>
        </dgm:presLayoutVars>
      </dgm:prSet>
      <dgm:spPr/>
    </dgm:pt>
    <dgm:pt modelId="{70B432E5-742C-427A-8EBE-2FCA78178FCB}" type="pres">
      <dgm:prSet presAssocID="{493DD399-1369-4262-AF4A-01573064DDF9}" presName="txSpace" presStyleCnt="0"/>
      <dgm:spPr/>
    </dgm:pt>
    <dgm:pt modelId="{095DEB80-09D2-48F9-B0EE-E6DD82123E14}" type="pres">
      <dgm:prSet presAssocID="{493DD399-1369-4262-AF4A-01573064DDF9}" presName="desTx" presStyleLbl="revTx" presStyleIdx="1" presStyleCnt="4" custScaleX="111147" custLinFactY="-185189759" custLinFactNeighborX="-706" custLinFactNeighborY="-185200000">
        <dgm:presLayoutVars/>
      </dgm:prSet>
      <dgm:spPr/>
    </dgm:pt>
    <dgm:pt modelId="{BAA9305A-19C2-4C83-A975-A76F2D666D2B}" type="pres">
      <dgm:prSet presAssocID="{3BF4BC61-C488-42D5-B6F2-C6E4027CE29C}" presName="sibTrans" presStyleCnt="0"/>
      <dgm:spPr/>
    </dgm:pt>
    <dgm:pt modelId="{C0B61D93-3CD3-43B3-8126-D3EF988929AB}" type="pres">
      <dgm:prSet presAssocID="{4B1C7B3C-677A-48F8-87E1-2F3F1776680E}" presName="compNode" presStyleCnt="0"/>
      <dgm:spPr/>
    </dgm:pt>
    <dgm:pt modelId="{566C16DD-D92E-4F77-8E12-C37EEAF20140}" type="pres">
      <dgm:prSet presAssocID="{4B1C7B3C-677A-48F8-87E1-2F3F1776680E}" presName="iconRect" presStyleLbl="node1" presStyleIdx="1" presStyleCnt="2" custScaleX="123646" custScaleY="121280" custLinFactNeighborX="49440" custLinFactNeighborY="-6053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714BBF1E-6513-41E7-A3C3-834FA8CA80AF}" type="pres">
      <dgm:prSet presAssocID="{4B1C7B3C-677A-48F8-87E1-2F3F1776680E}" presName="iconSpace" presStyleCnt="0"/>
      <dgm:spPr/>
    </dgm:pt>
    <dgm:pt modelId="{11631A50-A8A9-4362-8170-A885C694DB4D}" type="pres">
      <dgm:prSet presAssocID="{4B1C7B3C-677A-48F8-87E1-2F3F1776680E}" presName="parTx" presStyleLbl="revTx" presStyleIdx="2" presStyleCnt="4" custScaleX="123966" custLinFactNeighborX="-706" custLinFactNeighborY="-69235">
        <dgm:presLayoutVars>
          <dgm:chMax val="0"/>
          <dgm:chPref val="0"/>
        </dgm:presLayoutVars>
      </dgm:prSet>
      <dgm:spPr/>
    </dgm:pt>
    <dgm:pt modelId="{B8376F5C-EA8F-4EC0-AB62-9D6A766A1912}" type="pres">
      <dgm:prSet presAssocID="{4B1C7B3C-677A-48F8-87E1-2F3F1776680E}" presName="txSpace" presStyleCnt="0"/>
      <dgm:spPr/>
    </dgm:pt>
    <dgm:pt modelId="{6EE85F8B-F976-4E22-9150-3F00D4782E83}" type="pres">
      <dgm:prSet presAssocID="{4B1C7B3C-677A-48F8-87E1-2F3F1776680E}" presName="desTx" presStyleLbl="revTx" presStyleIdx="3" presStyleCnt="4" custScaleX="123966" custLinFactY="-185189759" custLinFactNeighborX="-706" custLinFactNeighborY="-185200000">
        <dgm:presLayoutVars/>
      </dgm:prSet>
      <dgm:spPr/>
    </dgm:pt>
  </dgm:ptLst>
  <dgm:cxnLst>
    <dgm:cxn modelId="{8D84D22B-4194-4A31-917A-B640997CD15C}" type="presOf" srcId="{4B1C7B3C-677A-48F8-87E1-2F3F1776680E}" destId="{11631A50-A8A9-4362-8170-A885C694DB4D}" srcOrd="0" destOrd="0" presId="urn:microsoft.com/office/officeart/2018/2/layout/IconLabelDescriptionList"/>
    <dgm:cxn modelId="{15936434-35D6-480D-AEAA-28B0D93F9F5C}" type="presOf" srcId="{FA4962E0-B203-4BE8-AC27-D51ED9F38451}" destId="{6EE85F8B-F976-4E22-9150-3F00D4782E83}" srcOrd="0" destOrd="0" presId="urn:microsoft.com/office/officeart/2018/2/layout/IconLabelDescriptionList"/>
    <dgm:cxn modelId="{77071D38-D7D0-48B4-A401-0D28244825F8}" type="presOf" srcId="{BD279793-1235-413A-A583-54561BF21556}" destId="{095DEB80-09D2-48F9-B0EE-E6DD82123E14}" srcOrd="0" destOrd="1" presId="urn:microsoft.com/office/officeart/2018/2/layout/IconLabelDescriptionList"/>
    <dgm:cxn modelId="{0E009C3A-B893-44B7-9483-D08610629409}" srcId="{493DD399-1369-4262-AF4A-01573064DDF9}" destId="{AC9E3541-0AE6-40E9-A98C-4D46E5E36F31}" srcOrd="0" destOrd="0" parTransId="{38432E2B-D317-4B9A-9D28-621E26014B21}" sibTransId="{92A53506-2195-43C8-8292-918AE1C02165}"/>
    <dgm:cxn modelId="{B5400940-23C6-4330-8A2A-3B13D526F818}" srcId="{493DD399-1369-4262-AF4A-01573064DDF9}" destId="{BD279793-1235-413A-A583-54561BF21556}" srcOrd="1" destOrd="0" parTransId="{0FA0E7E6-335E-4F9A-B890-AE65E250C242}" sibTransId="{E8C8D365-E39A-4676-9402-136B5DF94A3B}"/>
    <dgm:cxn modelId="{036B5778-F28B-434F-A864-BFB9DF155FA5}" type="presOf" srcId="{493DD399-1369-4262-AF4A-01573064DDF9}" destId="{A4C45E17-2FBA-4F7E-BEC8-E85B636079ED}" srcOrd="0" destOrd="0" presId="urn:microsoft.com/office/officeart/2018/2/layout/IconLabelDescriptionList"/>
    <dgm:cxn modelId="{195A3B8F-18FB-4C2B-BE5B-2989E6BA0700}" srcId="{A5D3A681-C41E-4A85-B4AB-22621A2DBDB4}" destId="{4B1C7B3C-677A-48F8-87E1-2F3F1776680E}" srcOrd="1" destOrd="0" parTransId="{3D2F5D1B-D421-42E5-8613-1B3613F04BB0}" sibTransId="{4DD62876-B524-4542-876C-E627A67B764E}"/>
    <dgm:cxn modelId="{88544A94-13DB-43D8-9890-08D3C9A02306}" type="presOf" srcId="{AC9E3541-0AE6-40E9-A98C-4D46E5E36F31}" destId="{095DEB80-09D2-48F9-B0EE-E6DD82123E14}" srcOrd="0" destOrd="0" presId="urn:microsoft.com/office/officeart/2018/2/layout/IconLabelDescriptionList"/>
    <dgm:cxn modelId="{8611CE94-8118-489C-B485-6303F4FAF1C1}" type="presOf" srcId="{E55FAB19-D005-4101-B9CE-31BCCDE6A29A}" destId="{6EE85F8B-F976-4E22-9150-3F00D4782E83}" srcOrd="0" destOrd="1" presId="urn:microsoft.com/office/officeart/2018/2/layout/IconLabelDescriptionList"/>
    <dgm:cxn modelId="{734F4F9A-186C-4BC9-AAD1-A81A2EF7BB28}" type="presOf" srcId="{A5D3A681-C41E-4A85-B4AB-22621A2DBDB4}" destId="{864FE1E3-E9EB-488D-801E-11170AD9193D}" srcOrd="0" destOrd="0" presId="urn:microsoft.com/office/officeart/2018/2/layout/IconLabelDescriptionList"/>
    <dgm:cxn modelId="{92942EAC-5332-4D28-BD4C-F6EE42087BF2}" srcId="{A5D3A681-C41E-4A85-B4AB-22621A2DBDB4}" destId="{493DD399-1369-4262-AF4A-01573064DDF9}" srcOrd="0" destOrd="0" parTransId="{6E89BDD6-CF77-4DA8-AF24-BB0C0E9C3164}" sibTransId="{3BF4BC61-C488-42D5-B6F2-C6E4027CE29C}"/>
    <dgm:cxn modelId="{9A04E8B5-A980-4929-9E38-98E3B4D937AE}" srcId="{4B1C7B3C-677A-48F8-87E1-2F3F1776680E}" destId="{FA4962E0-B203-4BE8-AC27-D51ED9F38451}" srcOrd="0" destOrd="0" parTransId="{9515F37A-DF46-4F03-BA2C-1F18D96C75A9}" sibTransId="{A1938C67-4ECB-4BEA-9F72-40324ED25C6E}"/>
    <dgm:cxn modelId="{541CE1C7-7538-4E5A-BFD7-7399B048CC13}" srcId="{4B1C7B3C-677A-48F8-87E1-2F3F1776680E}" destId="{E55FAB19-D005-4101-B9CE-31BCCDE6A29A}" srcOrd="1" destOrd="0" parTransId="{60570102-064F-439D-A860-7472FC5A7AF2}" sibTransId="{5759C21A-3AC8-4A68-836E-0CF386337205}"/>
    <dgm:cxn modelId="{6109C2D2-ACF5-4B5C-A30C-49D46A166594}" type="presOf" srcId="{69DEB7DC-9033-42E6-96CA-EA7C4F35A157}" destId="{095DEB80-09D2-48F9-B0EE-E6DD82123E14}" srcOrd="0" destOrd="2" presId="urn:microsoft.com/office/officeart/2018/2/layout/IconLabelDescriptionList"/>
    <dgm:cxn modelId="{7B274ED6-CFB8-413F-BAD2-AB4B18877814}" srcId="{493DD399-1369-4262-AF4A-01573064DDF9}" destId="{69DEB7DC-9033-42E6-96CA-EA7C4F35A157}" srcOrd="2" destOrd="0" parTransId="{C15DBD32-9DD3-41FB-A530-967B5225CC8A}" sibTransId="{19FA0880-7E21-454D-AA67-78EA0F47B4AB}"/>
    <dgm:cxn modelId="{D7C98CA8-A62D-4A85-B08E-4D1B20B19DBF}" type="presParOf" srcId="{864FE1E3-E9EB-488D-801E-11170AD9193D}" destId="{A8B3303B-8A4A-4239-8AA1-81E7054D9AC5}" srcOrd="0" destOrd="0" presId="urn:microsoft.com/office/officeart/2018/2/layout/IconLabelDescriptionList"/>
    <dgm:cxn modelId="{DD271A64-364A-40F1-8595-33B1D6167DD9}" type="presParOf" srcId="{A8B3303B-8A4A-4239-8AA1-81E7054D9AC5}" destId="{06EF6EF6-406E-47A7-A694-328DC284DD86}" srcOrd="0" destOrd="0" presId="urn:microsoft.com/office/officeart/2018/2/layout/IconLabelDescriptionList"/>
    <dgm:cxn modelId="{D98CA2F8-CBB6-46B0-B063-516401CFE954}" type="presParOf" srcId="{A8B3303B-8A4A-4239-8AA1-81E7054D9AC5}" destId="{E55D8F40-9509-47FF-86F7-487228214EFE}" srcOrd="1" destOrd="0" presId="urn:microsoft.com/office/officeart/2018/2/layout/IconLabelDescriptionList"/>
    <dgm:cxn modelId="{0E86DB30-6699-4C8B-B6F4-8FFD8902EE76}" type="presParOf" srcId="{A8B3303B-8A4A-4239-8AA1-81E7054D9AC5}" destId="{A4C45E17-2FBA-4F7E-BEC8-E85B636079ED}" srcOrd="2" destOrd="0" presId="urn:microsoft.com/office/officeart/2018/2/layout/IconLabelDescriptionList"/>
    <dgm:cxn modelId="{178C3CE6-9CAB-4342-AA6B-E2E025652184}" type="presParOf" srcId="{A8B3303B-8A4A-4239-8AA1-81E7054D9AC5}" destId="{70B432E5-742C-427A-8EBE-2FCA78178FCB}" srcOrd="3" destOrd="0" presId="urn:microsoft.com/office/officeart/2018/2/layout/IconLabelDescriptionList"/>
    <dgm:cxn modelId="{32A093B1-80C7-4481-A930-8DA08D9CF4C5}" type="presParOf" srcId="{A8B3303B-8A4A-4239-8AA1-81E7054D9AC5}" destId="{095DEB80-09D2-48F9-B0EE-E6DD82123E14}" srcOrd="4" destOrd="0" presId="urn:microsoft.com/office/officeart/2018/2/layout/IconLabelDescriptionList"/>
    <dgm:cxn modelId="{773AB381-AE8D-4787-9148-1990E9D1CAFA}" type="presParOf" srcId="{864FE1E3-E9EB-488D-801E-11170AD9193D}" destId="{BAA9305A-19C2-4C83-A975-A76F2D666D2B}" srcOrd="1" destOrd="0" presId="urn:microsoft.com/office/officeart/2018/2/layout/IconLabelDescriptionList"/>
    <dgm:cxn modelId="{EEA7BFEF-0F73-4AFA-8E77-0084E41960C8}" type="presParOf" srcId="{864FE1E3-E9EB-488D-801E-11170AD9193D}" destId="{C0B61D93-3CD3-43B3-8126-D3EF988929AB}" srcOrd="2" destOrd="0" presId="urn:microsoft.com/office/officeart/2018/2/layout/IconLabelDescriptionList"/>
    <dgm:cxn modelId="{D7645524-739F-4ACC-966C-BD175715C3C8}" type="presParOf" srcId="{C0B61D93-3CD3-43B3-8126-D3EF988929AB}" destId="{566C16DD-D92E-4F77-8E12-C37EEAF20140}" srcOrd="0" destOrd="0" presId="urn:microsoft.com/office/officeart/2018/2/layout/IconLabelDescriptionList"/>
    <dgm:cxn modelId="{0779D497-23DE-4B31-91A5-913DFF0206FE}" type="presParOf" srcId="{C0B61D93-3CD3-43B3-8126-D3EF988929AB}" destId="{714BBF1E-6513-41E7-A3C3-834FA8CA80AF}" srcOrd="1" destOrd="0" presId="urn:microsoft.com/office/officeart/2018/2/layout/IconLabelDescriptionList"/>
    <dgm:cxn modelId="{CCE1AADA-6A06-4FC5-A21B-F926667943D9}" type="presParOf" srcId="{C0B61D93-3CD3-43B3-8126-D3EF988929AB}" destId="{11631A50-A8A9-4362-8170-A885C694DB4D}" srcOrd="2" destOrd="0" presId="urn:microsoft.com/office/officeart/2018/2/layout/IconLabelDescriptionList"/>
    <dgm:cxn modelId="{E7C29F5E-8E8B-4046-8FD5-6AFE75E9E417}" type="presParOf" srcId="{C0B61D93-3CD3-43B3-8126-D3EF988929AB}" destId="{B8376F5C-EA8F-4EC0-AB62-9D6A766A1912}" srcOrd="3" destOrd="0" presId="urn:microsoft.com/office/officeart/2018/2/layout/IconLabelDescriptionList"/>
    <dgm:cxn modelId="{EF85708A-94C6-49F1-AA92-9C6F43EA24C7}" type="presParOf" srcId="{C0B61D93-3CD3-43B3-8126-D3EF988929AB}" destId="{6EE85F8B-F976-4E22-9150-3F00D4782E83}"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14A523-EF57-4BF7-AEB4-5C60DE2F7B0A}" type="doc">
      <dgm:prSet loTypeId="urn:microsoft.com/office/officeart/2018/2/layout/IconVerticalSolidList" loCatId="icon" qsTypeId="urn:microsoft.com/office/officeart/2005/8/quickstyle/simple1" qsCatId="simple" csTypeId="urn:microsoft.com/office/officeart/2005/8/colors/colorful2" csCatId="colorful" phldr="1"/>
      <dgm:spPr/>
      <dgm:t>
        <a:bodyPr/>
        <a:lstStyle/>
        <a:p>
          <a:endParaRPr lang="en-US"/>
        </a:p>
      </dgm:t>
    </dgm:pt>
    <dgm:pt modelId="{5F0B158F-0580-411D-996D-6CA655A8BD64}">
      <dgm:prSet/>
      <dgm:spPr/>
      <dgm:t>
        <a:bodyPr/>
        <a:lstStyle/>
        <a:p>
          <a:pPr>
            <a:lnSpc>
              <a:spcPct val="100000"/>
            </a:lnSpc>
          </a:pPr>
          <a:r>
            <a:rPr lang="en-US" b="0" i="0" baseline="0" dirty="0"/>
            <a:t>Single group pre-post design </a:t>
          </a:r>
          <a:endParaRPr lang="en-US" dirty="0"/>
        </a:p>
      </dgm:t>
    </dgm:pt>
    <dgm:pt modelId="{D2489B57-ED61-4A23-A00A-4984705ECB85}" type="parTrans" cxnId="{55D65FBA-C404-460A-A0A2-51FFE7BA4DF0}">
      <dgm:prSet/>
      <dgm:spPr/>
      <dgm:t>
        <a:bodyPr/>
        <a:lstStyle/>
        <a:p>
          <a:endParaRPr lang="en-US"/>
        </a:p>
      </dgm:t>
    </dgm:pt>
    <dgm:pt modelId="{FFE2B87B-613B-4C67-A966-AACA71B535AF}" type="sibTrans" cxnId="{55D65FBA-C404-460A-A0A2-51FFE7BA4DF0}">
      <dgm:prSet/>
      <dgm:spPr/>
      <dgm:t>
        <a:bodyPr/>
        <a:lstStyle/>
        <a:p>
          <a:endParaRPr lang="en-US"/>
        </a:p>
      </dgm:t>
    </dgm:pt>
    <dgm:pt modelId="{F2D08291-926D-4C3F-8EA4-C906CB337A8D}">
      <dgm:prSet/>
      <dgm:spPr/>
      <dgm:t>
        <a:bodyPr/>
        <a:lstStyle/>
        <a:p>
          <a:pPr>
            <a:lnSpc>
              <a:spcPct val="100000"/>
            </a:lnSpc>
          </a:pPr>
          <a:r>
            <a:rPr lang="en-US" b="0" i="0" dirty="0"/>
            <a:t>Provides a comparison of program beneficiaries before and after they receive program services</a:t>
          </a:r>
          <a:endParaRPr lang="en-US" dirty="0"/>
        </a:p>
      </dgm:t>
    </dgm:pt>
    <dgm:pt modelId="{E9452815-2080-43F3-8801-CA452DA7D778}" type="parTrans" cxnId="{349B26E8-3D3D-4C8B-933C-2089D83CA024}">
      <dgm:prSet/>
      <dgm:spPr/>
      <dgm:t>
        <a:bodyPr/>
        <a:lstStyle/>
        <a:p>
          <a:endParaRPr lang="en-US"/>
        </a:p>
      </dgm:t>
    </dgm:pt>
    <dgm:pt modelId="{6FC49B82-72EA-4189-82D5-51B6299FE503}" type="sibTrans" cxnId="{349B26E8-3D3D-4C8B-933C-2089D83CA024}">
      <dgm:prSet/>
      <dgm:spPr/>
      <dgm:t>
        <a:bodyPr/>
        <a:lstStyle/>
        <a:p>
          <a:endParaRPr lang="en-US"/>
        </a:p>
      </dgm:t>
    </dgm:pt>
    <dgm:pt modelId="{96E4737B-0319-44C2-B150-0E5DBD7F5686}">
      <dgm:prSet/>
      <dgm:spPr/>
      <dgm:t>
        <a:bodyPr/>
        <a:lstStyle/>
        <a:p>
          <a:pPr>
            <a:lnSpc>
              <a:spcPct val="100000"/>
            </a:lnSpc>
          </a:pPr>
          <a:r>
            <a:rPr lang="en-US" b="0" i="0" baseline="0" dirty="0"/>
            <a:t>Two group post design </a:t>
          </a:r>
          <a:endParaRPr lang="en-US" dirty="0"/>
        </a:p>
      </dgm:t>
    </dgm:pt>
    <dgm:pt modelId="{3AB0A881-E9D9-4DEB-952E-540403A319A3}" type="parTrans" cxnId="{036821A9-32A0-4538-A645-BA750850BD52}">
      <dgm:prSet/>
      <dgm:spPr/>
      <dgm:t>
        <a:bodyPr/>
        <a:lstStyle/>
        <a:p>
          <a:endParaRPr lang="en-US"/>
        </a:p>
      </dgm:t>
    </dgm:pt>
    <dgm:pt modelId="{C2E2EC92-858D-40BE-8C83-AF5140BDAFA6}" type="sibTrans" cxnId="{036821A9-32A0-4538-A645-BA750850BD52}">
      <dgm:prSet/>
      <dgm:spPr/>
      <dgm:t>
        <a:bodyPr/>
        <a:lstStyle/>
        <a:p>
          <a:endParaRPr lang="en-US"/>
        </a:p>
      </dgm:t>
    </dgm:pt>
    <dgm:pt modelId="{6C3CDA5D-CD08-4CBD-8066-2981784B051E}">
      <dgm:prSet/>
      <dgm:spPr/>
      <dgm:t>
        <a:bodyPr/>
        <a:lstStyle/>
        <a:p>
          <a:pPr>
            <a:lnSpc>
              <a:spcPct val="100000"/>
            </a:lnSpc>
          </a:pPr>
          <a:r>
            <a:rPr lang="en-US" b="0" i="0" dirty="0"/>
            <a:t>Examines outcomes for program beneficiaries after they receive program services and for a similar comparison group </a:t>
          </a:r>
          <a:endParaRPr lang="en-US" dirty="0"/>
        </a:p>
      </dgm:t>
    </dgm:pt>
    <dgm:pt modelId="{7A106EBD-2D5E-4122-A31C-053D6823A150}" type="parTrans" cxnId="{2B932BA7-1FC4-4AA1-BADB-ECF02D28B34B}">
      <dgm:prSet/>
      <dgm:spPr/>
      <dgm:t>
        <a:bodyPr/>
        <a:lstStyle/>
        <a:p>
          <a:endParaRPr lang="en-US"/>
        </a:p>
      </dgm:t>
    </dgm:pt>
    <dgm:pt modelId="{C369DA68-F43C-4F92-A459-80E046401AD4}" type="sibTrans" cxnId="{2B932BA7-1FC4-4AA1-BADB-ECF02D28B34B}">
      <dgm:prSet/>
      <dgm:spPr/>
      <dgm:t>
        <a:bodyPr/>
        <a:lstStyle/>
        <a:p>
          <a:endParaRPr lang="en-US"/>
        </a:p>
      </dgm:t>
    </dgm:pt>
    <dgm:pt modelId="{9198156F-ACBC-4B58-9DFE-7C1AEB46C080}">
      <dgm:prSet/>
      <dgm:spPr/>
      <dgm:t>
        <a:bodyPr/>
        <a:lstStyle/>
        <a:p>
          <a:pPr>
            <a:lnSpc>
              <a:spcPct val="100000"/>
            </a:lnSpc>
          </a:pPr>
          <a:r>
            <a:rPr lang="en-US" b="0" i="0" baseline="0" dirty="0"/>
            <a:t>Retrospective study designs </a:t>
          </a:r>
          <a:endParaRPr lang="en-US" dirty="0"/>
        </a:p>
      </dgm:t>
    </dgm:pt>
    <dgm:pt modelId="{1F96BA27-EB21-4E0E-A113-AC96B62B8432}" type="parTrans" cxnId="{FE062431-9499-4FB2-A876-D7CA419E5F77}">
      <dgm:prSet/>
      <dgm:spPr/>
      <dgm:t>
        <a:bodyPr/>
        <a:lstStyle/>
        <a:p>
          <a:endParaRPr lang="en-US"/>
        </a:p>
      </dgm:t>
    </dgm:pt>
    <dgm:pt modelId="{FE316BA0-4306-4684-8308-7ABC82C3193F}" type="sibTrans" cxnId="{FE062431-9499-4FB2-A876-D7CA419E5F77}">
      <dgm:prSet/>
      <dgm:spPr/>
      <dgm:t>
        <a:bodyPr/>
        <a:lstStyle/>
        <a:p>
          <a:endParaRPr lang="en-US"/>
        </a:p>
      </dgm:t>
    </dgm:pt>
    <dgm:pt modelId="{BFB2942F-D70A-4D04-9547-BF2B0AAA4EB0}">
      <dgm:prSet/>
      <dgm:spPr/>
      <dgm:t>
        <a:bodyPr/>
        <a:lstStyle/>
        <a:p>
          <a:pPr>
            <a:lnSpc>
              <a:spcPct val="100000"/>
            </a:lnSpc>
          </a:pPr>
          <a:r>
            <a:rPr lang="en-US" b="0" i="0" dirty="0"/>
            <a:t>Ask previous program beneficiaries to provide opinion on the effects of the program services they received</a:t>
          </a:r>
          <a:endParaRPr lang="en-US" dirty="0"/>
        </a:p>
      </dgm:t>
    </dgm:pt>
    <dgm:pt modelId="{9529A09C-4884-4D39-8198-5BD4AC509EC2}" type="parTrans" cxnId="{41B27889-2C54-40D3-8C62-61E23801D250}">
      <dgm:prSet/>
      <dgm:spPr/>
      <dgm:t>
        <a:bodyPr/>
        <a:lstStyle/>
        <a:p>
          <a:endParaRPr lang="en-US"/>
        </a:p>
      </dgm:t>
    </dgm:pt>
    <dgm:pt modelId="{C18B04A2-18F6-44D1-97BD-9FA3AAEB18D2}" type="sibTrans" cxnId="{41B27889-2C54-40D3-8C62-61E23801D250}">
      <dgm:prSet/>
      <dgm:spPr/>
      <dgm:t>
        <a:bodyPr/>
        <a:lstStyle/>
        <a:p>
          <a:endParaRPr lang="en-US"/>
        </a:p>
      </dgm:t>
    </dgm:pt>
    <dgm:pt modelId="{D81823BD-787C-41B5-B6B5-2AC72A5BE410}">
      <dgm:prSet/>
      <dgm:spPr/>
      <dgm:t>
        <a:bodyPr/>
        <a:lstStyle/>
        <a:p>
          <a:pPr>
            <a:lnSpc>
              <a:spcPct val="100000"/>
            </a:lnSpc>
          </a:pPr>
          <a:r>
            <a:rPr lang="en-US" b="0" i="0" baseline="0" dirty="0"/>
            <a:t>Member surveys</a:t>
          </a:r>
          <a:endParaRPr lang="en-US" dirty="0"/>
        </a:p>
      </dgm:t>
    </dgm:pt>
    <dgm:pt modelId="{29526B37-0F8B-478F-9ED1-2167494247E9}" type="parTrans" cxnId="{05B0286F-4822-466E-8532-5D0B209440A1}">
      <dgm:prSet/>
      <dgm:spPr/>
      <dgm:t>
        <a:bodyPr/>
        <a:lstStyle/>
        <a:p>
          <a:endParaRPr lang="en-US"/>
        </a:p>
      </dgm:t>
    </dgm:pt>
    <dgm:pt modelId="{635D4E3F-CB22-4407-B206-B9442C532D10}" type="sibTrans" cxnId="{05B0286F-4822-466E-8532-5D0B209440A1}">
      <dgm:prSet/>
      <dgm:spPr/>
      <dgm:t>
        <a:bodyPr/>
        <a:lstStyle/>
        <a:p>
          <a:endParaRPr lang="en-US"/>
        </a:p>
      </dgm:t>
    </dgm:pt>
    <dgm:pt modelId="{C1A7C4C3-6800-4ED7-A405-C1E1E47BBBDE}">
      <dgm:prSet/>
      <dgm:spPr/>
      <dgm:t>
        <a:bodyPr/>
        <a:lstStyle/>
        <a:p>
          <a:pPr>
            <a:lnSpc>
              <a:spcPct val="100000"/>
            </a:lnSpc>
          </a:pPr>
          <a:r>
            <a:rPr lang="en-US" b="0" i="0" dirty="0"/>
            <a:t>Survey members on their program experiences and opinions of the results of their service</a:t>
          </a:r>
          <a:endParaRPr lang="en-US" dirty="0"/>
        </a:p>
      </dgm:t>
    </dgm:pt>
    <dgm:pt modelId="{9DCDA72E-C064-431E-8FAC-72ED0192A086}" type="parTrans" cxnId="{EC71F34C-CFC6-4498-9D77-259E8FE9A0B2}">
      <dgm:prSet/>
      <dgm:spPr/>
      <dgm:t>
        <a:bodyPr/>
        <a:lstStyle/>
        <a:p>
          <a:endParaRPr lang="en-US"/>
        </a:p>
      </dgm:t>
    </dgm:pt>
    <dgm:pt modelId="{6D9ED783-F5FB-494D-A91D-0118EA520FCD}" type="sibTrans" cxnId="{EC71F34C-CFC6-4498-9D77-259E8FE9A0B2}">
      <dgm:prSet/>
      <dgm:spPr/>
      <dgm:t>
        <a:bodyPr/>
        <a:lstStyle/>
        <a:p>
          <a:endParaRPr lang="en-US"/>
        </a:p>
      </dgm:t>
    </dgm:pt>
    <dgm:pt modelId="{8452A7C6-4F46-45BF-A372-01117624F26F}" type="pres">
      <dgm:prSet presAssocID="{E414A523-EF57-4BF7-AEB4-5C60DE2F7B0A}" presName="root" presStyleCnt="0">
        <dgm:presLayoutVars>
          <dgm:dir/>
          <dgm:resizeHandles val="exact"/>
        </dgm:presLayoutVars>
      </dgm:prSet>
      <dgm:spPr/>
    </dgm:pt>
    <dgm:pt modelId="{AB3BE296-E68B-4880-B119-DBAD908D3D8E}" type="pres">
      <dgm:prSet presAssocID="{5F0B158F-0580-411D-996D-6CA655A8BD64}" presName="compNode" presStyleCnt="0"/>
      <dgm:spPr/>
    </dgm:pt>
    <dgm:pt modelId="{8FD658A5-7EAB-431F-B861-208BA84BF130}" type="pres">
      <dgm:prSet presAssocID="{5F0B158F-0580-411D-996D-6CA655A8BD64}" presName="bgRect" presStyleLbl="bgShp" presStyleIdx="0" presStyleCnt="4"/>
      <dgm:spPr/>
    </dgm:pt>
    <dgm:pt modelId="{51A18D63-21CB-49CA-A78C-F203D9E82989}" type="pres">
      <dgm:prSet presAssocID="{5F0B158F-0580-411D-996D-6CA655A8BD64}" presName="iconRect" presStyleLbl="node1" presStyleIdx="0" presStyleCnt="4"/>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Group"/>
        </a:ext>
      </dgm:extLst>
    </dgm:pt>
    <dgm:pt modelId="{1F1E1D29-2138-483D-8035-A1E7EA7BC3C3}" type="pres">
      <dgm:prSet presAssocID="{5F0B158F-0580-411D-996D-6CA655A8BD64}" presName="spaceRect" presStyleCnt="0"/>
      <dgm:spPr/>
    </dgm:pt>
    <dgm:pt modelId="{D8E7ECC7-0496-4111-9B50-2507DA22762F}" type="pres">
      <dgm:prSet presAssocID="{5F0B158F-0580-411D-996D-6CA655A8BD64}" presName="parTx" presStyleLbl="revTx" presStyleIdx="0" presStyleCnt="8" custScaleX="86440">
        <dgm:presLayoutVars>
          <dgm:chMax val="0"/>
          <dgm:chPref val="0"/>
        </dgm:presLayoutVars>
      </dgm:prSet>
      <dgm:spPr/>
    </dgm:pt>
    <dgm:pt modelId="{3D31A5C4-FCDB-4650-89CC-649BDC3642C3}" type="pres">
      <dgm:prSet presAssocID="{5F0B158F-0580-411D-996D-6CA655A8BD64}" presName="desTx" presStyleLbl="revTx" presStyleIdx="1" presStyleCnt="8">
        <dgm:presLayoutVars/>
      </dgm:prSet>
      <dgm:spPr/>
    </dgm:pt>
    <dgm:pt modelId="{A58F3117-8A9F-46F2-92AD-9242D3E8B092}" type="pres">
      <dgm:prSet presAssocID="{FFE2B87B-613B-4C67-A966-AACA71B535AF}" presName="sibTrans" presStyleCnt="0"/>
      <dgm:spPr/>
    </dgm:pt>
    <dgm:pt modelId="{4544714B-DEF5-4099-BC20-50F0DEF859BF}" type="pres">
      <dgm:prSet presAssocID="{96E4737B-0319-44C2-B150-0E5DBD7F5686}" presName="compNode" presStyleCnt="0"/>
      <dgm:spPr/>
    </dgm:pt>
    <dgm:pt modelId="{2E4A7BFF-5044-4337-8F8E-D2A7732B559A}" type="pres">
      <dgm:prSet presAssocID="{96E4737B-0319-44C2-B150-0E5DBD7F5686}" presName="bgRect" presStyleLbl="bgShp" presStyleIdx="1" presStyleCnt="4"/>
      <dgm:spPr/>
    </dgm:pt>
    <dgm:pt modelId="{FDC58022-91BD-4020-A85B-00AA0C352EC4}" type="pres">
      <dgm:prSet presAssocID="{96E4737B-0319-44C2-B150-0E5DBD7F5686}" presName="iconRect" presStyleLbl="node1" presStyleIdx="1" presStyleCnt="4" custScaleX="81348" custScaleY="68215" custLinFactNeighborX="-43045" custLinFactNeighborY="-4212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Badge with solid fill"/>
        </a:ext>
      </dgm:extLst>
    </dgm:pt>
    <dgm:pt modelId="{F73BE386-C944-41A6-8CF5-96ACF47AE3FC}" type="pres">
      <dgm:prSet presAssocID="{96E4737B-0319-44C2-B150-0E5DBD7F5686}" presName="spaceRect" presStyleCnt="0"/>
      <dgm:spPr/>
    </dgm:pt>
    <dgm:pt modelId="{C8558874-48DB-4531-A48D-ED95DFA0D8AC}" type="pres">
      <dgm:prSet presAssocID="{96E4737B-0319-44C2-B150-0E5DBD7F5686}" presName="parTx" presStyleLbl="revTx" presStyleIdx="2" presStyleCnt="8" custScaleX="85826">
        <dgm:presLayoutVars>
          <dgm:chMax val="0"/>
          <dgm:chPref val="0"/>
        </dgm:presLayoutVars>
      </dgm:prSet>
      <dgm:spPr/>
    </dgm:pt>
    <dgm:pt modelId="{E16466D8-0707-43CA-A400-2E9980A1016D}" type="pres">
      <dgm:prSet presAssocID="{96E4737B-0319-44C2-B150-0E5DBD7F5686}" presName="desTx" presStyleLbl="revTx" presStyleIdx="3" presStyleCnt="8">
        <dgm:presLayoutVars/>
      </dgm:prSet>
      <dgm:spPr/>
    </dgm:pt>
    <dgm:pt modelId="{62D7E764-D4A4-444F-B0AF-9297B0D2FC33}" type="pres">
      <dgm:prSet presAssocID="{C2E2EC92-858D-40BE-8C83-AF5140BDAFA6}" presName="sibTrans" presStyleCnt="0"/>
      <dgm:spPr/>
    </dgm:pt>
    <dgm:pt modelId="{64AE1893-84F8-4F80-ABF4-35A530013208}" type="pres">
      <dgm:prSet presAssocID="{9198156F-ACBC-4B58-9DFE-7C1AEB46C080}" presName="compNode" presStyleCnt="0"/>
      <dgm:spPr/>
    </dgm:pt>
    <dgm:pt modelId="{4A1A33C3-BFCE-4ADF-AB69-23FBC64FB7C1}" type="pres">
      <dgm:prSet presAssocID="{9198156F-ACBC-4B58-9DFE-7C1AEB46C080}" presName="bgRect" presStyleLbl="bgShp" presStyleIdx="2" presStyleCnt="4"/>
      <dgm:spPr/>
    </dgm:pt>
    <dgm:pt modelId="{FF75E3C4-759B-4897-98DC-6C7E68A29FA7}" type="pres">
      <dgm:prSet presAssocID="{9198156F-ACBC-4B58-9DFE-7C1AEB46C08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History with solid fill"/>
        </a:ext>
      </dgm:extLst>
    </dgm:pt>
    <dgm:pt modelId="{FBAF085C-8054-414B-8D82-86FA3E652061}" type="pres">
      <dgm:prSet presAssocID="{9198156F-ACBC-4B58-9DFE-7C1AEB46C080}" presName="spaceRect" presStyleCnt="0"/>
      <dgm:spPr/>
    </dgm:pt>
    <dgm:pt modelId="{AF4E89BA-786E-44C8-845C-1CBF0382D82D}" type="pres">
      <dgm:prSet presAssocID="{9198156F-ACBC-4B58-9DFE-7C1AEB46C080}" presName="parTx" presStyleLbl="revTx" presStyleIdx="4" presStyleCnt="8" custScaleX="85212">
        <dgm:presLayoutVars>
          <dgm:chMax val="0"/>
          <dgm:chPref val="0"/>
        </dgm:presLayoutVars>
      </dgm:prSet>
      <dgm:spPr/>
    </dgm:pt>
    <dgm:pt modelId="{13FA65E9-7DCB-401A-B83C-B8693E12ECDA}" type="pres">
      <dgm:prSet presAssocID="{9198156F-ACBC-4B58-9DFE-7C1AEB46C080}" presName="desTx" presStyleLbl="revTx" presStyleIdx="5" presStyleCnt="8">
        <dgm:presLayoutVars/>
      </dgm:prSet>
      <dgm:spPr/>
    </dgm:pt>
    <dgm:pt modelId="{573CF9D9-53BD-4522-A400-580BE2527653}" type="pres">
      <dgm:prSet presAssocID="{FE316BA0-4306-4684-8308-7ABC82C3193F}" presName="sibTrans" presStyleCnt="0"/>
      <dgm:spPr/>
    </dgm:pt>
    <dgm:pt modelId="{78A774D5-D473-43DB-ACF2-484A0A6C5032}" type="pres">
      <dgm:prSet presAssocID="{D81823BD-787C-41B5-B6B5-2AC72A5BE410}" presName="compNode" presStyleCnt="0"/>
      <dgm:spPr/>
    </dgm:pt>
    <dgm:pt modelId="{D8547E6D-B2B3-4EBB-8216-BED520DF22C2}" type="pres">
      <dgm:prSet presAssocID="{D81823BD-787C-41B5-B6B5-2AC72A5BE410}" presName="bgRect" presStyleLbl="bgShp" presStyleIdx="3" presStyleCnt="4"/>
      <dgm:spPr/>
    </dgm:pt>
    <dgm:pt modelId="{3A08B2E8-B1B8-40D7-BD97-89C8748A4806}" type="pres">
      <dgm:prSet presAssocID="{D81823BD-787C-41B5-B6B5-2AC72A5BE41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Users"/>
        </a:ext>
      </dgm:extLst>
    </dgm:pt>
    <dgm:pt modelId="{3C5C8870-01BF-4BAA-836C-D4C8CF173C44}" type="pres">
      <dgm:prSet presAssocID="{D81823BD-787C-41B5-B6B5-2AC72A5BE410}" presName="spaceRect" presStyleCnt="0"/>
      <dgm:spPr/>
    </dgm:pt>
    <dgm:pt modelId="{E026F44C-11F2-479A-87D7-44827906F82C}" type="pres">
      <dgm:prSet presAssocID="{D81823BD-787C-41B5-B6B5-2AC72A5BE410}" presName="parTx" presStyleLbl="revTx" presStyleIdx="6" presStyleCnt="8" custScaleX="85212">
        <dgm:presLayoutVars>
          <dgm:chMax val="0"/>
          <dgm:chPref val="0"/>
        </dgm:presLayoutVars>
      </dgm:prSet>
      <dgm:spPr/>
    </dgm:pt>
    <dgm:pt modelId="{37672832-62BE-459B-BD91-D44FD3BF2E3B}" type="pres">
      <dgm:prSet presAssocID="{D81823BD-787C-41B5-B6B5-2AC72A5BE410}" presName="desTx" presStyleLbl="revTx" presStyleIdx="7" presStyleCnt="8">
        <dgm:presLayoutVars/>
      </dgm:prSet>
      <dgm:spPr/>
    </dgm:pt>
  </dgm:ptLst>
  <dgm:cxnLst>
    <dgm:cxn modelId="{0693DC00-D445-439E-B754-12D807D5FCA8}" type="presOf" srcId="{C1A7C4C3-6800-4ED7-A405-C1E1E47BBBDE}" destId="{37672832-62BE-459B-BD91-D44FD3BF2E3B}" srcOrd="0" destOrd="0" presId="urn:microsoft.com/office/officeart/2018/2/layout/IconVerticalSolidList"/>
    <dgm:cxn modelId="{FE062431-9499-4FB2-A876-D7CA419E5F77}" srcId="{E414A523-EF57-4BF7-AEB4-5C60DE2F7B0A}" destId="{9198156F-ACBC-4B58-9DFE-7C1AEB46C080}" srcOrd="2" destOrd="0" parTransId="{1F96BA27-EB21-4E0E-A113-AC96B62B8432}" sibTransId="{FE316BA0-4306-4684-8308-7ABC82C3193F}"/>
    <dgm:cxn modelId="{F6751132-028B-4067-9510-161F46AC8F5B}" type="presOf" srcId="{96E4737B-0319-44C2-B150-0E5DBD7F5686}" destId="{C8558874-48DB-4531-A48D-ED95DFA0D8AC}" srcOrd="0" destOrd="0" presId="urn:microsoft.com/office/officeart/2018/2/layout/IconVerticalSolidList"/>
    <dgm:cxn modelId="{DF386763-29E2-4A86-92E1-5D2E7BCED4B0}" type="presOf" srcId="{D81823BD-787C-41B5-B6B5-2AC72A5BE410}" destId="{E026F44C-11F2-479A-87D7-44827906F82C}" srcOrd="0" destOrd="0" presId="urn:microsoft.com/office/officeart/2018/2/layout/IconVerticalSolidList"/>
    <dgm:cxn modelId="{EC71F34C-CFC6-4498-9D77-259E8FE9A0B2}" srcId="{D81823BD-787C-41B5-B6B5-2AC72A5BE410}" destId="{C1A7C4C3-6800-4ED7-A405-C1E1E47BBBDE}" srcOrd="0" destOrd="0" parTransId="{9DCDA72E-C064-431E-8FAC-72ED0192A086}" sibTransId="{6D9ED783-F5FB-494D-A91D-0118EA520FCD}"/>
    <dgm:cxn modelId="{05B0286F-4822-466E-8532-5D0B209440A1}" srcId="{E414A523-EF57-4BF7-AEB4-5C60DE2F7B0A}" destId="{D81823BD-787C-41B5-B6B5-2AC72A5BE410}" srcOrd="3" destOrd="0" parTransId="{29526B37-0F8B-478F-9ED1-2167494247E9}" sibTransId="{635D4E3F-CB22-4407-B206-B9442C532D10}"/>
    <dgm:cxn modelId="{74C5FF78-B5AA-4A48-BEA3-29AE3EA210C2}" type="presOf" srcId="{E414A523-EF57-4BF7-AEB4-5C60DE2F7B0A}" destId="{8452A7C6-4F46-45BF-A372-01117624F26F}" srcOrd="0" destOrd="0" presId="urn:microsoft.com/office/officeart/2018/2/layout/IconVerticalSolidList"/>
    <dgm:cxn modelId="{41B27889-2C54-40D3-8C62-61E23801D250}" srcId="{9198156F-ACBC-4B58-9DFE-7C1AEB46C080}" destId="{BFB2942F-D70A-4D04-9547-BF2B0AAA4EB0}" srcOrd="0" destOrd="0" parTransId="{9529A09C-4884-4D39-8198-5BD4AC509EC2}" sibTransId="{C18B04A2-18F6-44D1-97BD-9FA3AAEB18D2}"/>
    <dgm:cxn modelId="{040DEF90-170B-4950-B758-1C1FB013766E}" type="presOf" srcId="{5F0B158F-0580-411D-996D-6CA655A8BD64}" destId="{D8E7ECC7-0496-4111-9B50-2507DA22762F}" srcOrd="0" destOrd="0" presId="urn:microsoft.com/office/officeart/2018/2/layout/IconVerticalSolidList"/>
    <dgm:cxn modelId="{61A0B295-AA1E-42F5-BFA9-802C786504DD}" type="presOf" srcId="{9198156F-ACBC-4B58-9DFE-7C1AEB46C080}" destId="{AF4E89BA-786E-44C8-845C-1CBF0382D82D}" srcOrd="0" destOrd="0" presId="urn:microsoft.com/office/officeart/2018/2/layout/IconVerticalSolidList"/>
    <dgm:cxn modelId="{2B932BA7-1FC4-4AA1-BADB-ECF02D28B34B}" srcId="{96E4737B-0319-44C2-B150-0E5DBD7F5686}" destId="{6C3CDA5D-CD08-4CBD-8066-2981784B051E}" srcOrd="0" destOrd="0" parTransId="{7A106EBD-2D5E-4122-A31C-053D6823A150}" sibTransId="{C369DA68-F43C-4F92-A459-80E046401AD4}"/>
    <dgm:cxn modelId="{036821A9-32A0-4538-A645-BA750850BD52}" srcId="{E414A523-EF57-4BF7-AEB4-5C60DE2F7B0A}" destId="{96E4737B-0319-44C2-B150-0E5DBD7F5686}" srcOrd="1" destOrd="0" parTransId="{3AB0A881-E9D9-4DEB-952E-540403A319A3}" sibTransId="{C2E2EC92-858D-40BE-8C83-AF5140BDAFA6}"/>
    <dgm:cxn modelId="{8B4C8AB3-CAED-4E27-8103-5F226056F3A6}" type="presOf" srcId="{6C3CDA5D-CD08-4CBD-8066-2981784B051E}" destId="{E16466D8-0707-43CA-A400-2E9980A1016D}" srcOrd="0" destOrd="0" presId="urn:microsoft.com/office/officeart/2018/2/layout/IconVerticalSolidList"/>
    <dgm:cxn modelId="{82B503B5-7DE7-4003-B0F0-D63E04F0EFB4}" type="presOf" srcId="{BFB2942F-D70A-4D04-9547-BF2B0AAA4EB0}" destId="{13FA65E9-7DCB-401A-B83C-B8693E12ECDA}" srcOrd="0" destOrd="0" presId="urn:microsoft.com/office/officeart/2018/2/layout/IconVerticalSolidList"/>
    <dgm:cxn modelId="{55D65FBA-C404-460A-A0A2-51FFE7BA4DF0}" srcId="{E414A523-EF57-4BF7-AEB4-5C60DE2F7B0A}" destId="{5F0B158F-0580-411D-996D-6CA655A8BD64}" srcOrd="0" destOrd="0" parTransId="{D2489B57-ED61-4A23-A00A-4984705ECB85}" sibTransId="{FFE2B87B-613B-4C67-A966-AACA71B535AF}"/>
    <dgm:cxn modelId="{79B42FD6-A7B1-4391-A0BD-4B9061714B02}" type="presOf" srcId="{F2D08291-926D-4C3F-8EA4-C906CB337A8D}" destId="{3D31A5C4-FCDB-4650-89CC-649BDC3642C3}" srcOrd="0" destOrd="0" presId="urn:microsoft.com/office/officeart/2018/2/layout/IconVerticalSolidList"/>
    <dgm:cxn modelId="{349B26E8-3D3D-4C8B-933C-2089D83CA024}" srcId="{5F0B158F-0580-411D-996D-6CA655A8BD64}" destId="{F2D08291-926D-4C3F-8EA4-C906CB337A8D}" srcOrd="0" destOrd="0" parTransId="{E9452815-2080-43F3-8801-CA452DA7D778}" sibTransId="{6FC49B82-72EA-4189-82D5-51B6299FE503}"/>
    <dgm:cxn modelId="{F855CCD1-BB81-4009-BE64-5B427DE0C899}" type="presParOf" srcId="{8452A7C6-4F46-45BF-A372-01117624F26F}" destId="{AB3BE296-E68B-4880-B119-DBAD908D3D8E}" srcOrd="0" destOrd="0" presId="urn:microsoft.com/office/officeart/2018/2/layout/IconVerticalSolidList"/>
    <dgm:cxn modelId="{60633D5A-7B76-469C-AC6E-CF19F1186A8F}" type="presParOf" srcId="{AB3BE296-E68B-4880-B119-DBAD908D3D8E}" destId="{8FD658A5-7EAB-431F-B861-208BA84BF130}" srcOrd="0" destOrd="0" presId="urn:microsoft.com/office/officeart/2018/2/layout/IconVerticalSolidList"/>
    <dgm:cxn modelId="{D28368D8-7731-4A4D-B411-FF07BE702F84}" type="presParOf" srcId="{AB3BE296-E68B-4880-B119-DBAD908D3D8E}" destId="{51A18D63-21CB-49CA-A78C-F203D9E82989}" srcOrd="1" destOrd="0" presId="urn:microsoft.com/office/officeart/2018/2/layout/IconVerticalSolidList"/>
    <dgm:cxn modelId="{E9D16A9B-F9FE-4BEE-AC73-1BED1DFB9A24}" type="presParOf" srcId="{AB3BE296-E68B-4880-B119-DBAD908D3D8E}" destId="{1F1E1D29-2138-483D-8035-A1E7EA7BC3C3}" srcOrd="2" destOrd="0" presId="urn:microsoft.com/office/officeart/2018/2/layout/IconVerticalSolidList"/>
    <dgm:cxn modelId="{4838B5E1-1F16-4B33-88C7-1170DDE3CDA6}" type="presParOf" srcId="{AB3BE296-E68B-4880-B119-DBAD908D3D8E}" destId="{D8E7ECC7-0496-4111-9B50-2507DA22762F}" srcOrd="3" destOrd="0" presId="urn:microsoft.com/office/officeart/2018/2/layout/IconVerticalSolidList"/>
    <dgm:cxn modelId="{DF97D6EC-5227-48AB-AC45-80FAD2C0C3AC}" type="presParOf" srcId="{AB3BE296-E68B-4880-B119-DBAD908D3D8E}" destId="{3D31A5C4-FCDB-4650-89CC-649BDC3642C3}" srcOrd="4" destOrd="0" presId="urn:microsoft.com/office/officeart/2018/2/layout/IconVerticalSolidList"/>
    <dgm:cxn modelId="{BDDA292B-239E-4207-A6A3-4C7F7726BDD7}" type="presParOf" srcId="{8452A7C6-4F46-45BF-A372-01117624F26F}" destId="{A58F3117-8A9F-46F2-92AD-9242D3E8B092}" srcOrd="1" destOrd="0" presId="urn:microsoft.com/office/officeart/2018/2/layout/IconVerticalSolidList"/>
    <dgm:cxn modelId="{1A44D75A-EC4A-47C5-9F60-8540D9E0B44F}" type="presParOf" srcId="{8452A7C6-4F46-45BF-A372-01117624F26F}" destId="{4544714B-DEF5-4099-BC20-50F0DEF859BF}" srcOrd="2" destOrd="0" presId="urn:microsoft.com/office/officeart/2018/2/layout/IconVerticalSolidList"/>
    <dgm:cxn modelId="{A919CA63-4DC4-4CA3-84E1-8F617BA080D3}" type="presParOf" srcId="{4544714B-DEF5-4099-BC20-50F0DEF859BF}" destId="{2E4A7BFF-5044-4337-8F8E-D2A7732B559A}" srcOrd="0" destOrd="0" presId="urn:microsoft.com/office/officeart/2018/2/layout/IconVerticalSolidList"/>
    <dgm:cxn modelId="{E7760589-006F-42D7-AC9C-138542E643A9}" type="presParOf" srcId="{4544714B-DEF5-4099-BC20-50F0DEF859BF}" destId="{FDC58022-91BD-4020-A85B-00AA0C352EC4}" srcOrd="1" destOrd="0" presId="urn:microsoft.com/office/officeart/2018/2/layout/IconVerticalSolidList"/>
    <dgm:cxn modelId="{0D6B80D0-E7DD-44D6-A18A-AAD07570E400}" type="presParOf" srcId="{4544714B-DEF5-4099-BC20-50F0DEF859BF}" destId="{F73BE386-C944-41A6-8CF5-96ACF47AE3FC}" srcOrd="2" destOrd="0" presId="urn:microsoft.com/office/officeart/2018/2/layout/IconVerticalSolidList"/>
    <dgm:cxn modelId="{640FF252-609E-4A77-96DC-C5B97511D7CB}" type="presParOf" srcId="{4544714B-DEF5-4099-BC20-50F0DEF859BF}" destId="{C8558874-48DB-4531-A48D-ED95DFA0D8AC}" srcOrd="3" destOrd="0" presId="urn:microsoft.com/office/officeart/2018/2/layout/IconVerticalSolidList"/>
    <dgm:cxn modelId="{71496720-99D0-4414-B6C1-295FD78A7B50}" type="presParOf" srcId="{4544714B-DEF5-4099-BC20-50F0DEF859BF}" destId="{E16466D8-0707-43CA-A400-2E9980A1016D}" srcOrd="4" destOrd="0" presId="urn:microsoft.com/office/officeart/2018/2/layout/IconVerticalSolidList"/>
    <dgm:cxn modelId="{3B7261C2-323B-4980-87A6-D9F31E0BD2C3}" type="presParOf" srcId="{8452A7C6-4F46-45BF-A372-01117624F26F}" destId="{62D7E764-D4A4-444F-B0AF-9297B0D2FC33}" srcOrd="3" destOrd="0" presId="urn:microsoft.com/office/officeart/2018/2/layout/IconVerticalSolidList"/>
    <dgm:cxn modelId="{194152D9-208C-4763-A08F-365D3457A49F}" type="presParOf" srcId="{8452A7C6-4F46-45BF-A372-01117624F26F}" destId="{64AE1893-84F8-4F80-ABF4-35A530013208}" srcOrd="4" destOrd="0" presId="urn:microsoft.com/office/officeart/2018/2/layout/IconVerticalSolidList"/>
    <dgm:cxn modelId="{E7188143-E9B4-4CE6-AEF5-489A87DC4347}" type="presParOf" srcId="{64AE1893-84F8-4F80-ABF4-35A530013208}" destId="{4A1A33C3-BFCE-4ADF-AB69-23FBC64FB7C1}" srcOrd="0" destOrd="0" presId="urn:microsoft.com/office/officeart/2018/2/layout/IconVerticalSolidList"/>
    <dgm:cxn modelId="{D08BA003-2AB0-4091-9BD4-8BA6E0EE1E65}" type="presParOf" srcId="{64AE1893-84F8-4F80-ABF4-35A530013208}" destId="{FF75E3C4-759B-4897-98DC-6C7E68A29FA7}" srcOrd="1" destOrd="0" presId="urn:microsoft.com/office/officeart/2018/2/layout/IconVerticalSolidList"/>
    <dgm:cxn modelId="{FC2F943F-4C54-4F16-89E6-55978D93BF7F}" type="presParOf" srcId="{64AE1893-84F8-4F80-ABF4-35A530013208}" destId="{FBAF085C-8054-414B-8D82-86FA3E652061}" srcOrd="2" destOrd="0" presId="urn:microsoft.com/office/officeart/2018/2/layout/IconVerticalSolidList"/>
    <dgm:cxn modelId="{D8757A7C-DEA2-45BC-B767-3A99CBE02A64}" type="presParOf" srcId="{64AE1893-84F8-4F80-ABF4-35A530013208}" destId="{AF4E89BA-786E-44C8-845C-1CBF0382D82D}" srcOrd="3" destOrd="0" presId="urn:microsoft.com/office/officeart/2018/2/layout/IconVerticalSolidList"/>
    <dgm:cxn modelId="{13CB50AF-470B-45FB-8EB8-4B755FE6BC34}" type="presParOf" srcId="{64AE1893-84F8-4F80-ABF4-35A530013208}" destId="{13FA65E9-7DCB-401A-B83C-B8693E12ECDA}" srcOrd="4" destOrd="0" presId="urn:microsoft.com/office/officeart/2018/2/layout/IconVerticalSolidList"/>
    <dgm:cxn modelId="{39824E23-0362-44CA-865C-638910C61DAF}" type="presParOf" srcId="{8452A7C6-4F46-45BF-A372-01117624F26F}" destId="{573CF9D9-53BD-4522-A400-580BE2527653}" srcOrd="5" destOrd="0" presId="urn:microsoft.com/office/officeart/2018/2/layout/IconVerticalSolidList"/>
    <dgm:cxn modelId="{2E21B3AB-31CF-4189-A38C-15C331F2C6D8}" type="presParOf" srcId="{8452A7C6-4F46-45BF-A372-01117624F26F}" destId="{78A774D5-D473-43DB-ACF2-484A0A6C5032}" srcOrd="6" destOrd="0" presId="urn:microsoft.com/office/officeart/2018/2/layout/IconVerticalSolidList"/>
    <dgm:cxn modelId="{83F79075-796C-4026-9509-F1F17F8F1B23}" type="presParOf" srcId="{78A774D5-D473-43DB-ACF2-484A0A6C5032}" destId="{D8547E6D-B2B3-4EBB-8216-BED520DF22C2}" srcOrd="0" destOrd="0" presId="urn:microsoft.com/office/officeart/2018/2/layout/IconVerticalSolidList"/>
    <dgm:cxn modelId="{5CF77073-3459-457A-90D1-A148611EA1B2}" type="presParOf" srcId="{78A774D5-D473-43DB-ACF2-484A0A6C5032}" destId="{3A08B2E8-B1B8-40D7-BD97-89C8748A4806}" srcOrd="1" destOrd="0" presId="urn:microsoft.com/office/officeart/2018/2/layout/IconVerticalSolidList"/>
    <dgm:cxn modelId="{8D56FC2B-0E8B-41FF-8353-50241119BDEE}" type="presParOf" srcId="{78A774D5-D473-43DB-ACF2-484A0A6C5032}" destId="{3C5C8870-01BF-4BAA-836C-D4C8CF173C44}" srcOrd="2" destOrd="0" presId="urn:microsoft.com/office/officeart/2018/2/layout/IconVerticalSolidList"/>
    <dgm:cxn modelId="{79AD230E-B2E1-47CC-B67A-17B20973A879}" type="presParOf" srcId="{78A774D5-D473-43DB-ACF2-484A0A6C5032}" destId="{E026F44C-11F2-479A-87D7-44827906F82C}" srcOrd="3" destOrd="0" presId="urn:microsoft.com/office/officeart/2018/2/layout/IconVerticalSolidList"/>
    <dgm:cxn modelId="{AF710EC6-2802-42EC-B82E-F2CB4792EB29}" type="presParOf" srcId="{78A774D5-D473-43DB-ACF2-484A0A6C5032}" destId="{37672832-62BE-459B-BD91-D44FD3BF2E3B}"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EF6EF6-406E-47A7-A694-328DC284DD86}">
      <dsp:nvSpPr>
        <dsp:cNvPr id="0" name=""/>
        <dsp:cNvSpPr/>
      </dsp:nvSpPr>
      <dsp:spPr>
        <a:xfrm>
          <a:off x="1077181" y="415612"/>
          <a:ext cx="1867701" cy="18319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4C45E17-2FBA-4F7E-BEC8-E85B636079ED}">
      <dsp:nvSpPr>
        <dsp:cNvPr id="0" name=""/>
        <dsp:cNvSpPr/>
      </dsp:nvSpPr>
      <dsp:spPr>
        <a:xfrm>
          <a:off x="237958" y="2416136"/>
          <a:ext cx="4796861" cy="101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66800">
            <a:lnSpc>
              <a:spcPct val="90000"/>
            </a:lnSpc>
            <a:spcBef>
              <a:spcPct val="0"/>
            </a:spcBef>
            <a:spcAft>
              <a:spcPct val="35000"/>
            </a:spcAft>
            <a:buNone/>
            <a:defRPr b="1"/>
          </a:pPr>
          <a:r>
            <a:rPr lang="en-US" sz="2400" kern="1200" dirty="0"/>
            <a:t>Consider what resources are available to carry out the evaluation:</a:t>
          </a:r>
        </a:p>
      </dsp:txBody>
      <dsp:txXfrm>
        <a:off x="237958" y="2416136"/>
        <a:ext cx="4796861" cy="1012500"/>
      </dsp:txXfrm>
    </dsp:sp>
    <dsp:sp modelId="{095DEB80-09D2-48F9-B0EE-E6DD82123E14}">
      <dsp:nvSpPr>
        <dsp:cNvPr id="0" name=""/>
        <dsp:cNvSpPr/>
      </dsp:nvSpPr>
      <dsp:spPr>
        <a:xfrm>
          <a:off x="237958" y="3619648"/>
          <a:ext cx="4796861" cy="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89000">
            <a:lnSpc>
              <a:spcPct val="90000"/>
            </a:lnSpc>
            <a:spcBef>
              <a:spcPct val="0"/>
            </a:spcBef>
            <a:spcAft>
              <a:spcPct val="35000"/>
            </a:spcAft>
            <a:buNone/>
          </a:pPr>
          <a:r>
            <a:rPr lang="en-US" sz="2000" kern="1200" dirty="0"/>
            <a:t>Staff time</a:t>
          </a:r>
        </a:p>
        <a:p>
          <a:pPr marL="0" lvl="0" indent="0" algn="l" defTabSz="889000">
            <a:lnSpc>
              <a:spcPct val="90000"/>
            </a:lnSpc>
            <a:spcBef>
              <a:spcPct val="0"/>
            </a:spcBef>
            <a:spcAft>
              <a:spcPct val="35000"/>
            </a:spcAft>
            <a:buNone/>
          </a:pPr>
          <a:r>
            <a:rPr lang="en-US" sz="2000" kern="1200" dirty="0"/>
            <a:t>Funding</a:t>
          </a:r>
        </a:p>
        <a:p>
          <a:pPr marL="0" lvl="0" indent="0" algn="l" defTabSz="889000">
            <a:lnSpc>
              <a:spcPct val="90000"/>
            </a:lnSpc>
            <a:spcBef>
              <a:spcPct val="0"/>
            </a:spcBef>
            <a:spcAft>
              <a:spcPct val="35000"/>
            </a:spcAft>
            <a:buNone/>
          </a:pPr>
          <a:r>
            <a:rPr lang="en-US" sz="2000" kern="1200" dirty="0"/>
            <a:t>Outside evaluation expertise</a:t>
          </a:r>
          <a:endParaRPr lang="en-US" sz="1800" kern="1200" dirty="0"/>
        </a:p>
      </dsp:txBody>
      <dsp:txXfrm>
        <a:off x="237958" y="3619648"/>
        <a:ext cx="4796861" cy="152"/>
      </dsp:txXfrm>
    </dsp:sp>
    <dsp:sp modelId="{566C16DD-D92E-4F77-8E12-C37EEAF20140}">
      <dsp:nvSpPr>
        <dsp:cNvPr id="0" name=""/>
        <dsp:cNvSpPr/>
      </dsp:nvSpPr>
      <dsp:spPr>
        <a:xfrm>
          <a:off x="6905925" y="415612"/>
          <a:ext cx="1867701" cy="18319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1631A50-A8A9-4362-8170-A885C694DB4D}">
      <dsp:nvSpPr>
        <dsp:cNvPr id="0" name=""/>
        <dsp:cNvSpPr/>
      </dsp:nvSpPr>
      <dsp:spPr>
        <a:xfrm>
          <a:off x="5790081" y="2416136"/>
          <a:ext cx="5350101" cy="101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66800">
            <a:lnSpc>
              <a:spcPct val="90000"/>
            </a:lnSpc>
            <a:spcBef>
              <a:spcPct val="0"/>
            </a:spcBef>
            <a:spcAft>
              <a:spcPct val="35000"/>
            </a:spcAft>
            <a:buNone/>
            <a:defRPr b="1"/>
          </a:pPr>
          <a:r>
            <a:rPr lang="en-US" sz="2400" kern="1200" dirty="0"/>
            <a:t>It is not necessary to evaluate your entire program.</a:t>
          </a:r>
        </a:p>
      </dsp:txBody>
      <dsp:txXfrm>
        <a:off x="5790081" y="2416136"/>
        <a:ext cx="5350101" cy="1012500"/>
      </dsp:txXfrm>
    </dsp:sp>
    <dsp:sp modelId="{6EE85F8B-F976-4E22-9150-3F00D4782E83}">
      <dsp:nvSpPr>
        <dsp:cNvPr id="0" name=""/>
        <dsp:cNvSpPr/>
      </dsp:nvSpPr>
      <dsp:spPr>
        <a:xfrm>
          <a:off x="5790081" y="3619648"/>
          <a:ext cx="5350101" cy="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89000">
            <a:lnSpc>
              <a:spcPct val="90000"/>
            </a:lnSpc>
            <a:spcBef>
              <a:spcPct val="0"/>
            </a:spcBef>
            <a:spcAft>
              <a:spcPct val="35000"/>
            </a:spcAft>
            <a:buNone/>
          </a:pPr>
          <a:r>
            <a:rPr lang="en-US" sz="2000" kern="1200" dirty="0"/>
            <a:t>Evaluation can be narrow or broad depending on questions to be answered</a:t>
          </a:r>
        </a:p>
        <a:p>
          <a:pPr marL="0" lvl="0" indent="0" algn="l" defTabSz="889000">
            <a:lnSpc>
              <a:spcPct val="90000"/>
            </a:lnSpc>
            <a:spcBef>
              <a:spcPct val="0"/>
            </a:spcBef>
            <a:spcAft>
              <a:spcPct val="35000"/>
            </a:spcAft>
            <a:buNone/>
          </a:pPr>
          <a:r>
            <a:rPr lang="en-US" sz="2000" kern="1200" dirty="0"/>
            <a:t>Evaluation is not a one-time activity but a series of activities over time that align with the life cycle of your program</a:t>
          </a:r>
        </a:p>
      </dsp:txBody>
      <dsp:txXfrm>
        <a:off x="5790081" y="3619648"/>
        <a:ext cx="5350101" cy="1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D658A5-7EAB-431F-B861-208BA84BF130}">
      <dsp:nvSpPr>
        <dsp:cNvPr id="0" name=""/>
        <dsp:cNvSpPr/>
      </dsp:nvSpPr>
      <dsp:spPr>
        <a:xfrm>
          <a:off x="0" y="1887"/>
          <a:ext cx="11036690" cy="95637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1A18D63-21CB-49CA-A78C-F203D9E82989}">
      <dsp:nvSpPr>
        <dsp:cNvPr id="0" name=""/>
        <dsp:cNvSpPr/>
      </dsp:nvSpPr>
      <dsp:spPr>
        <a:xfrm>
          <a:off x="289303" y="217071"/>
          <a:ext cx="526006" cy="526006"/>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E7ECC7-0496-4111-9B50-2507DA22762F}">
      <dsp:nvSpPr>
        <dsp:cNvPr id="0" name=""/>
        <dsp:cNvSpPr/>
      </dsp:nvSpPr>
      <dsp:spPr>
        <a:xfrm>
          <a:off x="1441343" y="1887"/>
          <a:ext cx="4293051" cy="9563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216" tIns="101216" rIns="101216" bIns="101216" numCol="1" spcCol="1270" anchor="ctr" anchorCtr="0">
          <a:noAutofit/>
        </a:bodyPr>
        <a:lstStyle/>
        <a:p>
          <a:pPr marL="0" lvl="0" indent="0" algn="l" defTabSz="977900">
            <a:lnSpc>
              <a:spcPct val="100000"/>
            </a:lnSpc>
            <a:spcBef>
              <a:spcPct val="0"/>
            </a:spcBef>
            <a:spcAft>
              <a:spcPct val="35000"/>
            </a:spcAft>
            <a:buNone/>
          </a:pPr>
          <a:r>
            <a:rPr lang="en-US" sz="2200" b="0" i="0" kern="1200" baseline="0" dirty="0"/>
            <a:t>Single group pre-post design </a:t>
          </a:r>
          <a:endParaRPr lang="en-US" sz="2200" kern="1200" dirty="0"/>
        </a:p>
      </dsp:txBody>
      <dsp:txXfrm>
        <a:off x="1441343" y="1887"/>
        <a:ext cx="4293051" cy="956376"/>
      </dsp:txXfrm>
    </dsp:sp>
    <dsp:sp modelId="{3D31A5C4-FCDB-4650-89CC-649BDC3642C3}">
      <dsp:nvSpPr>
        <dsp:cNvPr id="0" name=""/>
        <dsp:cNvSpPr/>
      </dsp:nvSpPr>
      <dsp:spPr>
        <a:xfrm>
          <a:off x="6071125" y="1887"/>
          <a:ext cx="4965564" cy="9563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216" tIns="101216" rIns="101216" bIns="101216" numCol="1" spcCol="1270" anchor="ctr" anchorCtr="0">
          <a:noAutofit/>
        </a:bodyPr>
        <a:lstStyle/>
        <a:p>
          <a:pPr marL="0" lvl="0" indent="0" algn="l" defTabSz="711200">
            <a:lnSpc>
              <a:spcPct val="100000"/>
            </a:lnSpc>
            <a:spcBef>
              <a:spcPct val="0"/>
            </a:spcBef>
            <a:spcAft>
              <a:spcPct val="35000"/>
            </a:spcAft>
            <a:buNone/>
          </a:pPr>
          <a:r>
            <a:rPr lang="en-US" sz="1600" b="0" i="0" kern="1200" dirty="0"/>
            <a:t>Provides a comparison of program beneficiaries before and after they receive program services</a:t>
          </a:r>
          <a:endParaRPr lang="en-US" sz="1600" kern="1200" dirty="0"/>
        </a:p>
      </dsp:txBody>
      <dsp:txXfrm>
        <a:off x="6071125" y="1887"/>
        <a:ext cx="4965564" cy="956376"/>
      </dsp:txXfrm>
    </dsp:sp>
    <dsp:sp modelId="{2E4A7BFF-5044-4337-8F8E-D2A7732B559A}">
      <dsp:nvSpPr>
        <dsp:cNvPr id="0" name=""/>
        <dsp:cNvSpPr/>
      </dsp:nvSpPr>
      <dsp:spPr>
        <a:xfrm>
          <a:off x="0" y="1197357"/>
          <a:ext cx="11036690" cy="95637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C58022-91BD-4020-A85B-00AA0C352EC4}">
      <dsp:nvSpPr>
        <dsp:cNvPr id="0" name=""/>
        <dsp:cNvSpPr/>
      </dsp:nvSpPr>
      <dsp:spPr>
        <a:xfrm>
          <a:off x="111939" y="1274562"/>
          <a:ext cx="427896" cy="35881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558874-48DB-4531-A48D-ED95DFA0D8AC}">
      <dsp:nvSpPr>
        <dsp:cNvPr id="0" name=""/>
        <dsp:cNvSpPr/>
      </dsp:nvSpPr>
      <dsp:spPr>
        <a:xfrm>
          <a:off x="1456591" y="1197357"/>
          <a:ext cx="4262557" cy="9563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216" tIns="101216" rIns="101216" bIns="101216" numCol="1" spcCol="1270" anchor="ctr" anchorCtr="0">
          <a:noAutofit/>
        </a:bodyPr>
        <a:lstStyle/>
        <a:p>
          <a:pPr marL="0" lvl="0" indent="0" algn="l" defTabSz="977900">
            <a:lnSpc>
              <a:spcPct val="100000"/>
            </a:lnSpc>
            <a:spcBef>
              <a:spcPct val="0"/>
            </a:spcBef>
            <a:spcAft>
              <a:spcPct val="35000"/>
            </a:spcAft>
            <a:buNone/>
          </a:pPr>
          <a:r>
            <a:rPr lang="en-US" sz="2200" b="0" i="0" kern="1200" baseline="0" dirty="0"/>
            <a:t>Two group post design </a:t>
          </a:r>
          <a:endParaRPr lang="en-US" sz="2200" kern="1200" dirty="0"/>
        </a:p>
      </dsp:txBody>
      <dsp:txXfrm>
        <a:off x="1456591" y="1197357"/>
        <a:ext cx="4262557" cy="956376"/>
      </dsp:txXfrm>
    </dsp:sp>
    <dsp:sp modelId="{E16466D8-0707-43CA-A400-2E9980A1016D}">
      <dsp:nvSpPr>
        <dsp:cNvPr id="0" name=""/>
        <dsp:cNvSpPr/>
      </dsp:nvSpPr>
      <dsp:spPr>
        <a:xfrm>
          <a:off x="6071125" y="1197357"/>
          <a:ext cx="4965564" cy="9563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216" tIns="101216" rIns="101216" bIns="101216" numCol="1" spcCol="1270" anchor="ctr" anchorCtr="0">
          <a:noAutofit/>
        </a:bodyPr>
        <a:lstStyle/>
        <a:p>
          <a:pPr marL="0" lvl="0" indent="0" algn="l" defTabSz="711200">
            <a:lnSpc>
              <a:spcPct val="100000"/>
            </a:lnSpc>
            <a:spcBef>
              <a:spcPct val="0"/>
            </a:spcBef>
            <a:spcAft>
              <a:spcPct val="35000"/>
            </a:spcAft>
            <a:buNone/>
          </a:pPr>
          <a:r>
            <a:rPr lang="en-US" sz="1600" b="0" i="0" kern="1200" dirty="0"/>
            <a:t>Examines outcomes for program beneficiaries after they receive program services and for a similar comparison group </a:t>
          </a:r>
          <a:endParaRPr lang="en-US" sz="1600" kern="1200" dirty="0"/>
        </a:p>
      </dsp:txBody>
      <dsp:txXfrm>
        <a:off x="6071125" y="1197357"/>
        <a:ext cx="4965564" cy="956376"/>
      </dsp:txXfrm>
    </dsp:sp>
    <dsp:sp modelId="{4A1A33C3-BFCE-4ADF-AB69-23FBC64FB7C1}">
      <dsp:nvSpPr>
        <dsp:cNvPr id="0" name=""/>
        <dsp:cNvSpPr/>
      </dsp:nvSpPr>
      <dsp:spPr>
        <a:xfrm>
          <a:off x="0" y="2392827"/>
          <a:ext cx="11036690" cy="95637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75E3C4-759B-4897-98DC-6C7E68A29FA7}">
      <dsp:nvSpPr>
        <dsp:cNvPr id="0" name=""/>
        <dsp:cNvSpPr/>
      </dsp:nvSpPr>
      <dsp:spPr>
        <a:xfrm>
          <a:off x="289303" y="2608012"/>
          <a:ext cx="526006" cy="52600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4E89BA-786E-44C8-845C-1CBF0382D82D}">
      <dsp:nvSpPr>
        <dsp:cNvPr id="0" name=""/>
        <dsp:cNvSpPr/>
      </dsp:nvSpPr>
      <dsp:spPr>
        <a:xfrm>
          <a:off x="1471838" y="2392827"/>
          <a:ext cx="4232062" cy="9563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216" tIns="101216" rIns="101216" bIns="101216" numCol="1" spcCol="1270" anchor="ctr" anchorCtr="0">
          <a:noAutofit/>
        </a:bodyPr>
        <a:lstStyle/>
        <a:p>
          <a:pPr marL="0" lvl="0" indent="0" algn="l" defTabSz="977900">
            <a:lnSpc>
              <a:spcPct val="100000"/>
            </a:lnSpc>
            <a:spcBef>
              <a:spcPct val="0"/>
            </a:spcBef>
            <a:spcAft>
              <a:spcPct val="35000"/>
            </a:spcAft>
            <a:buNone/>
          </a:pPr>
          <a:r>
            <a:rPr lang="en-US" sz="2200" b="0" i="0" kern="1200" baseline="0" dirty="0"/>
            <a:t>Retrospective study designs </a:t>
          </a:r>
          <a:endParaRPr lang="en-US" sz="2200" kern="1200" dirty="0"/>
        </a:p>
      </dsp:txBody>
      <dsp:txXfrm>
        <a:off x="1471838" y="2392827"/>
        <a:ext cx="4232062" cy="956376"/>
      </dsp:txXfrm>
    </dsp:sp>
    <dsp:sp modelId="{13FA65E9-7DCB-401A-B83C-B8693E12ECDA}">
      <dsp:nvSpPr>
        <dsp:cNvPr id="0" name=""/>
        <dsp:cNvSpPr/>
      </dsp:nvSpPr>
      <dsp:spPr>
        <a:xfrm>
          <a:off x="6071125" y="2392827"/>
          <a:ext cx="4965564" cy="9563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216" tIns="101216" rIns="101216" bIns="101216" numCol="1" spcCol="1270" anchor="ctr" anchorCtr="0">
          <a:noAutofit/>
        </a:bodyPr>
        <a:lstStyle/>
        <a:p>
          <a:pPr marL="0" lvl="0" indent="0" algn="l" defTabSz="711200">
            <a:lnSpc>
              <a:spcPct val="100000"/>
            </a:lnSpc>
            <a:spcBef>
              <a:spcPct val="0"/>
            </a:spcBef>
            <a:spcAft>
              <a:spcPct val="35000"/>
            </a:spcAft>
            <a:buNone/>
          </a:pPr>
          <a:r>
            <a:rPr lang="en-US" sz="1600" b="0" i="0" kern="1200" dirty="0"/>
            <a:t>Ask previous program beneficiaries to provide opinion on the effects of the program services they received</a:t>
          </a:r>
          <a:endParaRPr lang="en-US" sz="1600" kern="1200" dirty="0"/>
        </a:p>
      </dsp:txBody>
      <dsp:txXfrm>
        <a:off x="6071125" y="2392827"/>
        <a:ext cx="4965564" cy="956376"/>
      </dsp:txXfrm>
    </dsp:sp>
    <dsp:sp modelId="{D8547E6D-B2B3-4EBB-8216-BED520DF22C2}">
      <dsp:nvSpPr>
        <dsp:cNvPr id="0" name=""/>
        <dsp:cNvSpPr/>
      </dsp:nvSpPr>
      <dsp:spPr>
        <a:xfrm>
          <a:off x="0" y="3588297"/>
          <a:ext cx="11036690" cy="95637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08B2E8-B1B8-40D7-BD97-89C8748A4806}">
      <dsp:nvSpPr>
        <dsp:cNvPr id="0" name=""/>
        <dsp:cNvSpPr/>
      </dsp:nvSpPr>
      <dsp:spPr>
        <a:xfrm>
          <a:off x="289303" y="3803482"/>
          <a:ext cx="526006" cy="52600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26F44C-11F2-479A-87D7-44827906F82C}">
      <dsp:nvSpPr>
        <dsp:cNvPr id="0" name=""/>
        <dsp:cNvSpPr/>
      </dsp:nvSpPr>
      <dsp:spPr>
        <a:xfrm>
          <a:off x="1471838" y="3588297"/>
          <a:ext cx="4232062" cy="9563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216" tIns="101216" rIns="101216" bIns="101216" numCol="1" spcCol="1270" anchor="ctr" anchorCtr="0">
          <a:noAutofit/>
        </a:bodyPr>
        <a:lstStyle/>
        <a:p>
          <a:pPr marL="0" lvl="0" indent="0" algn="l" defTabSz="977900">
            <a:lnSpc>
              <a:spcPct val="100000"/>
            </a:lnSpc>
            <a:spcBef>
              <a:spcPct val="0"/>
            </a:spcBef>
            <a:spcAft>
              <a:spcPct val="35000"/>
            </a:spcAft>
            <a:buNone/>
          </a:pPr>
          <a:r>
            <a:rPr lang="en-US" sz="2200" b="0" i="0" kern="1200" baseline="0" dirty="0"/>
            <a:t>Member surveys</a:t>
          </a:r>
          <a:endParaRPr lang="en-US" sz="2200" kern="1200" dirty="0"/>
        </a:p>
      </dsp:txBody>
      <dsp:txXfrm>
        <a:off x="1471838" y="3588297"/>
        <a:ext cx="4232062" cy="956376"/>
      </dsp:txXfrm>
    </dsp:sp>
    <dsp:sp modelId="{37672832-62BE-459B-BD91-D44FD3BF2E3B}">
      <dsp:nvSpPr>
        <dsp:cNvPr id="0" name=""/>
        <dsp:cNvSpPr/>
      </dsp:nvSpPr>
      <dsp:spPr>
        <a:xfrm>
          <a:off x="6071125" y="3588297"/>
          <a:ext cx="4965564" cy="9563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216" tIns="101216" rIns="101216" bIns="101216" numCol="1" spcCol="1270" anchor="ctr" anchorCtr="0">
          <a:noAutofit/>
        </a:bodyPr>
        <a:lstStyle/>
        <a:p>
          <a:pPr marL="0" lvl="0" indent="0" algn="l" defTabSz="711200">
            <a:lnSpc>
              <a:spcPct val="100000"/>
            </a:lnSpc>
            <a:spcBef>
              <a:spcPct val="0"/>
            </a:spcBef>
            <a:spcAft>
              <a:spcPct val="35000"/>
            </a:spcAft>
            <a:buNone/>
          </a:pPr>
          <a:r>
            <a:rPr lang="en-US" sz="1600" b="0" i="0" kern="1200" dirty="0"/>
            <a:t>Survey members on their program experiences and opinions of the results of their service</a:t>
          </a:r>
          <a:endParaRPr lang="en-US" sz="1600" kern="1200" dirty="0"/>
        </a:p>
      </dsp:txBody>
      <dsp:txXfrm>
        <a:off x="6071125" y="3588297"/>
        <a:ext cx="4965564" cy="956376"/>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269217D-3066-934B-A77F-DB49E68062A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F7FB155-57A4-4643-B50C-F308A1730D5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36B3A6-128C-B047-B8B3-D455E7993B32}" type="datetimeFigureOut">
              <a:rPr lang="en-US" smtClean="0"/>
              <a:t>1/3/2024</a:t>
            </a:fld>
            <a:endParaRPr lang="en-US" dirty="0"/>
          </a:p>
        </p:txBody>
      </p:sp>
      <p:sp>
        <p:nvSpPr>
          <p:cNvPr id="4" name="Footer Placeholder 3">
            <a:extLst>
              <a:ext uri="{FF2B5EF4-FFF2-40B4-BE49-F238E27FC236}">
                <a16:creationId xmlns:a16="http://schemas.microsoft.com/office/drawing/2014/main" id="{A634979A-85CB-3046-A28B-DB42C6D09D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B6E86CA-572F-CD4A-841F-D5836DC6D95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812D51-86C3-8745-8D9D-5AE4B8E9AA94}" type="slidenum">
              <a:rPr lang="en-US" smtClean="0"/>
              <a:t>‹#›</a:t>
            </a:fld>
            <a:endParaRPr lang="en-US" dirty="0"/>
          </a:p>
        </p:txBody>
      </p:sp>
    </p:spTree>
    <p:extLst>
      <p:ext uri="{BB962C8B-B14F-4D97-AF65-F5344CB8AC3E}">
        <p14:creationId xmlns:p14="http://schemas.microsoft.com/office/powerpoint/2010/main" val="4048724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5666B-449B-E44F-807C-820F308E0CD0}" type="datetimeFigureOut">
              <a:rPr lang="en-US" smtClean="0"/>
              <a:t>1/3/2024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D49445-AB42-5F40-8FC0-3094745C6D48}" type="slidenum">
              <a:rPr lang="en-US" smtClean="0"/>
              <a:t>‹#›</a:t>
            </a:fld>
            <a:endParaRPr lang="en-US" dirty="0"/>
          </a:p>
        </p:txBody>
      </p:sp>
    </p:spTree>
    <p:extLst>
      <p:ext uri="{BB962C8B-B14F-4D97-AF65-F5344CB8AC3E}">
        <p14:creationId xmlns:p14="http://schemas.microsoft.com/office/powerpoint/2010/main" val="1769940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EDD49445-AB42-5F40-8FC0-3094745C6D48}" type="slidenum">
              <a:rPr lang="en-US" smtClean="0"/>
              <a:t>1</a:t>
            </a:fld>
            <a:endParaRPr lang="en-US" dirty="0"/>
          </a:p>
        </p:txBody>
      </p:sp>
      <p:sp>
        <p:nvSpPr>
          <p:cNvPr id="6" name="Notes Placeholder 5">
            <a:extLst>
              <a:ext uri="{FF2B5EF4-FFF2-40B4-BE49-F238E27FC236}">
                <a16:creationId xmlns:a16="http://schemas.microsoft.com/office/drawing/2014/main" id="{F2C2D723-922C-3F45-A96E-DEA59E8B6D26}"/>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2723935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Facilitator notes</a:t>
            </a:r>
            <a:r>
              <a:rPr lang="en-US" dirty="0"/>
              <a:t>: Now that we have provided a clear understanding of AmeriCorps’ developmental approach</a:t>
            </a:r>
            <a:r>
              <a:rPr lang="en-US" baseline="0" dirty="0"/>
              <a:t> to evaluation, we will turn our attention to discussing what is evaluation design. </a:t>
            </a:r>
            <a:r>
              <a:rPr lang="en-US" dirty="0">
                <a:effectLst/>
              </a:rPr>
              <a:t>If the</a:t>
            </a:r>
            <a:r>
              <a:rPr lang="en-US" baseline="0" dirty="0">
                <a:effectLst/>
              </a:rPr>
              <a:t> results of your </a:t>
            </a:r>
            <a:r>
              <a:rPr lang="en-US" dirty="0">
                <a:effectLst/>
              </a:rPr>
              <a:t>evaluation are to be reliable, you have to give the evaluation a structure that will tell you what you want to know. That structure is the evaluation’s design,</a:t>
            </a:r>
            <a:r>
              <a:rPr lang="en-US" baseline="0" dirty="0">
                <a:effectLst/>
              </a:rPr>
              <a:t> and it includes why the evaluation is being conducted, what will be measured, who will participate in the evaluation, when and how data will be collected, what methods will be used to collect the data, and whether a comparison group is appropriate and how feasible it is to identify one. T</a:t>
            </a:r>
            <a:r>
              <a:rPr lang="en-US" dirty="0"/>
              <a:t>he evaluation design you choose depends on what kinds of questions your evaluation is meant to answer. We will talk more about how research questions determine the evaluation design later in the presentation. </a:t>
            </a:r>
          </a:p>
        </p:txBody>
      </p:sp>
      <p:sp>
        <p:nvSpPr>
          <p:cNvPr id="5" name="Slide Number Placeholder 4"/>
          <p:cNvSpPr>
            <a:spLocks noGrp="1"/>
          </p:cNvSpPr>
          <p:nvPr>
            <p:ph type="sldNum" sz="quarter" idx="11"/>
          </p:nvPr>
        </p:nvSpPr>
        <p:spPr/>
        <p:txBody>
          <a:bodyPr/>
          <a:lstStyle/>
          <a:p>
            <a:fld id="{DA910615-33E9-A44A-87B7-52BAF2946AF9}" type="slidenum">
              <a:rPr lang="en-US" smtClean="0"/>
              <a:pPr/>
              <a:t>10</a:t>
            </a:fld>
            <a:endParaRPr lang="en-US" dirty="0"/>
          </a:p>
        </p:txBody>
      </p:sp>
    </p:spTree>
    <p:extLst>
      <p:ext uri="{BB962C8B-B14F-4D97-AF65-F5344CB8AC3E}">
        <p14:creationId xmlns:p14="http://schemas.microsoft.com/office/powerpoint/2010/main" val="436219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462202">
              <a:defRPr/>
            </a:pPr>
            <a:r>
              <a:rPr lang="en-US" u="sng" dirty="0"/>
              <a:t>Facilitators</a:t>
            </a:r>
            <a:r>
              <a:rPr lang="en-US" u="sng" baseline="0" dirty="0"/>
              <a:t> notes</a:t>
            </a:r>
            <a:r>
              <a:rPr lang="en-US" baseline="0" dirty="0"/>
              <a:t>: The </a:t>
            </a:r>
            <a:r>
              <a:rPr lang="en-US" dirty="0"/>
              <a:t>appropriate design for evaluating a</a:t>
            </a:r>
            <a:r>
              <a:rPr lang="en-US" baseline="0" dirty="0"/>
              <a:t> program </a:t>
            </a:r>
            <a:r>
              <a:rPr lang="en-US" dirty="0"/>
              <a:t>will largely depend upon certain considerations. Most</a:t>
            </a:r>
            <a:r>
              <a:rPr lang="en-US" baseline="0" dirty="0"/>
              <a:t> important to selecting an appropriate evaluation design is a clear and detailed understanding of your program model. </a:t>
            </a:r>
            <a:r>
              <a:rPr lang="en-US" dirty="0"/>
              <a:t>Also, it is important to have a clear understanding of what is the primary purpose or goal of the evaluation. For example,</a:t>
            </a:r>
            <a:r>
              <a:rPr lang="en-US" baseline="0" dirty="0"/>
              <a:t> </a:t>
            </a:r>
            <a:r>
              <a:rPr lang="en-US" dirty="0"/>
              <a:t>do you want to focus on the process of program implementation (what your program does and how well you do it) or on the outcomes achieved (what difference did your program make), or both? Also, the specific evaluation questions you want the evaluation to answer will help determine which type</a:t>
            </a:r>
            <a:r>
              <a:rPr lang="en-US" baseline="0" dirty="0"/>
              <a:t> of evaluation design you </a:t>
            </a:r>
            <a:r>
              <a:rPr lang="en-US" strike="noStrike" baseline="0" dirty="0"/>
              <a:t>should choose</a:t>
            </a:r>
            <a:r>
              <a:rPr lang="en-US" baseline="0" dirty="0">
                <a:solidFill>
                  <a:srgbClr val="FF0000"/>
                </a:solidFill>
              </a:rPr>
              <a:t>. </a:t>
            </a:r>
            <a:r>
              <a:rPr lang="en-US" baseline="0" dirty="0"/>
              <a:t>Another important consideration is the resources available for the evaluation, such as staff time, outside expertise, and funding.</a:t>
            </a:r>
            <a:r>
              <a:rPr lang="en-US" dirty="0"/>
              <a:t> Finally, the evaluation requirements laid out by your funder, such as AmeriCorps, are also a key consideration in</a:t>
            </a:r>
            <a:r>
              <a:rPr lang="en-US" baseline="0" dirty="0"/>
              <a:t> which design you select. We are going to discuss each of these key considerations in more detail next. </a:t>
            </a:r>
            <a:endParaRPr lang="en-US" dirty="0"/>
          </a:p>
        </p:txBody>
      </p:sp>
      <p:sp>
        <p:nvSpPr>
          <p:cNvPr id="4" name="Slide Number Placeholder 3"/>
          <p:cNvSpPr>
            <a:spLocks noGrp="1"/>
          </p:cNvSpPr>
          <p:nvPr>
            <p:ph type="sldNum" sz="quarter" idx="10"/>
          </p:nvPr>
        </p:nvSpPr>
        <p:spPr/>
        <p:txBody>
          <a:bodyPr/>
          <a:lstStyle/>
          <a:p>
            <a:fld id="{DA910615-33E9-A44A-87B7-52BAF2946AF9}" type="slidenum">
              <a:rPr lang="en-US" smtClean="0"/>
              <a:pPr/>
              <a:t>11</a:t>
            </a:fld>
            <a:endParaRPr lang="en-US" dirty="0"/>
          </a:p>
        </p:txBody>
      </p:sp>
    </p:spTree>
    <p:extLst>
      <p:ext uri="{BB962C8B-B14F-4D97-AF65-F5344CB8AC3E}">
        <p14:creationId xmlns:p14="http://schemas.microsoft.com/office/powerpoint/2010/main" val="1569803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EDD49445-AB42-5F40-8FC0-3094745C6D48}" type="slidenum">
              <a:rPr lang="en-US" smtClean="0"/>
              <a:t>12</a:t>
            </a:fld>
            <a:endParaRPr lang="en-US" dirty="0"/>
          </a:p>
        </p:txBody>
      </p:sp>
      <p:sp>
        <p:nvSpPr>
          <p:cNvPr id="6" name="Notes Placeholder 5">
            <a:extLst>
              <a:ext uri="{FF2B5EF4-FFF2-40B4-BE49-F238E27FC236}">
                <a16:creationId xmlns:a16="http://schemas.microsoft.com/office/drawing/2014/main" id="{E1370C59-A780-3E28-4001-B9B5020080B1}"/>
              </a:ext>
            </a:extLst>
          </p:cNvPr>
          <p:cNvSpPr>
            <a:spLocks noGrp="1"/>
          </p:cNvSpPr>
          <p:nvPr>
            <p:ph type="body" sz="quarter" idx="3"/>
          </p:nvPr>
        </p:nvSpPr>
        <p:spPr/>
        <p:txBody>
          <a:bodyPr/>
          <a:lstStyle/>
          <a:p>
            <a:pPr marL="0" lvl="1" defTabSz="453558">
              <a:defRPr/>
            </a:pPr>
            <a:r>
              <a:rPr lang="en-US" u="sng" dirty="0"/>
              <a:t>Facilitator notes</a:t>
            </a:r>
            <a:r>
              <a:rPr lang="en-US" dirty="0"/>
              <a:t>: The</a:t>
            </a:r>
            <a:r>
              <a:rPr lang="en-US" baseline="0" dirty="0"/>
              <a:t> first consideration is selecting an evaluation design that aligns with your program model. </a:t>
            </a:r>
            <a:r>
              <a:rPr lang="en-US" dirty="0"/>
              <a:t>As you begin to plan for an evaluation of a program or intervention, it is essential that there be a clear and comprehensive mapping of the program or intervention itself. Thus, a useful first step in planning an evaluation should be to clarify and confirm your program’s operations or processes and intended outcomes by developing a logic model. If your program has already developed a logic model, then you might only need to review the existing model and possibly update or refine it to reflect your current program operations and goals.</a:t>
            </a:r>
          </a:p>
          <a:p>
            <a:pPr marL="0" lvl="1" defTabSz="453558">
              <a:defRPr/>
            </a:pPr>
            <a:endParaRPr lang="en-US" dirty="0"/>
          </a:p>
          <a:p>
            <a:pPr marL="0" lvl="1" defTabSz="453558">
              <a:defRPr/>
            </a:pPr>
            <a:r>
              <a:rPr lang="en-US" dirty="0"/>
              <a:t>Let’s talk about what a program logic model is:</a:t>
            </a:r>
          </a:p>
          <a:p>
            <a:pPr marL="0" lvl="1" defTabSz="453558">
              <a:defRPr/>
            </a:pPr>
            <a:r>
              <a:rPr lang="en-US" dirty="0"/>
              <a:t>A program logic model is a detailed visual representation of your program and its </a:t>
            </a:r>
            <a:r>
              <a:rPr lang="en-US" dirty="0">
                <a:solidFill>
                  <a:schemeClr val="tx2"/>
                </a:solidFill>
              </a:rPr>
              <a:t>theory of change </a:t>
            </a:r>
            <a:r>
              <a:rPr lang="en-US" dirty="0"/>
              <a:t>that communicates how your program works, the resources you have to operate your program, the activities you carry out, and the outcomes you hope to achieve. Your program logic model should clearly communicate how your program works by depicting the intended relationships among program components. Key program components consist of:</a:t>
            </a:r>
          </a:p>
          <a:p>
            <a:pPr marL="170084" lvl="1" indent="-170084" defTabSz="453558">
              <a:buFontTx/>
              <a:buChar char="-"/>
              <a:defRPr/>
            </a:pPr>
            <a:r>
              <a:rPr lang="en-US" dirty="0"/>
              <a:t>Inputs or resources - which are considered essential for a program’s activities to occur. They may include any combination of human, financial, organizational, and community-based resources that are available to a program and used to carry out a program’s activities. </a:t>
            </a:r>
          </a:p>
          <a:p>
            <a:pPr marL="170084" lvl="1" indent="-170084" defTabSz="453558">
              <a:buFontTx/>
              <a:buChar char="-"/>
              <a:defRPr/>
            </a:pPr>
            <a:r>
              <a:rPr lang="en-US" dirty="0"/>
              <a:t>Activities – which are the specific actions that make up your program or intervention. They reflect processes, tools, events, and other actions that are used to bring about your program’s desired changes or results.  </a:t>
            </a:r>
          </a:p>
          <a:p>
            <a:pPr marL="170084" lvl="1" indent="-170084" defTabSz="453558">
              <a:buFontTx/>
              <a:buChar char="-"/>
              <a:defRPr/>
            </a:pPr>
            <a:r>
              <a:rPr lang="en-US" dirty="0"/>
              <a:t>Outputs – what a program’s specific activities will create or produce, providing evidence of service delivery</a:t>
            </a:r>
            <a:r>
              <a:rPr lang="en-US" baseline="0" dirty="0"/>
              <a:t> (e.g.,</a:t>
            </a:r>
            <a:r>
              <a:rPr lang="en-US" dirty="0"/>
              <a:t> the</a:t>
            </a:r>
            <a:r>
              <a:rPr lang="en-US" baseline="0" dirty="0"/>
              <a:t> </a:t>
            </a:r>
            <a:r>
              <a:rPr lang="en-US" dirty="0"/>
              <a:t>number of beneficiaries served or the number of children improving reading scores). </a:t>
            </a:r>
          </a:p>
          <a:p>
            <a:pPr marL="170084" lvl="1" indent="-170084" defTabSz="453558">
              <a:buFontTx/>
              <a:buChar char="-"/>
              <a:defRPr/>
            </a:pPr>
            <a:r>
              <a:rPr lang="en-US" dirty="0"/>
              <a:t>Outcomes - the specific changes that may result from a program’s activities or intervention. A program’s outcomes fall along a continuum, ranging from short- to long-term results (e.g., an increase in knowledge of</a:t>
            </a:r>
            <a:r>
              <a:rPr lang="en-US" baseline="0" dirty="0"/>
              <a:t> healthy food choices</a:t>
            </a:r>
            <a:r>
              <a:rPr lang="en-US" dirty="0"/>
              <a:t> , a decrease in delinquency rates, or an increase in literacy). </a:t>
            </a:r>
          </a:p>
          <a:p>
            <a:pPr marL="0" lvl="1" defTabSz="453558">
              <a:defRPr/>
            </a:pPr>
            <a:endParaRPr lang="en-US" dirty="0"/>
          </a:p>
          <a:p>
            <a:pPr marL="0" lvl="1" defTabSz="453558">
              <a:defRPr/>
            </a:pPr>
            <a:r>
              <a:rPr lang="en-US" dirty="0"/>
              <a:t>Logic models are typically read from left to right, employing an if-then sequence among key components. A generic example is shown here. It reads, if your program has these inputs or resources, then it can carry out these activities. If your program carries out these activities, then it can produce these outputs. If your program has produced these outputs, then it will achieve these outcomes.</a:t>
            </a:r>
          </a:p>
          <a:p>
            <a:pPr marL="0" lvl="1" defTabSz="453558">
              <a:defRPr/>
            </a:pPr>
            <a:endParaRPr lang="en-US" dirty="0"/>
          </a:p>
          <a:p>
            <a:pPr marL="0" lvl="1" defTabSz="453558">
              <a:defRPr/>
            </a:pPr>
            <a:r>
              <a:rPr lang="en-US" dirty="0"/>
              <a:t>In addition,</a:t>
            </a:r>
            <a:r>
              <a:rPr lang="en-US" baseline="0" dirty="0"/>
              <a:t> we can think of a </a:t>
            </a:r>
            <a:r>
              <a:rPr lang="en-US" dirty="0"/>
              <a:t>logic model as essentially having two “sides.” The </a:t>
            </a:r>
            <a:r>
              <a:rPr lang="en-US" b="1" dirty="0"/>
              <a:t>process</a:t>
            </a:r>
            <a:r>
              <a:rPr lang="en-US" dirty="0"/>
              <a:t> side focuses on a program’s implementation or its planned work – inputs/resources, activities, and outputs (direct products). The </a:t>
            </a:r>
            <a:r>
              <a:rPr lang="en-US" b="1" dirty="0"/>
              <a:t>outcomes</a:t>
            </a:r>
            <a:r>
              <a:rPr lang="en-US" dirty="0"/>
              <a:t> side of the logic model describes the expected sequence of changes that the program is to accomplish, which can be short-term, medium-term, and/or long-term changes. The outcomes side reflects what difference the program intends to make.</a:t>
            </a:r>
          </a:p>
        </p:txBody>
      </p:sp>
    </p:spTree>
    <p:extLst>
      <p:ext uri="{BB962C8B-B14F-4D97-AF65-F5344CB8AC3E}">
        <p14:creationId xmlns:p14="http://schemas.microsoft.com/office/powerpoint/2010/main" val="911133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Facilitator notes</a:t>
            </a:r>
            <a:r>
              <a:rPr lang="en-US" dirty="0"/>
              <a:t>: On this slide, we present an example logic model for a hypothetical </a:t>
            </a:r>
            <a:r>
              <a:rPr lang="en-US" baseline="0" dirty="0"/>
              <a:t>literacy program, using AmeriCorps’</a:t>
            </a:r>
            <a:r>
              <a:rPr lang="en-US" dirty="0"/>
              <a:t> template for a program logic model. </a:t>
            </a:r>
          </a:p>
          <a:p>
            <a:endParaRPr lang="en-US" dirty="0"/>
          </a:p>
          <a:p>
            <a:r>
              <a:rPr lang="en-US" dirty="0"/>
              <a:t>This hypothetical</a:t>
            </a:r>
            <a:r>
              <a:rPr lang="en-US" baseline="0" dirty="0"/>
              <a:t> program is designed to address the low literacy rates of elementary school students in California. </a:t>
            </a:r>
            <a:r>
              <a:rPr lang="en-US" dirty="0"/>
              <a:t>In this example program, a school district in California is implementing a literacy program in several of their elementary schools. The program involves AmeriCorps members delivering one-on-one tutoring using research-based interventions for elementary school students who are not reading at pre-established targets. Once students are scoring on benchmark, they are graduated from the tutoring program. </a:t>
            </a:r>
          </a:p>
          <a:p>
            <a:endParaRPr lang="en-US" dirty="0"/>
          </a:p>
          <a:p>
            <a:r>
              <a:rPr lang="en-US" dirty="0"/>
              <a:t>The logic model we present here is a visual</a:t>
            </a:r>
            <a:r>
              <a:rPr lang="en-US" baseline="0" dirty="0"/>
              <a:t> summary of this program. We’ll read through the logic model together, starting from the left column and moving progressively to the right.  </a:t>
            </a:r>
            <a:endParaRPr lang="en-US" dirty="0"/>
          </a:p>
          <a:p>
            <a:endParaRPr lang="en-US" dirty="0"/>
          </a:p>
          <a:p>
            <a:r>
              <a:rPr lang="en-US" dirty="0"/>
              <a:t>On the left side, we begin with the program’s investments, referred to as </a:t>
            </a:r>
            <a:r>
              <a:rPr lang="en-US" b="1" dirty="0"/>
              <a:t>inputs</a:t>
            </a:r>
            <a:r>
              <a:rPr lang="en-US" dirty="0"/>
              <a:t> o</a:t>
            </a:r>
            <a:r>
              <a:rPr lang="en-US" baseline="0" dirty="0"/>
              <a:t>r resources. For this literacy program, this inclu</a:t>
            </a:r>
            <a:r>
              <a:rPr lang="en-US" dirty="0"/>
              <a:t>des </a:t>
            </a:r>
          </a:p>
          <a:p>
            <a:pPr marL="171450" indent="-171450">
              <a:buFontTx/>
              <a:buChar char="-"/>
            </a:pPr>
            <a:r>
              <a:rPr lang="en-US" dirty="0"/>
              <a:t>Funding</a:t>
            </a:r>
          </a:p>
          <a:p>
            <a:pPr marL="171450" indent="-171450">
              <a:buFontTx/>
              <a:buChar char="-"/>
            </a:pPr>
            <a:r>
              <a:rPr lang="en-US" dirty="0"/>
              <a:t>Program staff</a:t>
            </a:r>
          </a:p>
          <a:p>
            <a:pPr marL="171450" indent="-171450">
              <a:buFontTx/>
              <a:buChar char="-"/>
            </a:pPr>
            <a:r>
              <a:rPr lang="en-US" dirty="0"/>
              <a:t>AmeriCorps members</a:t>
            </a:r>
          </a:p>
          <a:p>
            <a:pPr marL="171450" indent="-171450">
              <a:buFontTx/>
              <a:buChar char="-"/>
            </a:pPr>
            <a:r>
              <a:rPr lang="en-US" dirty="0"/>
              <a:t>Non-AmeriCorps volunteers </a:t>
            </a:r>
          </a:p>
          <a:p>
            <a:pPr marL="171450" indent="-171450">
              <a:buFontTx/>
              <a:buChar char="-"/>
            </a:pPr>
            <a:r>
              <a:rPr lang="en-US" dirty="0"/>
              <a:t>Research for identifying evidence-based literacy interventions to be used </a:t>
            </a:r>
          </a:p>
          <a:p>
            <a:endParaRPr lang="en-US" dirty="0"/>
          </a:p>
          <a:p>
            <a:r>
              <a:rPr lang="en-US" dirty="0"/>
              <a:t>Moving to the next</a:t>
            </a:r>
            <a:r>
              <a:rPr lang="en-US" baseline="0" dirty="0"/>
              <a:t> column, if this program has these inputs, then it can carry out its planned </a:t>
            </a:r>
            <a:r>
              <a:rPr lang="en-US" b="1" baseline="0" dirty="0"/>
              <a:t>activity</a:t>
            </a:r>
            <a:r>
              <a:rPr lang="en-US" baseline="0" dirty="0"/>
              <a:t> which in this case is:</a:t>
            </a:r>
            <a:endParaRPr lang="en-US" dirty="0"/>
          </a:p>
          <a:p>
            <a:r>
              <a:rPr lang="en-US" dirty="0"/>
              <a:t>- One-on-one tutoring to students scoring below expected benchmarks on assessment tests</a:t>
            </a:r>
          </a:p>
          <a:p>
            <a:pPr>
              <a:buFontTx/>
              <a:buChar char="-"/>
            </a:pPr>
            <a:endParaRPr lang="en-US" dirty="0"/>
          </a:p>
          <a:p>
            <a:r>
              <a:rPr lang="en-US" dirty="0"/>
              <a:t>This activity will create or produce</a:t>
            </a:r>
            <a:r>
              <a:rPr lang="en-US" baseline="0" dirty="0"/>
              <a:t> the following </a:t>
            </a:r>
            <a:r>
              <a:rPr lang="en-US" b="1" baseline="0" dirty="0"/>
              <a:t>output</a:t>
            </a:r>
            <a:r>
              <a:rPr lang="en-US" baseline="0" dirty="0"/>
              <a:t>, which refers to the product or evidence that the activity was carried out:</a:t>
            </a:r>
            <a:endParaRPr lang="en-US" dirty="0"/>
          </a:p>
          <a:p>
            <a:pPr marL="173326" indent="-173326">
              <a:buFontTx/>
              <a:buChar char="-"/>
            </a:pPr>
            <a:r>
              <a:rPr lang="en-US" dirty="0"/>
              <a:t>#</a:t>
            </a:r>
            <a:r>
              <a:rPr lang="en-US" dirty="0">
                <a:solidFill>
                  <a:srgbClr val="595959"/>
                </a:solidFill>
                <a:ea typeface="Calibri"/>
                <a:cs typeface="Times New Roman"/>
              </a:rPr>
              <a:t> students receiving tutoring assistance</a:t>
            </a:r>
          </a:p>
          <a:p>
            <a:pPr marL="173326" indent="-173326">
              <a:buFontTx/>
              <a:buChar char="-"/>
            </a:pPr>
            <a:endParaRPr lang="en-US" dirty="0"/>
          </a:p>
          <a:p>
            <a:r>
              <a:rPr lang="en-US" dirty="0"/>
              <a:t>The next column refers to the </a:t>
            </a:r>
            <a:r>
              <a:rPr lang="en-US" b="1" dirty="0"/>
              <a:t>short-term outcomes</a:t>
            </a:r>
            <a:r>
              <a:rPr lang="en-US" dirty="0"/>
              <a:t> of the program. These are the</a:t>
            </a:r>
            <a:r>
              <a:rPr lang="en-US" baseline="0" dirty="0"/>
              <a:t> immediate </a:t>
            </a:r>
            <a:r>
              <a:rPr lang="en-US" dirty="0"/>
              <a:t>changes that are expected to result from program services and activities. In the short-term, this hypothetical</a:t>
            </a:r>
            <a:r>
              <a:rPr lang="en-US" baseline="0" dirty="0"/>
              <a:t> program expects to see an i</a:t>
            </a:r>
            <a:r>
              <a:rPr lang="en-US" dirty="0">
                <a:solidFill>
                  <a:srgbClr val="595959"/>
                </a:solidFill>
                <a:ea typeface="Calibri"/>
                <a:cs typeface="Times New Roman"/>
              </a:rPr>
              <a:t>ncrease in the number of students scoring at or above benchmark on literacy assessments, as well</a:t>
            </a:r>
            <a:r>
              <a:rPr lang="en-US" baseline="0" dirty="0">
                <a:solidFill>
                  <a:srgbClr val="595959"/>
                </a:solidFill>
                <a:ea typeface="Calibri"/>
                <a:cs typeface="Times New Roman"/>
              </a:rPr>
              <a:t> as i</a:t>
            </a:r>
            <a:r>
              <a:rPr lang="en-US" dirty="0">
                <a:solidFill>
                  <a:srgbClr val="595959"/>
                </a:solidFill>
                <a:ea typeface="Calibri"/>
                <a:cs typeface="Times New Roman"/>
              </a:rPr>
              <a:t>mproved student self-efficacy.</a:t>
            </a:r>
          </a:p>
          <a:p>
            <a:pPr marL="173326" indent="-173326" defTabSz="462202">
              <a:buFontTx/>
              <a:buChar char="-"/>
              <a:defRPr/>
            </a:pPr>
            <a:endParaRPr lang="en-US" dirty="0"/>
          </a:p>
          <a:p>
            <a:pPr defTabSz="462202">
              <a:defRPr/>
            </a:pPr>
            <a:r>
              <a:rPr lang="en-US" dirty="0"/>
              <a:t>Moving to the </a:t>
            </a:r>
            <a:r>
              <a:rPr lang="en-US" b="1" dirty="0"/>
              <a:t>medium-term outcomes </a:t>
            </a:r>
            <a:r>
              <a:rPr lang="en-US" dirty="0"/>
              <a:t>column, thes</a:t>
            </a:r>
            <a:r>
              <a:rPr lang="en-US" baseline="0" dirty="0"/>
              <a:t>e outcomes reflect </a:t>
            </a:r>
            <a:r>
              <a:rPr lang="en-US" dirty="0"/>
              <a:t>changes in behavior or action that that are expected to occur after short-term outcomes have been achieved. The medium-term outcome for this hypothetical</a:t>
            </a:r>
            <a:r>
              <a:rPr lang="en-US" baseline="0" dirty="0"/>
              <a:t> program is an i</a:t>
            </a:r>
            <a:r>
              <a:rPr lang="en-US" dirty="0">
                <a:solidFill>
                  <a:srgbClr val="595959"/>
                </a:solidFill>
                <a:ea typeface="Calibri"/>
                <a:cs typeface="Times New Roman"/>
              </a:rPr>
              <a:t>ncrease in the number of students reading on grade-level.</a:t>
            </a:r>
            <a:endParaRPr lang="en-US" dirty="0"/>
          </a:p>
          <a:p>
            <a:endParaRPr lang="en-US" dirty="0"/>
          </a:p>
          <a:p>
            <a:r>
              <a:rPr lang="en-US" dirty="0"/>
              <a:t>The last column refers to </a:t>
            </a:r>
            <a:r>
              <a:rPr lang="en-US" b="1" dirty="0"/>
              <a:t>long-term outcomes</a:t>
            </a:r>
            <a:r>
              <a:rPr lang="en-US" dirty="0"/>
              <a:t>. If students are</a:t>
            </a:r>
            <a:r>
              <a:rPr lang="en-US" baseline="0" dirty="0"/>
              <a:t> able to read on grade-level, the expected long-term outcome for this program is that students will be able to </a:t>
            </a:r>
            <a:r>
              <a:rPr lang="en-US" dirty="0">
                <a:solidFill>
                  <a:srgbClr val="595959"/>
                </a:solidFill>
                <a:ea typeface="Calibri"/>
                <a:cs typeface="Times New Roman"/>
              </a:rPr>
              <a:t>maintain grade-level proficiency in reading.</a:t>
            </a:r>
          </a:p>
          <a:p>
            <a:pPr marL="173326" indent="-173326">
              <a:buFontTx/>
              <a:buChar char="-"/>
            </a:pPr>
            <a:endParaRPr lang="en-US" dirty="0">
              <a:solidFill>
                <a:srgbClr val="595959"/>
              </a:solidFill>
              <a:cs typeface="Times New Roman"/>
            </a:endParaRPr>
          </a:p>
          <a:p>
            <a:pPr marL="0" lvl="1" defTabSz="462202">
              <a:defRPr/>
            </a:pPr>
            <a:r>
              <a:rPr lang="en-US" dirty="0"/>
              <a:t>We will use this example logic model throughout</a:t>
            </a:r>
            <a:r>
              <a:rPr lang="en-US" baseline="0" dirty="0"/>
              <a:t> our </a:t>
            </a:r>
            <a:r>
              <a:rPr lang="en-US" dirty="0"/>
              <a:t>presentation. </a:t>
            </a:r>
          </a:p>
          <a:p>
            <a:pPr marL="0" lvl="1" defTabSz="462202">
              <a:defRPr/>
            </a:pPr>
            <a:endParaRPr lang="en-US" dirty="0">
              <a:cs typeface="Arial" panose="020B0604020202020204" pitchFamily="34" charset="0"/>
            </a:endParaRPr>
          </a:p>
          <a:p>
            <a:pPr marL="0" lvl="1" defTabSz="462202">
              <a:defRPr/>
            </a:pPr>
            <a:r>
              <a:rPr lang="en-US" dirty="0">
                <a:cs typeface="Arial" panose="020B0604020202020204" pitchFamily="34" charset="0"/>
              </a:rPr>
              <a:t>For a more detailed explanation of logic models, AmeriCorps grantees should refer to the module, “How to Develop a Program Logic Model” </a:t>
            </a:r>
            <a:r>
              <a:rPr lang="en-US" dirty="0"/>
              <a:t>located on AmeriCorps’s Evaluation Resources </a:t>
            </a:r>
            <a:r>
              <a:rPr lang="en-US" baseline="0" dirty="0"/>
              <a:t>page</a:t>
            </a:r>
            <a:r>
              <a:rPr lang="en-US" dirty="0">
                <a:cs typeface="Arial" panose="020B0604020202020204" pitchFamily="34" charset="0"/>
              </a:rPr>
              <a:t>.</a:t>
            </a:r>
            <a:endParaRPr lang="en-US" dirty="0"/>
          </a:p>
          <a:p>
            <a:pPr marL="172719" indent="-172719" defTabSz="460583">
              <a:buFont typeface="Arial" panose="020B0604020202020204" pitchFamily="34" charset="0"/>
              <a:buChar char="•"/>
              <a:defRPr/>
            </a:pPr>
            <a:endParaRPr lang="en-US" dirty="0"/>
          </a:p>
          <a:p>
            <a:endParaRPr lang="en-US" dirty="0"/>
          </a:p>
        </p:txBody>
      </p:sp>
      <p:sp>
        <p:nvSpPr>
          <p:cNvPr id="4" name="Slide Number Placeholder 3"/>
          <p:cNvSpPr>
            <a:spLocks noGrp="1"/>
          </p:cNvSpPr>
          <p:nvPr>
            <p:ph type="sldNum" sz="quarter" idx="10"/>
          </p:nvPr>
        </p:nvSpPr>
        <p:spPr/>
        <p:txBody>
          <a:bodyPr/>
          <a:lstStyle/>
          <a:p>
            <a:fld id="{DA910615-33E9-A44A-87B7-52BAF2946AF9}" type="slidenum">
              <a:rPr lang="en-US" smtClean="0"/>
              <a:pPr/>
              <a:t>13</a:t>
            </a:fld>
            <a:endParaRPr lang="en-US" dirty="0"/>
          </a:p>
        </p:txBody>
      </p:sp>
    </p:spTree>
    <p:extLst>
      <p:ext uri="{BB962C8B-B14F-4D97-AF65-F5344CB8AC3E}">
        <p14:creationId xmlns:p14="http://schemas.microsoft.com/office/powerpoint/2010/main" val="30268255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2177">
              <a:defRPr/>
            </a:pPr>
            <a:r>
              <a:rPr lang="en-US" u="sng" dirty="0"/>
              <a:t>Facilitator notes</a:t>
            </a:r>
            <a:r>
              <a:rPr lang="en-US" dirty="0"/>
              <a:t>: Once your program has a clear understanding of its program’s operations, processes, and intended outcomes through the development of a logic model, a second consideration is the type of evaluation you want to complete on your program. Just as your program needs to have a specific purpose and scope, so does your evaluation. Thus, an important consideration in determining your evaluation design is defining the purpose and scope of your evaluation. Each evaluation should have a </a:t>
            </a:r>
            <a:r>
              <a:rPr lang="en-US" i="1" dirty="0"/>
              <a:t>primary</a:t>
            </a:r>
            <a:r>
              <a:rPr lang="en-US" dirty="0"/>
              <a:t> purpose around which it can be designed and planned, although it may have several other purposes. The stated purpose of the evaluation drives the expectations and sets the boundaries for what the evaluation can and cannot deliver.</a:t>
            </a:r>
          </a:p>
          <a:p>
            <a:pPr defTabSz="462177">
              <a:defRPr/>
            </a:pPr>
            <a:endParaRPr lang="en-US" dirty="0"/>
          </a:p>
          <a:p>
            <a:pPr defTabSz="462177">
              <a:defRPr/>
            </a:pPr>
            <a:r>
              <a:rPr lang="en-US" dirty="0"/>
              <a:t>In defining the purpose of the study, it is helpful to identify why the evaluation is being done, what you want to learn from the evaluation findings, and how the information collected and reported by the study </a:t>
            </a:r>
            <a:r>
              <a:rPr lang="en-US" strike="noStrike" dirty="0"/>
              <a:t>will </a:t>
            </a:r>
            <a:r>
              <a:rPr lang="en-US" dirty="0"/>
              <a:t>actually be used and by whom. For example, are program staff trying to understand how to operate the program more efficiently or identify barriers or constraints to implementation? Or does your program need to produce evidence that it is meeting its intended outcomes? Will the results be used by program staff to make changes to the program’s implementation? Could</a:t>
            </a:r>
            <a:r>
              <a:rPr lang="en-US" baseline="0" dirty="0"/>
              <a:t> the results be used to generate interest from other funders? </a:t>
            </a:r>
            <a:r>
              <a:rPr lang="en-US" dirty="0"/>
              <a:t>In general, defining a specific purpose for your evaluation will allow you to set parameters around the design you use, data you collect and methods you will use. </a:t>
            </a:r>
          </a:p>
          <a:p>
            <a:pPr defTabSz="462177">
              <a:defRPr/>
            </a:pPr>
            <a:endParaRPr lang="en-US" dirty="0"/>
          </a:p>
          <a:p>
            <a:pPr defTabSz="462177">
              <a:defRPr/>
            </a:pPr>
            <a:r>
              <a:rPr lang="en-US" dirty="0"/>
              <a:t>Questions about why your evaluation is being done and how the information will be used should be discussed among a variety of program staff, and any other individuals who may be involved in the evaluation, to ensure there is consensus as to what the evaluation will accomplish. </a:t>
            </a:r>
          </a:p>
          <a:p>
            <a:endParaRPr lang="en-US" dirty="0"/>
          </a:p>
        </p:txBody>
      </p:sp>
      <p:sp>
        <p:nvSpPr>
          <p:cNvPr id="4" name="Slide Number Placeholder 3"/>
          <p:cNvSpPr>
            <a:spLocks noGrp="1"/>
          </p:cNvSpPr>
          <p:nvPr>
            <p:ph type="sldNum" sz="quarter" idx="5"/>
          </p:nvPr>
        </p:nvSpPr>
        <p:spPr/>
        <p:txBody>
          <a:bodyPr/>
          <a:lstStyle/>
          <a:p>
            <a:fld id="{EDD49445-AB42-5F40-8FC0-3094745C6D48}" type="slidenum">
              <a:rPr lang="en-US" smtClean="0"/>
              <a:t>14</a:t>
            </a:fld>
            <a:endParaRPr lang="en-US" dirty="0"/>
          </a:p>
        </p:txBody>
      </p:sp>
    </p:spTree>
    <p:extLst>
      <p:ext uri="{BB962C8B-B14F-4D97-AF65-F5344CB8AC3E}">
        <p14:creationId xmlns:p14="http://schemas.microsoft.com/office/powerpoint/2010/main" val="33205304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165">
              <a:defRPr/>
            </a:pPr>
            <a:r>
              <a:rPr lang="en-US" u="sng" dirty="0"/>
              <a:t>Facilitator notes</a:t>
            </a:r>
            <a:r>
              <a:rPr lang="en-US" dirty="0"/>
              <a:t>: A third consideration in selecting an evaluation design is which research questions you want the evaluation to address. Turnin</a:t>
            </a:r>
            <a:r>
              <a:rPr lang="en-US" baseline="0" dirty="0"/>
              <a:t>g back now to a logic model, on this slide we present an example of how your logic model can be</a:t>
            </a:r>
            <a:r>
              <a:rPr lang="en-US" dirty="0"/>
              <a:t> used to help you focus your evaluation by</a:t>
            </a:r>
            <a:r>
              <a:rPr lang="en-US" baseline="0" dirty="0"/>
              <a:t> </a:t>
            </a:r>
            <a:r>
              <a:rPr lang="en-US" dirty="0">
                <a:solidFill>
                  <a:schemeClr val="tx1"/>
                </a:solidFill>
              </a:rPr>
              <a:t>narrowing in on the primary question or questions you want to address. </a:t>
            </a:r>
          </a:p>
          <a:p>
            <a:pPr defTabSz="457165">
              <a:defRPr/>
            </a:pPr>
            <a:endParaRPr lang="en-US" dirty="0">
              <a:solidFill>
                <a:schemeClr val="tx1"/>
              </a:solidFill>
            </a:endParaRPr>
          </a:p>
          <a:p>
            <a:pPr defTabSz="457165">
              <a:defRPr/>
            </a:pPr>
            <a:r>
              <a:rPr lang="en-US" dirty="0"/>
              <a:t>The graphic above provides an </a:t>
            </a:r>
            <a:r>
              <a:rPr lang="en-US" baseline="0" dirty="0"/>
              <a:t>example of the </a:t>
            </a:r>
            <a:r>
              <a:rPr lang="en-US" dirty="0"/>
              <a:t>types of questions that may be asked of</a:t>
            </a:r>
            <a:r>
              <a:rPr lang="en-US" baseline="0" dirty="0"/>
              <a:t> </a:t>
            </a:r>
            <a:r>
              <a:rPr lang="en-US" dirty="0"/>
              <a:t>each component in</a:t>
            </a:r>
            <a:r>
              <a:rPr lang="en-US" baseline="0" dirty="0"/>
              <a:t> a </a:t>
            </a:r>
            <a:r>
              <a:rPr lang="en-US" dirty="0"/>
              <a:t>logic model: </a:t>
            </a:r>
          </a:p>
          <a:p>
            <a:pPr marL="171436" indent="-171436">
              <a:buFontTx/>
              <a:buChar char="-"/>
            </a:pPr>
            <a:r>
              <a:rPr lang="en-US" dirty="0"/>
              <a:t>Questions related to </a:t>
            </a:r>
            <a:r>
              <a:rPr lang="en-US" b="1" dirty="0"/>
              <a:t>inputs</a:t>
            </a:r>
            <a:r>
              <a:rPr lang="en-US" dirty="0"/>
              <a:t> ask, “Are resources adequate to implement</a:t>
            </a:r>
            <a:r>
              <a:rPr lang="en-US" baseline="0" dirty="0"/>
              <a:t> the program?” </a:t>
            </a:r>
          </a:p>
          <a:p>
            <a:pPr marL="171436" indent="-171436">
              <a:buFontTx/>
              <a:buChar char="-"/>
            </a:pPr>
            <a:r>
              <a:rPr lang="en-US" baseline="0" dirty="0"/>
              <a:t>Questions related to </a:t>
            </a:r>
            <a:r>
              <a:rPr lang="en-US" b="1" baseline="0" dirty="0"/>
              <a:t>activities</a:t>
            </a:r>
            <a:r>
              <a:rPr lang="en-US" baseline="0" dirty="0"/>
              <a:t> ask, “Are activities delivered as intended?” </a:t>
            </a:r>
          </a:p>
          <a:p>
            <a:pPr marL="171436" indent="-171436">
              <a:buFontTx/>
              <a:buChar char="-"/>
            </a:pPr>
            <a:r>
              <a:rPr lang="en-US" baseline="0" dirty="0"/>
              <a:t>Questions related to </a:t>
            </a:r>
            <a:r>
              <a:rPr lang="en-US" b="1" baseline="0" dirty="0"/>
              <a:t>outputs</a:t>
            </a:r>
            <a:r>
              <a:rPr lang="en-US" baseline="0" dirty="0"/>
              <a:t> ask, “How many, how much was produced?” </a:t>
            </a:r>
          </a:p>
          <a:p>
            <a:pPr marL="171436" indent="-171436">
              <a:buFontTx/>
              <a:buChar char="-"/>
            </a:pPr>
            <a:r>
              <a:rPr lang="en-US" baseline="0" dirty="0"/>
              <a:t>Questions related to </a:t>
            </a:r>
            <a:r>
              <a:rPr lang="en-US" b="1" baseline="0" dirty="0"/>
              <a:t>outcomes </a:t>
            </a:r>
            <a:r>
              <a:rPr lang="en-US" b="0" baseline="0" dirty="0"/>
              <a:t>ask</a:t>
            </a:r>
            <a:r>
              <a:rPr lang="en-US" b="1" baseline="0" dirty="0"/>
              <a:t>, </a:t>
            </a:r>
            <a:r>
              <a:rPr lang="en-US" b="0" baseline="0" dirty="0"/>
              <a:t>“What changes occurred as a result of the program?”</a:t>
            </a:r>
          </a:p>
          <a:p>
            <a:pPr defTabSz="457165">
              <a:defRPr/>
            </a:pPr>
            <a:endParaRPr lang="en-US" dirty="0"/>
          </a:p>
          <a:p>
            <a:pPr defTabSz="457165">
              <a:defRPr/>
            </a:pPr>
            <a:r>
              <a:rPr lang="en-US" dirty="0"/>
              <a:t>As you can see at</a:t>
            </a:r>
            <a:r>
              <a:rPr lang="en-US" baseline="0" dirty="0"/>
              <a:t> the bottom of this graphic, in order to answer each of these questions, </a:t>
            </a:r>
            <a:r>
              <a:rPr lang="en-US" dirty="0"/>
              <a:t>indicators (i.e., the evidence or information that represents the phenomenon in question) and their data sources will need to be identified. When developing research questions based on your program’s logic model, ensure that questions are stated in a way that is clear and measurable in order for them to be answerable.</a:t>
            </a:r>
          </a:p>
          <a:p>
            <a:pPr defTabSz="457165">
              <a:defRPr/>
            </a:pPr>
            <a:endParaRPr lang="en-US" dirty="0"/>
          </a:p>
          <a:p>
            <a:pPr defTabSz="457165">
              <a:defRPr/>
            </a:pPr>
            <a:r>
              <a:rPr lang="en-US" dirty="0"/>
              <a:t>Once you identify the questions you want to answer, this information will </a:t>
            </a:r>
            <a:r>
              <a:rPr lang="en-US" baseline="0" dirty="0"/>
              <a:t>guide your selection of the type of evaluation design-- process or outcomes-- required to answer your questions.</a:t>
            </a:r>
            <a:endParaRPr lang="en-US" dirty="0"/>
          </a:p>
          <a:p>
            <a:endParaRPr lang="en-US" dirty="0"/>
          </a:p>
        </p:txBody>
      </p:sp>
      <p:sp>
        <p:nvSpPr>
          <p:cNvPr id="4" name="Slide Number Placeholder 3"/>
          <p:cNvSpPr>
            <a:spLocks noGrp="1"/>
          </p:cNvSpPr>
          <p:nvPr>
            <p:ph type="sldNum" sz="quarter" idx="5"/>
          </p:nvPr>
        </p:nvSpPr>
        <p:spPr/>
        <p:txBody>
          <a:bodyPr/>
          <a:lstStyle/>
          <a:p>
            <a:fld id="{EDD49445-AB42-5F40-8FC0-3094745C6D48}" type="slidenum">
              <a:rPr lang="en-US" smtClean="0"/>
              <a:t>15</a:t>
            </a:fld>
            <a:endParaRPr lang="en-US" dirty="0"/>
          </a:p>
        </p:txBody>
      </p:sp>
    </p:spTree>
    <p:extLst>
      <p:ext uri="{BB962C8B-B14F-4D97-AF65-F5344CB8AC3E}">
        <p14:creationId xmlns:p14="http://schemas.microsoft.com/office/powerpoint/2010/main" val="11994632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2202">
              <a:defRPr/>
            </a:pPr>
            <a:r>
              <a:rPr lang="en-US" u="sng" dirty="0"/>
              <a:t>Facilitator notes</a:t>
            </a:r>
            <a:r>
              <a:rPr lang="en-US" dirty="0"/>
              <a:t>: A</a:t>
            </a:r>
            <a:r>
              <a:rPr lang="en-US" baseline="0" dirty="0"/>
              <a:t> fourth consideration </a:t>
            </a:r>
            <a:r>
              <a:rPr lang="en-US" dirty="0"/>
              <a:t>in </a:t>
            </a:r>
            <a:r>
              <a:rPr lang="en-US" baseline="0" dirty="0"/>
              <a:t>selecting an evaluation design is</a:t>
            </a:r>
            <a:r>
              <a:rPr lang="en-US" dirty="0"/>
              <a:t> what resources (staff time, funding, evaluation expertise) are available to carry out the evaluation. Because most programs have limited resources that can be put towards an evaluation, it is important to note that </a:t>
            </a:r>
            <a:r>
              <a:rPr lang="en-US" baseline="0" dirty="0">
                <a:solidFill>
                  <a:schemeClr val="tx1"/>
                </a:solidFill>
              </a:rPr>
              <a:t>it is not necessary to evaluate every aspect of your program all at once as depicted in your logic model. Y</a:t>
            </a:r>
            <a:r>
              <a:rPr lang="en-US" dirty="0">
                <a:solidFill>
                  <a:schemeClr val="tx1"/>
                </a:solidFill>
              </a:rPr>
              <a:t>our evaluation can</a:t>
            </a:r>
            <a:r>
              <a:rPr lang="en-US" baseline="0" dirty="0">
                <a:solidFill>
                  <a:schemeClr val="tx1"/>
                </a:solidFill>
              </a:rPr>
              <a:t> have a narrow focus (e.g., only address questions about one of your program’s service activities and desired outcomes) or it can have a broader focus (e.g., address questions about each of your program’s service activities and desired outcomes), depending on the information you hope to gain from your evaluation and the resources you have available. </a:t>
            </a:r>
          </a:p>
          <a:p>
            <a:pPr defTabSz="462202">
              <a:defRPr/>
            </a:pPr>
            <a:endParaRPr lang="en-US" baseline="0" dirty="0">
              <a:solidFill>
                <a:schemeClr val="tx1"/>
              </a:solidFill>
            </a:endParaRPr>
          </a:p>
          <a:p>
            <a:pPr defTabSz="462202">
              <a:defRPr/>
            </a:pPr>
            <a:r>
              <a:rPr lang="en-US" baseline="0" dirty="0">
                <a:solidFill>
                  <a:schemeClr val="tx1"/>
                </a:solidFill>
              </a:rPr>
              <a:t>It is important to note that evaluation is not a one-time activity. Program evaluation should be thought of as part of a series of activities over time that align with the life cycle of your program. Ultimately a series of evaluations will build upon one another and generate more knowledge and evidence of your program’s effectiveness over time. </a:t>
            </a:r>
            <a:r>
              <a:rPr lang="en-US" i="1" baseline="0" dirty="0">
                <a:solidFill>
                  <a:schemeClr val="tx1"/>
                </a:solidFill>
              </a:rPr>
              <a:t>Facilitator may want to refer back to slide 9 to reiterate that AmeriCorps sees value in </a:t>
            </a:r>
            <a:r>
              <a:rPr lang="en-US" altLang="en-US" sz="1200" i="1" dirty="0"/>
              <a:t>infusing evaluative thinking and knowledge into every phase of a program’s life cycle – program development, implementation, improvement, and replication/scaling</a:t>
            </a:r>
            <a:r>
              <a:rPr lang="en-US" altLang="en-US" sz="1200" b="1" i="0" dirty="0"/>
              <a:t>. </a:t>
            </a:r>
            <a:r>
              <a:rPr lang="en-US" altLang="en-US" sz="1200" b="0" i="0" dirty="0"/>
              <a:t>In fact, AmeriCorps encourages grantees to conduct regular evaluations of their program.</a:t>
            </a:r>
          </a:p>
          <a:p>
            <a:pPr defTabSz="462202">
              <a:defRPr/>
            </a:pPr>
            <a:endParaRPr lang="en-US" i="1" baseline="0" dirty="0">
              <a:solidFill>
                <a:schemeClr val="tx1"/>
              </a:solidFill>
            </a:endParaRPr>
          </a:p>
          <a:p>
            <a:pPr defTabSz="462202">
              <a:defRPr/>
            </a:pPr>
            <a:r>
              <a:rPr lang="en-US" baseline="0" dirty="0">
                <a:solidFill>
                  <a:schemeClr val="tx1"/>
                </a:solidFill>
              </a:rPr>
              <a:t>We noted also that your funders’ evaluation requirements are another consideration in selecting an evaluation design. We will discuss AmeriCorps’ evaluation design requirements for large and small grantees towards the end of this presentation. </a:t>
            </a:r>
          </a:p>
          <a:p>
            <a:endParaRPr lang="en-US" dirty="0"/>
          </a:p>
        </p:txBody>
      </p:sp>
      <p:sp>
        <p:nvSpPr>
          <p:cNvPr id="4" name="Slide Number Placeholder 3"/>
          <p:cNvSpPr>
            <a:spLocks noGrp="1"/>
          </p:cNvSpPr>
          <p:nvPr>
            <p:ph type="sldNum" sz="quarter" idx="5"/>
          </p:nvPr>
        </p:nvSpPr>
        <p:spPr/>
        <p:txBody>
          <a:bodyPr/>
          <a:lstStyle/>
          <a:p>
            <a:fld id="{EDD49445-AB42-5F40-8FC0-3094745C6D48}" type="slidenum">
              <a:rPr lang="en-US" smtClean="0"/>
              <a:t>16</a:t>
            </a:fld>
            <a:endParaRPr lang="en-US" dirty="0"/>
          </a:p>
        </p:txBody>
      </p:sp>
    </p:spTree>
    <p:extLst>
      <p:ext uri="{BB962C8B-B14F-4D97-AF65-F5344CB8AC3E}">
        <p14:creationId xmlns:p14="http://schemas.microsoft.com/office/powerpoint/2010/main" val="28044558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457165">
              <a:defRPr/>
            </a:pPr>
            <a:r>
              <a:rPr lang="en-US" u="sng" dirty="0">
                <a:solidFill>
                  <a:schemeClr val="tx1"/>
                </a:solidFill>
                <a:latin typeface="+mn-lt"/>
              </a:rPr>
              <a:t>Facilitator notes</a:t>
            </a:r>
            <a:r>
              <a:rPr lang="en-US" u="none" dirty="0">
                <a:solidFill>
                  <a:schemeClr val="tx1"/>
                </a:solidFill>
                <a:latin typeface="+mn-lt"/>
              </a:rPr>
              <a:t>: Now that we’ve presented </a:t>
            </a:r>
            <a:r>
              <a:rPr lang="en-US" u="none" strike="noStrike" dirty="0">
                <a:solidFill>
                  <a:schemeClr val="tx1"/>
                </a:solidFill>
                <a:latin typeface="+mn-lt"/>
              </a:rPr>
              <a:t>the </a:t>
            </a:r>
            <a:r>
              <a:rPr lang="en-US" u="none" baseline="0" dirty="0">
                <a:solidFill>
                  <a:schemeClr val="tx1"/>
                </a:solidFill>
                <a:latin typeface="+mn-lt"/>
              </a:rPr>
              <a:t>key considerations in selecting an evaluation design, we will discuss some of the different types of evaluation designs in more detail. </a:t>
            </a:r>
          </a:p>
          <a:p>
            <a:pPr marL="0" lvl="1" defTabSz="457165">
              <a:defRPr/>
            </a:pPr>
            <a:endParaRPr lang="en-US" u="none" baseline="0" dirty="0">
              <a:solidFill>
                <a:schemeClr val="tx1"/>
              </a:solidFill>
              <a:latin typeface="+mn-lt"/>
            </a:endParaRPr>
          </a:p>
          <a:p>
            <a:pPr marL="0" lvl="1" defTabSz="457165">
              <a:defRPr/>
            </a:pPr>
            <a:r>
              <a:rPr lang="en-US" u="none" baseline="0" dirty="0">
                <a:solidFill>
                  <a:schemeClr val="tx1"/>
                </a:solidFill>
                <a:latin typeface="+mn-lt"/>
              </a:rPr>
              <a:t>First, p</a:t>
            </a:r>
            <a:r>
              <a:rPr lang="en-US" u="none" dirty="0">
                <a:solidFill>
                  <a:schemeClr val="tx1"/>
                </a:solidFill>
                <a:latin typeface="+mn-lt"/>
              </a:rPr>
              <a:t>lease recall that a</a:t>
            </a:r>
            <a:r>
              <a:rPr lang="en-US" u="none" baseline="0" dirty="0">
                <a:solidFill>
                  <a:schemeClr val="tx1"/>
                </a:solidFill>
                <a:latin typeface="+mn-lt"/>
              </a:rPr>
              <a:t> logic model essentially has two “sides,” a process and an outcomes side. Similar to what is reflected in the logic model, a process evaluation focuses on answering questions about your program’s inputs, activities, and outputs, while an outcome evaluation answers questions about what changes occurred as a result of your program, as measured by your short, medium, and long-term outcomes. Process or implementation evaluations answer questions such as “</a:t>
            </a:r>
            <a:r>
              <a:rPr lang="en-US" dirty="0">
                <a:solidFill>
                  <a:prstClr val="black"/>
                </a:solidFill>
                <a:latin typeface="+mn-lt"/>
                <a:cs typeface="Arial" pitchFamily="34" charset="0"/>
              </a:rPr>
              <a:t>What did you do and how well did you do it?</a:t>
            </a:r>
            <a:r>
              <a:rPr lang="en-US" u="none" baseline="0" dirty="0">
                <a:solidFill>
                  <a:schemeClr val="tx1"/>
                </a:solidFill>
                <a:latin typeface="+mn-lt"/>
              </a:rPr>
              <a:t>” while outcome evaluations answer questions such as “</a:t>
            </a:r>
            <a:r>
              <a:rPr lang="en-US" dirty="0">
                <a:solidFill>
                  <a:prstClr val="black"/>
                </a:solidFill>
                <a:latin typeface="+mn-lt"/>
                <a:cs typeface="Arial" pitchFamily="34" charset="0"/>
              </a:rPr>
              <a:t>What difference did your program make?</a:t>
            </a:r>
            <a:r>
              <a:rPr lang="en-US" u="none" baseline="0" dirty="0">
                <a:solidFill>
                  <a:schemeClr val="tx1"/>
                </a:solidFill>
                <a:latin typeface="+mn-lt"/>
              </a:rPr>
              <a:t>”</a:t>
            </a:r>
          </a:p>
          <a:p>
            <a:pPr marL="0" lvl="1" defTabSz="457165">
              <a:defRPr/>
            </a:pPr>
            <a:endParaRPr lang="en-US" altLang="en-US" u="none" baseline="0" dirty="0">
              <a:solidFill>
                <a:schemeClr val="tx1"/>
              </a:solidFill>
              <a:latin typeface="+mn-lt"/>
            </a:endParaRPr>
          </a:p>
          <a:p>
            <a:pPr marL="0" lvl="1" defTabSz="457165">
              <a:defRPr/>
            </a:pPr>
            <a:r>
              <a:rPr lang="en-US" altLang="en-US" u="none" baseline="0" dirty="0">
                <a:solidFill>
                  <a:schemeClr val="tx1"/>
                </a:solidFill>
                <a:latin typeface="+mn-lt"/>
              </a:rPr>
              <a:t>Impact evaluation, which is a third type of evaluation design, falls into the same category as outcome evaluation because they address similar research questions about changes in program outcomes. However, impact evaluations have additional features, in particular the use of </a:t>
            </a:r>
            <a:r>
              <a:rPr lang="en-US" sz="1200" dirty="0">
                <a:latin typeface="+mn-lt"/>
              </a:rPr>
              <a:t>a comparison group against which to measure changes in program beneficiaries.</a:t>
            </a:r>
            <a:endParaRPr lang="en-US" altLang="en-US" dirty="0">
              <a:latin typeface="+mn-lt"/>
            </a:endParaRPr>
          </a:p>
          <a:p>
            <a:endParaRPr lang="en-US" dirty="0"/>
          </a:p>
        </p:txBody>
      </p:sp>
      <p:sp>
        <p:nvSpPr>
          <p:cNvPr id="4" name="Slide Number Placeholder 3"/>
          <p:cNvSpPr>
            <a:spLocks noGrp="1"/>
          </p:cNvSpPr>
          <p:nvPr>
            <p:ph type="sldNum" sz="quarter" idx="5"/>
          </p:nvPr>
        </p:nvSpPr>
        <p:spPr/>
        <p:txBody>
          <a:bodyPr/>
          <a:lstStyle/>
          <a:p>
            <a:fld id="{EDD49445-AB42-5F40-8FC0-3094745C6D48}" type="slidenum">
              <a:rPr lang="en-US" smtClean="0"/>
              <a:t>17</a:t>
            </a:fld>
            <a:endParaRPr lang="en-US" dirty="0"/>
          </a:p>
        </p:txBody>
      </p:sp>
    </p:spTree>
    <p:extLst>
      <p:ext uri="{BB962C8B-B14F-4D97-AF65-F5344CB8AC3E}">
        <p14:creationId xmlns:p14="http://schemas.microsoft.com/office/powerpoint/2010/main" val="9385994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solidFill>
                  <a:schemeClr val="tx1"/>
                </a:solidFill>
                <a:latin typeface="+mn-lt"/>
              </a:rPr>
              <a:t>Facilitator notes</a:t>
            </a:r>
            <a:r>
              <a:rPr lang="en-US" u="none" dirty="0">
                <a:solidFill>
                  <a:schemeClr val="tx1"/>
                </a:solidFill>
                <a:latin typeface="+mn-lt"/>
              </a:rPr>
              <a:t>: </a:t>
            </a:r>
            <a:r>
              <a:rPr lang="en-US" sz="1200" dirty="0">
                <a:latin typeface="+mn-lt"/>
              </a:rPr>
              <a:t>This table highlights the major differences between process, outcome, and impact evaluations, especially in terms of their goals. A process evaluation can be used to document what a program is doing and to what extent and how consistently the program demonstrates fidelity to the program’s logic model. The results of a process evaluation are most often used to change or improve the program. On the other hand, outcome evaluations generally measure changes in program beneficiaries' knowledge, attitudes, behaviors, and/or</a:t>
            </a:r>
            <a:r>
              <a:rPr lang="en-US" sz="1200" baseline="0" dirty="0">
                <a:latin typeface="+mn-lt"/>
              </a:rPr>
              <a:t> conditions</a:t>
            </a:r>
            <a:r>
              <a:rPr lang="en-US" sz="1200" dirty="0">
                <a:latin typeface="+mn-lt"/>
              </a:rPr>
              <a:t> before and after participating in the program. An outcome evaluation can be used to determine the results or effects of a program. </a:t>
            </a:r>
          </a:p>
          <a:p>
            <a:endParaRPr lang="en-US" sz="1200" dirty="0">
              <a:latin typeface="+mn-lt"/>
            </a:endParaRPr>
          </a:p>
          <a:p>
            <a:pPr marL="0" lvl="2" defTabSz="465622">
              <a:defRPr/>
            </a:pPr>
            <a:r>
              <a:rPr lang="en-US" sz="1200" dirty="0">
                <a:latin typeface="+mn-lt"/>
                <a:cs typeface="Arial" panose="020B0604020202020204" pitchFamily="34" charset="0"/>
              </a:rPr>
              <a:t>To answer the types of research questions associated with a process evaluation, generally a comparison group is not necessary. The collection of both qualitative and quantitative data through interviews, surveys, and program administrative data is usually preferred. Outcome evaluation results, on the other hand, can be used to assess what the program has achieved. The m</a:t>
            </a:r>
            <a:r>
              <a:rPr lang="en-US" sz="1200" dirty="0">
                <a:latin typeface="+mn-lt"/>
              </a:rPr>
              <a:t>ore rigorous outcome evaluations, called impact evaluations, include a comparison group against which to measure differences before and after an intervention among program beneficiaries. The use of a comparison group and a pre- and post-intervention measure in impact evaluations provides additional evidence that observed changes in program beneficiaries were due to the program or intervention. Thus, impact evaluations are better able to measure or estimate the </a:t>
            </a:r>
            <a:r>
              <a:rPr lang="en-US" sz="1200" b="0" dirty="0">
                <a:latin typeface="+mn-lt"/>
              </a:rPr>
              <a:t>impact</a:t>
            </a:r>
            <a:r>
              <a:rPr lang="en-US" sz="1200" b="1" dirty="0">
                <a:latin typeface="+mn-lt"/>
              </a:rPr>
              <a:t> </a:t>
            </a:r>
            <a:r>
              <a:rPr lang="en-US" sz="1200" dirty="0">
                <a:latin typeface="+mn-lt"/>
              </a:rPr>
              <a:t>of the program on beneficiaries relative to a control or comparison group. These types of studies typically require quantitative data collection and often employ advanced statistical methods for analyzing data.</a:t>
            </a:r>
            <a:endParaRPr lang="en-US" dirty="0"/>
          </a:p>
        </p:txBody>
      </p:sp>
      <p:sp>
        <p:nvSpPr>
          <p:cNvPr id="4" name="Slide Number Placeholder 3"/>
          <p:cNvSpPr>
            <a:spLocks noGrp="1"/>
          </p:cNvSpPr>
          <p:nvPr>
            <p:ph type="sldNum" sz="quarter" idx="5"/>
          </p:nvPr>
        </p:nvSpPr>
        <p:spPr/>
        <p:txBody>
          <a:bodyPr/>
          <a:lstStyle/>
          <a:p>
            <a:fld id="{EDD49445-AB42-5F40-8FC0-3094745C6D48}" type="slidenum">
              <a:rPr lang="en-US" smtClean="0"/>
              <a:t>18</a:t>
            </a:fld>
            <a:endParaRPr lang="en-US" dirty="0"/>
          </a:p>
        </p:txBody>
      </p:sp>
    </p:spTree>
    <p:extLst>
      <p:ext uri="{BB962C8B-B14F-4D97-AF65-F5344CB8AC3E}">
        <p14:creationId xmlns:p14="http://schemas.microsoft.com/office/powerpoint/2010/main" val="41189704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solidFill>
                  <a:schemeClr val="tx1"/>
                </a:solidFill>
                <a:latin typeface="+mn-lt"/>
              </a:rPr>
              <a:t>Facilitator notes</a:t>
            </a:r>
            <a:r>
              <a:rPr lang="en-US" u="none" dirty="0">
                <a:solidFill>
                  <a:schemeClr val="tx1"/>
                </a:solidFill>
                <a:latin typeface="+mn-lt"/>
              </a:rPr>
              <a:t>: </a:t>
            </a:r>
            <a:r>
              <a:rPr lang="en-US" altLang="en-US" baseline="0" dirty="0">
                <a:latin typeface="+mn-lt"/>
              </a:rPr>
              <a:t>Next, we are going to provide more information on the most common designs used by AmeriCorps grantees, starting with a process evaluation. We will provide information on the goals and common features of each type of evaluation and provide examples of research questions, data sources, and methods associated with each type of design. We present information on a process evaluation, a non-experimental outcome evaluation, a quasi-experimental design or QED evaluation, and an experimental or randomized controlled trial evaluation. The quasi-experimental and experimental evaluations are two types of impact evaluations. </a:t>
            </a:r>
          </a:p>
          <a:p>
            <a:endParaRPr lang="en-US" altLang="en-US" baseline="0" dirty="0">
              <a:latin typeface="+mn-lt"/>
            </a:endParaRPr>
          </a:p>
          <a:p>
            <a:r>
              <a:rPr lang="en-US" altLang="en-US" baseline="0" dirty="0">
                <a:latin typeface="+mn-lt"/>
              </a:rPr>
              <a:t>It is important to keep in mind that </a:t>
            </a:r>
            <a:r>
              <a:rPr lang="en-US" sz="1200" baseline="0" dirty="0">
                <a:latin typeface="+mn-lt"/>
              </a:rPr>
              <a:t>AmeriCorps grantees receiving over $500K a year from AmeriCorps are required to conduct an impact evaluation, while those grantees receiving less than $500K a year can conduct an evaluation using any of these different evaluation designs.</a:t>
            </a:r>
            <a:endParaRPr lang="en-US" dirty="0"/>
          </a:p>
          <a:p>
            <a:endParaRPr lang="en-US" dirty="0"/>
          </a:p>
        </p:txBody>
      </p:sp>
      <p:sp>
        <p:nvSpPr>
          <p:cNvPr id="4" name="Slide Number Placeholder 3"/>
          <p:cNvSpPr>
            <a:spLocks noGrp="1"/>
          </p:cNvSpPr>
          <p:nvPr>
            <p:ph type="sldNum" sz="quarter" idx="5"/>
          </p:nvPr>
        </p:nvSpPr>
        <p:spPr/>
        <p:txBody>
          <a:bodyPr/>
          <a:lstStyle/>
          <a:p>
            <a:fld id="{EDD49445-AB42-5F40-8FC0-3094745C6D48}" type="slidenum">
              <a:rPr lang="en-US" smtClean="0"/>
              <a:t>19</a:t>
            </a:fld>
            <a:endParaRPr lang="en-US" dirty="0"/>
          </a:p>
        </p:txBody>
      </p:sp>
    </p:spTree>
    <p:extLst>
      <p:ext uri="{BB962C8B-B14F-4D97-AF65-F5344CB8AC3E}">
        <p14:creationId xmlns:p14="http://schemas.microsoft.com/office/powerpoint/2010/main" val="84727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2202">
              <a:defRPr/>
            </a:pPr>
            <a:r>
              <a:rPr lang="en-US" u="sng" baseline="0" dirty="0"/>
              <a:t>Facilitator notes:</a:t>
            </a:r>
            <a:r>
              <a:rPr lang="en-US" baseline="0" dirty="0"/>
              <a:t> For this presentation, we have identified a number of learning objectives.  </a:t>
            </a:r>
          </a:p>
          <a:p>
            <a:pPr defTabSz="462202">
              <a:defRPr/>
            </a:pPr>
            <a:endParaRPr lang="en-US" dirty="0"/>
          </a:p>
          <a:p>
            <a:pPr defTabSz="462202">
              <a:defRPr/>
            </a:pPr>
            <a:r>
              <a:rPr lang="en-US" dirty="0"/>
              <a:t>By the end of this presentation, you will be able to: </a:t>
            </a:r>
          </a:p>
          <a:p>
            <a:r>
              <a:rPr lang="en-US" dirty="0"/>
              <a:t>- Explain evaluation design </a:t>
            </a:r>
          </a:p>
          <a:p>
            <a:r>
              <a:rPr lang="en-US" dirty="0"/>
              <a:t>- Describe the differences between types of evaluation designs</a:t>
            </a:r>
          </a:p>
          <a:p>
            <a:r>
              <a:rPr lang="en-US" dirty="0"/>
              <a:t>- Identify the key elements of each type of evaluation design</a:t>
            </a:r>
          </a:p>
          <a:p>
            <a:r>
              <a:rPr lang="en-US" dirty="0"/>
              <a:t>- Understand the key considerations in selecting a design for conducting an evaluation of your AmeriCorps program</a:t>
            </a:r>
          </a:p>
          <a:p>
            <a:endParaRPr lang="en-US" dirty="0"/>
          </a:p>
        </p:txBody>
      </p:sp>
      <p:sp>
        <p:nvSpPr>
          <p:cNvPr id="5" name="Slide Number Placeholder 4"/>
          <p:cNvSpPr>
            <a:spLocks noGrp="1"/>
          </p:cNvSpPr>
          <p:nvPr>
            <p:ph type="sldNum" sz="quarter" idx="11"/>
          </p:nvPr>
        </p:nvSpPr>
        <p:spPr/>
        <p:txBody>
          <a:bodyPr/>
          <a:lstStyle/>
          <a:p>
            <a:fld id="{DA910615-33E9-A44A-87B7-52BAF2946AF9}" type="slidenum">
              <a:rPr lang="en-US" smtClean="0"/>
              <a:pPr/>
              <a:t>2</a:t>
            </a:fld>
            <a:endParaRPr lang="en-US" dirty="0"/>
          </a:p>
        </p:txBody>
      </p:sp>
    </p:spTree>
    <p:extLst>
      <p:ext uri="{BB962C8B-B14F-4D97-AF65-F5344CB8AC3E}">
        <p14:creationId xmlns:p14="http://schemas.microsoft.com/office/powerpoint/2010/main" val="3585800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Facilitators notes</a:t>
            </a:r>
            <a:r>
              <a:rPr lang="en-US" dirty="0"/>
              <a:t>: A process evaluation can be used to document what a program is doing and to what extent and how consistently the program demonstrates fidelity to the program’s logic</a:t>
            </a:r>
            <a:r>
              <a:rPr lang="en-US" baseline="0" dirty="0"/>
              <a:t> </a:t>
            </a:r>
            <a:r>
              <a:rPr lang="en-US" dirty="0"/>
              <a:t>model. The results of a process evaluation are most often used to change or improve the program. </a:t>
            </a:r>
          </a:p>
          <a:p>
            <a:endParaRPr lang="en-US" dirty="0"/>
          </a:p>
          <a:p>
            <a:pPr marL="0" lvl="2" defTabSz="462202">
              <a:defRPr/>
            </a:pPr>
            <a:r>
              <a:rPr lang="en-US" dirty="0"/>
              <a:t>Process evaluations are </a:t>
            </a:r>
            <a:r>
              <a:rPr lang="en-US" dirty="0">
                <a:cs typeface="Arial" panose="020B0604020202020204" pitchFamily="34" charset="0"/>
              </a:rPr>
              <a:t>able to address research questions </a:t>
            </a:r>
            <a:r>
              <a:rPr lang="en-US" strike="noStrike" dirty="0">
                <a:cs typeface="Arial" panose="020B0604020202020204" pitchFamily="34" charset="0"/>
              </a:rPr>
              <a:t>about </a:t>
            </a:r>
            <a:r>
              <a:rPr lang="en-US" dirty="0">
                <a:cs typeface="Arial" panose="020B0604020202020204" pitchFamily="34" charset="0"/>
              </a:rPr>
              <a:t>why a project is or is not successful, which can be very helpful for program staff and stakeholders because the results are useful for improving program practices. To answer the types of research questions associated with a process evaluation, generally a comparison group is not necessary. The collection of both qualitative and quantitative data through interviews, surveys, and program administrative data is usually preferred. Additionally,</a:t>
            </a:r>
            <a:r>
              <a:rPr lang="en-US" baseline="0" dirty="0">
                <a:cs typeface="Arial" panose="020B0604020202020204" pitchFamily="34" charset="0"/>
              </a:rPr>
              <a:t> process evaluations mostly rely on simple descriptive statistics (means, frequencies, etc.) and do not require advanced statistical methods. </a:t>
            </a:r>
            <a:r>
              <a:rPr lang="en-US" dirty="0">
                <a:cs typeface="Arial" panose="020B0604020202020204" pitchFamily="34" charset="0"/>
              </a:rPr>
              <a:t> </a:t>
            </a:r>
          </a:p>
          <a:p>
            <a:pPr marL="0" lvl="2" defTabSz="462202">
              <a:defRPr/>
            </a:pPr>
            <a:endParaRPr lang="en-US" dirty="0">
              <a:cs typeface="Arial" panose="020B0604020202020204" pitchFamily="34" charset="0"/>
            </a:endParaRPr>
          </a:p>
          <a:p>
            <a:pPr marL="0" lvl="2" defTabSz="462202">
              <a:defRPr/>
            </a:pPr>
            <a:r>
              <a:rPr lang="en-US" dirty="0">
                <a:cs typeface="Arial" panose="020B0604020202020204" pitchFamily="34" charset="0"/>
              </a:rPr>
              <a:t>It is</a:t>
            </a:r>
            <a:r>
              <a:rPr lang="en-US" baseline="0" dirty="0">
                <a:cs typeface="Arial" panose="020B0604020202020204" pitchFamily="34" charset="0"/>
              </a:rPr>
              <a:t> also worth noting that </a:t>
            </a:r>
            <a:r>
              <a:rPr lang="en-US" dirty="0">
                <a:cs typeface="Arial" panose="020B0604020202020204" pitchFamily="34" charset="0"/>
              </a:rPr>
              <a:t>the results of process evaluations are usually not generalizable, meaning that they can not be applied to similar program models being implemented in locations other than those participating in the evaluation. </a:t>
            </a:r>
          </a:p>
          <a:p>
            <a:endParaRPr lang="en-US" dirty="0"/>
          </a:p>
        </p:txBody>
      </p:sp>
      <p:sp>
        <p:nvSpPr>
          <p:cNvPr id="4" name="Slide Number Placeholder 3"/>
          <p:cNvSpPr>
            <a:spLocks noGrp="1"/>
          </p:cNvSpPr>
          <p:nvPr>
            <p:ph type="sldNum" sz="quarter" idx="5"/>
          </p:nvPr>
        </p:nvSpPr>
        <p:spPr/>
        <p:txBody>
          <a:bodyPr/>
          <a:lstStyle/>
          <a:p>
            <a:fld id="{EDD49445-AB42-5F40-8FC0-3094745C6D48}" type="slidenum">
              <a:rPr lang="en-US" smtClean="0"/>
              <a:t>20</a:t>
            </a:fld>
            <a:endParaRPr lang="en-US" dirty="0"/>
          </a:p>
        </p:txBody>
      </p:sp>
    </p:spTree>
    <p:extLst>
      <p:ext uri="{BB962C8B-B14F-4D97-AF65-F5344CB8AC3E}">
        <p14:creationId xmlns:p14="http://schemas.microsoft.com/office/powerpoint/2010/main" val="32746796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Facilitators</a:t>
            </a:r>
            <a:r>
              <a:rPr lang="en-US" u="sng" baseline="0" dirty="0"/>
              <a:t> notes</a:t>
            </a:r>
            <a:r>
              <a:rPr lang="en-US" baseline="0" dirty="0"/>
              <a:t>: Process evaluations can be used to answer one or more of a number of questions about a program, including, but not limited to:</a:t>
            </a:r>
          </a:p>
          <a:p>
            <a:pPr marL="231101" lvl="1">
              <a:buFont typeface="Arial"/>
              <a:buChar char="•"/>
            </a:pPr>
            <a:r>
              <a:rPr lang="en-US" altLang="en-US" dirty="0">
                <a:solidFill>
                  <a:schemeClr val="tx1">
                    <a:lumMod val="65000"/>
                    <a:lumOff val="35000"/>
                  </a:schemeClr>
                </a:solidFill>
              </a:rPr>
              <a:t>Is the program being implemented as designed or planned?</a:t>
            </a:r>
          </a:p>
          <a:p>
            <a:pPr lvl="1">
              <a:buFont typeface="Arial"/>
              <a:buChar char="–"/>
            </a:pPr>
            <a:r>
              <a:rPr lang="en-US" altLang="en-US" dirty="0">
                <a:solidFill>
                  <a:schemeClr val="tx1">
                    <a:lumMod val="65000"/>
                    <a:lumOff val="35000"/>
                  </a:schemeClr>
                </a:solidFill>
              </a:rPr>
              <a:t>Is the program being implemented the same way at each site?</a:t>
            </a:r>
          </a:p>
          <a:p>
            <a:pPr lvl="1">
              <a:buFont typeface="Arial"/>
              <a:buChar char="–"/>
            </a:pPr>
            <a:r>
              <a:rPr lang="en-US" dirty="0">
                <a:solidFill>
                  <a:schemeClr val="tx1">
                    <a:lumMod val="65000"/>
                    <a:lumOff val="35000"/>
                  </a:schemeClr>
                </a:solidFill>
              </a:rPr>
              <a:t>Is the program reaching the intended target population with the appropriate services at the planned rate and "dosage"?</a:t>
            </a:r>
            <a:r>
              <a:rPr lang="en-US" altLang="en-US" dirty="0">
                <a:solidFill>
                  <a:schemeClr val="tx1">
                    <a:lumMod val="65000"/>
                    <a:lumOff val="35000"/>
                  </a:schemeClr>
                </a:solidFill>
              </a:rPr>
              <a:t> </a:t>
            </a:r>
          </a:p>
          <a:p>
            <a:pPr marL="231101" lvl="1">
              <a:buFont typeface="Arial"/>
              <a:buChar char="•"/>
            </a:pPr>
            <a:r>
              <a:rPr lang="en-US" dirty="0">
                <a:solidFill>
                  <a:schemeClr val="tx1">
                    <a:lumMod val="65000"/>
                    <a:lumOff val="35000"/>
                  </a:schemeClr>
                </a:solidFill>
              </a:rPr>
              <a:t>Are there any components of the program that are not working well? Why or why not?</a:t>
            </a:r>
          </a:p>
          <a:p>
            <a:pPr marL="231101" lvl="1">
              <a:buFont typeface="Arial"/>
              <a:buChar char="•"/>
            </a:pPr>
            <a:r>
              <a:rPr lang="en-US" altLang="en-US" dirty="0">
                <a:solidFill>
                  <a:schemeClr val="tx1">
                    <a:lumMod val="65000"/>
                    <a:lumOff val="35000"/>
                  </a:schemeClr>
                </a:solidFill>
              </a:rPr>
              <a:t>Are program beneficiaries generally satisfied with the program? Why or why not?</a:t>
            </a:r>
          </a:p>
          <a:p>
            <a:pPr marL="231101" lvl="1">
              <a:buFont typeface="Arial"/>
              <a:buChar char="•"/>
            </a:pPr>
            <a:r>
              <a:rPr lang="en-US" altLang="en-US" dirty="0">
                <a:solidFill>
                  <a:schemeClr val="tx1">
                    <a:lumMod val="65000"/>
                    <a:lumOff val="35000"/>
                  </a:schemeClr>
                </a:solidFill>
              </a:rPr>
              <a:t>Are the resources adequate for the successful implementation of the program?</a:t>
            </a:r>
          </a:p>
          <a:p>
            <a:endParaRPr lang="en-US" altLang="en-US" baseline="0" dirty="0"/>
          </a:p>
          <a:p>
            <a:endParaRPr lang="en-US" dirty="0"/>
          </a:p>
        </p:txBody>
      </p:sp>
      <p:sp>
        <p:nvSpPr>
          <p:cNvPr id="4" name="Slide Number Placeholder 3"/>
          <p:cNvSpPr>
            <a:spLocks noGrp="1"/>
          </p:cNvSpPr>
          <p:nvPr>
            <p:ph type="sldNum" sz="quarter" idx="5"/>
          </p:nvPr>
        </p:nvSpPr>
        <p:spPr/>
        <p:txBody>
          <a:bodyPr/>
          <a:lstStyle/>
          <a:p>
            <a:fld id="{EDD49445-AB42-5F40-8FC0-3094745C6D48}" type="slidenum">
              <a:rPr lang="en-US" smtClean="0"/>
              <a:t>21</a:t>
            </a:fld>
            <a:endParaRPr lang="en-US" dirty="0"/>
          </a:p>
        </p:txBody>
      </p:sp>
    </p:spTree>
    <p:extLst>
      <p:ext uri="{BB962C8B-B14F-4D97-AF65-F5344CB8AC3E}">
        <p14:creationId xmlns:p14="http://schemas.microsoft.com/office/powerpoint/2010/main" val="13994159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Facilitator</a:t>
            </a:r>
            <a:r>
              <a:rPr lang="en-US" u="sng" baseline="0" dirty="0"/>
              <a:t> notes</a:t>
            </a:r>
            <a:r>
              <a:rPr lang="en-US" baseline="0" dirty="0"/>
              <a:t>: The program </a:t>
            </a:r>
            <a:r>
              <a:rPr lang="en-US" sz="1200" kern="1200" dirty="0">
                <a:solidFill>
                  <a:schemeClr val="tx1"/>
                </a:solidFill>
                <a:effectLst/>
                <a:latin typeface="+mn-lt"/>
                <a:ea typeface="+mn-ea"/>
                <a:cs typeface="+mn-cs"/>
              </a:rPr>
              <a:t>will explore these research questions by examining the following types of data:</a:t>
            </a:r>
            <a:r>
              <a:rPr lang="en-US" sz="11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Program and school level administrative data and site visits to the schools to examine the fidelity of program implementation.</a:t>
            </a:r>
            <a:r>
              <a:rPr lang="en-US" sz="1200" kern="1200" baseline="0" dirty="0">
                <a:solidFill>
                  <a:schemeClr val="tx1"/>
                </a:solidFill>
                <a:effectLst/>
                <a:latin typeface="+mn-lt"/>
                <a:ea typeface="+mn-ea"/>
                <a:cs typeface="+mn-cs"/>
              </a:rPr>
              <a:t> The site visits will consistent of o</a:t>
            </a:r>
            <a:r>
              <a:rPr lang="en-US" sz="1200" kern="1200" dirty="0">
                <a:solidFill>
                  <a:schemeClr val="tx1"/>
                </a:solidFill>
                <a:effectLst/>
                <a:latin typeface="+mn-lt"/>
                <a:ea typeface="+mn-ea"/>
                <a:cs typeface="+mn-cs"/>
              </a:rPr>
              <a:t>bservations of literacy intervention with individual students, interviews with school staff and administration, and several focus groups with teachers and students. </a:t>
            </a:r>
            <a:endParaRPr lang="en-US" dirty="0">
              <a:effectLst/>
            </a:endParaRPr>
          </a:p>
          <a:p>
            <a:endParaRPr lang="en-US" dirty="0">
              <a:effectLst/>
            </a:endParaRPr>
          </a:p>
          <a:p>
            <a:r>
              <a:rPr lang="en-US" dirty="0">
                <a:effectLst/>
              </a:rPr>
              <a:t>For</a:t>
            </a:r>
            <a:r>
              <a:rPr lang="en-US" baseline="0" dirty="0">
                <a:effectLst/>
              </a:rPr>
              <a:t> the analysis, information gathered through these various sources will be compared across sources to identify themes that may emerge based on the consistency of responses. Information gathered through interviews and focus groups can sometimes be confirmed through the use of other quantitative data sources, such as administrative records. For example, a teacher may comment in a focus group that their school struggled with implementing the program because so many of their families regularly move during the school year due to employment issues, so students don’t end up receiving the full intervention. Other teachers and the school principal also point out this same barrier to implementation. Administrative records showing large numbers of students transferring into and out of the school during the school year can be used to confirm their point. </a:t>
            </a:r>
            <a:endParaRPr lang="en-US" altLang="en-US" baseline="0" dirty="0"/>
          </a:p>
          <a:p>
            <a:endParaRPr lang="en-US" dirty="0"/>
          </a:p>
        </p:txBody>
      </p:sp>
      <p:sp>
        <p:nvSpPr>
          <p:cNvPr id="4" name="Slide Number Placeholder 3"/>
          <p:cNvSpPr>
            <a:spLocks noGrp="1"/>
          </p:cNvSpPr>
          <p:nvPr>
            <p:ph type="sldNum" sz="quarter" idx="5"/>
          </p:nvPr>
        </p:nvSpPr>
        <p:spPr/>
        <p:txBody>
          <a:bodyPr/>
          <a:lstStyle/>
          <a:p>
            <a:fld id="{EDD49445-AB42-5F40-8FC0-3094745C6D48}" type="slidenum">
              <a:rPr lang="en-US" smtClean="0"/>
              <a:t>22</a:t>
            </a:fld>
            <a:endParaRPr lang="en-US" dirty="0"/>
          </a:p>
        </p:txBody>
      </p:sp>
    </p:spTree>
    <p:extLst>
      <p:ext uri="{BB962C8B-B14F-4D97-AF65-F5344CB8AC3E}">
        <p14:creationId xmlns:p14="http://schemas.microsoft.com/office/powerpoint/2010/main" val="25265361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Facilitator notes</a:t>
            </a:r>
            <a:r>
              <a:rPr lang="en-US" dirty="0"/>
              <a:t>: To</a:t>
            </a:r>
            <a:r>
              <a:rPr lang="en-US" baseline="0" dirty="0"/>
              <a:t> show how a process evaluation might be designed, we offer a facilitated group exercise using the literacy program presented earlier. </a:t>
            </a:r>
          </a:p>
          <a:p>
            <a:endParaRPr lang="en-US" dirty="0"/>
          </a:p>
          <a:p>
            <a:r>
              <a:rPr lang="en-US" dirty="0"/>
              <a:t>As explained previously, a school district in California is implementing a literacy program using an existing model. The program wants to know, “Is the literacy program being implemented consistent with the program’s logic model and theory of change?” We will develop together a basic example of a general approach to designing a process evaluation to answer this question. </a:t>
            </a:r>
          </a:p>
          <a:p>
            <a:r>
              <a:rPr lang="en-US" dirty="0"/>
              <a:t> </a:t>
            </a:r>
            <a:endParaRPr lang="en-US" sz="1100" dirty="0"/>
          </a:p>
          <a:p>
            <a:r>
              <a:rPr lang="en-US" dirty="0"/>
              <a:t>First, we should turn back to the logic model of the program (Handout #1). We want to think about the program and what are our major design considerations:</a:t>
            </a:r>
          </a:p>
          <a:p>
            <a:pPr marL="173326" indent="-173326">
              <a:buFont typeface="Arial" panose="020B0604020202020204" pitchFamily="34" charset="0"/>
              <a:buChar char="•"/>
            </a:pPr>
            <a:r>
              <a:rPr lang="en-US" b="0" dirty="0"/>
              <a:t>What to measure</a:t>
            </a:r>
          </a:p>
          <a:p>
            <a:pPr marL="173326" indent="-173326">
              <a:buFont typeface="Arial" panose="020B0604020202020204" pitchFamily="34" charset="0"/>
              <a:buChar char="•"/>
            </a:pPr>
            <a:r>
              <a:rPr lang="en-US" b="0" dirty="0"/>
              <a:t>Who to include in the evaluation</a:t>
            </a:r>
          </a:p>
          <a:p>
            <a:pPr marL="173326" indent="-173326">
              <a:buFont typeface="Arial" panose="020B0604020202020204" pitchFamily="34" charset="0"/>
              <a:buChar char="•"/>
            </a:pPr>
            <a:r>
              <a:rPr lang="en-US" b="0" dirty="0"/>
              <a:t>When and how often data will be collected</a:t>
            </a:r>
          </a:p>
          <a:p>
            <a:pPr marL="173326" indent="-173326">
              <a:buFont typeface="Arial" panose="020B0604020202020204" pitchFamily="34" charset="0"/>
              <a:buChar char="•"/>
            </a:pPr>
            <a:r>
              <a:rPr lang="en-US" b="0" dirty="0"/>
              <a:t>What </a:t>
            </a:r>
            <a:r>
              <a:rPr lang="en-US" dirty="0"/>
              <a:t>methods will be used to collect data</a:t>
            </a:r>
          </a:p>
          <a:p>
            <a:endParaRPr lang="en-US" dirty="0"/>
          </a:p>
        </p:txBody>
      </p:sp>
      <p:sp>
        <p:nvSpPr>
          <p:cNvPr id="4" name="Slide Number Placeholder 3"/>
          <p:cNvSpPr>
            <a:spLocks noGrp="1"/>
          </p:cNvSpPr>
          <p:nvPr>
            <p:ph type="sldNum" sz="quarter" idx="5"/>
          </p:nvPr>
        </p:nvSpPr>
        <p:spPr/>
        <p:txBody>
          <a:bodyPr/>
          <a:lstStyle/>
          <a:p>
            <a:fld id="{EDD49445-AB42-5F40-8FC0-3094745C6D48}" type="slidenum">
              <a:rPr lang="en-US" smtClean="0"/>
              <a:t>23</a:t>
            </a:fld>
            <a:endParaRPr lang="en-US" dirty="0"/>
          </a:p>
        </p:txBody>
      </p:sp>
    </p:spTree>
    <p:extLst>
      <p:ext uri="{BB962C8B-B14F-4D97-AF65-F5344CB8AC3E}">
        <p14:creationId xmlns:p14="http://schemas.microsoft.com/office/powerpoint/2010/main" val="21898229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Facilitator notes</a:t>
            </a:r>
            <a:r>
              <a:rPr lang="en-US" dirty="0"/>
              <a:t>:</a:t>
            </a:r>
            <a:r>
              <a:rPr lang="en-US" dirty="0">
                <a:solidFill>
                  <a:schemeClr val="tx1"/>
                </a:solidFill>
              </a:rPr>
              <a:t> For this exercise, </a:t>
            </a:r>
            <a:r>
              <a:rPr lang="en-US" dirty="0"/>
              <a:t>we </a:t>
            </a:r>
            <a:r>
              <a:rPr lang="en-US" i="0" baseline="0" dirty="0"/>
              <a:t>provide you with a crosswalk that can be created to help you think through the process of determining the major design considerations for the given research question</a:t>
            </a:r>
            <a:r>
              <a:rPr lang="en-US" baseline="0" dirty="0">
                <a:solidFill>
                  <a:schemeClr val="tx1"/>
                </a:solidFill>
              </a:rPr>
              <a:t>. </a:t>
            </a:r>
            <a:r>
              <a:rPr lang="en-US" baseline="0" dirty="0"/>
              <a:t>We encourage all of you to participate and provide your input as we design a process evaluation for this program together.</a:t>
            </a:r>
            <a:endParaRPr lang="en-US" baseline="0" dirty="0">
              <a:solidFill>
                <a:schemeClr val="tx1"/>
              </a:solidFill>
            </a:endParaRPr>
          </a:p>
          <a:p>
            <a:endParaRPr lang="en-US" baseline="0" dirty="0">
              <a:solidFill>
                <a:schemeClr val="tx1"/>
              </a:solidFill>
            </a:endParaRPr>
          </a:p>
          <a:p>
            <a:r>
              <a:rPr lang="en-US" dirty="0">
                <a:solidFill>
                  <a:schemeClr val="tx1"/>
                </a:solidFill>
              </a:rPr>
              <a:t>The first column begins the research question under study.</a:t>
            </a:r>
            <a:r>
              <a:rPr lang="en-US" baseline="0" dirty="0">
                <a:solidFill>
                  <a:schemeClr val="tx1"/>
                </a:solidFill>
              </a:rPr>
              <a:t> </a:t>
            </a:r>
            <a:r>
              <a:rPr lang="en-US" dirty="0"/>
              <a:t>The main research question for the process evaluation concerns whether the literacy program is being implemented as designed. </a:t>
            </a:r>
          </a:p>
          <a:p>
            <a:endParaRPr lang="en-US" dirty="0"/>
          </a:p>
          <a:p>
            <a:r>
              <a:rPr lang="en-US" dirty="0"/>
              <a:t>Moving</a:t>
            </a:r>
            <a:r>
              <a:rPr lang="en-US" baseline="0" dirty="0"/>
              <a:t> to the next column, w</a:t>
            </a:r>
            <a:r>
              <a:rPr lang="en-US" dirty="0"/>
              <a:t>hat might be some potential indicators for assessing fidelity to the program model? </a:t>
            </a:r>
          </a:p>
          <a:p>
            <a:r>
              <a:rPr lang="en-US" dirty="0"/>
              <a:t>Below are possible responses:</a:t>
            </a:r>
          </a:p>
          <a:p>
            <a:pPr marL="171450" indent="-171450">
              <a:buFontTx/>
              <a:buChar char="-"/>
            </a:pPr>
            <a:r>
              <a:rPr lang="en-US" dirty="0"/>
              <a:t>member use of program curriculum during tutoring sessions</a:t>
            </a:r>
          </a:p>
          <a:p>
            <a:pPr marL="171450" indent="-171450">
              <a:buFontTx/>
              <a:buChar char="-"/>
            </a:pPr>
            <a:r>
              <a:rPr lang="en-US" dirty="0"/>
              <a:t>the duration of sessions</a:t>
            </a:r>
          </a:p>
          <a:p>
            <a:pPr marL="171450" indent="-171450">
              <a:buFontTx/>
              <a:buChar char="-"/>
            </a:pPr>
            <a:r>
              <a:rPr lang="en-US" dirty="0"/>
              <a:t>student attendance rates at sessions</a:t>
            </a:r>
          </a:p>
          <a:p>
            <a:pPr marL="0" indent="0">
              <a:buFontTx/>
              <a:buNone/>
            </a:pPr>
            <a:endParaRPr lang="en-US" dirty="0"/>
          </a:p>
          <a:p>
            <a:pPr marL="0" indent="0">
              <a:buFontTx/>
              <a:buNone/>
            </a:pPr>
            <a:r>
              <a:rPr lang="en-US" dirty="0"/>
              <a:t>Next, who or</a:t>
            </a:r>
            <a:r>
              <a:rPr lang="en-US" baseline="0" dirty="0"/>
              <a:t> from what sources might we be able to obtain this information?  </a:t>
            </a:r>
          </a:p>
          <a:p>
            <a:pPr marL="0" indent="0">
              <a:buFontTx/>
              <a:buNone/>
            </a:pPr>
            <a:r>
              <a:rPr lang="en-US" baseline="0" dirty="0"/>
              <a:t>Possible responses include:</a:t>
            </a:r>
          </a:p>
          <a:p>
            <a:pPr marL="171450" indent="-171450">
              <a:buFontTx/>
              <a:buChar char="-"/>
            </a:pPr>
            <a:r>
              <a:rPr lang="en-US" baseline="0" dirty="0"/>
              <a:t>AmeriCorps members</a:t>
            </a:r>
          </a:p>
          <a:p>
            <a:pPr marL="171450" indent="-171450">
              <a:buFontTx/>
              <a:buChar char="-"/>
            </a:pPr>
            <a:r>
              <a:rPr lang="en-US" baseline="0" dirty="0"/>
              <a:t>Evaluator</a:t>
            </a:r>
          </a:p>
          <a:p>
            <a:pPr marL="171450" indent="-171450">
              <a:buFontTx/>
              <a:buChar char="-"/>
            </a:pPr>
            <a:endParaRPr lang="en-US" baseline="0" dirty="0"/>
          </a:p>
          <a:p>
            <a:pPr marL="0" indent="0">
              <a:buFontTx/>
              <a:buNone/>
            </a:pPr>
            <a:r>
              <a:rPr lang="en-US" baseline="0" dirty="0"/>
              <a:t>Depending on the audience’s responses on the indicators, other possibilities include teachers, parents, school administrators, etc. </a:t>
            </a:r>
          </a:p>
          <a:p>
            <a:pPr marL="0" indent="0">
              <a:buFontTx/>
              <a:buNone/>
            </a:pPr>
            <a:endParaRPr lang="en-US" baseline="0" dirty="0"/>
          </a:p>
          <a:p>
            <a:pPr marL="0" indent="0">
              <a:buFontTx/>
              <a:buNone/>
            </a:pPr>
            <a:r>
              <a:rPr lang="en-US" baseline="0" dirty="0"/>
              <a:t>Moving to the next column, when and who would collect this information?</a:t>
            </a:r>
          </a:p>
          <a:p>
            <a:pPr marL="0" indent="0">
              <a:buFontTx/>
              <a:buNone/>
            </a:pPr>
            <a:r>
              <a:rPr lang="en-US" baseline="0" dirty="0"/>
              <a:t>Possible responses include:</a:t>
            </a:r>
          </a:p>
          <a:p>
            <a:pPr marL="171450" indent="-171450">
              <a:buFontTx/>
              <a:buChar char="-"/>
            </a:pPr>
            <a:r>
              <a:rPr lang="en-US" baseline="0" dirty="0"/>
              <a:t>Member tutoring logs quarterly</a:t>
            </a:r>
          </a:p>
          <a:p>
            <a:pPr marL="171450" indent="-171450">
              <a:buFontTx/>
              <a:buChar char="-"/>
            </a:pPr>
            <a:r>
              <a:rPr lang="en-US" baseline="0" dirty="0"/>
              <a:t>Quarterly observation by the evaluator using structured observation protocols</a:t>
            </a:r>
          </a:p>
          <a:p>
            <a:pPr marL="0" indent="0">
              <a:buFontTx/>
              <a:buNone/>
            </a:pPr>
            <a:r>
              <a:rPr lang="en-US" dirty="0"/>
              <a:t> </a:t>
            </a:r>
          </a:p>
          <a:p>
            <a:r>
              <a:rPr lang="en-US" dirty="0"/>
              <a:t>Once the data have been gathered, what approaches would you use to </a:t>
            </a:r>
            <a:r>
              <a:rPr lang="en-US" baseline="0" dirty="0"/>
              <a:t>analyze the data?</a:t>
            </a:r>
            <a:endParaRPr lang="en-US" dirty="0"/>
          </a:p>
          <a:p>
            <a:r>
              <a:rPr lang="en-US" dirty="0"/>
              <a:t>Possible</a:t>
            </a:r>
            <a:r>
              <a:rPr lang="en-US" baseline="0" dirty="0"/>
              <a:t> responses include:</a:t>
            </a:r>
          </a:p>
          <a:p>
            <a:pPr marL="171450" indent="-171450">
              <a:buFontTx/>
              <a:buChar char="-"/>
            </a:pPr>
            <a:r>
              <a:rPr lang="en-US" dirty="0"/>
              <a:t>Simple descriptive statistics can be generated from the quantitative data such as frequencies on the use of the curriculum and averages on the duration of workshop and participant attendance rates.</a:t>
            </a:r>
          </a:p>
          <a:p>
            <a:pPr marL="171450" indent="-171450">
              <a:buFontTx/>
              <a:buChar char="-"/>
            </a:pPr>
            <a:r>
              <a:rPr lang="en-US" dirty="0"/>
              <a:t>Qualitative data that have been collected may be thematically coded and analyzed. </a:t>
            </a:r>
          </a:p>
          <a:p>
            <a:pPr marL="171450" indent="-171450">
              <a:buFontTx/>
              <a:buChar char="-"/>
            </a:pPr>
            <a:endParaRPr lang="en-US" dirty="0"/>
          </a:p>
          <a:p>
            <a:pPr marL="0" indent="0">
              <a:buFontTx/>
              <a:buNone/>
            </a:pPr>
            <a:r>
              <a:rPr lang="en-US" dirty="0"/>
              <a:t>Taken together, analyses of all the collected data are then used to assess the extent to which the program was implemented as designed. </a:t>
            </a:r>
            <a:endParaRPr lang="en-US" baseline="0" dirty="0"/>
          </a:p>
          <a:p>
            <a:endParaRPr lang="en-US" dirty="0"/>
          </a:p>
        </p:txBody>
      </p:sp>
      <p:sp>
        <p:nvSpPr>
          <p:cNvPr id="4" name="Slide Number Placeholder 3"/>
          <p:cNvSpPr>
            <a:spLocks noGrp="1"/>
          </p:cNvSpPr>
          <p:nvPr>
            <p:ph type="sldNum" sz="quarter" idx="5"/>
          </p:nvPr>
        </p:nvSpPr>
        <p:spPr/>
        <p:txBody>
          <a:bodyPr/>
          <a:lstStyle/>
          <a:p>
            <a:fld id="{EDD49445-AB42-5F40-8FC0-3094745C6D48}" type="slidenum">
              <a:rPr lang="en-US" smtClean="0"/>
              <a:t>24</a:t>
            </a:fld>
            <a:endParaRPr lang="en-US" dirty="0"/>
          </a:p>
        </p:txBody>
      </p:sp>
    </p:spTree>
    <p:extLst>
      <p:ext uri="{BB962C8B-B14F-4D97-AF65-F5344CB8AC3E}">
        <p14:creationId xmlns:p14="http://schemas.microsoft.com/office/powerpoint/2010/main" val="31380741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Facilitator notes</a:t>
            </a:r>
            <a:r>
              <a:rPr lang="en-US" dirty="0"/>
              <a:t>:</a:t>
            </a:r>
            <a:r>
              <a:rPr lang="en-US" i="1" dirty="0"/>
              <a:t> This slide is only intended to be an example for the facilitator who</a:t>
            </a:r>
            <a:r>
              <a:rPr lang="en-US" i="1" baseline="0" dirty="0"/>
              <a:t> may or may not elect to present this to the audience. The group exercise will likely yield a different set of indicators, data sources, timing of data collection, and methods for data analysis than the examples listed here.   </a:t>
            </a:r>
            <a:endParaRPr lang="en-US" i="0" baseline="0" dirty="0"/>
          </a:p>
          <a:p>
            <a:endParaRPr lang="en-US" dirty="0"/>
          </a:p>
        </p:txBody>
      </p:sp>
      <p:sp>
        <p:nvSpPr>
          <p:cNvPr id="4" name="Slide Number Placeholder 3"/>
          <p:cNvSpPr>
            <a:spLocks noGrp="1"/>
          </p:cNvSpPr>
          <p:nvPr>
            <p:ph type="sldNum" sz="quarter" idx="5"/>
          </p:nvPr>
        </p:nvSpPr>
        <p:spPr/>
        <p:txBody>
          <a:bodyPr/>
          <a:lstStyle/>
          <a:p>
            <a:fld id="{EDD49445-AB42-5F40-8FC0-3094745C6D48}" type="slidenum">
              <a:rPr lang="en-US" smtClean="0"/>
              <a:t>25</a:t>
            </a:fld>
            <a:endParaRPr lang="en-US" dirty="0"/>
          </a:p>
        </p:txBody>
      </p:sp>
    </p:spTree>
    <p:extLst>
      <p:ext uri="{BB962C8B-B14F-4D97-AF65-F5344CB8AC3E}">
        <p14:creationId xmlns:p14="http://schemas.microsoft.com/office/powerpoint/2010/main" val="6271426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u="sng" dirty="0"/>
              <a:t>Facilitator notes</a:t>
            </a:r>
            <a:r>
              <a:rPr lang="en-US" dirty="0"/>
              <a:t>:</a:t>
            </a:r>
            <a:r>
              <a:rPr lang="en-US" dirty="0">
                <a:solidFill>
                  <a:schemeClr val="tx1"/>
                </a:solidFill>
              </a:rPr>
              <a:t> (Optional facilitated</a:t>
            </a:r>
            <a:r>
              <a:rPr lang="en-US" baseline="0" dirty="0">
                <a:solidFill>
                  <a:schemeClr val="tx1"/>
                </a:solidFill>
              </a:rPr>
              <a:t> or group exercise</a:t>
            </a:r>
            <a:r>
              <a:rPr lang="en-US" dirty="0">
                <a:solidFill>
                  <a:schemeClr val="tx1"/>
                </a:solidFill>
              </a:rPr>
              <a:t>)</a:t>
            </a:r>
            <a:r>
              <a:rPr lang="en-US" baseline="0" dirty="0">
                <a:solidFill>
                  <a:schemeClr val="tx1"/>
                </a:solidFill>
              </a:rPr>
              <a:t> </a:t>
            </a:r>
          </a:p>
          <a:p>
            <a:endParaRPr lang="en-US" dirty="0">
              <a:solidFill>
                <a:schemeClr val="tx1"/>
              </a:solidFill>
            </a:endParaRPr>
          </a:p>
          <a:p>
            <a:r>
              <a:rPr lang="en-US" dirty="0">
                <a:solidFill>
                  <a:schemeClr val="tx1"/>
                </a:solidFill>
              </a:rPr>
              <a:t>For this next exercise, </a:t>
            </a:r>
            <a:r>
              <a:rPr lang="en-US" dirty="0"/>
              <a:t>we are going to divide up into small groups and develop a process evaluation for a literacy program. W</a:t>
            </a:r>
            <a:r>
              <a:rPr lang="en-US" sz="1200" kern="1200" dirty="0">
                <a:solidFill>
                  <a:schemeClr val="tx1"/>
                </a:solidFill>
                <a:effectLst/>
                <a:latin typeface="+mn-lt"/>
                <a:ea typeface="+mn-ea"/>
                <a:cs typeface="+mn-cs"/>
              </a:rPr>
              <a:t>e will be using the same literacy program, but focus on a different research question. </a:t>
            </a:r>
            <a:r>
              <a:rPr lang="en-US" dirty="0"/>
              <a:t>A</a:t>
            </a:r>
            <a:r>
              <a:rPr lang="en-US" dirty="0">
                <a:solidFill>
                  <a:schemeClr val="tx1"/>
                </a:solidFill>
              </a:rPr>
              <a:t>gain, </a:t>
            </a:r>
            <a:r>
              <a:rPr lang="en-US" dirty="0"/>
              <a:t>we </a:t>
            </a:r>
            <a:r>
              <a:rPr lang="en-US" i="0" baseline="0" dirty="0"/>
              <a:t>provide you with a crosswalk to help you think through the process of determining the major design considerations for the given research question</a:t>
            </a:r>
            <a:r>
              <a:rPr lang="en-US" baseline="0" dirty="0">
                <a:solidFill>
                  <a:schemeClr val="tx1"/>
                </a:solidFill>
              </a:rPr>
              <a:t>. In considering your approach to this research question on the satisfaction of program beneficiaries, it is important to consider </a:t>
            </a:r>
            <a:r>
              <a:rPr lang="en-US" baseline="0" dirty="0"/>
              <a:t>who are the beneficiaries of the literacy program (Students, parents, teachers, schools). These different groups should be kept in mind when filling out the crosswalk. Similar to our earlier exercise, we’d like for you to fill out this crosswalk for a process evaluation of the literacy program. </a:t>
            </a:r>
            <a:r>
              <a:rPr lang="en-US" dirty="0"/>
              <a:t>Once everyone</a:t>
            </a:r>
            <a:r>
              <a:rPr lang="en-US" baseline="0" dirty="0"/>
              <a:t> has </a:t>
            </a:r>
            <a:r>
              <a:rPr lang="en-US" dirty="0"/>
              <a:t>completed the exercise, we will share</a:t>
            </a:r>
            <a:r>
              <a:rPr lang="en-US" baseline="0" dirty="0"/>
              <a:t> the various answers that the groups came up with. </a:t>
            </a:r>
            <a:endParaRPr lang="en-US" dirty="0"/>
          </a:p>
          <a:p>
            <a:endParaRPr lang="en-US" dirty="0"/>
          </a:p>
          <a:p>
            <a:r>
              <a:rPr lang="en-US" dirty="0"/>
              <a:t>(Asking</a:t>
            </a:r>
            <a:r>
              <a:rPr lang="en-US" baseline="0" dirty="0"/>
              <a:t> the whole group now) </a:t>
            </a:r>
            <a:r>
              <a:rPr lang="en-US" dirty="0"/>
              <a:t>What are some possible</a:t>
            </a:r>
            <a:r>
              <a:rPr lang="en-US" baseline="0" dirty="0"/>
              <a:t> ways to assess the satisfaction levels of each group of program beneficiaries? </a:t>
            </a:r>
            <a:endParaRPr lang="en-US" dirty="0"/>
          </a:p>
          <a:p>
            <a:endParaRPr lang="en-US" baseline="0" dirty="0">
              <a:solidFill>
                <a:schemeClr val="tx1"/>
              </a:solidFill>
            </a:endParaRPr>
          </a:p>
          <a:p>
            <a:r>
              <a:rPr lang="en-US" dirty="0">
                <a:solidFill>
                  <a:schemeClr val="tx1"/>
                </a:solidFill>
              </a:rPr>
              <a:t>The first column begins the research question under study.</a:t>
            </a:r>
            <a:r>
              <a:rPr lang="en-US" baseline="0" dirty="0">
                <a:solidFill>
                  <a:schemeClr val="tx1"/>
                </a:solidFill>
              </a:rPr>
              <a:t> </a:t>
            </a:r>
            <a:r>
              <a:rPr lang="en-US" dirty="0"/>
              <a:t>The main research question for the process evaluation concerns whether program beneficiaries are satisfied with the literacy program. </a:t>
            </a:r>
          </a:p>
          <a:p>
            <a:endParaRPr lang="en-US" dirty="0"/>
          </a:p>
          <a:p>
            <a:r>
              <a:rPr lang="en-US" dirty="0"/>
              <a:t>Moving</a:t>
            </a:r>
            <a:r>
              <a:rPr lang="en-US" baseline="0" dirty="0"/>
              <a:t> to the next column, w</a:t>
            </a:r>
            <a:r>
              <a:rPr lang="en-US" dirty="0"/>
              <a:t>hat might be some potential indicators for assessing program satisfaction by beneficiary</a:t>
            </a:r>
            <a:r>
              <a:rPr lang="en-US" baseline="0" dirty="0"/>
              <a:t> group (students, parents, teachers, schools)</a:t>
            </a:r>
            <a:r>
              <a:rPr lang="en-US" dirty="0"/>
              <a:t>? 	</a:t>
            </a:r>
          </a:p>
          <a:p>
            <a:r>
              <a:rPr lang="en-US" dirty="0"/>
              <a:t>Below are possible responses:</a:t>
            </a:r>
          </a:p>
          <a:p>
            <a:pPr marL="171450" indent="-171450">
              <a:buFontTx/>
              <a:buChar char="-"/>
            </a:pPr>
            <a:r>
              <a:rPr lang="en-US" dirty="0"/>
              <a:t>Satisfaction levels</a:t>
            </a:r>
          </a:p>
          <a:p>
            <a:pPr marL="171450" indent="-171450">
              <a:buFontTx/>
              <a:buChar char="-"/>
            </a:pPr>
            <a:r>
              <a:rPr lang="en-US" dirty="0"/>
              <a:t>Continued student attendance</a:t>
            </a:r>
          </a:p>
          <a:p>
            <a:pPr marL="0" indent="0">
              <a:buFontTx/>
              <a:buNone/>
            </a:pPr>
            <a:endParaRPr lang="en-US" dirty="0"/>
          </a:p>
          <a:p>
            <a:pPr marL="0" indent="0">
              <a:buFontTx/>
              <a:buNone/>
            </a:pPr>
            <a:r>
              <a:rPr lang="en-US" dirty="0"/>
              <a:t>Next, who or</a:t>
            </a:r>
            <a:r>
              <a:rPr lang="en-US" baseline="0" dirty="0"/>
              <a:t> from what sources might we be able to obtain this information?  </a:t>
            </a:r>
          </a:p>
          <a:p>
            <a:pPr marL="0" indent="0">
              <a:buFontTx/>
              <a:buNone/>
            </a:pPr>
            <a:r>
              <a:rPr lang="en-US" baseline="0" dirty="0"/>
              <a:t>Possible responses include:</a:t>
            </a:r>
          </a:p>
          <a:p>
            <a:pPr marL="171450" indent="-171450">
              <a:buFontTx/>
              <a:buChar char="-"/>
            </a:pPr>
            <a:r>
              <a:rPr lang="en-US" baseline="0" dirty="0"/>
              <a:t>Parents</a:t>
            </a:r>
          </a:p>
          <a:p>
            <a:pPr marL="171450" indent="-171450">
              <a:buFontTx/>
              <a:buChar char="-"/>
            </a:pPr>
            <a:r>
              <a:rPr lang="en-US" baseline="0" dirty="0"/>
              <a:t>Teachers</a:t>
            </a:r>
          </a:p>
          <a:p>
            <a:pPr marL="171450" indent="-171450">
              <a:buFontTx/>
              <a:buChar char="-"/>
            </a:pPr>
            <a:r>
              <a:rPr lang="en-US" baseline="0" dirty="0"/>
              <a:t>School administrators</a:t>
            </a:r>
          </a:p>
          <a:p>
            <a:pPr marL="171450" indent="-171450">
              <a:buFontTx/>
              <a:buChar char="-"/>
            </a:pPr>
            <a:r>
              <a:rPr lang="en-US" baseline="0" dirty="0"/>
              <a:t>AmeriCorps members</a:t>
            </a:r>
          </a:p>
          <a:p>
            <a:pPr marL="0" indent="0">
              <a:buFontTx/>
              <a:buNone/>
            </a:pPr>
            <a:endParaRPr lang="en-US" baseline="0" dirty="0"/>
          </a:p>
          <a:p>
            <a:pPr marL="0" indent="0">
              <a:buFontTx/>
              <a:buNone/>
            </a:pPr>
            <a:r>
              <a:rPr lang="en-US" baseline="0" dirty="0"/>
              <a:t>Moving to the next column, when and who would collect this information?</a:t>
            </a:r>
          </a:p>
          <a:p>
            <a:pPr marL="0" indent="0">
              <a:buFontTx/>
              <a:buNone/>
            </a:pPr>
            <a:r>
              <a:rPr lang="en-US" baseline="0" dirty="0"/>
              <a:t>Possible responses include:</a:t>
            </a:r>
          </a:p>
          <a:p>
            <a:pPr marL="171450" indent="-171450">
              <a:buFontTx/>
              <a:buChar char="-"/>
            </a:pPr>
            <a:r>
              <a:rPr lang="en-US" dirty="0"/>
              <a:t>Parent survey sent home with students by the schools at the end of tutoring</a:t>
            </a:r>
          </a:p>
          <a:p>
            <a:pPr marL="171450" indent="-171450">
              <a:buFontTx/>
              <a:buChar char="-"/>
            </a:pPr>
            <a:r>
              <a:rPr lang="en-US" dirty="0"/>
              <a:t>Focus</a:t>
            </a:r>
            <a:r>
              <a:rPr lang="en-US" baseline="0" dirty="0"/>
              <a:t> groups with teachers </a:t>
            </a:r>
            <a:r>
              <a:rPr lang="en-US" dirty="0"/>
              <a:t>at the end of each semester</a:t>
            </a:r>
            <a:r>
              <a:rPr lang="en-US" baseline="0" dirty="0"/>
              <a:t> facilitated by the evaluator</a:t>
            </a:r>
            <a:endParaRPr lang="en-US" dirty="0"/>
          </a:p>
          <a:p>
            <a:pPr marL="171450" indent="-171450">
              <a:buFontTx/>
              <a:buChar char="-"/>
            </a:pPr>
            <a:r>
              <a:rPr lang="en-US" dirty="0"/>
              <a:t>Interviews</a:t>
            </a:r>
            <a:r>
              <a:rPr lang="en-US" baseline="0" dirty="0"/>
              <a:t> with school administrators </a:t>
            </a:r>
            <a:r>
              <a:rPr lang="en-US" dirty="0"/>
              <a:t>at the end of the school year </a:t>
            </a:r>
            <a:r>
              <a:rPr lang="en-US" baseline="0" dirty="0"/>
              <a:t>conducted by the evaluator</a:t>
            </a:r>
          </a:p>
          <a:p>
            <a:pPr marL="171450" indent="-171450">
              <a:buFontTx/>
              <a:buChar char="-"/>
            </a:pPr>
            <a:r>
              <a:rPr lang="en-US" baseline="0" dirty="0"/>
              <a:t>Member tutoring logs quarterly</a:t>
            </a:r>
          </a:p>
          <a:p>
            <a:pPr marL="0" indent="0">
              <a:buFontTx/>
              <a:buNone/>
            </a:pPr>
            <a:r>
              <a:rPr lang="en-US" dirty="0"/>
              <a:t> </a:t>
            </a:r>
          </a:p>
          <a:p>
            <a:r>
              <a:rPr lang="en-US" dirty="0"/>
              <a:t>Once the data have been gathered, what approaches would you use to </a:t>
            </a:r>
            <a:r>
              <a:rPr lang="en-US" baseline="0" dirty="0"/>
              <a:t>analyze the data?</a:t>
            </a:r>
            <a:endParaRPr lang="en-US" dirty="0"/>
          </a:p>
          <a:p>
            <a:r>
              <a:rPr lang="en-US" dirty="0"/>
              <a:t>Possible</a:t>
            </a:r>
            <a:r>
              <a:rPr lang="en-US" baseline="0" dirty="0"/>
              <a:t> responses include:</a:t>
            </a:r>
          </a:p>
          <a:p>
            <a:pPr marL="171450" indent="-171450">
              <a:buFontTx/>
              <a:buChar char="-"/>
            </a:pPr>
            <a:r>
              <a:rPr lang="en-US" dirty="0"/>
              <a:t>Simple descriptive statistics can be generated from the quantitative survey data such as average satisfaction levels and participant attendance rates.</a:t>
            </a:r>
          </a:p>
          <a:p>
            <a:pPr marL="171450" indent="-171450">
              <a:buFontTx/>
              <a:buChar char="-"/>
            </a:pPr>
            <a:r>
              <a:rPr lang="en-US" dirty="0"/>
              <a:t>Qualitative data that have been collected may be thematically coded and analyzed. </a:t>
            </a:r>
          </a:p>
          <a:p>
            <a:pPr marL="171450" indent="-171450">
              <a:buFontTx/>
              <a:buChar char="-"/>
            </a:pPr>
            <a:endParaRPr lang="en-US" dirty="0"/>
          </a:p>
          <a:p>
            <a:pPr marL="0" indent="0">
              <a:buFontTx/>
              <a:buNone/>
            </a:pPr>
            <a:r>
              <a:rPr lang="en-US" dirty="0"/>
              <a:t>Taken together, analyses of all the collected data are then used to assess beneficiary satisfaction with the program.   </a:t>
            </a:r>
            <a:endParaRPr lang="en-US" baseline="0" dirty="0"/>
          </a:p>
          <a:p>
            <a:endParaRPr lang="en-US" dirty="0"/>
          </a:p>
        </p:txBody>
      </p:sp>
      <p:sp>
        <p:nvSpPr>
          <p:cNvPr id="4" name="Slide Number Placeholder 3"/>
          <p:cNvSpPr>
            <a:spLocks noGrp="1"/>
          </p:cNvSpPr>
          <p:nvPr>
            <p:ph type="sldNum" sz="quarter" idx="5"/>
          </p:nvPr>
        </p:nvSpPr>
        <p:spPr/>
        <p:txBody>
          <a:bodyPr/>
          <a:lstStyle/>
          <a:p>
            <a:fld id="{EDD49445-AB42-5F40-8FC0-3094745C6D48}" type="slidenum">
              <a:rPr lang="en-US" smtClean="0"/>
              <a:t>26</a:t>
            </a:fld>
            <a:endParaRPr lang="en-US" dirty="0"/>
          </a:p>
        </p:txBody>
      </p:sp>
    </p:spTree>
    <p:extLst>
      <p:ext uri="{BB962C8B-B14F-4D97-AF65-F5344CB8AC3E}">
        <p14:creationId xmlns:p14="http://schemas.microsoft.com/office/powerpoint/2010/main" val="398657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Facilitator notes</a:t>
            </a:r>
            <a:r>
              <a:rPr lang="en-US" dirty="0"/>
              <a:t>:</a:t>
            </a:r>
            <a:r>
              <a:rPr lang="en-US" i="1" dirty="0"/>
              <a:t> This slide is only intended to be an example for the facilitator who</a:t>
            </a:r>
            <a:r>
              <a:rPr lang="en-US" i="1" baseline="0" dirty="0"/>
              <a:t> may or may not elect to present this to the audience. The group exercise will likely yield a different set of indicators, data sources, timing of data collection, and methods for data analysis than the examples listed here.   </a:t>
            </a:r>
            <a:endParaRPr lang="en-US" i="0" baseline="0" dirty="0"/>
          </a:p>
          <a:p>
            <a:endParaRPr lang="en-US" dirty="0"/>
          </a:p>
        </p:txBody>
      </p:sp>
      <p:sp>
        <p:nvSpPr>
          <p:cNvPr id="4" name="Slide Number Placeholder 3"/>
          <p:cNvSpPr>
            <a:spLocks noGrp="1"/>
          </p:cNvSpPr>
          <p:nvPr>
            <p:ph type="sldNum" sz="quarter" idx="5"/>
          </p:nvPr>
        </p:nvSpPr>
        <p:spPr/>
        <p:txBody>
          <a:bodyPr/>
          <a:lstStyle/>
          <a:p>
            <a:fld id="{EDD49445-AB42-5F40-8FC0-3094745C6D48}" type="slidenum">
              <a:rPr lang="en-US" smtClean="0"/>
              <a:t>27</a:t>
            </a:fld>
            <a:endParaRPr lang="en-US" dirty="0"/>
          </a:p>
        </p:txBody>
      </p:sp>
    </p:spTree>
    <p:extLst>
      <p:ext uri="{BB962C8B-B14F-4D97-AF65-F5344CB8AC3E}">
        <p14:creationId xmlns:p14="http://schemas.microsoft.com/office/powerpoint/2010/main" val="3147063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Facilitators notes</a:t>
            </a:r>
            <a:r>
              <a:rPr lang="en-US" dirty="0"/>
              <a:t>: An outcome evaluation can be used to determine the results or effects of a program. These types of evaluations generally measure changes in program beneficiaries' knowledge, attitudes, or behaviors before and after participation in a program. There are several types of outcome evaluations, but the most common one utilized by AmeriCorps grantees is one where a measure is taken prior to the intervention and then the same measure is taken again after the intervention, and then the measures at the two different time points are compared to observe how they changed. </a:t>
            </a:r>
          </a:p>
          <a:p>
            <a:endParaRPr lang="en-US" dirty="0"/>
          </a:p>
          <a:p>
            <a:r>
              <a:rPr lang="en-US" dirty="0"/>
              <a:t>Outcome evaluations do not usually require a comparison group; however, one exception is when a single outcome measure is taken on the program beneficiaries and there is no pre-intervention measure against which to compare a change. In this case, it is possible to identify a similar comparison group and compare the single outcome measure after the intervention to the same measure take on a similar comparison group. </a:t>
            </a:r>
          </a:p>
          <a:p>
            <a:endParaRPr lang="en-US" dirty="0"/>
          </a:p>
          <a:p>
            <a:r>
              <a:rPr lang="en-US" dirty="0"/>
              <a:t> </a:t>
            </a:r>
          </a:p>
          <a:p>
            <a:endParaRPr lang="en-US" dirty="0"/>
          </a:p>
        </p:txBody>
      </p:sp>
      <p:sp>
        <p:nvSpPr>
          <p:cNvPr id="4" name="Slide Number Placeholder 3"/>
          <p:cNvSpPr>
            <a:spLocks noGrp="1"/>
          </p:cNvSpPr>
          <p:nvPr>
            <p:ph type="sldNum" sz="quarter" idx="5"/>
          </p:nvPr>
        </p:nvSpPr>
        <p:spPr/>
        <p:txBody>
          <a:bodyPr/>
          <a:lstStyle/>
          <a:p>
            <a:fld id="{EDD49445-AB42-5F40-8FC0-3094745C6D48}" type="slidenum">
              <a:rPr lang="en-US" smtClean="0"/>
              <a:t>28</a:t>
            </a:fld>
            <a:endParaRPr lang="en-US" dirty="0"/>
          </a:p>
        </p:txBody>
      </p:sp>
    </p:spTree>
    <p:extLst>
      <p:ext uri="{BB962C8B-B14F-4D97-AF65-F5344CB8AC3E}">
        <p14:creationId xmlns:p14="http://schemas.microsoft.com/office/powerpoint/2010/main" val="23630987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u="sng" dirty="0"/>
              <a:t>Facilitators notes</a:t>
            </a:r>
            <a:r>
              <a:rPr lang="en-US" dirty="0"/>
              <a:t>: </a:t>
            </a:r>
            <a:r>
              <a:rPr lang="en-US" b="0" dirty="0"/>
              <a:t>Outcome</a:t>
            </a:r>
            <a:r>
              <a:rPr lang="en-US" dirty="0"/>
              <a:t> evaluations can be used to answer one or more of a number of questions about a program, including, but not limited to:</a:t>
            </a:r>
          </a:p>
          <a:p>
            <a:pPr marL="336522" marR="0" lvl="0" indent="-336522" algn="l" defTabSz="914400" rtl="0" eaLnBrk="1" fontAlgn="auto" latinLnBrk="0" hangingPunct="1">
              <a:lnSpc>
                <a:spcPct val="100000"/>
              </a:lnSpc>
              <a:spcBef>
                <a:spcPts val="0"/>
              </a:spcBef>
              <a:spcAft>
                <a:spcPct val="0"/>
              </a:spcAft>
              <a:buClrTx/>
              <a:buSzTx/>
              <a:buFont typeface="Symbol" pitchFamily="18" charset="2"/>
              <a:buChar char=""/>
              <a:tabLst>
                <a:tab pos="673044" algn="l"/>
              </a:tabLst>
              <a:defRPr/>
            </a:pPr>
            <a:r>
              <a:rPr lang="en-US" altLang="en-US" dirty="0">
                <a:cs typeface="Times New Roman" pitchFamily="18" charset="0"/>
              </a:rPr>
              <a:t>Did the program change </a:t>
            </a:r>
            <a:r>
              <a:rPr lang="en-US" altLang="en-US" dirty="0">
                <a:cs typeface="Arial" pitchFamily="34" charset="0"/>
              </a:rPr>
              <a:t>beneficiaries’ knowledge, attitude, behavior, or condition?</a:t>
            </a:r>
            <a:r>
              <a:rPr lang="en-US" altLang="en-US" dirty="0">
                <a:cs typeface="Times New Roman" pitchFamily="18" charset="0"/>
              </a:rPr>
              <a:t>  </a:t>
            </a:r>
            <a:endParaRPr lang="en-US" altLang="en-US" dirty="0">
              <a:cs typeface="Arial" pitchFamily="34" charset="0"/>
            </a:endParaRPr>
          </a:p>
          <a:p>
            <a:pPr marL="336522" indent="-336522">
              <a:spcAft>
                <a:spcPct val="0"/>
              </a:spcAft>
              <a:buFont typeface="Symbol" pitchFamily="18" charset="2"/>
              <a:buChar char=""/>
              <a:tabLst>
                <a:tab pos="673044" algn="l"/>
              </a:tabLst>
            </a:pPr>
            <a:r>
              <a:rPr lang="en-US" altLang="en-US" dirty="0">
                <a:cs typeface="Times New Roman" pitchFamily="18" charset="0"/>
              </a:rPr>
              <a:t>Did all types of program beneficiaries benefit from the program or only specific subgroups?</a:t>
            </a:r>
          </a:p>
        </p:txBody>
      </p:sp>
      <p:sp>
        <p:nvSpPr>
          <p:cNvPr id="4" name="Slide Number Placeholder 3"/>
          <p:cNvSpPr>
            <a:spLocks noGrp="1"/>
          </p:cNvSpPr>
          <p:nvPr>
            <p:ph type="sldNum" sz="quarter" idx="5"/>
          </p:nvPr>
        </p:nvSpPr>
        <p:spPr/>
        <p:txBody>
          <a:bodyPr/>
          <a:lstStyle/>
          <a:p>
            <a:pPr>
              <a:defRPr/>
            </a:pPr>
            <a:fld id="{611709D2-37C3-4FFC-B113-52179DEF1D03}" type="slidenum">
              <a:rPr lang="en-US">
                <a:solidFill>
                  <a:prstClr val="black"/>
                </a:solidFill>
              </a:rPr>
              <a:pPr>
                <a:defRPr/>
              </a:pPr>
              <a:t>29</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2202">
              <a:defRPr/>
            </a:pPr>
            <a:r>
              <a:rPr lang="en-US" u="sng" dirty="0"/>
              <a:t>Facilitator notes</a:t>
            </a:r>
            <a:r>
              <a:rPr lang="en-US" dirty="0"/>
              <a:t>: This</a:t>
            </a:r>
            <a:r>
              <a:rPr lang="en-US" baseline="0" dirty="0"/>
              <a:t> presentation will cover the following:</a:t>
            </a:r>
          </a:p>
          <a:p>
            <a:endParaRPr lang="en-US" dirty="0"/>
          </a:p>
          <a:p>
            <a:pPr marL="173326" indent="-173326">
              <a:buFontTx/>
              <a:buChar char="-"/>
            </a:pPr>
            <a:r>
              <a:rPr lang="en-US" b="0" dirty="0"/>
              <a:t>What is evidence and evaluation?</a:t>
            </a:r>
          </a:p>
          <a:p>
            <a:pPr marL="173326" indent="-173326">
              <a:buFontTx/>
              <a:buChar char="-"/>
            </a:pPr>
            <a:r>
              <a:rPr lang="en-US" dirty="0"/>
              <a:t>What is evaluation design?</a:t>
            </a:r>
          </a:p>
          <a:p>
            <a:pPr marL="173326" indent="-173326" defTabSz="448696">
              <a:buFontTx/>
              <a:buChar char="-"/>
              <a:defRPr/>
            </a:pPr>
            <a:r>
              <a:rPr lang="en-US" dirty="0"/>
              <a:t>AmeriCorps’ evaluation continuum</a:t>
            </a:r>
          </a:p>
          <a:p>
            <a:pPr marL="173326" indent="-173326">
              <a:buFontTx/>
              <a:buChar char="-"/>
            </a:pPr>
            <a:r>
              <a:rPr lang="en-US" dirty="0"/>
              <a:t>How to select an appropriate evaluation design for your program</a:t>
            </a:r>
          </a:p>
          <a:p>
            <a:pPr marL="173326" indent="-173326" defTabSz="462202">
              <a:buFontTx/>
              <a:buChar char="-"/>
              <a:defRPr/>
            </a:pPr>
            <a:r>
              <a:rPr lang="en-US" dirty="0"/>
              <a:t>Key elements of each type of evaluation design</a:t>
            </a:r>
          </a:p>
          <a:p>
            <a:pPr marL="173326" indent="-173326" defTabSz="462202">
              <a:buFontTx/>
              <a:buChar char="-"/>
              <a:defRPr/>
            </a:pPr>
            <a:r>
              <a:rPr lang="en-US" dirty="0"/>
              <a:t>Evaluation resources and tools</a:t>
            </a:r>
          </a:p>
          <a:p>
            <a:endParaRPr lang="en-US" dirty="0"/>
          </a:p>
          <a:p>
            <a:pPr defTabSz="462202">
              <a:defRPr/>
            </a:pPr>
            <a:r>
              <a:rPr lang="en-US" dirty="0"/>
              <a:t>To facilitate your understanding of the information presented, we also provide a few exercises that we’ll be doing at various points during the presentation. </a:t>
            </a:r>
          </a:p>
          <a:p>
            <a:pPr defTabSz="460583">
              <a:defRPr/>
            </a:pPr>
            <a:endParaRPr lang="en-US" dirty="0"/>
          </a:p>
        </p:txBody>
      </p:sp>
      <p:sp>
        <p:nvSpPr>
          <p:cNvPr id="4" name="Slide Number Placeholder 3"/>
          <p:cNvSpPr>
            <a:spLocks noGrp="1"/>
          </p:cNvSpPr>
          <p:nvPr>
            <p:ph type="sldNum" sz="quarter" idx="10"/>
          </p:nvPr>
        </p:nvSpPr>
        <p:spPr/>
        <p:txBody>
          <a:bodyPr/>
          <a:lstStyle/>
          <a:p>
            <a:fld id="{DA910615-33E9-A44A-87B7-52BAF2946AF9}" type="slidenum">
              <a:rPr lang="en-US" smtClean="0"/>
              <a:pPr/>
              <a:t>3</a:t>
            </a:fld>
            <a:endParaRPr lang="en-US" dirty="0"/>
          </a:p>
        </p:txBody>
      </p:sp>
    </p:spTree>
    <p:extLst>
      <p:ext uri="{BB962C8B-B14F-4D97-AF65-F5344CB8AC3E}">
        <p14:creationId xmlns:p14="http://schemas.microsoft.com/office/powerpoint/2010/main" val="37408915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u="sng" dirty="0"/>
              <a:t>Facilitators</a:t>
            </a:r>
            <a:r>
              <a:rPr lang="en-US" u="sng" baseline="0" dirty="0"/>
              <a:t> notes</a:t>
            </a:r>
            <a:r>
              <a:rPr lang="en-US" baseline="0" dirty="0"/>
              <a:t>: As mentioned earlier, there are several types of outcome evaluation designs. </a:t>
            </a:r>
          </a:p>
          <a:p>
            <a:endParaRPr lang="en-US" baseline="0" dirty="0"/>
          </a:p>
          <a:p>
            <a:r>
              <a:rPr lang="en-US" baseline="0" dirty="0"/>
              <a:t>Although these approaches are available and may be suitable for a program in its initial stages of evaluation activity, AmeriCorps does not recognize these designs as fulfilling the evaluation requirement for large grantees. The most commonly utilized design is the</a:t>
            </a:r>
            <a:r>
              <a:rPr lang="en-US" dirty="0"/>
              <a:t> single group pre-post design, which examines program beneficiaries both before and after they receive program services and then compares how they changed in terms of their knowledge, </a:t>
            </a:r>
            <a:r>
              <a:rPr lang="en-US" sz="1200" dirty="0"/>
              <a:t>attitude(s), and/or behavior(s) before and after program participation</a:t>
            </a:r>
            <a:r>
              <a:rPr lang="en-US" dirty="0"/>
              <a:t>. </a:t>
            </a:r>
          </a:p>
          <a:p>
            <a:endParaRPr lang="en-US" baseline="0" dirty="0"/>
          </a:p>
          <a:p>
            <a:r>
              <a:rPr lang="en-US" baseline="0" dirty="0"/>
              <a:t>Other types of outcome designs include the two</a:t>
            </a:r>
            <a:r>
              <a:rPr lang="en-US" dirty="0"/>
              <a:t> group post design, which examines the outcomes of program beneficiaries after they receive program services and the outcomes of a similar comparison group who did not receive program services. Also, t</a:t>
            </a:r>
            <a:r>
              <a:rPr lang="en-US" baseline="0" dirty="0"/>
              <a:t>he r</a:t>
            </a:r>
            <a:r>
              <a:rPr lang="en-US" dirty="0"/>
              <a:t>etrospective study design</a:t>
            </a:r>
            <a:r>
              <a:rPr lang="en-US" baseline="0" dirty="0"/>
              <a:t> is another less utilized evaluation design,</a:t>
            </a:r>
            <a:r>
              <a:rPr lang="en-US" dirty="0"/>
              <a:t> in which program beneficiaries are asked</a:t>
            </a:r>
            <a:r>
              <a:rPr lang="en-US" baseline="0" dirty="0"/>
              <a:t> </a:t>
            </a:r>
            <a:r>
              <a:rPr lang="en-US" dirty="0"/>
              <a:t>to answer questions at a single point in time after they receive program services. Questions are asked about their opinion on the </a:t>
            </a:r>
            <a:r>
              <a:rPr lang="en-US" strike="noStrike" dirty="0"/>
              <a:t>state of their </a:t>
            </a:r>
            <a:r>
              <a:rPr lang="en-US" sz="1200" dirty="0"/>
              <a:t>knowledge, attitude(s), and/or behavior(s) both before and after</a:t>
            </a:r>
            <a:r>
              <a:rPr lang="en-US" dirty="0"/>
              <a:t> they received program services. Retrospective studies introduce more bias because of recall issues and because they are often more opinion based than other types of studies.</a:t>
            </a:r>
          </a:p>
          <a:p>
            <a:endParaRPr lang="en-US" baseline="0" dirty="0"/>
          </a:p>
          <a:p>
            <a:r>
              <a:rPr lang="en-US" baseline="0" dirty="0"/>
              <a:t>Finally, a vehicle which is commonly employed by AmeriCorps programs is member surveys, in which AmeriCorps members are asked questions on their service experiences to inform program decision-making. These surveys also may ask members to provide an opinion on the results of the program services they helped deliver. Member surveys can be a valuable additional source of data for use in process evaluations and also can be used to collect information for outcome evaluations, if AmeriCorps members are understood to be program beneficiaries, and member outcomes are included in the program’s logic model. </a:t>
            </a:r>
          </a:p>
          <a:p>
            <a:endParaRPr lang="en-US" baseline="0" dirty="0"/>
          </a:p>
          <a:p>
            <a:r>
              <a:rPr lang="en-US" dirty="0"/>
              <a:t>While outcome evaluation designs are </a:t>
            </a:r>
            <a:r>
              <a:rPr lang="en-US" dirty="0">
                <a:cs typeface="Arial" panose="020B0604020202020204" pitchFamily="34" charset="0"/>
              </a:rPr>
              <a:t>generally easier to complete, are low cost, and often do not require additional evaluation expertise outside of program staff, they tend to produce less reliable results because they offer lots of opportunities to introduce bias (i.e.,</a:t>
            </a:r>
            <a:r>
              <a:rPr lang="en-US" baseline="0" dirty="0">
                <a:cs typeface="Arial" panose="020B0604020202020204" pitchFamily="34" charset="0"/>
              </a:rPr>
              <a:t> other influences</a:t>
            </a:r>
            <a:r>
              <a:rPr lang="en-US" dirty="0">
                <a:cs typeface="Arial" panose="020B0604020202020204" pitchFamily="34" charset="0"/>
              </a:rPr>
              <a:t>) into study findings. Most importantly, these types of designs cannot produce results which can be considered attributable to the program– often referred to as “impacts.” For example, an education program may find that</a:t>
            </a:r>
            <a:r>
              <a:rPr lang="en-US" baseline="0" dirty="0">
                <a:cs typeface="Arial" panose="020B0604020202020204" pitchFamily="34" charset="0"/>
              </a:rPr>
              <a:t> students participating in a tutoring program experienced increases in their literacy skills based on measures taken at the beginning and end of the school year. However, most children should experience normal increases in their literacy skills over time whether an intervention is provided or not because learning is a naturally, cumulative process. Only when learning changes before and after program participation among children in the program are compared to a comparison/control group will we be able to estimate whether the program actually produced greater gains in literacy than what would normally have occurred without the intervention. </a:t>
            </a:r>
          </a:p>
          <a:p>
            <a:pPr marL="0" lvl="2" defTabSz="462202">
              <a:defRPr/>
            </a:pPr>
            <a:endParaRPr lang="en-US" baseline="0" dirty="0">
              <a:cs typeface="Arial" panose="020B0604020202020204" pitchFamily="34" charset="0"/>
            </a:endParaRPr>
          </a:p>
        </p:txBody>
      </p:sp>
      <p:sp>
        <p:nvSpPr>
          <p:cNvPr id="5" name="Slide Number Placeholder 4"/>
          <p:cNvSpPr>
            <a:spLocks noGrp="1"/>
          </p:cNvSpPr>
          <p:nvPr>
            <p:ph type="sldNum" sz="quarter" idx="11"/>
          </p:nvPr>
        </p:nvSpPr>
        <p:spPr/>
        <p:txBody>
          <a:bodyPr/>
          <a:lstStyle/>
          <a:p>
            <a:fld id="{DA910615-33E9-A44A-87B7-52BAF2946AF9}" type="slidenum">
              <a:rPr lang="en-US" smtClean="0"/>
              <a:pPr/>
              <a:t>30</a:t>
            </a:fld>
            <a:endParaRPr lang="en-US" dirty="0"/>
          </a:p>
        </p:txBody>
      </p:sp>
    </p:spTree>
    <p:extLst>
      <p:ext uri="{BB962C8B-B14F-4D97-AF65-F5344CB8AC3E}">
        <p14:creationId xmlns:p14="http://schemas.microsoft.com/office/powerpoint/2010/main" val="16130736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Facilitators notes</a:t>
            </a:r>
            <a:r>
              <a:rPr lang="en-US" dirty="0"/>
              <a:t>: </a:t>
            </a:r>
            <a:r>
              <a:rPr lang="en-US" dirty="0">
                <a:solidFill>
                  <a:srgbClr val="FF0000"/>
                </a:solidFill>
              </a:rPr>
              <a:t>More rigorous impact evaluations include a comparison group against which to measure changes in program beneficiaries’ knowledge, attitude(s), and behavior(s). </a:t>
            </a:r>
            <a:r>
              <a:rPr lang="en-US" baseline="0" dirty="0">
                <a:solidFill>
                  <a:srgbClr val="FF0000"/>
                </a:solidFill>
              </a:rPr>
              <a:t>T</a:t>
            </a:r>
            <a:r>
              <a:rPr lang="en-US" dirty="0">
                <a:solidFill>
                  <a:srgbClr val="FF0000"/>
                </a:solidFill>
              </a:rPr>
              <a:t>he use of a comparison group provides</a:t>
            </a:r>
            <a:r>
              <a:rPr lang="en-US" baseline="0" dirty="0">
                <a:solidFill>
                  <a:srgbClr val="FF0000"/>
                </a:solidFill>
              </a:rPr>
              <a:t> additional evidence </a:t>
            </a:r>
            <a:r>
              <a:rPr lang="en-US" dirty="0">
                <a:solidFill>
                  <a:srgbClr val="FF0000"/>
                </a:solidFill>
              </a:rPr>
              <a:t>that observed changes in program beneficiaries were due to the program or intervention. Thus, impact evaluations are better</a:t>
            </a:r>
            <a:r>
              <a:rPr lang="en-US" baseline="0" dirty="0">
                <a:solidFill>
                  <a:srgbClr val="FF0000"/>
                </a:solidFill>
              </a:rPr>
              <a:t> able</a:t>
            </a:r>
            <a:r>
              <a:rPr lang="en-US" dirty="0">
                <a:solidFill>
                  <a:srgbClr val="FF0000"/>
                </a:solidFill>
              </a:rPr>
              <a:t> to measure or estimate the </a:t>
            </a:r>
            <a:r>
              <a:rPr lang="en-US" b="0" i="0" dirty="0">
                <a:solidFill>
                  <a:srgbClr val="FF0000"/>
                </a:solidFill>
              </a:rPr>
              <a:t>impact</a:t>
            </a:r>
            <a:r>
              <a:rPr lang="en-US" b="1" i="0" dirty="0">
                <a:solidFill>
                  <a:srgbClr val="FF0000"/>
                </a:solidFill>
              </a:rPr>
              <a:t> </a:t>
            </a:r>
            <a:r>
              <a:rPr lang="en-US" dirty="0">
                <a:solidFill>
                  <a:srgbClr val="FF0000"/>
                </a:solidFill>
              </a:rPr>
              <a:t>of the program on beneficiaries. These types of studies require quantitative data collection and employ advanced statistical methods for analyzing data. </a:t>
            </a:r>
            <a:r>
              <a:rPr lang="en-US" dirty="0"/>
              <a:t>Impact evaluations are best implemented after a program has had sufficient time to mature and is no longer undergoing refinement of its central model.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An example of an impact evaluation question is: </a:t>
            </a:r>
            <a:r>
              <a:rPr lang="en-US" altLang="en-US" sz="1200" dirty="0">
                <a:solidFill>
                  <a:srgbClr val="092141"/>
                </a:solidFill>
              </a:rPr>
              <a:t>Are there differences in outcomes for program beneficiaries before and after program participation compared to a similar group not in the program?</a:t>
            </a:r>
            <a:endParaRPr lang="en-US" dirty="0">
              <a:solidFill>
                <a:srgbClr val="FF0000"/>
              </a:solidFill>
            </a:endParaRPr>
          </a:p>
          <a:p>
            <a:endParaRPr lang="en-US" dirty="0"/>
          </a:p>
          <a:p>
            <a:r>
              <a:rPr lang="en-US" dirty="0"/>
              <a:t> </a:t>
            </a:r>
          </a:p>
          <a:p>
            <a:endParaRPr lang="en-US" dirty="0"/>
          </a:p>
          <a:p>
            <a:endParaRPr lang="en-US" dirty="0"/>
          </a:p>
        </p:txBody>
      </p:sp>
      <p:sp>
        <p:nvSpPr>
          <p:cNvPr id="4" name="Slide Number Placeholder 3"/>
          <p:cNvSpPr>
            <a:spLocks noGrp="1"/>
          </p:cNvSpPr>
          <p:nvPr>
            <p:ph type="sldNum" sz="quarter" idx="5"/>
          </p:nvPr>
        </p:nvSpPr>
        <p:spPr/>
        <p:txBody>
          <a:bodyPr/>
          <a:lstStyle/>
          <a:p>
            <a:fld id="{EDD49445-AB42-5F40-8FC0-3094745C6D48}" type="slidenum">
              <a:rPr lang="en-US" smtClean="0"/>
              <a:t>31</a:t>
            </a:fld>
            <a:endParaRPr lang="en-US" dirty="0"/>
          </a:p>
        </p:txBody>
      </p:sp>
    </p:spTree>
    <p:extLst>
      <p:ext uri="{BB962C8B-B14F-4D97-AF65-F5344CB8AC3E}">
        <p14:creationId xmlns:p14="http://schemas.microsoft.com/office/powerpoint/2010/main" val="19454023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Facilitators</a:t>
            </a:r>
            <a:r>
              <a:rPr lang="en-US" u="sng" baseline="0" dirty="0"/>
              <a:t> notes</a:t>
            </a:r>
            <a:r>
              <a:rPr lang="en-US" baseline="0" dirty="0"/>
              <a:t>: Two types of impact evaluations are </a:t>
            </a:r>
            <a:r>
              <a:rPr lang="en-US" dirty="0">
                <a:solidFill>
                  <a:srgbClr val="FF0000"/>
                </a:solidFill>
              </a:rPr>
              <a:t>quasi-experimental and experimental design studies. </a:t>
            </a:r>
            <a:r>
              <a:rPr lang="en-US" baseline="0" dirty="0"/>
              <a:t>It is not uncommon for people to confuse quasi-experimental and experimental designs because both types of designs include a comparison (or non-program) group against which to measure the outcomes of program beneficiaries. Quasi-experimental designs employ various methods to identify a similar group to the program participants. Experimental designs or </a:t>
            </a:r>
            <a:r>
              <a:rPr lang="en-US" dirty="0"/>
              <a:t>Randomized Controlled Trials </a:t>
            </a:r>
            <a:r>
              <a:rPr lang="en-US" baseline="0" dirty="0"/>
              <a:t>employ random assignment techniques to determine which program applicants will receive program services and which will receive some alternative intervention or no intervention. The control group in an experimental design may receive no services or alternative or delayed services. The use of random assignment in experimental designs creates as equal groups as possible by ensuring that there are no differences on average between the program and control groups. The process of randomly assigning program applicants for experimental design studies is complex and generally requires specific tailoring to each program’s unique application and intake process. For this reason, random assignment is best conducted using a professional evaluator with experience completing these types of evaluations. </a:t>
            </a:r>
          </a:p>
          <a:p>
            <a:endParaRPr lang="en-US" baseline="0" dirty="0"/>
          </a:p>
          <a:p>
            <a:r>
              <a:rPr lang="en-US" baseline="0" dirty="0"/>
              <a:t>For quasi-experimental evaluation designs, statistical matching and/or propensity scoring is recommended to ensure that the program and comparison groups are as similar as possible when outcomes are compared. </a:t>
            </a:r>
            <a:r>
              <a:rPr lang="en-US" dirty="0"/>
              <a:t>In the matching process, one</a:t>
            </a:r>
            <a:r>
              <a:rPr lang="en-US" baseline="0" dirty="0"/>
              <a:t> or more</a:t>
            </a:r>
            <a:r>
              <a:rPr lang="en-US" dirty="0"/>
              <a:t> comparison group members is identified and matched with a program beneficiary</a:t>
            </a:r>
            <a:r>
              <a:rPr lang="en-US" baseline="0" dirty="0"/>
              <a:t> based on</a:t>
            </a:r>
            <a:r>
              <a:rPr lang="en-US" dirty="0"/>
              <a:t> similar observable characteristics.</a:t>
            </a:r>
            <a:r>
              <a:rPr lang="en-US" baseline="0" dirty="0"/>
              <a:t> This </a:t>
            </a:r>
            <a:r>
              <a:rPr lang="en-US" dirty="0"/>
              <a:t>matching process enables a comparison of outcomes among program</a:t>
            </a:r>
            <a:r>
              <a:rPr lang="en-US" baseline="0" dirty="0"/>
              <a:t> beneficiaries</a:t>
            </a:r>
            <a:r>
              <a:rPr lang="en-US" dirty="0"/>
              <a:t> and comparison</a:t>
            </a:r>
            <a:r>
              <a:rPr lang="en-US" baseline="0" dirty="0"/>
              <a:t> group members</a:t>
            </a:r>
            <a:r>
              <a:rPr lang="en-US" dirty="0"/>
              <a:t> who are similar to one another. This often</a:t>
            </a:r>
            <a:r>
              <a:rPr lang="en-US" baseline="0" dirty="0"/>
              <a:t> requires collecting a range of </a:t>
            </a:r>
            <a:r>
              <a:rPr lang="en-US" dirty="0"/>
              <a:t>demographic data prior to or at the time of program entry in order to complete the</a:t>
            </a:r>
            <a:r>
              <a:rPr lang="en-US" baseline="0" dirty="0"/>
              <a:t> matching process</a:t>
            </a:r>
            <a:r>
              <a:rPr lang="en-US" dirty="0"/>
              <a:t>. Also, the proper matching of cases can be very complex,</a:t>
            </a:r>
            <a:r>
              <a:rPr lang="en-US" baseline="0" dirty="0"/>
              <a:t> so it is best conducted by a professional evaluator with experience completing these types of evaluations. </a:t>
            </a:r>
            <a:endParaRPr lang="en-US" dirty="0"/>
          </a:p>
        </p:txBody>
      </p:sp>
      <p:sp>
        <p:nvSpPr>
          <p:cNvPr id="5" name="Slide Number Placeholder 4"/>
          <p:cNvSpPr>
            <a:spLocks noGrp="1"/>
          </p:cNvSpPr>
          <p:nvPr>
            <p:ph type="sldNum" sz="quarter" idx="11"/>
          </p:nvPr>
        </p:nvSpPr>
        <p:spPr/>
        <p:txBody>
          <a:bodyPr/>
          <a:lstStyle/>
          <a:p>
            <a:fld id="{DA910615-33E9-A44A-87B7-52BAF2946AF9}" type="slidenum">
              <a:rPr lang="en-US" smtClean="0"/>
              <a:pPr/>
              <a:t>32</a:t>
            </a:fld>
            <a:endParaRPr lang="en-US" dirty="0"/>
          </a:p>
        </p:txBody>
      </p:sp>
    </p:spTree>
    <p:extLst>
      <p:ext uri="{BB962C8B-B14F-4D97-AF65-F5344CB8AC3E}">
        <p14:creationId xmlns:p14="http://schemas.microsoft.com/office/powerpoint/2010/main" val="42712658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defTabSz="457165">
              <a:defRPr/>
            </a:pPr>
            <a:r>
              <a:rPr lang="en-US" u="sng" dirty="0">
                <a:latin typeface="+mn-lt"/>
              </a:rPr>
              <a:t>Facilitator notes</a:t>
            </a:r>
            <a:r>
              <a:rPr lang="en-US" u="none" dirty="0">
                <a:latin typeface="+mn-lt"/>
              </a:rPr>
              <a:t>:</a:t>
            </a:r>
            <a:r>
              <a:rPr lang="en-US" u="none" baseline="0" dirty="0">
                <a:latin typeface="+mn-lt"/>
              </a:rPr>
              <a:t> </a:t>
            </a:r>
            <a:r>
              <a:rPr lang="en-US" u="none" dirty="0">
                <a:latin typeface="+mn-lt"/>
              </a:rPr>
              <a:t>There are several important differences</a:t>
            </a:r>
            <a:r>
              <a:rPr lang="en-US" u="none" baseline="0" dirty="0">
                <a:latin typeface="+mn-lt"/>
              </a:rPr>
              <a:t> between</a:t>
            </a:r>
            <a:r>
              <a:rPr lang="en-US" u="none" dirty="0">
                <a:latin typeface="+mn-lt"/>
              </a:rPr>
              <a:t> quasi-experimental</a:t>
            </a:r>
            <a:r>
              <a:rPr lang="en-US" u="none" baseline="0" dirty="0">
                <a:latin typeface="+mn-lt"/>
              </a:rPr>
              <a:t> and </a:t>
            </a:r>
            <a:r>
              <a:rPr lang="en-US" u="none" dirty="0">
                <a:latin typeface="+mn-lt"/>
              </a:rPr>
              <a:t>experimental </a:t>
            </a:r>
            <a:r>
              <a:rPr lang="en-US" u="none" baseline="0" dirty="0">
                <a:latin typeface="+mn-lt"/>
              </a:rPr>
              <a:t>evaluations. While quasi-experimental designs do not require the random assignment of program applicants, an important disadvantage of these types of evaluations is that it can be quite challenging for programs to identify a comparison group that is reasonably similar to program beneficiaries. Importantly, because the </a:t>
            </a:r>
            <a:r>
              <a:rPr lang="en-US" dirty="0">
                <a:latin typeface="+mn-lt"/>
                <a:cs typeface="Arial" panose="020B0604020202020204" pitchFamily="34" charset="0"/>
              </a:rPr>
              <a:t>program and comparison groups are different and there are multiple approaches available for attempting to equate the study groups in the analysis process, the results of these types of studies are considered less rigorous and therefore can be more questionable. An important advantage of quasi-experimental </a:t>
            </a:r>
            <a:r>
              <a:rPr lang="en-US" u="none" baseline="0" dirty="0">
                <a:latin typeface="+mn-lt"/>
              </a:rPr>
              <a:t>evaluations, however, is that they can be less labor intensive and expensive because there is less need for intensive monitoring as with experimental evaluations.</a:t>
            </a:r>
          </a:p>
          <a:p>
            <a:pPr defTabSz="457165">
              <a:defRPr/>
            </a:pPr>
            <a:endParaRPr lang="en-US" u="none" baseline="0" dirty="0">
              <a:latin typeface="+mn-lt"/>
            </a:endParaRPr>
          </a:p>
          <a:p>
            <a:pPr defTabSz="457165">
              <a:defRPr/>
            </a:pPr>
            <a:r>
              <a:rPr lang="en-US" u="none" dirty="0">
                <a:latin typeface="+mn-lt"/>
              </a:rPr>
              <a:t>There also are several benefits and challenges to experimental</a:t>
            </a:r>
            <a:r>
              <a:rPr lang="en-US" u="none" baseline="0" dirty="0">
                <a:latin typeface="+mn-lt"/>
              </a:rPr>
              <a:t> evaluations. Experimental designs</a:t>
            </a:r>
            <a:r>
              <a:rPr lang="en-US" b="0" u="none" baseline="0" dirty="0">
                <a:latin typeface="+mn-lt"/>
              </a:rPr>
              <a:t>, such as randomized control trials (RCT) are </a:t>
            </a:r>
            <a:r>
              <a:rPr lang="en-US" u="none" baseline="0" dirty="0">
                <a:latin typeface="+mn-lt"/>
              </a:rPr>
              <a:t>the most rigorous option available, so the findings from these studies are generally highly regarded and relied upon. There are several drawbacks, however, to experimental designs. They often require that a program increase its recruitment efforts to be able to have enough qualified applicants to form a control group. Because applicant acceptance is randomly determined, program staff may be dissatisfied with their lack of input into the program selection process. These types of designs </a:t>
            </a:r>
            <a:r>
              <a:rPr lang="en-US" u="none" strike="noStrike" baseline="0" dirty="0">
                <a:latin typeface="+mn-lt"/>
              </a:rPr>
              <a:t>can be more labor </a:t>
            </a:r>
            <a:r>
              <a:rPr lang="en-US" u="none" baseline="0" dirty="0">
                <a:latin typeface="+mn-lt"/>
              </a:rPr>
              <a:t>intensive and expensive because of the need for regular monitoring of study beneficiaries to ensure that applicants who are assigned to the program group actually participate in the program as intended and that applicants who are assigned to the control group do not receive program services or services from another similar program. </a:t>
            </a:r>
          </a:p>
          <a:p>
            <a:pPr defTabSz="457165">
              <a:defRPr/>
            </a:pPr>
            <a:endParaRPr lang="en-US" u="none" baseline="0" dirty="0">
              <a:latin typeface="+mn-lt"/>
            </a:endParaRPr>
          </a:p>
          <a:p>
            <a:pPr defTabSz="457165">
              <a:defRPr/>
            </a:pPr>
            <a:r>
              <a:rPr lang="en-US" u="sng" baseline="0" dirty="0">
                <a:latin typeface="+mn-lt"/>
              </a:rPr>
              <a:t>Optional Facilitator notes</a:t>
            </a:r>
            <a:r>
              <a:rPr lang="en-US" u="none" baseline="0" dirty="0">
                <a:latin typeface="+mn-lt"/>
              </a:rPr>
              <a:t>: If someone asks, “Isn’t random assignment unethical?” </a:t>
            </a:r>
            <a:r>
              <a:rPr lang="en-US" u="sng" baseline="0" dirty="0">
                <a:latin typeface="+mn-lt"/>
              </a:rPr>
              <a:t>Answer</a:t>
            </a:r>
            <a:r>
              <a:rPr lang="en-US" u="none" baseline="0" dirty="0">
                <a:latin typeface="+mn-lt"/>
              </a:rPr>
              <a:t>: Generally, random assignment is an ethical and fair way to accept applicants into a program. When a program has more applicants than can be served at any one time, </a:t>
            </a:r>
            <a:r>
              <a:rPr lang="en-US" sz="1200" kern="1200" dirty="0">
                <a:solidFill>
                  <a:schemeClr val="tx1"/>
                </a:solidFill>
                <a:effectLst/>
                <a:latin typeface="+mn-lt"/>
                <a:ea typeface="+mn-ea"/>
                <a:cs typeface="+mn-cs"/>
              </a:rPr>
              <a:t>random assignment is actually a very fair way to ensure that everyone has an equal chance of being accepted to the program. </a:t>
            </a:r>
            <a:r>
              <a:rPr lang="en-US" sz="1200" u="none" kern="1200" baseline="0" dirty="0">
                <a:solidFill>
                  <a:schemeClr val="tx1"/>
                </a:solidFill>
                <a:effectLst/>
                <a:latin typeface="+mn-lt"/>
                <a:ea typeface="+mn-ea"/>
                <a:cs typeface="+mn-cs"/>
              </a:rPr>
              <a:t>Many</a:t>
            </a:r>
            <a:r>
              <a:rPr lang="en-US" sz="1200" kern="1200" dirty="0">
                <a:solidFill>
                  <a:schemeClr val="tx1"/>
                </a:solidFill>
                <a:effectLst/>
                <a:latin typeface="+mn-lt"/>
                <a:ea typeface="+mn-ea"/>
                <a:cs typeface="+mn-cs"/>
              </a:rPr>
              <a:t> evaluations are able to address concerns about the</a:t>
            </a:r>
            <a:r>
              <a:rPr lang="en-US" sz="1200" kern="1200" baseline="0" dirty="0">
                <a:solidFill>
                  <a:schemeClr val="tx1"/>
                </a:solidFill>
                <a:effectLst/>
                <a:latin typeface="+mn-lt"/>
                <a:ea typeface="+mn-ea"/>
                <a:cs typeface="+mn-cs"/>
              </a:rPr>
              <a:t> random assignment process</a:t>
            </a:r>
            <a:r>
              <a:rPr lang="en-US" sz="1200" kern="1200" dirty="0">
                <a:solidFill>
                  <a:schemeClr val="tx1"/>
                </a:solidFill>
                <a:effectLst/>
                <a:latin typeface="+mn-lt"/>
                <a:ea typeface="+mn-ea"/>
                <a:cs typeface="+mn-cs"/>
              </a:rPr>
              <a:t> by:</a:t>
            </a:r>
            <a:r>
              <a:rPr lang="en-US" sz="1200" kern="1200" baseline="0" dirty="0">
                <a:solidFill>
                  <a:schemeClr val="tx1"/>
                </a:solidFill>
                <a:effectLst/>
                <a:latin typeface="+mn-lt"/>
                <a:ea typeface="+mn-ea"/>
                <a:cs typeface="+mn-cs"/>
              </a:rPr>
              <a:t> 1) </a:t>
            </a:r>
            <a:r>
              <a:rPr lang="en-US" sz="1200" kern="1200" dirty="0">
                <a:solidFill>
                  <a:schemeClr val="tx1"/>
                </a:solidFill>
                <a:effectLst/>
                <a:latin typeface="+mn-lt"/>
                <a:ea typeface="+mn-ea"/>
                <a:cs typeface="+mn-cs"/>
              </a:rPr>
              <a:t>staggering treatment to ensure that all eligible applicants ultimately participate</a:t>
            </a:r>
            <a:r>
              <a:rPr lang="en-US" sz="1200" kern="1200" baseline="0" dirty="0">
                <a:solidFill>
                  <a:schemeClr val="tx1"/>
                </a:solidFill>
                <a:effectLst/>
                <a:latin typeface="+mn-lt"/>
                <a:ea typeface="+mn-ea"/>
                <a:cs typeface="+mn-cs"/>
              </a:rPr>
              <a:t> in</a:t>
            </a:r>
            <a:r>
              <a:rPr lang="en-US" sz="1200" kern="1200" dirty="0">
                <a:solidFill>
                  <a:schemeClr val="tx1"/>
                </a:solidFill>
                <a:effectLst/>
                <a:latin typeface="+mn-lt"/>
                <a:ea typeface="+mn-ea"/>
                <a:cs typeface="+mn-cs"/>
              </a:rPr>
              <a:t> the program</a:t>
            </a:r>
            <a:r>
              <a:rPr lang="en-US" sz="1200" kern="1200" baseline="0" dirty="0">
                <a:solidFill>
                  <a:schemeClr val="tx1"/>
                </a:solidFill>
                <a:effectLst/>
                <a:latin typeface="+mn-lt"/>
                <a:ea typeface="+mn-ea"/>
                <a:cs typeface="+mn-cs"/>
              </a:rPr>
              <a:t>; 2) </a:t>
            </a:r>
            <a:r>
              <a:rPr lang="en-US" sz="1200" kern="1200" dirty="0">
                <a:solidFill>
                  <a:schemeClr val="tx1"/>
                </a:solidFill>
                <a:effectLst/>
                <a:latin typeface="+mn-lt"/>
                <a:ea typeface="+mn-ea"/>
                <a:cs typeface="+mn-cs"/>
              </a:rPr>
              <a:t>using blocked randomization to ensure the</a:t>
            </a:r>
            <a:r>
              <a:rPr lang="en-US" sz="1200" kern="1200" baseline="0" dirty="0">
                <a:solidFill>
                  <a:schemeClr val="tx1"/>
                </a:solidFill>
                <a:effectLst/>
                <a:latin typeface="+mn-lt"/>
                <a:ea typeface="+mn-ea"/>
                <a:cs typeface="+mn-cs"/>
              </a:rPr>
              <a:t> required mix of program participants are accepted to the program (by age, grade, gender, etc.); </a:t>
            </a:r>
            <a:r>
              <a:rPr lang="en-US" sz="1200" kern="1200" dirty="0">
                <a:solidFill>
                  <a:schemeClr val="tx1"/>
                </a:solidFill>
                <a:effectLst/>
                <a:latin typeface="+mn-lt"/>
                <a:ea typeface="+mn-ea"/>
                <a:cs typeface="+mn-cs"/>
              </a:rPr>
              <a:t>and/or</a:t>
            </a:r>
            <a:r>
              <a:rPr lang="en-US" sz="1200" kern="1200" baseline="0" dirty="0">
                <a:solidFill>
                  <a:schemeClr val="tx1"/>
                </a:solidFill>
                <a:effectLst/>
                <a:latin typeface="+mn-lt"/>
                <a:ea typeface="+mn-ea"/>
                <a:cs typeface="+mn-cs"/>
              </a:rPr>
              <a:t> 3) </a:t>
            </a:r>
            <a:r>
              <a:rPr lang="en-US" sz="1200" kern="1200" dirty="0">
                <a:solidFill>
                  <a:schemeClr val="tx1"/>
                </a:solidFill>
                <a:effectLst/>
                <a:latin typeface="+mn-lt"/>
                <a:ea typeface="+mn-ea"/>
                <a:cs typeface="+mn-cs"/>
              </a:rPr>
              <a:t>allowing a small number of exceptions to the randomization</a:t>
            </a:r>
            <a:r>
              <a:rPr lang="en-US" sz="1200" kern="1200" baseline="0" dirty="0">
                <a:solidFill>
                  <a:schemeClr val="tx1"/>
                </a:solidFill>
                <a:effectLst/>
                <a:latin typeface="+mn-lt"/>
                <a:ea typeface="+mn-ea"/>
                <a:cs typeface="+mn-cs"/>
              </a:rPr>
              <a:t> process due to the special circumstances of a few individual applicants.</a:t>
            </a:r>
            <a:endParaRPr lang="en-US" u="none" baseline="0" dirty="0">
              <a:latin typeface="+mn-lt"/>
            </a:endParaRPr>
          </a:p>
          <a:p>
            <a:pPr defTabSz="457165">
              <a:defRPr/>
            </a:pPr>
            <a:endParaRPr lang="en-US" u="none" baseline="0" dirty="0">
              <a:effectLst/>
              <a:latin typeface="+mn-lt"/>
            </a:endParaRPr>
          </a:p>
          <a:p>
            <a:pPr defTabSz="457165">
              <a:defRPr/>
            </a:pPr>
            <a:r>
              <a:rPr lang="en-US" dirty="0">
                <a:effectLst/>
              </a:rPr>
              <a:t>In specific instances, it may be impractical or unethical to use random assignment to identify program participants. </a:t>
            </a:r>
            <a:r>
              <a:rPr lang="en-US" u="none" baseline="0" dirty="0">
                <a:effectLst/>
                <a:latin typeface="+mn-lt"/>
              </a:rPr>
              <a:t>For example, if individuals are court mandated to serve in a program, it would be unethical for the program not to serve every eligible applicant. In other cases, programs may be required to serve certain types of applicants that should not participate in the random assignment process. For example, many schools are required to serve special needs students or lose critical funding. Therefore, these students should not participate in the random assignment process. However, when a program is overprescribed (i.e., has more applicants than can be served at one time) random assignment or a lottery system is one of the fairest ways to determine which applicants are accepted to the program. </a:t>
            </a:r>
            <a:endParaRPr lang="en-US" dirty="0">
              <a:latin typeface="+mn-lt"/>
            </a:endParaRPr>
          </a:p>
        </p:txBody>
      </p:sp>
      <p:sp>
        <p:nvSpPr>
          <p:cNvPr id="5" name="Slide Number Placeholder 4"/>
          <p:cNvSpPr>
            <a:spLocks noGrp="1"/>
          </p:cNvSpPr>
          <p:nvPr>
            <p:ph type="sldNum" sz="quarter" idx="11"/>
          </p:nvPr>
        </p:nvSpPr>
        <p:spPr/>
        <p:txBody>
          <a:bodyPr/>
          <a:lstStyle/>
          <a:p>
            <a:fld id="{DA910615-33E9-A44A-87B7-52BAF2946AF9}"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3657080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defTabSz="448696">
              <a:defRPr/>
            </a:pPr>
            <a:r>
              <a:rPr lang="en-US" u="sng" dirty="0"/>
              <a:t>Facilitator notes</a:t>
            </a:r>
            <a:r>
              <a:rPr lang="en-US" dirty="0"/>
              <a:t>: As previously explained, the more rigorous evaluations, quasi-experimental and experimental design studies, include a comparison or control group,</a:t>
            </a:r>
            <a:r>
              <a:rPr lang="en-US" baseline="0" dirty="0"/>
              <a:t> which is a group of individuals </a:t>
            </a:r>
            <a:r>
              <a:rPr lang="en-US" dirty="0"/>
              <a:t>that either receive a different intervention than the one being evaluated or no intervention at all. A comparison or control group is necessary for deriving an estimate of the program’s impact by comparing the amount of change or improvement between comparison/control groups and those who participated in the program. The term comparison group is associated with a quasi-experimental design and the term control group is used when the evaluation employs an experimental design.</a:t>
            </a:r>
          </a:p>
          <a:p>
            <a:pPr defTabSz="448696">
              <a:defRPr/>
            </a:pPr>
            <a:endParaRPr lang="en-US" dirty="0"/>
          </a:p>
          <a:p>
            <a:pPr defTabSz="448696">
              <a:defRPr/>
            </a:pPr>
            <a:r>
              <a:rPr lang="en-US" dirty="0"/>
              <a:t>It is important to note that a comparison group is not just individuals who do not participate in the program. It’s important to be thoughtful in your selection of a comparison group to ensure that they are as similar as possible to those individuals enrolled in your program. This is key to ensuring that evaluation findings are unbiased, valid, and reliable. Including a comparison group enables you to answer specific questions related to causality – such as, what would have happened to people if they did not receive the intervention your program offers (i.e., whether the observed changes can be attributed to your intervention). In most cases, you will want an experienced evaluator to use statistical matching to ensure that your comparison group is as similar as possible to the group of program beneficiaries in your evaluation</a:t>
            </a:r>
            <a:r>
              <a:rPr lang="en-US" baseline="0" dirty="0"/>
              <a:t>.</a:t>
            </a:r>
          </a:p>
          <a:p>
            <a:pPr defTabSz="448696">
              <a:defRPr/>
            </a:pPr>
            <a:endParaRPr lang="en-US" baseline="0" dirty="0"/>
          </a:p>
          <a:p>
            <a:pPr defTabSz="448696">
              <a:defRPr/>
            </a:pPr>
            <a:r>
              <a:rPr lang="en-US" baseline="0" dirty="0"/>
              <a:t>We will discuss </a:t>
            </a:r>
            <a:r>
              <a:rPr lang="en-US" sz="1200" kern="1200" dirty="0">
                <a:solidFill>
                  <a:schemeClr val="tx1"/>
                </a:solidFill>
                <a:effectLst/>
                <a:latin typeface="+mn-lt"/>
                <a:ea typeface="+mn-ea"/>
                <a:cs typeface="+mn-cs"/>
              </a:rPr>
              <a:t>how comparison and control groups are different later in the presentation. </a:t>
            </a:r>
            <a:endParaRPr lang="en-US" dirty="0"/>
          </a:p>
          <a:p>
            <a:endParaRPr lang="en-US" dirty="0"/>
          </a:p>
        </p:txBody>
      </p:sp>
      <p:sp>
        <p:nvSpPr>
          <p:cNvPr id="5" name="Slide Number Placeholder 4"/>
          <p:cNvSpPr>
            <a:spLocks noGrp="1"/>
          </p:cNvSpPr>
          <p:nvPr>
            <p:ph type="sldNum" sz="quarter" idx="11"/>
          </p:nvPr>
        </p:nvSpPr>
        <p:spPr/>
        <p:txBody>
          <a:bodyPr/>
          <a:lstStyle/>
          <a:p>
            <a:fld id="{DA910615-33E9-A44A-87B7-52BAF2946AF9}" type="slidenum">
              <a:rPr lang="en-US" smtClean="0"/>
              <a:pPr/>
              <a:t>34</a:t>
            </a:fld>
            <a:endParaRPr lang="en-US" dirty="0"/>
          </a:p>
        </p:txBody>
      </p:sp>
    </p:spTree>
    <p:extLst>
      <p:ext uri="{BB962C8B-B14F-4D97-AF65-F5344CB8AC3E}">
        <p14:creationId xmlns:p14="http://schemas.microsoft.com/office/powerpoint/2010/main" val="29534421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Facilitator notes</a:t>
            </a:r>
            <a:r>
              <a:rPr lang="en-US" dirty="0"/>
              <a:t>: </a:t>
            </a:r>
            <a:r>
              <a:rPr lang="en-US" baseline="0" dirty="0"/>
              <a:t>It is important to mention that there are additional forms of quasi-experimental evaluation designs that do not rely on statistical matching and/or propensity scoring to identify a reasonable comparison group. While AmeriCorps encourages the use of matching to ensure that program and comparison groups are as similar as possible, there are other types of QED evaluation designs that can be approved for use in AmeriCorps evaluations. We list some examples of these types of quasi-experimental evaluations, such as Interrupted Time Series Design and Regression Discontinuity Design; however, these types of QED designs have their own set of requirements and standards, which AmeriCorps considers when approving them for use by grantees.  </a:t>
            </a:r>
            <a:endParaRPr lang="en-US" dirty="0"/>
          </a:p>
        </p:txBody>
      </p:sp>
      <p:sp>
        <p:nvSpPr>
          <p:cNvPr id="4" name="Slide Number Placeholder 3"/>
          <p:cNvSpPr>
            <a:spLocks noGrp="1"/>
          </p:cNvSpPr>
          <p:nvPr>
            <p:ph type="sldNum" sz="quarter" idx="5"/>
          </p:nvPr>
        </p:nvSpPr>
        <p:spPr/>
        <p:txBody>
          <a:bodyPr/>
          <a:lstStyle/>
          <a:p>
            <a:fld id="{DA910615-33E9-A44A-87B7-52BAF2946AF9}" type="slidenum">
              <a:rPr lang="en-US" smtClean="0"/>
              <a:pPr/>
              <a:t>35</a:t>
            </a:fld>
            <a:endParaRPr lang="en-US" dirty="0"/>
          </a:p>
        </p:txBody>
      </p:sp>
    </p:spTree>
    <p:extLst>
      <p:ext uri="{BB962C8B-B14F-4D97-AF65-F5344CB8AC3E}">
        <p14:creationId xmlns:p14="http://schemas.microsoft.com/office/powerpoint/2010/main" val="21538199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Facilitators notes</a:t>
            </a:r>
            <a:r>
              <a:rPr lang="en-US" dirty="0"/>
              <a:t>: To provide further clarity on quasi-experimental and experimental studies, we are going to conduct a group exercise in which we will ask you to divide up into small groups and develop an </a:t>
            </a:r>
            <a:r>
              <a:rPr lang="en-US" b="0" dirty="0"/>
              <a:t>impact</a:t>
            </a:r>
            <a:r>
              <a:rPr lang="en-US" dirty="0"/>
              <a:t> design for the literacy program. We will designate some groups to develop a quasi-experimental design study and others to develop an experimental design study. Both types of designs should focus on answering the research question, “</a:t>
            </a:r>
            <a:r>
              <a:rPr lang="en-US" altLang="en-US" dirty="0">
                <a:solidFill>
                  <a:schemeClr val="tx1">
                    <a:lumMod val="65000"/>
                    <a:lumOff val="35000"/>
                  </a:schemeClr>
                </a:solidFill>
              </a:rPr>
              <a:t>What impact does the </a:t>
            </a:r>
            <a:r>
              <a:rPr lang="en-US" dirty="0">
                <a:ea typeface="Calibri"/>
                <a:cs typeface="Times New Roman"/>
              </a:rPr>
              <a:t>literacy intervention program have on student reading levels relative to a comparison group of similar s</a:t>
            </a:r>
            <a:r>
              <a:rPr lang="en-US" altLang="en-US" dirty="0">
                <a:solidFill>
                  <a:schemeClr val="tx1">
                    <a:lumMod val="65000"/>
                    <a:lumOff val="35000"/>
                  </a:schemeClr>
                </a:solidFill>
              </a:rPr>
              <a:t>tudents?</a:t>
            </a:r>
            <a:r>
              <a:rPr lang="en-US" dirty="0"/>
              <a:t>”</a:t>
            </a:r>
          </a:p>
          <a:p>
            <a:endParaRPr lang="en-US" baseline="0" dirty="0"/>
          </a:p>
          <a:p>
            <a:r>
              <a:rPr lang="en-US" baseline="0" dirty="0"/>
              <a:t>As with designing the process evaluation for this program, we want to t</a:t>
            </a:r>
            <a:r>
              <a:rPr lang="en-US" dirty="0"/>
              <a:t>hink about our major design considerations:</a:t>
            </a:r>
          </a:p>
          <a:p>
            <a:pPr marL="173326" indent="-173326">
              <a:buFont typeface="Arial" panose="020B0604020202020204" pitchFamily="34" charset="0"/>
              <a:buChar char="•"/>
            </a:pPr>
            <a:r>
              <a:rPr lang="en-US" b="0" dirty="0"/>
              <a:t>What to measure</a:t>
            </a:r>
          </a:p>
          <a:p>
            <a:pPr marL="173326" indent="-173326">
              <a:buFont typeface="Arial" panose="020B0604020202020204" pitchFamily="34" charset="0"/>
              <a:buChar char="•"/>
            </a:pPr>
            <a:r>
              <a:rPr lang="en-US" b="0" dirty="0"/>
              <a:t>Who to include in the evaluation</a:t>
            </a:r>
          </a:p>
          <a:p>
            <a:pPr marL="173326" indent="-173326">
              <a:buFont typeface="Arial" panose="020B0604020202020204" pitchFamily="34" charset="0"/>
              <a:buChar char="•"/>
            </a:pPr>
            <a:r>
              <a:rPr lang="en-US" b="0" dirty="0"/>
              <a:t>When and how often data will be collected</a:t>
            </a:r>
          </a:p>
          <a:p>
            <a:pPr marL="173326" indent="-173326">
              <a:buFont typeface="Arial" panose="020B0604020202020204" pitchFamily="34" charset="0"/>
              <a:buChar char="•"/>
            </a:pPr>
            <a:r>
              <a:rPr lang="en-US" b="0" dirty="0"/>
              <a:t>What </a:t>
            </a:r>
            <a:r>
              <a:rPr lang="en-US" dirty="0"/>
              <a:t>methods will be used to collect data</a:t>
            </a:r>
          </a:p>
          <a:p>
            <a:endParaRPr lang="en-US" dirty="0"/>
          </a:p>
          <a:p>
            <a:endParaRPr lang="en-US" dirty="0"/>
          </a:p>
        </p:txBody>
      </p:sp>
      <p:sp>
        <p:nvSpPr>
          <p:cNvPr id="5" name="Slide Number Placeholder 4"/>
          <p:cNvSpPr>
            <a:spLocks noGrp="1"/>
          </p:cNvSpPr>
          <p:nvPr>
            <p:ph type="sldNum" sz="quarter" idx="11"/>
          </p:nvPr>
        </p:nvSpPr>
        <p:spPr/>
        <p:txBody>
          <a:bodyPr/>
          <a:lstStyle/>
          <a:p>
            <a:fld id="{DA910615-33E9-A44A-87B7-52BAF2946AF9}" type="slidenum">
              <a:rPr lang="en-US" smtClean="0"/>
              <a:pPr/>
              <a:t>36</a:t>
            </a:fld>
            <a:endParaRPr lang="en-US" dirty="0"/>
          </a:p>
        </p:txBody>
      </p:sp>
    </p:spTree>
    <p:extLst>
      <p:ext uri="{BB962C8B-B14F-4D97-AF65-F5344CB8AC3E}">
        <p14:creationId xmlns:p14="http://schemas.microsoft.com/office/powerpoint/2010/main" val="36339291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defTabSz="453558">
              <a:defRPr/>
            </a:pPr>
            <a:r>
              <a:rPr lang="en-US" u="sng" dirty="0"/>
              <a:t>Facilitator notes</a:t>
            </a:r>
            <a:r>
              <a:rPr lang="en-US" dirty="0"/>
              <a:t>: For this exercise, w</a:t>
            </a:r>
            <a:r>
              <a:rPr lang="en-US" baseline="0" dirty="0"/>
              <a:t>e will now work together to </a:t>
            </a:r>
            <a:r>
              <a:rPr lang="en-US" i="0" baseline="0" dirty="0"/>
              <a:t>determining the major design considerations for this research question</a:t>
            </a:r>
            <a:r>
              <a:rPr lang="en-US" baseline="0" dirty="0"/>
              <a:t>. </a:t>
            </a:r>
            <a:r>
              <a:rPr lang="en-US" dirty="0"/>
              <a:t>W</a:t>
            </a:r>
            <a:r>
              <a:rPr lang="en-US" baseline="0" dirty="0"/>
              <a:t>e encourage everyone to participate and provide your input as we design </a:t>
            </a:r>
            <a:r>
              <a:rPr lang="en-US" b="0" baseline="0" dirty="0"/>
              <a:t>an </a:t>
            </a:r>
            <a:r>
              <a:rPr lang="en-US" b="0" strike="noStrike" baseline="0" dirty="0"/>
              <a:t>impact </a:t>
            </a:r>
            <a:r>
              <a:rPr lang="en-US" b="0" baseline="0" dirty="0"/>
              <a:t>evaluation for this program together.</a:t>
            </a:r>
          </a:p>
          <a:p>
            <a:pPr defTabSz="453558">
              <a:defRPr/>
            </a:pPr>
            <a:endParaRPr lang="en-US" b="0" baseline="0" dirty="0">
              <a:solidFill>
                <a:schemeClr val="tx1"/>
              </a:solidFill>
            </a:endParaRPr>
          </a:p>
          <a:p>
            <a:pPr defTabSz="453558">
              <a:defRPr/>
            </a:pPr>
            <a:r>
              <a:rPr lang="en-US" b="0" dirty="0">
                <a:solidFill>
                  <a:schemeClr val="tx1"/>
                </a:solidFill>
              </a:rPr>
              <a:t>The first column lists the research question under study.</a:t>
            </a:r>
            <a:r>
              <a:rPr lang="en-US" b="0" baseline="0" dirty="0">
                <a:solidFill>
                  <a:schemeClr val="tx1"/>
                </a:solidFill>
              </a:rPr>
              <a:t> </a:t>
            </a:r>
            <a:r>
              <a:rPr lang="en-US" b="0" dirty="0"/>
              <a:t>The main research question for the </a:t>
            </a:r>
            <a:r>
              <a:rPr lang="en-US" b="0" strike="noStrike" baseline="0" dirty="0"/>
              <a:t>impact</a:t>
            </a:r>
            <a:r>
              <a:rPr lang="en-US" b="0" dirty="0"/>
              <a:t> evaluation</a:t>
            </a:r>
            <a:r>
              <a:rPr lang="en-US" b="0" baseline="0" dirty="0"/>
              <a:t> </a:t>
            </a:r>
            <a:r>
              <a:rPr lang="en-US" b="0" dirty="0"/>
              <a:t>asks what impact the </a:t>
            </a:r>
            <a:r>
              <a:rPr lang="en-US" b="0" baseline="0" dirty="0"/>
              <a:t>literacy program</a:t>
            </a:r>
            <a:r>
              <a:rPr lang="en-US" b="0" dirty="0"/>
              <a:t> has on students’ reading levels relative to a comparison group. </a:t>
            </a:r>
            <a:endParaRPr lang="en-US" b="0" baseline="0" dirty="0">
              <a:solidFill>
                <a:schemeClr val="tx1"/>
              </a:solidFill>
            </a:endParaRPr>
          </a:p>
          <a:p>
            <a:pPr defTabSz="453558">
              <a:defRPr/>
            </a:pPr>
            <a:endParaRPr lang="en-US" baseline="0" dirty="0"/>
          </a:p>
          <a:p>
            <a:r>
              <a:rPr lang="en-US" dirty="0"/>
              <a:t>Moving</a:t>
            </a:r>
            <a:r>
              <a:rPr lang="en-US" baseline="0" dirty="0"/>
              <a:t> to the next column, w</a:t>
            </a:r>
            <a:r>
              <a:rPr lang="en-US" dirty="0"/>
              <a:t>hat might be some potential indicators for assessing fidelity to the program model?</a:t>
            </a:r>
            <a:r>
              <a:rPr lang="en-US" baseline="0" dirty="0"/>
              <a:t> </a:t>
            </a:r>
            <a:endParaRPr lang="en-US" dirty="0"/>
          </a:p>
          <a:p>
            <a:r>
              <a:rPr lang="en-US" dirty="0"/>
              <a:t>Below is a possible response:</a:t>
            </a:r>
          </a:p>
          <a:p>
            <a:pPr marL="0" indent="0">
              <a:buFontTx/>
              <a:buNone/>
            </a:pPr>
            <a:r>
              <a:rPr lang="en-US" dirty="0"/>
              <a:t>- student literacy</a:t>
            </a:r>
            <a:r>
              <a:rPr lang="en-US" baseline="0" dirty="0"/>
              <a:t> assessment tests</a:t>
            </a:r>
            <a:r>
              <a:rPr lang="en-US" dirty="0"/>
              <a:t> </a:t>
            </a:r>
          </a:p>
          <a:p>
            <a:pPr marL="0" indent="0">
              <a:buFontTx/>
              <a:buNone/>
            </a:pPr>
            <a:endParaRPr lang="en-US" dirty="0"/>
          </a:p>
          <a:p>
            <a:pPr marL="0" indent="0">
              <a:buFontTx/>
              <a:buNone/>
            </a:pPr>
            <a:r>
              <a:rPr lang="en-US" dirty="0"/>
              <a:t>Next, who or</a:t>
            </a:r>
            <a:r>
              <a:rPr lang="en-US" baseline="0" dirty="0"/>
              <a:t> from what sources might we be able to obtain this information?  </a:t>
            </a:r>
          </a:p>
          <a:p>
            <a:pPr marL="0" indent="0">
              <a:buFontTx/>
              <a:buNone/>
            </a:pPr>
            <a:r>
              <a:rPr lang="en-US" baseline="0" dirty="0"/>
              <a:t>Possible responses include:</a:t>
            </a:r>
          </a:p>
          <a:p>
            <a:pPr marL="171450" indent="-171450">
              <a:buFontTx/>
              <a:buChar char="-"/>
            </a:pPr>
            <a:r>
              <a:rPr lang="en-US" baseline="0" dirty="0"/>
              <a:t>Students enrolled in the program and students enrolled in a similar school that does not deliver the literacy program</a:t>
            </a:r>
          </a:p>
          <a:p>
            <a:pPr marL="171450" indent="-171450">
              <a:buFontTx/>
              <a:buChar char="-"/>
            </a:pPr>
            <a:r>
              <a:rPr lang="en-US" baseline="0" dirty="0"/>
              <a:t>Within the same program, students receiving one-on-one tutoring and students receiving a different small group intervention</a:t>
            </a:r>
            <a:r>
              <a:rPr lang="en-US" strike="sngStrike" baseline="0" dirty="0"/>
              <a:t>s</a:t>
            </a:r>
          </a:p>
          <a:p>
            <a:pPr marL="0" indent="0">
              <a:buFontTx/>
              <a:buNone/>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The main difference between a quasi-experimental design study and an experimental design study is the type of comparison group</a:t>
            </a:r>
            <a:r>
              <a:rPr lang="en-US" baseline="0" dirty="0"/>
              <a:t> that is identified for evaluation, with the experimental design using a control group and the QED using a statistically matched comparison group</a:t>
            </a:r>
            <a:r>
              <a:rPr lang="en-US" dirty="0"/>
              <a:t>.</a:t>
            </a:r>
            <a:endParaRPr lang="en-US" baseline="0" dirty="0"/>
          </a:p>
          <a:p>
            <a:pPr marL="0" indent="0">
              <a:buFontTx/>
              <a:buNone/>
            </a:pPr>
            <a:endParaRPr lang="en-US" baseline="0" dirty="0"/>
          </a:p>
          <a:p>
            <a:pPr marL="0" indent="0">
              <a:buFontTx/>
              <a:buNone/>
            </a:pPr>
            <a:r>
              <a:rPr lang="en-US" baseline="0" dirty="0"/>
              <a:t>Once the intervention and comparison groups have been identified, we ask when and who would collect this information? Most likely, the evaluator will collect the data at two time points (pre- and post-intervention). What are possible time points for collecting these data?</a:t>
            </a:r>
          </a:p>
          <a:p>
            <a:pPr marL="0" indent="0">
              <a:buFontTx/>
              <a:buNone/>
            </a:pPr>
            <a:r>
              <a:rPr lang="en-US" baseline="0" dirty="0"/>
              <a:t>Possible responses includes: </a:t>
            </a:r>
          </a:p>
          <a:p>
            <a:pPr marL="171450" indent="-171450">
              <a:buFontTx/>
              <a:buChar char="-"/>
            </a:pPr>
            <a:r>
              <a:rPr lang="en-US" baseline="0" dirty="0"/>
              <a:t>At the beginning of the semester before the program begins and at the end of the semester after students in the one-on-one tutoring group have received several </a:t>
            </a:r>
            <a:r>
              <a:rPr lang="en-US" strike="noStrike" baseline="0" dirty="0"/>
              <a:t>months o</a:t>
            </a:r>
            <a:r>
              <a:rPr lang="en-US" baseline="0" dirty="0"/>
              <a:t>f tutoring </a:t>
            </a:r>
          </a:p>
          <a:p>
            <a:pPr marL="171450" indent="-171450">
              <a:buFontTx/>
              <a:buChar char="-"/>
            </a:pPr>
            <a:r>
              <a:rPr lang="en-US" baseline="0" dirty="0"/>
              <a:t>At the beginning of the school year before the program begins and at the end of the school year</a:t>
            </a:r>
          </a:p>
          <a:p>
            <a:pPr marL="0" indent="0">
              <a:buFontTx/>
              <a:buNone/>
            </a:pPr>
            <a:endParaRPr lang="en-US" baseline="0" dirty="0"/>
          </a:p>
          <a:p>
            <a:pPr marL="0" indent="0">
              <a:buFontTx/>
              <a:buNone/>
            </a:pPr>
            <a:r>
              <a:rPr lang="en-US" baseline="0" dirty="0"/>
              <a:t>Finally, after the data have been gathered, how will the data be analyzed?</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Below is a possible response</a:t>
            </a:r>
            <a:r>
              <a:rPr lang="en-US" baseline="0" dirty="0"/>
              <a:t>:</a:t>
            </a:r>
          </a:p>
          <a:p>
            <a:pPr marL="171450" indent="-171450">
              <a:buFontTx/>
              <a:buChar char="-"/>
            </a:pPr>
            <a:r>
              <a:rPr lang="en-US" dirty="0"/>
              <a:t>Statistical tests (in this case, difference-in-differences methods) can be used to compare program students with their matched comparison group by subtracting the average outcome (gain) in the comparison group from the average outcome (gain) in the</a:t>
            </a:r>
            <a:r>
              <a:rPr lang="en-US" strike="noStrike" dirty="0"/>
              <a:t> intervention </a:t>
            </a:r>
            <a:r>
              <a:rPr lang="en-US" dirty="0"/>
              <a:t>group. </a:t>
            </a:r>
          </a:p>
          <a:p>
            <a:pPr marL="0" indent="0">
              <a:buFontTx/>
              <a:buNone/>
            </a:pPr>
            <a:endParaRPr lang="en-US" dirty="0"/>
          </a:p>
          <a:p>
            <a:pPr marL="0" indent="0">
              <a:buFontTx/>
              <a:buNone/>
            </a:pPr>
            <a:r>
              <a:rPr lang="en-US" dirty="0"/>
              <a:t>Such analyses may show that, on average, students participating in the one-on-one tutoring program have higher rates of increase in reading improvement and reach benchmark reading levels at higher rates than students at schools without a similar literacy intervention. </a:t>
            </a:r>
          </a:p>
          <a:p>
            <a:pPr marL="0" indent="0">
              <a:buFontTx/>
              <a:buNone/>
            </a:pPr>
            <a:endParaRPr lang="en-US" baseline="0" dirty="0"/>
          </a:p>
        </p:txBody>
      </p:sp>
      <p:sp>
        <p:nvSpPr>
          <p:cNvPr id="5" name="Slide Number Placeholder 4"/>
          <p:cNvSpPr>
            <a:spLocks noGrp="1"/>
          </p:cNvSpPr>
          <p:nvPr>
            <p:ph type="sldNum" sz="quarter" idx="11"/>
          </p:nvPr>
        </p:nvSpPr>
        <p:spPr/>
        <p:txBody>
          <a:bodyPr/>
          <a:lstStyle/>
          <a:p>
            <a:fld id="{DA910615-33E9-A44A-87B7-52BAF2946AF9}" type="slidenum">
              <a:rPr lang="en-US" smtClean="0"/>
              <a:pPr/>
              <a:t>37</a:t>
            </a:fld>
            <a:endParaRPr lang="en-US" dirty="0"/>
          </a:p>
        </p:txBody>
      </p:sp>
    </p:spTree>
    <p:extLst>
      <p:ext uri="{BB962C8B-B14F-4D97-AF65-F5344CB8AC3E}">
        <p14:creationId xmlns:p14="http://schemas.microsoft.com/office/powerpoint/2010/main" val="67967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53558">
              <a:defRPr/>
            </a:pPr>
            <a:r>
              <a:rPr lang="en-US" u="sng" dirty="0"/>
              <a:t>Facilitator notes</a:t>
            </a:r>
            <a:r>
              <a:rPr lang="en-US" dirty="0"/>
              <a:t>: </a:t>
            </a:r>
            <a:r>
              <a:rPr lang="en-US" i="1" dirty="0"/>
              <a:t>This slide is only intended to be an example for the facilitator who</a:t>
            </a:r>
            <a:r>
              <a:rPr lang="en-US" i="1" baseline="0" dirty="0"/>
              <a:t> may or may not elect to present this to the audience. The group exercise will likely yield a different set of outcomes of interest and their measurement, data sources, timing of data collection, and methods for data analysis than the examples listed here. </a:t>
            </a:r>
            <a:endParaRPr lang="en-US" baseline="0" dirty="0"/>
          </a:p>
        </p:txBody>
      </p:sp>
      <p:sp>
        <p:nvSpPr>
          <p:cNvPr id="5" name="Slide Number Placeholder 4"/>
          <p:cNvSpPr>
            <a:spLocks noGrp="1"/>
          </p:cNvSpPr>
          <p:nvPr>
            <p:ph type="sldNum" sz="quarter" idx="11"/>
          </p:nvPr>
        </p:nvSpPr>
        <p:spPr/>
        <p:txBody>
          <a:bodyPr/>
          <a:lstStyle/>
          <a:p>
            <a:fld id="{DA910615-33E9-A44A-87B7-52BAF2946AF9}" type="slidenum">
              <a:rPr lang="en-US" smtClean="0"/>
              <a:pPr/>
              <a:t>38</a:t>
            </a:fld>
            <a:endParaRPr lang="en-US" dirty="0"/>
          </a:p>
        </p:txBody>
      </p:sp>
    </p:spTree>
    <p:extLst>
      <p:ext uri="{BB962C8B-B14F-4D97-AF65-F5344CB8AC3E}">
        <p14:creationId xmlns:p14="http://schemas.microsoft.com/office/powerpoint/2010/main" val="67967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defTabSz="453558">
              <a:defRPr/>
            </a:pPr>
            <a:r>
              <a:rPr lang="en-US" u="sng" dirty="0"/>
              <a:t>Facilitator notes</a:t>
            </a:r>
            <a:r>
              <a:rPr lang="en-US" dirty="0"/>
              <a:t>: </a:t>
            </a:r>
            <a:r>
              <a:rPr lang="en-US" dirty="0">
                <a:solidFill>
                  <a:schemeClr val="tx1"/>
                </a:solidFill>
              </a:rPr>
              <a:t>(Optional small </a:t>
            </a:r>
            <a:r>
              <a:rPr lang="en-US" baseline="0" dirty="0">
                <a:solidFill>
                  <a:schemeClr val="tx1"/>
                </a:solidFill>
              </a:rPr>
              <a:t>group exercise</a:t>
            </a:r>
            <a:r>
              <a:rPr lang="en-US" dirty="0">
                <a:solidFill>
                  <a:schemeClr val="tx1"/>
                </a:solidFill>
              </a:rPr>
              <a:t>)</a:t>
            </a:r>
            <a:r>
              <a:rPr lang="en-US" baseline="0" dirty="0">
                <a:solidFill>
                  <a:schemeClr val="tx1"/>
                </a:solidFill>
              </a:rPr>
              <a:t> </a:t>
            </a:r>
            <a:endParaRPr lang="en-US" dirty="0"/>
          </a:p>
          <a:p>
            <a:pPr defTabSz="453558">
              <a:defRPr/>
            </a:pPr>
            <a:endParaRPr lang="en-US" dirty="0">
              <a:solidFill>
                <a:schemeClr val="tx1"/>
              </a:solidFill>
            </a:endParaRPr>
          </a:p>
          <a:p>
            <a:pPr defTabSz="453558">
              <a:defRPr/>
            </a:pPr>
            <a:r>
              <a:rPr lang="en-US" dirty="0">
                <a:solidFill>
                  <a:schemeClr val="tx1"/>
                </a:solidFill>
              </a:rPr>
              <a:t>For this next exercise, </a:t>
            </a:r>
            <a:r>
              <a:rPr lang="en-US" dirty="0"/>
              <a:t>we are going to divide up into small groups and develop an</a:t>
            </a:r>
            <a:r>
              <a:rPr lang="en-US" baseline="0" dirty="0"/>
              <a:t> </a:t>
            </a:r>
            <a:r>
              <a:rPr lang="en-US" b="0" strike="noStrike" baseline="0" dirty="0"/>
              <a:t>impact </a:t>
            </a:r>
            <a:r>
              <a:rPr lang="en-US" b="0" dirty="0"/>
              <a:t>evaluation for the same literacy program</a:t>
            </a:r>
            <a:r>
              <a:rPr lang="en-US" sz="1200" b="0" kern="1200" dirty="0">
                <a:solidFill>
                  <a:schemeClr val="tx1"/>
                </a:solidFill>
                <a:effectLst/>
                <a:latin typeface="+mn-lt"/>
                <a:ea typeface="+mn-ea"/>
                <a:cs typeface="+mn-cs"/>
              </a:rPr>
              <a:t>, but focus on a different research question. </a:t>
            </a:r>
            <a:r>
              <a:rPr lang="en-US" b="0" dirty="0"/>
              <a:t>Please</a:t>
            </a:r>
            <a:r>
              <a:rPr lang="en-US" b="0" baseline="0" dirty="0"/>
              <a:t> use the handout of this same slide as you work together in your group. </a:t>
            </a:r>
            <a:r>
              <a:rPr lang="en-US" b="0" dirty="0"/>
              <a:t>For this exercise,</a:t>
            </a:r>
            <a:r>
              <a:rPr lang="en-US" b="0" baseline="0" dirty="0"/>
              <a:t> t</a:t>
            </a:r>
            <a:r>
              <a:rPr lang="en-US" b="0" dirty="0"/>
              <a:t>he main research question for the i</a:t>
            </a:r>
            <a:r>
              <a:rPr lang="en-US" b="0" strike="noStrike" baseline="0" dirty="0"/>
              <a:t>mpact </a:t>
            </a:r>
            <a:r>
              <a:rPr lang="en-US" b="0" dirty="0"/>
              <a:t>evaluation</a:t>
            </a:r>
            <a:r>
              <a:rPr lang="en-US" b="0" baseline="0" dirty="0"/>
              <a:t> </a:t>
            </a:r>
            <a:r>
              <a:rPr lang="en-US" b="0" dirty="0"/>
              <a:t>asks what impact the </a:t>
            </a:r>
            <a:r>
              <a:rPr lang="en-US" b="0" baseline="0" dirty="0"/>
              <a:t>literacy program</a:t>
            </a:r>
            <a:r>
              <a:rPr lang="en-US" b="0" dirty="0"/>
              <a:t> has on students’ self-efficacy relative to a comparison group. Self-efficacy </a:t>
            </a:r>
            <a:r>
              <a:rPr lang="en-US" b="0" baseline="0" dirty="0"/>
              <a:t>refers to students’ </a:t>
            </a:r>
            <a:r>
              <a:rPr lang="en-US" sz="1200" b="0" kern="1200" dirty="0">
                <a:solidFill>
                  <a:schemeClr val="tx1"/>
                </a:solidFill>
                <a:effectLst/>
                <a:latin typeface="+mn-lt"/>
                <a:ea typeface="+mn-ea"/>
                <a:cs typeface="+mn-cs"/>
              </a:rPr>
              <a:t>beliefs in their ability to succeed. We predict that students</a:t>
            </a:r>
            <a:r>
              <a:rPr lang="en-US" sz="1200" b="0" kern="1200" baseline="0" dirty="0">
                <a:solidFill>
                  <a:schemeClr val="tx1"/>
                </a:solidFill>
                <a:effectLst/>
                <a:latin typeface="+mn-lt"/>
                <a:ea typeface="+mn-ea"/>
                <a:cs typeface="+mn-cs"/>
              </a:rPr>
              <a:t> who receive reading assistance from the tutoring program will experience a greater increase in self-efficacy than students who do not participate in the program</a:t>
            </a:r>
            <a:r>
              <a:rPr lang="en-US" baseline="0" dirty="0"/>
              <a:t>. </a:t>
            </a:r>
            <a:r>
              <a:rPr lang="en-US" dirty="0"/>
              <a:t>The outcome of interest is student self-efficacy. </a:t>
            </a:r>
          </a:p>
          <a:p>
            <a:pPr defTabSz="453558">
              <a:defRPr/>
            </a:pPr>
            <a:endParaRPr lang="en-US" baseline="0" dirty="0"/>
          </a:p>
          <a:p>
            <a:pPr marL="0" marR="0" indent="0" algn="l" defTabSz="453558" rtl="0" eaLnBrk="1" fontAlgn="auto" latinLnBrk="0" hangingPunct="1">
              <a:lnSpc>
                <a:spcPct val="100000"/>
              </a:lnSpc>
              <a:spcBef>
                <a:spcPts val="0"/>
              </a:spcBef>
              <a:spcAft>
                <a:spcPts val="0"/>
              </a:spcAft>
              <a:buClrTx/>
              <a:buSzTx/>
              <a:buFontTx/>
              <a:buNone/>
              <a:tabLst/>
              <a:defRPr/>
            </a:pPr>
            <a:r>
              <a:rPr lang="en-US" dirty="0"/>
              <a:t>Once everyone</a:t>
            </a:r>
            <a:r>
              <a:rPr lang="en-US" baseline="0" dirty="0"/>
              <a:t> has </a:t>
            </a:r>
            <a:r>
              <a:rPr lang="en-US" dirty="0"/>
              <a:t>completed the exercise, we will share</a:t>
            </a:r>
            <a:r>
              <a:rPr lang="en-US" baseline="0" dirty="0"/>
              <a:t> the various answers that the groups came up with. </a:t>
            </a:r>
            <a:endParaRPr lang="en-US" dirty="0"/>
          </a:p>
          <a:p>
            <a:pPr defTabSz="453558">
              <a:defRPr/>
            </a:pPr>
            <a:endParaRPr lang="en-US" baseline="0" dirty="0"/>
          </a:p>
          <a:p>
            <a:r>
              <a:rPr lang="en-US" dirty="0"/>
              <a:t>(Asking</a:t>
            </a:r>
            <a:r>
              <a:rPr lang="en-US" baseline="0" dirty="0"/>
              <a:t> the whole group now) W</a:t>
            </a:r>
            <a:r>
              <a:rPr lang="en-US" dirty="0"/>
              <a:t>hat might be some potential indicators for assessing student self-efficacy</a:t>
            </a:r>
            <a:r>
              <a:rPr lang="en-US" baseline="0" dirty="0"/>
              <a:t>? </a:t>
            </a:r>
            <a:endParaRPr lang="en-US" dirty="0"/>
          </a:p>
          <a:p>
            <a:r>
              <a:rPr lang="en-US" dirty="0"/>
              <a:t>Below is a possible response:</a:t>
            </a:r>
          </a:p>
          <a:p>
            <a:pPr marL="0" indent="0">
              <a:buFontTx/>
              <a:buNone/>
            </a:pPr>
            <a:r>
              <a:rPr lang="en-US" dirty="0"/>
              <a:t>- self-efficacy</a:t>
            </a:r>
            <a:r>
              <a:rPr lang="en-US" baseline="0" dirty="0"/>
              <a:t> questionnaire</a:t>
            </a:r>
            <a:r>
              <a:rPr lang="en-US" dirty="0"/>
              <a:t> for children (there are existing,</a:t>
            </a:r>
            <a:r>
              <a:rPr lang="en-US" baseline="0" dirty="0"/>
              <a:t> evidence-based instruments for measuring children’s self-efficacy</a:t>
            </a:r>
            <a:r>
              <a:rPr lang="en-US" dirty="0"/>
              <a:t>)</a:t>
            </a:r>
          </a:p>
          <a:p>
            <a:pPr marL="0" indent="0">
              <a:buFontTx/>
              <a:buNone/>
            </a:pPr>
            <a:endParaRPr lang="en-US" dirty="0"/>
          </a:p>
          <a:p>
            <a:pPr marL="0" indent="0">
              <a:buFontTx/>
              <a:buNone/>
            </a:pPr>
            <a:r>
              <a:rPr lang="en-US" dirty="0"/>
              <a:t>Moving to the next column, who or</a:t>
            </a:r>
            <a:r>
              <a:rPr lang="en-US" baseline="0" dirty="0"/>
              <a:t> from what sources might we be able to obtain this information?  </a:t>
            </a:r>
          </a:p>
          <a:p>
            <a:pPr marL="0" indent="0">
              <a:buFontTx/>
              <a:buNone/>
            </a:pPr>
            <a:r>
              <a:rPr lang="en-US" baseline="0" dirty="0"/>
              <a:t>Possible responses include:</a:t>
            </a:r>
          </a:p>
          <a:p>
            <a:pPr marL="171450" indent="-171450">
              <a:buFontTx/>
              <a:buChar char="-"/>
            </a:pPr>
            <a:r>
              <a:rPr lang="en-US" baseline="0" dirty="0"/>
              <a:t>Students enrolled in the program and students enrolled in a similar school that does not deliver the literacy program</a:t>
            </a:r>
          </a:p>
          <a:p>
            <a:pPr marL="0" indent="0">
              <a:buFontTx/>
              <a:buNone/>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The main difference between a quasi-experimental design study and an experimental design study is the type of comparison group</a:t>
            </a:r>
            <a:r>
              <a:rPr lang="en-US" baseline="0" dirty="0"/>
              <a:t> that is identified for evaluation, with the experimental design using a control group and the QED using a statistically matched comparison group</a:t>
            </a:r>
            <a:r>
              <a:rPr lang="en-US" dirty="0"/>
              <a:t>.</a:t>
            </a:r>
            <a:endParaRPr lang="en-US" baseline="0" dirty="0"/>
          </a:p>
          <a:p>
            <a:pPr marL="0" indent="0">
              <a:buFontTx/>
              <a:buNone/>
            </a:pPr>
            <a:endParaRPr lang="en-US" baseline="0" dirty="0"/>
          </a:p>
          <a:p>
            <a:pPr marL="0" indent="0">
              <a:buFontTx/>
              <a:buNone/>
            </a:pPr>
            <a:r>
              <a:rPr lang="en-US" baseline="0" dirty="0"/>
              <a:t>Once the intervention and comparison groups have been identified, the evaluator will collect the data at two time points (pre- and post-intervention). What are possible time points for collecting these data?</a:t>
            </a:r>
          </a:p>
          <a:p>
            <a:pPr marL="0" indent="0">
              <a:buFontTx/>
              <a:buNone/>
            </a:pPr>
            <a:r>
              <a:rPr lang="en-US" baseline="0" dirty="0"/>
              <a:t>Possible responses includes: </a:t>
            </a:r>
          </a:p>
          <a:p>
            <a:pPr marL="171450" indent="-171450">
              <a:buFontTx/>
              <a:buChar char="-"/>
            </a:pPr>
            <a:r>
              <a:rPr lang="en-US" baseline="0" dirty="0"/>
              <a:t>At the beginning of the semester before the program begins and at the end of the semester after students in the one-on-one tutoring group have received several </a:t>
            </a:r>
            <a:r>
              <a:rPr lang="en-US" strike="noStrike" baseline="0" dirty="0"/>
              <a:t>months o</a:t>
            </a:r>
            <a:r>
              <a:rPr lang="en-US" baseline="0" dirty="0"/>
              <a:t>f tutoring </a:t>
            </a:r>
          </a:p>
          <a:p>
            <a:pPr marL="171450" indent="-171450">
              <a:buFontTx/>
              <a:buChar char="-"/>
            </a:pPr>
            <a:r>
              <a:rPr lang="en-US" baseline="0" dirty="0"/>
              <a:t>At the beginning of the school year before the program begins and at the end of the school year</a:t>
            </a:r>
          </a:p>
          <a:p>
            <a:pPr marL="0" indent="0">
              <a:buFontTx/>
              <a:buNone/>
            </a:pPr>
            <a:endParaRPr lang="en-US" baseline="0" dirty="0"/>
          </a:p>
          <a:p>
            <a:pPr marL="0" indent="0">
              <a:buFontTx/>
              <a:buNone/>
            </a:pPr>
            <a:r>
              <a:rPr lang="en-US" baseline="0" dirty="0"/>
              <a:t>Finally, after the data have been gathered, how will the data be analyzed?</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Below is a possible response</a:t>
            </a:r>
            <a:r>
              <a:rPr lang="en-US" baseline="0" dirty="0"/>
              <a:t>:</a:t>
            </a:r>
          </a:p>
          <a:p>
            <a:pPr marL="171450" indent="-171450">
              <a:buFontTx/>
              <a:buChar char="-"/>
            </a:pPr>
            <a:r>
              <a:rPr lang="en-US" dirty="0"/>
              <a:t>Statistical tests (in this case, difference-in-differences methods) can be used to compare program students with their matched comparison group by subtracting the average outcome (gain) in the comparison group from the average outcome (gain) in the</a:t>
            </a:r>
            <a:r>
              <a:rPr lang="en-US" strike="noStrike" dirty="0"/>
              <a:t> intervention </a:t>
            </a:r>
            <a:r>
              <a:rPr lang="en-US" dirty="0"/>
              <a:t>group. </a:t>
            </a:r>
          </a:p>
          <a:p>
            <a:pPr marL="0" indent="0">
              <a:buFontTx/>
              <a:buNone/>
            </a:pPr>
            <a:endParaRPr lang="en-US" dirty="0"/>
          </a:p>
          <a:p>
            <a:pPr marL="0" indent="0">
              <a:buFontTx/>
              <a:buNone/>
            </a:pPr>
            <a:r>
              <a:rPr lang="en-US" dirty="0"/>
              <a:t>Such analyses may show that, on average, students participating in the one-on-one tutoring program have higher rates of increase in self-efficacy than students at schools without a similar literacy intervention. </a:t>
            </a:r>
          </a:p>
          <a:p>
            <a:pPr marL="0" indent="0">
              <a:buFontTx/>
              <a:buNone/>
            </a:pPr>
            <a:endParaRPr lang="en-US" baseline="0" dirty="0"/>
          </a:p>
        </p:txBody>
      </p:sp>
      <p:sp>
        <p:nvSpPr>
          <p:cNvPr id="5" name="Slide Number Placeholder 4"/>
          <p:cNvSpPr>
            <a:spLocks noGrp="1"/>
          </p:cNvSpPr>
          <p:nvPr>
            <p:ph type="sldNum" sz="quarter" idx="11"/>
          </p:nvPr>
        </p:nvSpPr>
        <p:spPr/>
        <p:txBody>
          <a:bodyPr/>
          <a:lstStyle/>
          <a:p>
            <a:fld id="{DA910615-33E9-A44A-87B7-52BAF2946AF9}" type="slidenum">
              <a:rPr lang="en-US" smtClean="0"/>
              <a:pPr/>
              <a:t>39</a:t>
            </a:fld>
            <a:endParaRPr lang="en-US" dirty="0"/>
          </a:p>
        </p:txBody>
      </p:sp>
    </p:spTree>
    <p:extLst>
      <p:ext uri="{BB962C8B-B14F-4D97-AF65-F5344CB8AC3E}">
        <p14:creationId xmlns:p14="http://schemas.microsoft.com/office/powerpoint/2010/main" val="6796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u="sng" baseline="0" dirty="0"/>
              <a:t>Facilitator notes:</a:t>
            </a:r>
            <a:r>
              <a:rPr lang="en-US" baseline="0" dirty="0"/>
              <a:t> </a:t>
            </a:r>
            <a:r>
              <a:rPr lang="en-US" dirty="0"/>
              <a:t>On this slide we provide the official definition of evidence from the federal government. But the simpler way to say this is that evidence is facts that support why the program activities that you are doing are beneficial and worth the investment.</a:t>
            </a:r>
          </a:p>
        </p:txBody>
      </p:sp>
      <p:sp>
        <p:nvSpPr>
          <p:cNvPr id="4" name="Slide Number Placeholder 3"/>
          <p:cNvSpPr>
            <a:spLocks noGrp="1"/>
          </p:cNvSpPr>
          <p:nvPr>
            <p:ph type="sldNum" sz="quarter" idx="10"/>
          </p:nvPr>
        </p:nvSpPr>
        <p:spPr/>
        <p:txBody>
          <a:bodyPr/>
          <a:lstStyle/>
          <a:p>
            <a:fld id="{DA910615-33E9-A44A-87B7-52BAF2946AF9}" type="slidenum">
              <a:rPr lang="en-US" smtClean="0"/>
              <a:pPr/>
              <a:t>4</a:t>
            </a:fld>
            <a:endParaRPr lang="en-US" dirty="0"/>
          </a:p>
        </p:txBody>
      </p:sp>
    </p:spTree>
    <p:extLst>
      <p:ext uri="{BB962C8B-B14F-4D97-AF65-F5344CB8AC3E}">
        <p14:creationId xmlns:p14="http://schemas.microsoft.com/office/powerpoint/2010/main" val="11528065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53558">
              <a:defRPr/>
            </a:pPr>
            <a:r>
              <a:rPr lang="en-US" u="sng" dirty="0"/>
              <a:t>Facilitator notes</a:t>
            </a:r>
            <a:r>
              <a:rPr lang="en-US" dirty="0"/>
              <a:t>: </a:t>
            </a:r>
            <a:r>
              <a:rPr lang="en-US" i="1" dirty="0"/>
              <a:t>This slide is only intended to be an example for the facilitator who</a:t>
            </a:r>
            <a:r>
              <a:rPr lang="en-US" i="1" baseline="0" dirty="0"/>
              <a:t> may or may not elect to present this to the audience. The group exercise will likely yield a different set of outcomes of interest and their measurement, data sources, timing of data collection, and methods for data analysis than the examples listed here. </a:t>
            </a:r>
            <a:endParaRPr lang="en-US" baseline="0" dirty="0"/>
          </a:p>
        </p:txBody>
      </p:sp>
      <p:sp>
        <p:nvSpPr>
          <p:cNvPr id="5" name="Slide Number Placeholder 4"/>
          <p:cNvSpPr>
            <a:spLocks noGrp="1"/>
          </p:cNvSpPr>
          <p:nvPr>
            <p:ph type="sldNum" sz="quarter" idx="11"/>
          </p:nvPr>
        </p:nvSpPr>
        <p:spPr/>
        <p:txBody>
          <a:bodyPr/>
          <a:lstStyle/>
          <a:p>
            <a:fld id="{DA910615-33E9-A44A-87B7-52BAF2946AF9}" type="slidenum">
              <a:rPr lang="en-US" smtClean="0"/>
              <a:pPr/>
              <a:t>40</a:t>
            </a:fld>
            <a:endParaRPr lang="en-US" dirty="0"/>
          </a:p>
        </p:txBody>
      </p:sp>
    </p:spTree>
    <p:extLst>
      <p:ext uri="{BB962C8B-B14F-4D97-AF65-F5344CB8AC3E}">
        <p14:creationId xmlns:p14="http://schemas.microsoft.com/office/powerpoint/2010/main" val="679672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marR="0">
              <a:lnSpc>
                <a:spcPct val="107000"/>
              </a:lnSpc>
              <a:spcBef>
                <a:spcPts val="0"/>
              </a:spcBef>
              <a:spcAft>
                <a:spcPts val="800"/>
              </a:spcAft>
            </a:pPr>
            <a:r>
              <a:rPr lang="en-US" sz="1800" u="sng" kern="100" dirty="0">
                <a:effectLst/>
                <a:latin typeface="Calibri" panose="020F0502020204030204" pitchFamily="34" charset="0"/>
                <a:ea typeface="Calibri" panose="020F0502020204030204" pitchFamily="34" charset="0"/>
                <a:cs typeface="Times New Roman" panose="02020603050405020304" pitchFamily="18" charset="0"/>
              </a:rPr>
              <a:t>Facilitator notes: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altLang="en-US" sz="1800" dirty="0"/>
              <a:t>Now that we have presented on the different evaluation designs,</a:t>
            </a:r>
            <a:r>
              <a:rPr lang="en-US" altLang="en-US" sz="1800" baseline="0" dirty="0"/>
              <a:t> we want to conclude this presentation by discussing the evaluation designs as they pertain to AmeriCorps State and National grantees’ evaluation requirements.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Depending on the size of the grantee, which is determined by the estimated funding level they receive on an annual basis from AmeriCorps, there are different evaluation expectations or requirements. On this slide, we demonstrate the similarities and differences between these requirements for small grantees (receive less than $500,000 on average per year) and large grantees (receive more than $500,000 on average per year). </a:t>
            </a:r>
          </a:p>
          <a:p>
            <a:pPr marL="0" marR="0">
              <a:lnSpc>
                <a:spcPct val="107000"/>
              </a:lnSpc>
              <a:spcBef>
                <a:spcPts val="0"/>
              </a:spcBef>
              <a:spcAft>
                <a:spcPts val="800"/>
              </a:spcAft>
            </a:pPr>
            <a:endParaRPr lang="en-US" sz="1800" kern="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0" dirty="0">
                <a:effectLst/>
                <a:latin typeface="Calibri" panose="020F0502020204030204" pitchFamily="34" charset="0"/>
                <a:ea typeface="Calibri" panose="020F0502020204030204" pitchFamily="34" charset="0"/>
                <a:cs typeface="Times New Roman" panose="02020603050405020304" pitchFamily="18" charset="0"/>
              </a:rPr>
              <a:t>ASN grantees are required to conduct an evaluation beginning with their second competitive grant cycle. This is expected of all grantees, regardless of size. The differences emerge when it comes to the evaluation design requirements and the evaluator type. Small grantees have more flexibility in their design choice, and can propose a process, non-experimental outcome evaluation, or impact evaluation (a quasi-experimental or experimental design). Large grantees, on the other hand, are required to conduct an impact evaluation.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kern="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0" dirty="0">
                <a:effectLst/>
                <a:latin typeface="Calibri" panose="020F0502020204030204" pitchFamily="34" charset="0"/>
                <a:ea typeface="Calibri" panose="020F0502020204030204" pitchFamily="34" charset="0"/>
                <a:cs typeface="Times New Roman" panose="02020603050405020304" pitchFamily="18" charset="0"/>
              </a:rPr>
              <a:t>For the evaluator requirements, small grantees can either use an internal evaluator or an external evaluator, but large grantees are required to use an external evaluator.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kern="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0" dirty="0">
                <a:effectLst/>
                <a:latin typeface="Calibri" panose="020F0502020204030204" pitchFamily="34" charset="0"/>
                <a:ea typeface="Calibri" panose="020F0502020204030204" pitchFamily="34" charset="0"/>
                <a:cs typeface="Times New Roman" panose="02020603050405020304" pitchFamily="18" charset="0"/>
              </a:rPr>
              <a:t>Large grantees may be able to obtain exemption from these requirements, and this requires a submission of an alternative evaluation approach (AEA) justification form.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D49445-AB42-5F40-8FC0-3094745C6D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945838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marR="0">
              <a:lnSpc>
                <a:spcPct val="107000"/>
              </a:lnSpc>
              <a:spcBef>
                <a:spcPts val="0"/>
              </a:spcBef>
              <a:spcAft>
                <a:spcPts val="800"/>
              </a:spcAft>
            </a:pPr>
            <a:r>
              <a:rPr lang="en-US" sz="1800" u="sng" kern="0" dirty="0">
                <a:effectLst/>
                <a:latin typeface="Calibri" panose="020F0502020204030204" pitchFamily="34" charset="0"/>
                <a:ea typeface="Calibri" panose="020F0502020204030204" pitchFamily="34" charset="0"/>
                <a:cs typeface="Times New Roman" panose="02020603050405020304" pitchFamily="18" charset="0"/>
              </a:rPr>
              <a:t>Facilitator notes:</a:t>
            </a:r>
            <a:r>
              <a:rPr lang="en-US" sz="1800" kern="0" dirty="0">
                <a:effectLst/>
                <a:latin typeface="Calibri" panose="020F0502020204030204" pitchFamily="34" charset="0"/>
                <a:ea typeface="Calibri" panose="020F0502020204030204" pitchFamily="34" charset="0"/>
                <a:cs typeface="Times New Roman" panose="02020603050405020304" pitchFamily="18" charset="0"/>
              </a:rPr>
              <a:t> On these next two slides, we will discuss the different AEA options available to large, as well as small, grantees. The AEA options allow grantees to pursue a different design (for large grantees only) or extend the timeline of their evaluation (for both large and small grantees). These options include, from easiest to hardest to achieve: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u="sng" dirty="0">
                <a:effectLst/>
                <a:latin typeface="Calibri" panose="020F0502020204030204" pitchFamily="34" charset="0"/>
                <a:ea typeface="Calibri" panose="020F0502020204030204" pitchFamily="34" charset="0"/>
                <a:cs typeface="Times New Roman" panose="02020603050405020304" pitchFamily="18" charset="0"/>
              </a:rPr>
              <a:t>Funding Threshold:</a:t>
            </a:r>
            <a:r>
              <a:rPr lang="en-US" sz="1800" dirty="0">
                <a:effectLst/>
                <a:latin typeface="Calibri" panose="020F0502020204030204" pitchFamily="34" charset="0"/>
                <a:ea typeface="Calibri" panose="020F0502020204030204" pitchFamily="34" charset="0"/>
                <a:cs typeface="Times New Roman" panose="02020603050405020304" pitchFamily="18" charset="0"/>
              </a:rPr>
              <a:t> Large grantees may request this option if the total awarded federal share of their budget averages under $1 million per year for the full life of the grant. An external evaluator is NOT required for completing a new evaluation. </a:t>
            </a:r>
          </a:p>
          <a:p>
            <a:pPr marL="342900" marR="0" lvl="0" indent="-342900">
              <a:lnSpc>
                <a:spcPct val="115000"/>
              </a:lnSpc>
              <a:spcBef>
                <a:spcPts val="0"/>
              </a:spcBef>
              <a:spcAft>
                <a:spcPts val="0"/>
              </a:spcAft>
              <a:buFont typeface="Symbol" panose="05050102010706020507" pitchFamily="18" charset="2"/>
              <a:buChar char=""/>
            </a:pPr>
            <a:r>
              <a:rPr lang="en-US" sz="1800" u="sng" dirty="0">
                <a:effectLst/>
                <a:latin typeface="Calibri" panose="020F0502020204030204" pitchFamily="34" charset="0"/>
                <a:ea typeface="Calibri" panose="020F0502020204030204" pitchFamily="34" charset="0"/>
                <a:cs typeface="Times New Roman" panose="02020603050405020304" pitchFamily="18" charset="0"/>
              </a:rPr>
              <a:t>Previous Impact Evaluation:</a:t>
            </a:r>
            <a:r>
              <a:rPr lang="en-US" sz="1800" dirty="0">
                <a:effectLst/>
                <a:latin typeface="Calibri" panose="020F0502020204030204" pitchFamily="34" charset="0"/>
                <a:ea typeface="Calibri" panose="020F0502020204030204" pitchFamily="34" charset="0"/>
                <a:cs typeface="Times New Roman" panose="02020603050405020304" pitchFamily="18" charset="0"/>
              </a:rPr>
              <a:t> Large grantees that conducted a previous impact evaluation of the same program that achieved a Moderate or Strong evidence rating may qualify for this exemption. An external evaluator would still be required for completing a new evaluation. </a:t>
            </a:r>
          </a:p>
          <a:p>
            <a:pPr marL="342900" marR="0" lvl="0" indent="-342900">
              <a:lnSpc>
                <a:spcPct val="115000"/>
              </a:lnSpc>
              <a:spcBef>
                <a:spcPts val="0"/>
              </a:spcBef>
              <a:spcAft>
                <a:spcPts val="0"/>
              </a:spcAft>
              <a:buFont typeface="Symbol" panose="05050102010706020507" pitchFamily="18" charset="2"/>
              <a:buChar char=""/>
            </a:pPr>
            <a:r>
              <a:rPr lang="en-US" sz="1800" u="sng" dirty="0">
                <a:effectLst/>
                <a:latin typeface="Calibri" panose="020F0502020204030204" pitchFamily="34" charset="0"/>
                <a:ea typeface="Calibri" panose="020F0502020204030204" pitchFamily="34" charset="0"/>
                <a:cs typeface="Times New Roman" panose="02020603050405020304" pitchFamily="18" charset="0"/>
              </a:rPr>
              <a:t>AmeriCorps National Evaluation:</a:t>
            </a:r>
            <a:r>
              <a:rPr lang="en-US" sz="1800" dirty="0">
                <a:effectLst/>
                <a:latin typeface="Calibri" panose="020F0502020204030204" pitchFamily="34" charset="0"/>
                <a:ea typeface="Calibri" panose="020F0502020204030204" pitchFamily="34" charset="0"/>
                <a:cs typeface="Times New Roman" panose="02020603050405020304" pitchFamily="18" charset="0"/>
              </a:rPr>
              <a:t> This option may be requested by large or small grantees that are participating in an AmeriCorps evaluation (i.e., bundled evaluation or Return on Investment) that will not be completed during the current grant cycle and for which findings will not be available until a later date. Grantees may also request this option if the design of the AmeriCorps evaluation does not fulfill the evaluation requirements for a large grantee.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D49445-AB42-5F40-8FC0-3094745C6D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324755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0" marR="0" lvl="0" indent="0">
              <a:lnSpc>
                <a:spcPct val="115000"/>
              </a:lnSpc>
              <a:spcBef>
                <a:spcPts val="0"/>
              </a:spcBef>
              <a:spcAft>
                <a:spcPts val="0"/>
              </a:spcAft>
              <a:buFont typeface="Symbol" panose="05050102010706020507" pitchFamily="18" charset="2"/>
              <a:buNone/>
            </a:pPr>
            <a:r>
              <a:rPr lang="en-US" sz="1200" u="sng" dirty="0">
                <a:effectLst/>
                <a:latin typeface="Calibri" panose="020F0502020204030204" pitchFamily="34" charset="0"/>
                <a:ea typeface="Calibri" panose="020F0502020204030204" pitchFamily="34" charset="0"/>
                <a:cs typeface="Times New Roman" panose="02020603050405020304" pitchFamily="18" charset="0"/>
              </a:rPr>
              <a:t>Facilitator notes:</a:t>
            </a:r>
            <a:r>
              <a:rPr lang="en-US" sz="1200" u="none" dirty="0">
                <a:effectLst/>
                <a:latin typeface="Calibri" panose="020F0502020204030204" pitchFamily="34" charset="0"/>
                <a:ea typeface="Calibri" panose="020F0502020204030204" pitchFamily="34" charset="0"/>
                <a:cs typeface="Times New Roman" panose="02020603050405020304" pitchFamily="18" charset="0"/>
              </a:rPr>
              <a:t> AEA options continued.</a:t>
            </a:r>
            <a:endParaRPr lang="en-US" sz="1200" u="sng"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u="sng" dirty="0">
                <a:effectLst/>
                <a:latin typeface="Calibri" panose="020F0502020204030204" pitchFamily="34" charset="0"/>
                <a:ea typeface="Calibri" panose="020F0502020204030204" pitchFamily="34" charset="0"/>
                <a:cs typeface="Times New Roman" panose="02020603050405020304" pitchFamily="18" charset="0"/>
              </a:rPr>
              <a:t>Program Structure:</a:t>
            </a:r>
            <a:r>
              <a:rPr lang="en-US" sz="1200" dirty="0">
                <a:effectLst/>
                <a:latin typeface="Calibri" panose="020F0502020204030204" pitchFamily="34" charset="0"/>
                <a:ea typeface="Calibri" panose="020F0502020204030204" pitchFamily="34" charset="0"/>
                <a:cs typeface="Times New Roman" panose="02020603050405020304" pitchFamily="18" charset="0"/>
              </a:rPr>
              <a:t> This option may be requested if a large grantee can demonstrate insurmountable challenges to forming a comparison group, or it is not developmentally appropriate to conduct an impact evaluation due to significant changes to the program design. An external evaluator would still be required for completing a new evaluation.</a:t>
            </a:r>
          </a:p>
          <a:p>
            <a:pPr marL="342900" marR="0" lvl="0" indent="-342900">
              <a:lnSpc>
                <a:spcPct val="115000"/>
              </a:lnSpc>
              <a:spcBef>
                <a:spcPts val="0"/>
              </a:spcBef>
              <a:spcAft>
                <a:spcPts val="0"/>
              </a:spcAft>
              <a:buFont typeface="Symbol" panose="05050102010706020507" pitchFamily="18" charset="2"/>
              <a:buChar char=""/>
            </a:pPr>
            <a:r>
              <a:rPr lang="en-US" sz="1200" u="sng" dirty="0">
                <a:effectLst/>
                <a:latin typeface="Calibri" panose="020F0502020204030204" pitchFamily="34" charset="0"/>
                <a:ea typeface="Calibri" panose="020F0502020204030204" pitchFamily="34" charset="0"/>
                <a:cs typeface="Times New Roman" panose="02020603050405020304" pitchFamily="18" charset="0"/>
              </a:rPr>
              <a:t>Replication: </a:t>
            </a:r>
            <a:r>
              <a:rPr lang="en-US" sz="1200" dirty="0">
                <a:effectLst/>
                <a:latin typeface="Calibri" panose="020F0502020204030204" pitchFamily="34" charset="0"/>
                <a:ea typeface="Calibri" panose="020F0502020204030204" pitchFamily="34" charset="0"/>
                <a:cs typeface="Times New Roman" panose="02020603050405020304" pitchFamily="18" charset="0"/>
              </a:rPr>
              <a:t>Large grantees may request this option if they are implementing an evidence-based intervention (i.e., rigorously evaluated through an impact study, and the study obtained a Moderate or Strong evidence rating) with fidelity in a new setting. An external evaluator would still be required for completing a new evaluation.</a:t>
            </a:r>
          </a:p>
          <a:p>
            <a:pPr marL="342900" marR="0" lvl="0" indent="-342900">
              <a:lnSpc>
                <a:spcPct val="115000"/>
              </a:lnSpc>
              <a:spcBef>
                <a:spcPts val="0"/>
              </a:spcBef>
              <a:spcAft>
                <a:spcPts val="1000"/>
              </a:spcAft>
              <a:buFont typeface="Symbol" panose="05050102010706020507" pitchFamily="18" charset="2"/>
              <a:buChar char=""/>
            </a:pPr>
            <a:r>
              <a:rPr lang="en-US" sz="1200" u="sng" dirty="0">
                <a:effectLst/>
                <a:latin typeface="Calibri" panose="020F0502020204030204" pitchFamily="34" charset="0"/>
                <a:ea typeface="Calibri" panose="020F0502020204030204" pitchFamily="34" charset="0"/>
                <a:cs typeface="Times New Roman" panose="02020603050405020304" pitchFamily="18" charset="0"/>
              </a:rPr>
              <a:t>Timing:</a:t>
            </a:r>
            <a:r>
              <a:rPr lang="en-US" sz="1200" dirty="0">
                <a:effectLst/>
                <a:latin typeface="Calibri" panose="020F0502020204030204" pitchFamily="34" charset="0"/>
                <a:ea typeface="Calibri" panose="020F0502020204030204" pitchFamily="34" charset="0"/>
                <a:cs typeface="Times New Roman" panose="02020603050405020304" pitchFamily="18" charset="0"/>
              </a:rPr>
              <a:t> Lastly, large or small grantees may request an AEA for timing if they anticipate that their evaluation will not be completed by the end of the current grant cycle. While this may allow grantees to extend the evaluation period, there are two important pieces that grantees should consider before pursuing this option: 1) grantees will be required to submit an implementation report with their next application submission, in lieu of an evaluation report, detailing the progress they’ve made to date on the evaluation; and 2) once the evaluation report is completed, it will not be considered for evidence review until their next grant cycle. That is, if a grantee is recompeting in 2024 and their evaluation report from their previous grant cycle will not be ready until August 2024, past the timeline for the application period, that report would not be available for evidence review until the next application cycle in 2027. Therefore, grantees should work with their AmeriCorps Portfolio Manager and/or State Commission before making this decision.   </a:t>
            </a:r>
          </a:p>
          <a:p>
            <a:pPr marL="0" marR="0">
              <a:lnSpc>
                <a:spcPct val="107000"/>
              </a:lnSpc>
              <a:spcBef>
                <a:spcPts val="0"/>
              </a:spcBef>
              <a:spcAft>
                <a:spcPts val="800"/>
              </a:spcAft>
            </a:pPr>
            <a:endParaRPr lang="en-US" sz="1200" kern="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D49445-AB42-5F40-8FC0-3094745C6D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604116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u="sng" dirty="0"/>
              <a:t>Facilitator notes</a:t>
            </a:r>
            <a:r>
              <a:rPr lang="en-US" dirty="0"/>
              <a:t>: </a:t>
            </a:r>
            <a:r>
              <a:rPr lang="en-US" sz="1200" kern="0" dirty="0">
                <a:effectLst/>
                <a:latin typeface="Calibri" panose="020F0502020204030204" pitchFamily="34" charset="0"/>
                <a:ea typeface="Calibri" panose="020F0502020204030204" pitchFamily="34" charset="0"/>
                <a:cs typeface="Times New Roman" panose="02020603050405020304" pitchFamily="18" charset="0"/>
              </a:rPr>
              <a:t>More information on the AEA guidance and the request form, which grantees are required to use when pursuing this route, can be found in the Resources for Direct Grantees section. Select the “Evaluate my program” action, then find the tile with the heading “Alternative Evaluation Approach Guidance” and “Alternative Evaluation Approach Request Form.” Other resources, including Evaluation FAQs, the Evaluation Plan Template, and additional information on evaluation requirements, can be found using this same link.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p:cNvSpPr>
            <a:spLocks noGrp="1"/>
          </p:cNvSpPr>
          <p:nvPr>
            <p:ph type="sldNum" sz="quarter" idx="11"/>
          </p:nvPr>
        </p:nvSpPr>
        <p:spPr/>
        <p:txBody>
          <a:bodyPr/>
          <a:lstStyle/>
          <a:p>
            <a:fld id="{DA910615-33E9-A44A-87B7-52BAF2946AF9}" type="slidenum">
              <a:rPr lang="en-US" smtClean="0"/>
              <a:pPr/>
              <a:t>44</a:t>
            </a:fld>
            <a:endParaRPr lang="en-US" dirty="0"/>
          </a:p>
        </p:txBody>
      </p:sp>
    </p:spTree>
    <p:extLst>
      <p:ext uri="{BB962C8B-B14F-4D97-AF65-F5344CB8AC3E}">
        <p14:creationId xmlns:p14="http://schemas.microsoft.com/office/powerpoint/2010/main" val="160402772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Facilitator notes</a:t>
            </a:r>
            <a:r>
              <a:rPr lang="en-US" dirty="0"/>
              <a:t>: Here we provide a list of additional resources</a:t>
            </a:r>
            <a:r>
              <a:rPr lang="en-US" baseline="0" dirty="0"/>
              <a:t> on evaluation design that you may find helpful. </a:t>
            </a:r>
            <a:endParaRPr lang="en-US" dirty="0"/>
          </a:p>
        </p:txBody>
      </p:sp>
      <p:sp>
        <p:nvSpPr>
          <p:cNvPr id="5" name="Slide Number Placeholder 4"/>
          <p:cNvSpPr>
            <a:spLocks noGrp="1"/>
          </p:cNvSpPr>
          <p:nvPr>
            <p:ph type="sldNum" sz="quarter" idx="11"/>
          </p:nvPr>
        </p:nvSpPr>
        <p:spPr/>
        <p:txBody>
          <a:bodyPr/>
          <a:lstStyle/>
          <a:p>
            <a:fld id="{DA910615-33E9-A44A-87B7-52BAF2946AF9}" type="slidenum">
              <a:rPr lang="en-US" smtClean="0"/>
              <a:pPr/>
              <a:t>45</a:t>
            </a:fld>
            <a:endParaRPr lang="en-US" dirty="0"/>
          </a:p>
        </p:txBody>
      </p:sp>
    </p:spTree>
    <p:extLst>
      <p:ext uri="{BB962C8B-B14F-4D97-AF65-F5344CB8AC3E}">
        <p14:creationId xmlns:p14="http://schemas.microsoft.com/office/powerpoint/2010/main" val="241515059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Facilitator notes</a:t>
            </a:r>
            <a:r>
              <a:rPr lang="en-US" dirty="0"/>
              <a:t>: Does</a:t>
            </a:r>
            <a:r>
              <a:rPr lang="en-US" baseline="0" dirty="0"/>
              <a:t> anyone have any questions?</a:t>
            </a:r>
            <a:endParaRPr lang="en-US" dirty="0"/>
          </a:p>
        </p:txBody>
      </p:sp>
      <p:sp>
        <p:nvSpPr>
          <p:cNvPr id="5" name="Slide Number Placeholder 4"/>
          <p:cNvSpPr>
            <a:spLocks noGrp="1"/>
          </p:cNvSpPr>
          <p:nvPr>
            <p:ph type="sldNum" sz="quarter" idx="11"/>
          </p:nvPr>
        </p:nvSpPr>
        <p:spPr/>
        <p:txBody>
          <a:bodyPr/>
          <a:lstStyle/>
          <a:p>
            <a:fld id="{DA910615-33E9-A44A-87B7-52BAF2946AF9}" type="slidenum">
              <a:rPr lang="en-US" smtClean="0"/>
              <a:pPr/>
              <a:t>46</a:t>
            </a:fld>
            <a:endParaRPr lang="en-US" dirty="0"/>
          </a:p>
        </p:txBody>
      </p:sp>
    </p:spTree>
    <p:extLst>
      <p:ext uri="{BB962C8B-B14F-4D97-AF65-F5344CB8AC3E}">
        <p14:creationId xmlns:p14="http://schemas.microsoft.com/office/powerpoint/2010/main" val="79184458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D49445-AB42-5F40-8FC0-3094745C6D48}" type="slidenum">
              <a:rPr lang="en-US" smtClean="0"/>
              <a:t>47</a:t>
            </a:fld>
            <a:endParaRPr lang="en-US" dirty="0"/>
          </a:p>
        </p:txBody>
      </p:sp>
    </p:spTree>
    <p:extLst>
      <p:ext uri="{BB962C8B-B14F-4D97-AF65-F5344CB8AC3E}">
        <p14:creationId xmlns:p14="http://schemas.microsoft.com/office/powerpoint/2010/main" val="2049260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anose="020B0604020202020204" pitchFamily="34" charset="0"/>
              <a:buNone/>
            </a:pPr>
            <a:r>
              <a:rPr lang="en-US" u="sng" baseline="0" dirty="0"/>
              <a:t>Facilitator notes:</a:t>
            </a:r>
            <a:r>
              <a:rPr lang="en-US" baseline="0" dirty="0"/>
              <a:t> Evidence is important for the following reasons as per the AmeriCorps Strategic Learning and Evidence Building Plan, 2022-2026:</a:t>
            </a:r>
            <a:endParaRPr lang="en-US" dirty="0"/>
          </a:p>
          <a:p>
            <a:pPr marL="171450" indent="-171450">
              <a:buFont typeface="Arial" panose="020B0604020202020204" pitchFamily="34" charset="0"/>
              <a:buChar char="•"/>
            </a:pPr>
            <a:r>
              <a:rPr lang="en-US" dirty="0"/>
              <a:t>Providing credible and relevant evidence of AmeriCorps’ effectiveness is important for supporting the understanding that AmeriCorps is an effective agency and the national service programs they fund are achieving important outcomes.</a:t>
            </a:r>
          </a:p>
          <a:p>
            <a:pPr marL="171450" indent="-171450">
              <a:buFont typeface="Arial" panose="020B0604020202020204" pitchFamily="34" charset="0"/>
              <a:buChar char="•"/>
            </a:pPr>
            <a:r>
              <a:rPr lang="en-US" dirty="0"/>
              <a:t>Evidence is important for continued quality improvement and growth within AmeriCorps programs. </a:t>
            </a:r>
            <a:r>
              <a:rPr lang="en-US" sz="1200" dirty="0"/>
              <a:t>Building evidence for </a:t>
            </a:r>
            <a:r>
              <a:rPr lang="en-US" sz="1200" b="1" dirty="0"/>
              <a:t>what works, for whom, and under what circumstances</a:t>
            </a:r>
            <a:r>
              <a:rPr lang="en-US" sz="1200" dirty="0"/>
              <a:t>, is a central part of ensuring the public’s access to effective solutions</a:t>
            </a:r>
          </a:p>
          <a:p>
            <a:pPr marL="171450" indent="-171450">
              <a:buFont typeface="Arial" panose="020B0604020202020204" pitchFamily="34" charset="0"/>
              <a:buChar char="•"/>
            </a:pPr>
            <a:r>
              <a:rPr lang="en-US" sz="1200" dirty="0"/>
              <a:t>Finally, evidence supports innovation, improvement, and learning within programs. Evidence is really a tool that should be used to inform program practices. </a:t>
            </a:r>
            <a:endParaRPr lang="en-US" dirty="0"/>
          </a:p>
          <a:p>
            <a:pPr marL="0" lvl="1" defTabSz="456914">
              <a:defRPr/>
            </a:pPr>
            <a:endParaRPr lang="en-US" dirty="0"/>
          </a:p>
        </p:txBody>
      </p:sp>
      <p:sp>
        <p:nvSpPr>
          <p:cNvPr id="5" name="Slide Number Placeholder 4"/>
          <p:cNvSpPr>
            <a:spLocks noGrp="1"/>
          </p:cNvSpPr>
          <p:nvPr>
            <p:ph type="sldNum" sz="quarter" idx="11"/>
          </p:nvPr>
        </p:nvSpPr>
        <p:spPr/>
        <p:txBody>
          <a:bodyPr/>
          <a:lstStyle/>
          <a:p>
            <a:fld id="{DA910615-33E9-A44A-87B7-52BAF2946AF9}"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877926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62202">
              <a:defRPr/>
            </a:pPr>
            <a:r>
              <a:rPr lang="en-US" u="sng" dirty="0"/>
              <a:t>Facilitator notes</a:t>
            </a:r>
            <a:r>
              <a:rPr lang="en-US" dirty="0"/>
              <a:t>:</a:t>
            </a:r>
            <a:r>
              <a:rPr lang="en-US" baseline="0" dirty="0"/>
              <a:t> </a:t>
            </a:r>
            <a:r>
              <a:rPr lang="en-US" dirty="0"/>
              <a:t>Evaluation is the use of research methods to assess a program’s design, implementation, and/or outcomes. </a:t>
            </a:r>
            <a:r>
              <a:rPr lang="en-US" dirty="0">
                <a:effectLst/>
              </a:rPr>
              <a:t>Every evaluation is essentially a research or discovery project. </a:t>
            </a:r>
            <a:r>
              <a:rPr lang="en-US" dirty="0"/>
              <a:t>Evaluation looks at the results of your investment of time, expertise, resources and energy, and compares those results with what you said you wanted to achieve in your program’s logic model. </a:t>
            </a:r>
            <a:r>
              <a:rPr lang="en-US" dirty="0">
                <a:effectLst/>
              </a:rPr>
              <a:t>Your research may be about determining how effective your program or intervention is overall, which parts of it are working well, and which components need adjustment. </a:t>
            </a:r>
          </a:p>
          <a:p>
            <a:pPr defTabSz="462202">
              <a:defRPr/>
            </a:pPr>
            <a:endParaRPr lang="en-US" dirty="0">
              <a:effectLst/>
            </a:endParaRPr>
          </a:p>
          <a:p>
            <a:pPr marL="0" marR="0" lvl="1" indent="0" algn="l" defTabSz="462202" rtl="0" eaLnBrk="1" fontAlgn="auto" latinLnBrk="0" hangingPunct="1">
              <a:lnSpc>
                <a:spcPct val="100000"/>
              </a:lnSpc>
              <a:spcBef>
                <a:spcPts val="0"/>
              </a:spcBef>
              <a:spcAft>
                <a:spcPts val="0"/>
              </a:spcAft>
              <a:buClrTx/>
              <a:buSzTx/>
              <a:buFontTx/>
              <a:buNone/>
              <a:tabLst/>
              <a:defRPr/>
            </a:pPr>
            <a:r>
              <a:rPr lang="en-US" dirty="0">
                <a:cs typeface="Arial" panose="020B0604020202020204" pitchFamily="34" charset="0"/>
              </a:rPr>
              <a:t>For more information on logic models, AmeriCorps grantees should refer to the module, “How to Develop a Program Logic Model” </a:t>
            </a:r>
            <a:r>
              <a:rPr lang="en-US" dirty="0"/>
              <a:t>located on AmeriCorps’ Evaluation Resources </a:t>
            </a:r>
            <a:r>
              <a:rPr lang="en-US" baseline="0" dirty="0"/>
              <a:t>page</a:t>
            </a:r>
            <a:r>
              <a:rPr lang="en-US" dirty="0">
                <a:cs typeface="Arial" panose="020B0604020202020204" pitchFamily="34" charset="0"/>
              </a:rPr>
              <a:t>.</a:t>
            </a:r>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DA910615-33E9-A44A-87B7-52BAF2946AF9}" type="slidenum">
              <a:rPr lang="en-US" smtClean="0"/>
              <a:pPr/>
              <a:t>6</a:t>
            </a:fld>
            <a:endParaRPr lang="en-US" dirty="0"/>
          </a:p>
        </p:txBody>
      </p:sp>
    </p:spTree>
    <p:extLst>
      <p:ext uri="{BB962C8B-B14F-4D97-AF65-F5344CB8AC3E}">
        <p14:creationId xmlns:p14="http://schemas.microsoft.com/office/powerpoint/2010/main" val="6796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en-US" u="sng" dirty="0"/>
              <a:t>Facilitator notes</a:t>
            </a:r>
            <a:r>
              <a:rPr lang="en-US" dirty="0"/>
              <a:t>: </a:t>
            </a:r>
            <a:r>
              <a:rPr lang="en-US" sz="1200" dirty="0">
                <a:effectLst/>
                <a:latin typeface="Calibri" panose="020F0502020204030204" pitchFamily="34" charset="0"/>
                <a:ea typeface="Calibri" panose="020F0502020204030204" pitchFamily="34" charset="0"/>
                <a:cs typeface="Times New Roman" panose="02020603050405020304" pitchFamily="18" charset="0"/>
              </a:rPr>
              <a:t>Evidence building and evaluation are important because they are key drivers of AmeriCorps program development, implementation, and continuous quality improvement. </a:t>
            </a:r>
          </a:p>
        </p:txBody>
      </p:sp>
      <p:sp>
        <p:nvSpPr>
          <p:cNvPr id="5" name="Slide Number Placeholder 4"/>
          <p:cNvSpPr>
            <a:spLocks noGrp="1"/>
          </p:cNvSpPr>
          <p:nvPr>
            <p:ph type="sldNum" sz="quarter" idx="11"/>
          </p:nvPr>
        </p:nvSpPr>
        <p:spPr/>
        <p:txBody>
          <a:bodyPr/>
          <a:lstStyle/>
          <a:p>
            <a:fld id="{DA910615-33E9-A44A-87B7-52BAF2946AF9}" type="slidenum">
              <a:rPr lang="en-US" smtClean="0"/>
              <a:pPr/>
              <a:t>7</a:t>
            </a:fld>
            <a:endParaRPr lang="en-US" dirty="0"/>
          </a:p>
        </p:txBody>
      </p:sp>
    </p:spTree>
    <p:extLst>
      <p:ext uri="{BB962C8B-B14F-4D97-AF65-F5344CB8AC3E}">
        <p14:creationId xmlns:p14="http://schemas.microsoft.com/office/powerpoint/2010/main" val="8779263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defTabSz="457165">
              <a:defRPr/>
            </a:pPr>
            <a:r>
              <a:rPr lang="en-US" u="sng" dirty="0"/>
              <a:t>Facilitator notes</a:t>
            </a:r>
            <a:r>
              <a:rPr lang="en-US" dirty="0"/>
              <a:t>: Before we discuss evaluation design, we first want to provide you with a brief overview of performance measurement and program evaluation, and, in particular, how these activities differ from one another. While both performance measurement and program evaluation are considered measurement activities, the two activities serve different purposes.</a:t>
            </a:r>
          </a:p>
          <a:p>
            <a:pPr defTabSz="457165">
              <a:defRPr/>
            </a:pPr>
            <a:endParaRPr lang="en-US" dirty="0"/>
          </a:p>
          <a:p>
            <a:pPr defTabSz="457165">
              <a:defRPr/>
            </a:pPr>
            <a:r>
              <a:rPr lang="en-US" dirty="0"/>
              <a:t>Some of you may already know what performance measurement is because it’s an activity that you should already be doing in your program. Performance measurement is the ongoing monitoring and reporting of program accomplishments and progress toward its pre-established goals. For many programs, this includes collecting data on the specific activities carried out and the direct products and services produced by your program’s activities (outputs and outcomes). Performance measurement data help you understand what level of performance is achieved by the program/intervention. </a:t>
            </a:r>
            <a:endParaRPr lang="en-US" b="1" dirty="0"/>
          </a:p>
          <a:p>
            <a:pPr defTabSz="457165">
              <a:defRPr/>
            </a:pPr>
            <a:endParaRPr lang="en-US" dirty="0"/>
          </a:p>
          <a:p>
            <a:pPr defTabSz="457165">
              <a:defRPr/>
            </a:pPr>
            <a:r>
              <a:rPr lang="en-US" dirty="0"/>
              <a:t>Program evaluation, on the other hand, is an in-depth research activity that answers specific questions or tests hypotheses about program processes and/or program outcomes</a:t>
            </a:r>
            <a:r>
              <a:rPr lang="en-US" dirty="0">
                <a:cs typeface="Arial" panose="020B0604020202020204" pitchFamily="34" charset="0"/>
              </a:rPr>
              <a:t>. The results enable you to arrive at a judgment of whether the intervention or a specific component of the intervention works or does not work as expected, and also what adjustments may be needed to improve the program. A key difference between performance measurement and program evaluation is that program evaluation helps you understand and explain why you’re seeing the program results. </a:t>
            </a:r>
            <a:r>
              <a:rPr lang="en-US" b="0" dirty="0">
                <a:cs typeface="Arial" panose="020B0604020202020204" pitchFamily="34" charset="0"/>
              </a:rPr>
              <a:t>A program evaluation question could be, “How often do middle school students who completed the after-school wellness program engage in wellness activities compared to a group of students who did not participate in the program?”</a:t>
            </a:r>
          </a:p>
          <a:p>
            <a:pPr defTabSz="457165">
              <a:defRPr/>
            </a:pPr>
            <a:endParaRPr lang="en-US" dirty="0">
              <a:cs typeface="Arial" panose="020B0604020202020204" pitchFamily="34" charset="0"/>
            </a:endParaRPr>
          </a:p>
          <a:p>
            <a:pPr defTabSz="457165">
              <a:defRPr/>
            </a:pPr>
            <a:r>
              <a:rPr lang="en-US" dirty="0"/>
              <a:t>It is important to keep in mind that performance measurement and program evaluation are not mutually exclusive. Grantees already engaged in performance measurement activities can build on that work as they plan for a program evaluation. For example, let’s say your program is already collecting data to monitor and report on your program’s progress toward achieving its expected outcomes for program beneficiaries. If your program decides to conduct an evaluation, it may be that you continue to collect the SAME outcomes data, but use it to answer specific questions about your program and perhaps collect the same data from a comparison group that does not participate in your program.</a:t>
            </a:r>
          </a:p>
          <a:p>
            <a:pPr defTabSz="457165">
              <a:defRPr/>
            </a:pPr>
            <a:endParaRPr lang="en-US" dirty="0"/>
          </a:p>
          <a:p>
            <a:pPr defTabSz="457165">
              <a:defRPr/>
            </a:pPr>
            <a:r>
              <a:rPr lang="en-US" dirty="0"/>
              <a:t>Grantees who want to learn more about program evaluation can refer to AmeriCorps’s Evaluation Resources webpage.</a:t>
            </a:r>
          </a:p>
          <a:p>
            <a:pPr defTabSz="457165">
              <a:defRPr/>
            </a:pPr>
            <a:r>
              <a:rPr lang="en-US" dirty="0"/>
              <a:t>https://www.americorps.gov/grantees-sponsors/evaluation-resources</a:t>
            </a:r>
          </a:p>
          <a:p>
            <a:pPr defTabSz="457165">
              <a:defRPr/>
            </a:pPr>
            <a:endParaRPr lang="en-US" dirty="0"/>
          </a:p>
          <a:p>
            <a:pPr marL="0" marR="0" indent="0" algn="l" defTabSz="457165" rtl="0" eaLnBrk="1" fontAlgn="auto" latinLnBrk="0" hangingPunct="1">
              <a:lnSpc>
                <a:spcPct val="100000"/>
              </a:lnSpc>
              <a:spcBef>
                <a:spcPts val="0"/>
              </a:spcBef>
              <a:spcAft>
                <a:spcPts val="0"/>
              </a:spcAft>
              <a:buClrTx/>
              <a:buSzTx/>
              <a:buFontTx/>
              <a:buNone/>
              <a:tabLst/>
              <a:defRPr/>
            </a:pPr>
            <a:r>
              <a:rPr lang="en-US" dirty="0"/>
              <a:t>Grantees who want to learn more about performance measurement can refer to AmeriCorps’ National Performance Measurement Core Curriculum webpage.</a:t>
            </a:r>
          </a:p>
          <a:p>
            <a:pPr defTabSz="457165">
              <a:defRPr/>
            </a:pPr>
            <a:r>
              <a:rPr lang="en-US" dirty="0"/>
              <a:t>https://www.americorps.gov/grantees-sponsors/national-performance-measurement-core-curriculum</a:t>
            </a:r>
          </a:p>
        </p:txBody>
      </p:sp>
      <p:sp>
        <p:nvSpPr>
          <p:cNvPr id="4" name="Slide Number Placeholder 3"/>
          <p:cNvSpPr>
            <a:spLocks noGrp="1"/>
          </p:cNvSpPr>
          <p:nvPr>
            <p:ph type="sldNum" sz="quarter" idx="10"/>
          </p:nvPr>
        </p:nvSpPr>
        <p:spPr/>
        <p:txBody>
          <a:bodyPr/>
          <a:lstStyle/>
          <a:p>
            <a:fld id="{DA910615-33E9-A44A-87B7-52BAF2946AF9}" type="slidenum">
              <a:rPr lang="en-US" smtClean="0"/>
              <a:pPr/>
              <a:t>8</a:t>
            </a:fld>
            <a:endParaRPr lang="en-US" dirty="0"/>
          </a:p>
        </p:txBody>
      </p:sp>
    </p:spTree>
    <p:extLst>
      <p:ext uri="{BB962C8B-B14F-4D97-AF65-F5344CB8AC3E}">
        <p14:creationId xmlns:p14="http://schemas.microsoft.com/office/powerpoint/2010/main" val="2267468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lvl="0">
              <a:lnSpc>
                <a:spcPct val="100000"/>
              </a:lnSpc>
            </a:pPr>
            <a:r>
              <a:rPr lang="en-US" sz="1200" u="sng" dirty="0"/>
              <a:t>Facilitators notes</a:t>
            </a:r>
            <a:r>
              <a:rPr lang="en-US" sz="1200" dirty="0"/>
              <a:t>: This diagram i</a:t>
            </a:r>
            <a:r>
              <a:rPr lang="en-US" altLang="en-US" sz="1200" dirty="0"/>
              <a:t>llustrates AmeriCorps’ overall developmental approach. It shows that evidence falls along a continuum with the understanding that identifying an evidence-based program model requires organizational capacities that correspond to an organization’s life cycle. The key building blocks for generating evidence are shown in the diagram. The first step is identifying a strong program design by g</a:t>
            </a:r>
            <a:r>
              <a:rPr lang="en-US" sz="1200" dirty="0"/>
              <a:t>athering evidence that supports the intervention to be used. During this initial process, it is helpful to develop a logic model which clearly communicates the central model of your program. We will discuss logic models in more detail later in this presentation. It</a:t>
            </a:r>
            <a:r>
              <a:rPr lang="en-US" sz="1200" baseline="0" dirty="0"/>
              <a:t> also </a:t>
            </a:r>
            <a:r>
              <a:rPr lang="en-US" sz="1200" dirty="0"/>
              <a:t>is recommended that the program be piloted during this initial step to</a:t>
            </a:r>
            <a:r>
              <a:rPr lang="en-US" altLang="en-US" sz="1200" dirty="0"/>
              <a:t> ensure its effective implementation prior to expanding the program more widely.</a:t>
            </a:r>
          </a:p>
          <a:p>
            <a:pPr lvl="0">
              <a:lnSpc>
                <a:spcPct val="100000"/>
              </a:lnSpc>
            </a:pPr>
            <a:endParaRPr lang="en-US" altLang="en-US" sz="1200" dirty="0"/>
          </a:p>
          <a:p>
            <a:pPr lvl="0">
              <a:lnSpc>
                <a:spcPct val="100000"/>
              </a:lnSpc>
            </a:pPr>
            <a:r>
              <a:rPr lang="en-US" altLang="en-US" sz="1200" dirty="0"/>
              <a:t>Once a strong program design has been identified, the second building block is ensuring the effective full implementation of the program. Efforts should be made to document program processes, ensure fidelity to the central program model, evaluate program quality and efficiency, and establish continuous process improvement protocols. Much of these activities can be supported through the identification and regular monitoring of performance measures. </a:t>
            </a:r>
          </a:p>
          <a:p>
            <a:pPr>
              <a:lnSpc>
                <a:spcPct val="100000"/>
              </a:lnSpc>
            </a:pPr>
            <a:endParaRPr lang="en-US" altLang="en-US" sz="1200" dirty="0"/>
          </a:p>
          <a:p>
            <a:pPr lvl="0">
              <a:lnSpc>
                <a:spcPct val="100000"/>
              </a:lnSpc>
            </a:pPr>
            <a:r>
              <a:rPr lang="en-US" altLang="en-US" sz="1200" dirty="0"/>
              <a:t>The next level in the continuum is assessing the program’s outcomes. This process involves d</a:t>
            </a:r>
            <a:r>
              <a:rPr lang="en-US" sz="1200" dirty="0"/>
              <a:t>eveloping indicators for measuring outcomes, possibly conducting one of the less rigorous outcome evaluation designs, such as a single group pre-post design to measure program outcomes, and conducting a thorough process evaluation. We will discuss what these types of evaluation designs entail later in this presentation. </a:t>
            </a:r>
          </a:p>
          <a:p>
            <a:pPr lvl="0">
              <a:lnSpc>
                <a:spcPct val="100000"/>
              </a:lnSpc>
            </a:pPr>
            <a:endParaRPr lang="en-US" sz="1200" dirty="0"/>
          </a:p>
          <a:p>
            <a:pPr lvl="0">
              <a:lnSpc>
                <a:spcPct val="100000"/>
              </a:lnSpc>
            </a:pPr>
            <a:r>
              <a:rPr lang="en-US" sz="1200" dirty="0"/>
              <a:t>One step further in the continuum is obtaining evidence of positive program outcomes by examining the linkages between program activities and outcomes. Programs at this level of the continuum will have p</a:t>
            </a:r>
            <a:r>
              <a:rPr lang="en-US" sz="1200" dirty="0">
                <a:ea typeface="ＭＳ Ｐゴシック" pitchFamily="34" charset="-128"/>
                <a:cs typeface="Tahoma" pitchFamily="34" charset="0"/>
              </a:rPr>
              <a:t>erformed</a:t>
            </a:r>
            <a:r>
              <a:rPr lang="en-US" sz="1200" dirty="0">
                <a:ea typeface="ＭＳ Ｐゴシック" pitchFamily="-111" charset="-128"/>
                <a:sym typeface="Bookshelf Symbol 7" pitchFamily="-111" charset="2"/>
              </a:rPr>
              <a:t> multiple pre- and post-evaluations and conducted outcome evaluations using an independent evaluator. </a:t>
            </a:r>
          </a:p>
          <a:p>
            <a:pPr lvl="0">
              <a:lnSpc>
                <a:spcPct val="100000"/>
              </a:lnSpc>
            </a:pPr>
            <a:endParaRPr lang="en-US" sz="1200" dirty="0">
              <a:ea typeface="ＭＳ Ｐゴシック" pitchFamily="-111" charset="-128"/>
              <a:sym typeface="Bookshelf Symbol 7" pitchFamily="-111" charset="2"/>
            </a:endParaRPr>
          </a:p>
          <a:p>
            <a:pPr lvl="0">
              <a:lnSpc>
                <a:spcPct val="100000"/>
              </a:lnSpc>
            </a:pPr>
            <a:r>
              <a:rPr lang="en-US" sz="1200" dirty="0">
                <a:ea typeface="ＭＳ Ｐゴシック" pitchFamily="-111" charset="-128"/>
                <a:sym typeface="Bookshelf Symbol 7" pitchFamily="-111" charset="2"/>
              </a:rPr>
              <a:t>Finally, the highest level of evidence allows a program to make the claim of being evidence-based by attaining strong evidence of positive program outcomes. At this level, programs have e</a:t>
            </a:r>
            <a:r>
              <a:rPr lang="en-US" sz="1200" dirty="0">
                <a:ea typeface="ＭＳ Ｐゴシック" pitchFamily="-111" charset="-128"/>
                <a:cs typeface="Tahoma" pitchFamily="34" charset="0"/>
                <a:sym typeface="Bookshelf Symbol 7" pitchFamily="-111" charset="2"/>
              </a:rPr>
              <a:t>stablished the causal linkage between program activities and intended outcomes/impacts. </a:t>
            </a:r>
            <a:r>
              <a:rPr lang="en-US" sz="1200" dirty="0">
                <a:ea typeface="ＭＳ Ｐゴシック" pitchFamily="34" charset="-128"/>
                <a:cs typeface="Tahoma" pitchFamily="34" charset="0"/>
              </a:rPr>
              <a:t>Programs at this level have completed multiple independent evaluations using strong study designs, such as a quasi-experimental evaluation using a comparison group or an experimental, random assignment design study. </a:t>
            </a:r>
            <a:r>
              <a:rPr lang="en-US" sz="1200" dirty="0"/>
              <a:t>Not all programs will move to this highest level – nor are they expected to.</a:t>
            </a:r>
          </a:p>
          <a:p>
            <a:pPr>
              <a:lnSpc>
                <a:spcPct val="100000"/>
              </a:lnSpc>
            </a:pPr>
            <a:endParaRPr lang="en-US" altLang="en-US" sz="1200" dirty="0"/>
          </a:p>
          <a:p>
            <a:pPr>
              <a:lnSpc>
                <a:spcPct val="100000"/>
              </a:lnSpc>
            </a:pPr>
            <a:r>
              <a:rPr lang="en-US" altLang="en-US" sz="1200" dirty="0"/>
              <a:t>Based on this understanding of a continuum of evidence, a strong program design, sound performance measures, and the identification of measurable program outcomes are a fundamental starting point for building evidence of effectiveness. Consequently, attempts to generate experimental evidence before earlier developmental work has been completed is not recommended and may result in wasting valuable resources. As an agency, AmeriCorps continues to develop a funding strategy that will create a portfolio of programs reflecting a range of evidence levels (e.g., strong, moderate, preliminary) that are appropriate to the program’s life cycle and investment of public dollars.</a:t>
            </a:r>
            <a:r>
              <a:rPr lang="en-US" altLang="en-US" sz="1200" baseline="0" dirty="0"/>
              <a:t> </a:t>
            </a:r>
            <a:r>
              <a:rPr lang="en-US" altLang="en-US" sz="1200" dirty="0"/>
              <a:t>AmeriCorps sees value in infusing evaluative thinking and knowledge into every phase of a program’s life cycle – program development, implementation, improvement, and replication/scaling. </a:t>
            </a:r>
          </a:p>
          <a:p>
            <a:endParaRPr lang="en-US" dirty="0"/>
          </a:p>
        </p:txBody>
      </p:sp>
      <p:sp>
        <p:nvSpPr>
          <p:cNvPr id="4" name="Slide Number Placeholder 3"/>
          <p:cNvSpPr>
            <a:spLocks noGrp="1"/>
          </p:cNvSpPr>
          <p:nvPr>
            <p:ph type="sldNum" sz="quarter" idx="10"/>
          </p:nvPr>
        </p:nvSpPr>
        <p:spPr/>
        <p:txBody>
          <a:bodyPr/>
          <a:lstStyle/>
          <a:p>
            <a:fld id="{DA910615-33E9-A44A-87B7-52BAF2946AF9}" type="slidenum">
              <a:rPr lang="en-US" smtClean="0"/>
              <a:pPr/>
              <a:t>9</a:t>
            </a:fld>
            <a:endParaRPr lang="en-US" dirty="0"/>
          </a:p>
        </p:txBody>
      </p:sp>
    </p:spTree>
    <p:extLst>
      <p:ext uri="{BB962C8B-B14F-4D97-AF65-F5344CB8AC3E}">
        <p14:creationId xmlns:p14="http://schemas.microsoft.com/office/powerpoint/2010/main" val="42042585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AL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7C6BF38-22A9-E34D-92FE-83CA5A004A69}"/>
              </a:ext>
            </a:extLst>
          </p:cNvPr>
          <p:cNvPicPr>
            <a:picLocks noChangeAspect="1"/>
          </p:cNvPicPr>
          <p:nvPr userDrawn="1"/>
        </p:nvPicPr>
        <p:blipFill>
          <a:blip r:embed="rId2"/>
          <a:stretch>
            <a:fillRect/>
          </a:stretch>
        </p:blipFill>
        <p:spPr>
          <a:xfrm>
            <a:off x="0" y="3650957"/>
            <a:ext cx="12192000" cy="2032000"/>
          </a:xfrm>
          <a:prstGeom prst="rect">
            <a:avLst/>
          </a:prstGeom>
        </p:spPr>
      </p:pic>
      <p:sp>
        <p:nvSpPr>
          <p:cNvPr id="13" name="Text Placeholder 7">
            <a:extLst>
              <a:ext uri="{FF2B5EF4-FFF2-40B4-BE49-F238E27FC236}">
                <a16:creationId xmlns:a16="http://schemas.microsoft.com/office/drawing/2014/main" id="{0E51D58E-C96F-2D46-8DAB-82BAAA05C877}"/>
              </a:ext>
            </a:extLst>
          </p:cNvPr>
          <p:cNvSpPr>
            <a:spLocks noGrp="1"/>
          </p:cNvSpPr>
          <p:nvPr>
            <p:ph type="body" sz="quarter" idx="13" hasCustomPrompt="1"/>
          </p:nvPr>
        </p:nvSpPr>
        <p:spPr>
          <a:xfrm>
            <a:off x="1295400" y="1760699"/>
            <a:ext cx="3484563" cy="273050"/>
          </a:xfrm>
          <a:prstGeom prst="rect">
            <a:avLst/>
          </a:prstGeom>
        </p:spPr>
        <p:txBody>
          <a:bodyPr lIns="0" rIns="0"/>
          <a:lstStyle>
            <a:lvl1pPr>
              <a:defRPr kern="0" spc="150" baseline="0"/>
            </a:lvl1pPr>
          </a:lstStyle>
          <a:p>
            <a:pPr lvl="0"/>
            <a:r>
              <a:rPr lang="en-US" dirty="0"/>
              <a:t>SHORT LEADING HEADER</a:t>
            </a:r>
          </a:p>
        </p:txBody>
      </p:sp>
      <p:sp>
        <p:nvSpPr>
          <p:cNvPr id="14" name="Text Placeholder 9">
            <a:extLst>
              <a:ext uri="{FF2B5EF4-FFF2-40B4-BE49-F238E27FC236}">
                <a16:creationId xmlns:a16="http://schemas.microsoft.com/office/drawing/2014/main" id="{72185CC3-6466-FC4F-8D5F-3C54492C3DCC}"/>
              </a:ext>
            </a:extLst>
          </p:cNvPr>
          <p:cNvSpPr>
            <a:spLocks noGrp="1"/>
          </p:cNvSpPr>
          <p:nvPr>
            <p:ph type="body" sz="quarter" idx="14" hasCustomPrompt="1"/>
          </p:nvPr>
        </p:nvSpPr>
        <p:spPr>
          <a:xfrm>
            <a:off x="1295400" y="3190422"/>
            <a:ext cx="3635375" cy="266700"/>
          </a:xfrm>
          <a:prstGeom prst="rect">
            <a:avLst/>
          </a:prstGeom>
        </p:spPr>
        <p:txBody>
          <a:bodyPr lIns="0" rIns="0"/>
          <a:lstStyle>
            <a:lvl1pPr>
              <a:defRPr spc="0"/>
            </a:lvl1pPr>
          </a:lstStyle>
          <a:p>
            <a:pPr lvl="0"/>
            <a:r>
              <a:rPr lang="en-US" dirty="0"/>
              <a:t>MM, DD, YYYY</a:t>
            </a:r>
          </a:p>
        </p:txBody>
      </p:sp>
      <p:sp>
        <p:nvSpPr>
          <p:cNvPr id="15" name="Title 5">
            <a:extLst>
              <a:ext uri="{FF2B5EF4-FFF2-40B4-BE49-F238E27FC236}">
                <a16:creationId xmlns:a16="http://schemas.microsoft.com/office/drawing/2014/main" id="{800A40F1-E949-1C4B-A764-1A3F3F47E8B6}"/>
              </a:ext>
            </a:extLst>
          </p:cNvPr>
          <p:cNvSpPr>
            <a:spLocks noGrp="1"/>
          </p:cNvSpPr>
          <p:nvPr>
            <p:ph type="title" hasCustomPrompt="1"/>
          </p:nvPr>
        </p:nvSpPr>
        <p:spPr>
          <a:xfrm>
            <a:off x="1295400" y="2057400"/>
            <a:ext cx="6400800" cy="1115641"/>
          </a:xfrm>
        </p:spPr>
        <p:txBody>
          <a:bodyPr bIns="0" anchor="t" anchorCtr="0"/>
          <a:lstStyle>
            <a:lvl1pPr>
              <a:defRPr/>
            </a:lvl1pPr>
          </a:lstStyle>
          <a:p>
            <a:r>
              <a:rPr lang="en-US" dirty="0"/>
              <a:t>The Title for the presentation goes here</a:t>
            </a:r>
          </a:p>
        </p:txBody>
      </p:sp>
      <p:sp>
        <p:nvSpPr>
          <p:cNvPr id="5" name="Date Placeholder 4">
            <a:extLst>
              <a:ext uri="{FF2B5EF4-FFF2-40B4-BE49-F238E27FC236}">
                <a16:creationId xmlns:a16="http://schemas.microsoft.com/office/drawing/2014/main" id="{84D034EC-0E4D-9144-9B28-D1CFA7EAFD60}"/>
              </a:ext>
            </a:extLst>
          </p:cNvPr>
          <p:cNvSpPr>
            <a:spLocks noGrp="1"/>
          </p:cNvSpPr>
          <p:nvPr>
            <p:ph type="dt" sz="half" idx="15"/>
          </p:nvPr>
        </p:nvSpPr>
        <p:spPr/>
        <p:txBody>
          <a:bodyPr/>
          <a:lstStyle/>
          <a:p>
            <a:r>
              <a:rPr lang="en-US" dirty="0"/>
              <a:t>2021  |</a:t>
            </a:r>
          </a:p>
        </p:txBody>
      </p:sp>
      <p:sp>
        <p:nvSpPr>
          <p:cNvPr id="8" name="Slide Number Placeholder 7">
            <a:extLst>
              <a:ext uri="{FF2B5EF4-FFF2-40B4-BE49-F238E27FC236}">
                <a16:creationId xmlns:a16="http://schemas.microsoft.com/office/drawing/2014/main" id="{7D52E315-225E-9C4D-889B-A5337F698ED7}"/>
              </a:ext>
            </a:extLst>
          </p:cNvPr>
          <p:cNvSpPr>
            <a:spLocks noGrp="1"/>
          </p:cNvSpPr>
          <p:nvPr>
            <p:ph type="sldNum" sz="quarter" idx="17"/>
          </p:nvPr>
        </p:nvSpPr>
        <p:spPr/>
        <p:txBody>
          <a:bodyPr/>
          <a:lstStyle/>
          <a:p>
            <a:fld id="{DF250469-B62C-0F44-897B-7C51B683C7AB}" type="slidenum">
              <a:rPr lang="en-US" smtClean="0"/>
              <a:pPr/>
              <a:t>‹#›</a:t>
            </a:fld>
            <a:endParaRPr lang="en-US" dirty="0"/>
          </a:p>
        </p:txBody>
      </p:sp>
    </p:spTree>
    <p:extLst>
      <p:ext uri="{BB962C8B-B14F-4D97-AF65-F5344CB8AC3E}">
        <p14:creationId xmlns:p14="http://schemas.microsoft.com/office/powerpoint/2010/main" val="852254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ALT 4">
    <p:bg>
      <p:bgPr>
        <a:solidFill>
          <a:schemeClr val="bg2"/>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B822B15-63B7-174A-BDCC-E5F334C02AB9}"/>
              </a:ext>
            </a:extLst>
          </p:cNvPr>
          <p:cNvPicPr>
            <a:picLocks noChangeAspect="1"/>
          </p:cNvPicPr>
          <p:nvPr userDrawn="1"/>
        </p:nvPicPr>
        <p:blipFill>
          <a:blip r:embed="rId2"/>
          <a:stretch>
            <a:fillRect/>
          </a:stretch>
        </p:blipFill>
        <p:spPr>
          <a:xfrm>
            <a:off x="9756140" y="6118860"/>
            <a:ext cx="2016016" cy="457200"/>
          </a:xfrm>
          <a:prstGeom prst="rect">
            <a:avLst/>
          </a:prstGeom>
        </p:spPr>
      </p:pic>
      <p:pic>
        <p:nvPicPr>
          <p:cNvPr id="7" name="Picture 6">
            <a:extLst>
              <a:ext uri="{FF2B5EF4-FFF2-40B4-BE49-F238E27FC236}">
                <a16:creationId xmlns:a16="http://schemas.microsoft.com/office/drawing/2014/main" id="{D0B8463A-7159-E04A-B659-E25C3208AEF0}"/>
              </a:ext>
            </a:extLst>
          </p:cNvPr>
          <p:cNvPicPr>
            <a:picLocks noChangeAspect="1"/>
          </p:cNvPicPr>
          <p:nvPr userDrawn="1"/>
        </p:nvPicPr>
        <p:blipFill>
          <a:blip r:embed="rId3"/>
          <a:stretch>
            <a:fillRect/>
          </a:stretch>
        </p:blipFill>
        <p:spPr>
          <a:xfrm>
            <a:off x="0" y="3700099"/>
            <a:ext cx="12192000" cy="2032000"/>
          </a:xfrm>
          <a:prstGeom prst="rect">
            <a:avLst/>
          </a:prstGeom>
        </p:spPr>
      </p:pic>
      <p:sp>
        <p:nvSpPr>
          <p:cNvPr id="10" name="Text Placeholder 7">
            <a:extLst>
              <a:ext uri="{FF2B5EF4-FFF2-40B4-BE49-F238E27FC236}">
                <a16:creationId xmlns:a16="http://schemas.microsoft.com/office/drawing/2014/main" id="{90BF1EC5-D682-F34F-AB41-5E7589F41FEF}"/>
              </a:ext>
            </a:extLst>
          </p:cNvPr>
          <p:cNvSpPr>
            <a:spLocks noGrp="1"/>
          </p:cNvSpPr>
          <p:nvPr>
            <p:ph type="body" sz="quarter" idx="15" hasCustomPrompt="1"/>
          </p:nvPr>
        </p:nvSpPr>
        <p:spPr>
          <a:xfrm>
            <a:off x="1295400" y="1760699"/>
            <a:ext cx="3484563" cy="273050"/>
          </a:xfrm>
          <a:prstGeom prst="rect">
            <a:avLst/>
          </a:prstGeom>
        </p:spPr>
        <p:txBody>
          <a:bodyPr lIns="0" rIns="0"/>
          <a:lstStyle>
            <a:lvl1pPr>
              <a:defRPr kern="0" spc="150" baseline="0">
                <a:solidFill>
                  <a:srgbClr val="102341"/>
                </a:solidFill>
              </a:defRPr>
            </a:lvl1pPr>
          </a:lstStyle>
          <a:p>
            <a:pPr lvl="0"/>
            <a:r>
              <a:rPr lang="en-US" dirty="0"/>
              <a:t>SHORT LEADING HEADER</a:t>
            </a:r>
          </a:p>
        </p:txBody>
      </p:sp>
      <p:sp>
        <p:nvSpPr>
          <p:cNvPr id="12" name="Text Placeholder 9">
            <a:extLst>
              <a:ext uri="{FF2B5EF4-FFF2-40B4-BE49-F238E27FC236}">
                <a16:creationId xmlns:a16="http://schemas.microsoft.com/office/drawing/2014/main" id="{60237571-E7AD-574E-93A4-61DF30F57097}"/>
              </a:ext>
            </a:extLst>
          </p:cNvPr>
          <p:cNvSpPr>
            <a:spLocks noGrp="1"/>
          </p:cNvSpPr>
          <p:nvPr>
            <p:ph type="body" sz="quarter" idx="16" hasCustomPrompt="1"/>
          </p:nvPr>
        </p:nvSpPr>
        <p:spPr>
          <a:xfrm>
            <a:off x="1295400" y="3190422"/>
            <a:ext cx="3635375" cy="266700"/>
          </a:xfrm>
          <a:prstGeom prst="rect">
            <a:avLst/>
          </a:prstGeom>
        </p:spPr>
        <p:txBody>
          <a:bodyPr lIns="0" rIns="0"/>
          <a:lstStyle>
            <a:lvl1pPr>
              <a:defRPr spc="0">
                <a:solidFill>
                  <a:srgbClr val="102341"/>
                </a:solidFill>
              </a:defRPr>
            </a:lvl1pPr>
          </a:lstStyle>
          <a:p>
            <a:pPr lvl="0"/>
            <a:r>
              <a:rPr lang="en-US" dirty="0"/>
              <a:t>MM, DD, YYYY</a:t>
            </a:r>
          </a:p>
        </p:txBody>
      </p:sp>
      <p:sp>
        <p:nvSpPr>
          <p:cNvPr id="3" name="Date Placeholder 2">
            <a:extLst>
              <a:ext uri="{FF2B5EF4-FFF2-40B4-BE49-F238E27FC236}">
                <a16:creationId xmlns:a16="http://schemas.microsoft.com/office/drawing/2014/main" id="{9D53A216-A532-BE42-B0F2-A98D0CFABEB9}"/>
              </a:ext>
            </a:extLst>
          </p:cNvPr>
          <p:cNvSpPr>
            <a:spLocks noGrp="1"/>
          </p:cNvSpPr>
          <p:nvPr>
            <p:ph type="dt" sz="half" idx="17"/>
          </p:nvPr>
        </p:nvSpPr>
        <p:spPr/>
        <p:txBody>
          <a:bodyPr/>
          <a:lstStyle>
            <a:lvl1pPr>
              <a:defRPr>
                <a:solidFill>
                  <a:schemeClr val="bg1">
                    <a:alpha val="5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112441">
                    <a:alpha val="50000"/>
                  </a:srgbClr>
                </a:solidFill>
                <a:effectLst/>
                <a:uLnTx/>
                <a:uFillTx/>
                <a:latin typeface="Century Gothic" panose="020F0302020204030204"/>
                <a:ea typeface="+mn-ea"/>
                <a:cs typeface="+mn-cs"/>
              </a:rPr>
              <a:t>2021  |</a:t>
            </a:r>
          </a:p>
        </p:txBody>
      </p:sp>
      <p:sp>
        <p:nvSpPr>
          <p:cNvPr id="5" name="Slide Number Placeholder 4">
            <a:extLst>
              <a:ext uri="{FF2B5EF4-FFF2-40B4-BE49-F238E27FC236}">
                <a16:creationId xmlns:a16="http://schemas.microsoft.com/office/drawing/2014/main" id="{F2C1FC15-8129-F444-8502-9D25C63EBBB9}"/>
              </a:ext>
            </a:extLst>
          </p:cNvPr>
          <p:cNvSpPr>
            <a:spLocks noGrp="1"/>
          </p:cNvSpPr>
          <p:nvPr>
            <p:ph type="sldNum" sz="quarter" idx="19"/>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DF250469-B62C-0F44-897B-7C51B683C7AB}" type="slidenum">
              <a:rPr kumimoji="0" lang="en-US" sz="1050" b="0" i="0" u="none" strike="noStrike" kern="1200" cap="none" spc="0" normalizeH="0" baseline="0" noProof="0" smtClean="0">
                <a:ln>
                  <a:noFill/>
                </a:ln>
                <a:solidFill>
                  <a:srgbClr val="112441"/>
                </a:solidFill>
                <a:effectLst/>
                <a:uLnTx/>
                <a:uFillTx/>
                <a:latin typeface="Century Gothic" panose="020F03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srgbClr val="112441"/>
              </a:solidFill>
              <a:effectLst/>
              <a:uLnTx/>
              <a:uFillTx/>
              <a:latin typeface="Century Gothic" panose="020F0302020204030204"/>
              <a:ea typeface="+mn-ea"/>
              <a:cs typeface="+mn-cs"/>
            </a:endParaRPr>
          </a:p>
        </p:txBody>
      </p:sp>
      <p:sp>
        <p:nvSpPr>
          <p:cNvPr id="11" name="Title 5">
            <a:extLst>
              <a:ext uri="{FF2B5EF4-FFF2-40B4-BE49-F238E27FC236}">
                <a16:creationId xmlns:a16="http://schemas.microsoft.com/office/drawing/2014/main" id="{AE4D18BC-4266-4621-919E-DDC88230EB13}"/>
              </a:ext>
            </a:extLst>
          </p:cNvPr>
          <p:cNvSpPr>
            <a:spLocks noGrp="1"/>
          </p:cNvSpPr>
          <p:nvPr>
            <p:ph type="title" hasCustomPrompt="1"/>
          </p:nvPr>
        </p:nvSpPr>
        <p:spPr>
          <a:xfrm>
            <a:off x="1295400" y="2057400"/>
            <a:ext cx="6400800" cy="1115641"/>
          </a:xfrm>
        </p:spPr>
        <p:txBody>
          <a:bodyPr bIns="0" anchor="t" anchorCtr="0"/>
          <a:lstStyle>
            <a:lvl1pPr>
              <a:defRPr>
                <a:solidFill>
                  <a:schemeClr val="tx1"/>
                </a:solidFill>
              </a:defRPr>
            </a:lvl1pPr>
          </a:lstStyle>
          <a:p>
            <a:r>
              <a:rPr lang="en-US" dirty="0"/>
              <a:t>The Title for the presentation goes here</a:t>
            </a:r>
          </a:p>
        </p:txBody>
      </p:sp>
    </p:spTree>
    <p:extLst>
      <p:ext uri="{BB962C8B-B14F-4D97-AF65-F5344CB8AC3E}">
        <p14:creationId xmlns:p14="http://schemas.microsoft.com/office/powerpoint/2010/main" val="27557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48547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LT Interior slide 1">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82E3ACC-3EED-594E-A230-D358DA4FC482}"/>
              </a:ext>
            </a:extLst>
          </p:cNvPr>
          <p:cNvPicPr>
            <a:picLocks noChangeAspect="1"/>
          </p:cNvPicPr>
          <p:nvPr userDrawn="1"/>
        </p:nvPicPr>
        <p:blipFill>
          <a:blip r:embed="rId2"/>
          <a:stretch>
            <a:fillRect/>
          </a:stretch>
        </p:blipFill>
        <p:spPr>
          <a:xfrm>
            <a:off x="0" y="6210300"/>
            <a:ext cx="12192000" cy="419100"/>
          </a:xfrm>
          <a:prstGeom prst="rect">
            <a:avLst/>
          </a:prstGeom>
        </p:spPr>
      </p:pic>
      <p:sp>
        <p:nvSpPr>
          <p:cNvPr id="11" name="Text Placeholder 13">
            <a:extLst>
              <a:ext uri="{FF2B5EF4-FFF2-40B4-BE49-F238E27FC236}">
                <a16:creationId xmlns:a16="http://schemas.microsoft.com/office/drawing/2014/main" id="{D6A22B8B-CD5D-AF46-81BA-1B3E70DBD917}"/>
              </a:ext>
            </a:extLst>
          </p:cNvPr>
          <p:cNvSpPr>
            <a:spLocks noGrp="1"/>
          </p:cNvSpPr>
          <p:nvPr>
            <p:ph type="body" sz="quarter" idx="18" hasCustomPrompt="1"/>
          </p:nvPr>
        </p:nvSpPr>
        <p:spPr>
          <a:xfrm>
            <a:off x="1709334" y="2012612"/>
            <a:ext cx="9674352" cy="32004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chemeClr val="accent2"/>
              </a:buClr>
              <a:buSzPct val="100000"/>
              <a:buFont typeface="Arial" panose="020B0604020202020204" pitchFamily="34" charset="0"/>
              <a:buChar char="•"/>
              <a:tabLst/>
              <a:defRPr sz="1600" b="0" spc="0"/>
            </a:lvl1pPr>
            <a:lvl2pPr>
              <a:defRPr/>
            </a:lvl2pPr>
            <a:lvl3pPr>
              <a:defRPr/>
            </a:lvl3pPr>
            <a:lvl4pPr marL="1203325" indent="-288925">
              <a:defRPr/>
            </a:lvl4pPr>
            <a:lvl5pPr marL="1490663" indent="-287338">
              <a:defRPr sz="1400"/>
            </a:lvl5pPr>
          </a:lstStyle>
          <a:p>
            <a:r>
              <a:rPr lang="en-US" dirty="0">
                <a:solidFill>
                  <a:srgbClr val="092141"/>
                </a:solidFill>
                <a:effectLst/>
                <a:latin typeface="Century Gothic" panose="020B0502020202020204" pitchFamily="34" charset="0"/>
              </a:rPr>
              <a:t>Text here</a:t>
            </a:r>
          </a:p>
          <a:p>
            <a:r>
              <a:rPr lang="en-US" dirty="0">
                <a:solidFill>
                  <a:srgbClr val="092141"/>
                </a:solidFill>
                <a:effectLst/>
                <a:latin typeface="Century Gothic" panose="020B0502020202020204" pitchFamily="34" charset="0"/>
              </a:rPr>
              <a:t>Subtext here </a:t>
            </a:r>
          </a:p>
          <a:p>
            <a:pPr lvl="1"/>
            <a:r>
              <a:rPr lang="en-US" dirty="0">
                <a:solidFill>
                  <a:srgbClr val="092141"/>
                </a:solidFill>
                <a:effectLst/>
                <a:latin typeface="Century Gothic" panose="020B0502020202020204" pitchFamily="34" charset="0"/>
              </a:rPr>
              <a:t>Second Level </a:t>
            </a:r>
          </a:p>
          <a:p>
            <a:pPr lvl="2"/>
            <a:r>
              <a:rPr lang="en-US" dirty="0">
                <a:solidFill>
                  <a:srgbClr val="092141"/>
                </a:solidFill>
                <a:effectLst/>
                <a:latin typeface="Century Gothic" panose="020B0502020202020204" pitchFamily="34" charset="0"/>
              </a:rPr>
              <a:t>Third Level </a:t>
            </a:r>
          </a:p>
          <a:p>
            <a:pPr lvl="3"/>
            <a:r>
              <a:rPr lang="en-US" dirty="0">
                <a:solidFill>
                  <a:srgbClr val="092141"/>
                </a:solidFill>
                <a:effectLst/>
                <a:latin typeface="Century Gothic" panose="020B0502020202020204" pitchFamily="34" charset="0"/>
              </a:rPr>
              <a:t>Fourth</a:t>
            </a:r>
          </a:p>
          <a:p>
            <a:pPr lvl="4"/>
            <a:r>
              <a:rPr lang="en-US" dirty="0">
                <a:solidFill>
                  <a:srgbClr val="092141"/>
                </a:solidFill>
                <a:effectLst/>
                <a:latin typeface="Century Gothic" panose="020B0502020202020204" pitchFamily="34" charset="0"/>
              </a:rPr>
              <a:t>Fifth </a:t>
            </a:r>
          </a:p>
        </p:txBody>
      </p:sp>
      <p:sp>
        <p:nvSpPr>
          <p:cNvPr id="10" name="Title 1">
            <a:extLst>
              <a:ext uri="{FF2B5EF4-FFF2-40B4-BE49-F238E27FC236}">
                <a16:creationId xmlns:a16="http://schemas.microsoft.com/office/drawing/2014/main" id="{FCA79B21-8295-FA42-A4B4-C57FC659ACA6}"/>
              </a:ext>
            </a:extLst>
          </p:cNvPr>
          <p:cNvSpPr>
            <a:spLocks noGrp="1"/>
          </p:cNvSpPr>
          <p:nvPr>
            <p:ph type="title" hasCustomPrompt="1"/>
          </p:nvPr>
        </p:nvSpPr>
        <p:spPr>
          <a:xfrm>
            <a:off x="463648" y="567041"/>
            <a:ext cx="6082862" cy="419100"/>
          </a:xfrm>
        </p:spPr>
        <p:txBody>
          <a:bodyPr/>
          <a:lstStyle/>
          <a:p>
            <a:r>
              <a:rPr lang="en-US" dirty="0"/>
              <a:t>Header for slide goes here</a:t>
            </a:r>
          </a:p>
        </p:txBody>
      </p:sp>
      <p:sp>
        <p:nvSpPr>
          <p:cNvPr id="12" name="Text Placeholder 6">
            <a:extLst>
              <a:ext uri="{FF2B5EF4-FFF2-40B4-BE49-F238E27FC236}">
                <a16:creationId xmlns:a16="http://schemas.microsoft.com/office/drawing/2014/main" id="{DA8175A1-D07E-D240-AB85-0D2302A46E89}"/>
              </a:ext>
            </a:extLst>
          </p:cNvPr>
          <p:cNvSpPr>
            <a:spLocks noGrp="1"/>
          </p:cNvSpPr>
          <p:nvPr>
            <p:ph type="body" sz="quarter" idx="13" hasCustomPrompt="1"/>
          </p:nvPr>
        </p:nvSpPr>
        <p:spPr>
          <a:xfrm>
            <a:off x="463648" y="1006067"/>
            <a:ext cx="6083300" cy="289333"/>
          </a:xfrm>
          <a:prstGeom prst="rect">
            <a:avLst/>
          </a:prstGeom>
        </p:spPr>
        <p:txBody>
          <a:bodyPr lIns="0" tIns="0" rIns="0" bIns="0">
            <a:noAutofit/>
          </a:bodyPr>
          <a:lstStyle>
            <a:lvl1pPr>
              <a:defRPr spc="0" baseline="0"/>
            </a:lvl1pPr>
          </a:lstStyle>
          <a:p>
            <a:pPr lvl="0"/>
            <a:r>
              <a:rPr lang="en-US" dirty="0"/>
              <a:t>Sub-header goes in here (optional) </a:t>
            </a:r>
          </a:p>
        </p:txBody>
      </p:sp>
      <p:sp>
        <p:nvSpPr>
          <p:cNvPr id="2" name="Date Placeholder 1">
            <a:extLst>
              <a:ext uri="{FF2B5EF4-FFF2-40B4-BE49-F238E27FC236}">
                <a16:creationId xmlns:a16="http://schemas.microsoft.com/office/drawing/2014/main" id="{3E4ED258-E14F-BF47-9F28-5BB39895ACC4}"/>
              </a:ext>
            </a:extLst>
          </p:cNvPr>
          <p:cNvSpPr>
            <a:spLocks noGrp="1"/>
          </p:cNvSpPr>
          <p:nvPr>
            <p:ph type="dt" sz="half" idx="19"/>
          </p:nvPr>
        </p:nvSpPr>
        <p:spPr/>
        <p:txBody>
          <a:bodyPr/>
          <a:lstStyle/>
          <a:p>
            <a:r>
              <a:rPr lang="en-US" dirty="0"/>
              <a:t>2021  |</a:t>
            </a:r>
          </a:p>
        </p:txBody>
      </p:sp>
      <p:sp>
        <p:nvSpPr>
          <p:cNvPr id="4" name="Slide Number Placeholder 3">
            <a:extLst>
              <a:ext uri="{FF2B5EF4-FFF2-40B4-BE49-F238E27FC236}">
                <a16:creationId xmlns:a16="http://schemas.microsoft.com/office/drawing/2014/main" id="{836D88C1-0C98-C843-A554-CFCC6D3A801E}"/>
              </a:ext>
            </a:extLst>
          </p:cNvPr>
          <p:cNvSpPr>
            <a:spLocks noGrp="1"/>
          </p:cNvSpPr>
          <p:nvPr>
            <p:ph type="sldNum" sz="quarter" idx="21"/>
          </p:nvPr>
        </p:nvSpPr>
        <p:spPr/>
        <p:txBody>
          <a:bodyPr/>
          <a:lstStyle/>
          <a:p>
            <a:r>
              <a:rPr lang="en-US" dirty="0"/>
              <a:t>  </a:t>
            </a:r>
            <a:fld id="{E0E21186-8CC3-194A-9753-0BBC1EC778BB}" type="slidenum">
              <a:rPr lang="en-US" smtClean="0"/>
              <a:pPr/>
              <a:t>‹#›</a:t>
            </a:fld>
            <a:endParaRPr lang="en-US" dirty="0"/>
          </a:p>
        </p:txBody>
      </p:sp>
    </p:spTree>
    <p:extLst>
      <p:ext uri="{BB962C8B-B14F-4D97-AF65-F5344CB8AC3E}">
        <p14:creationId xmlns:p14="http://schemas.microsoft.com/office/powerpoint/2010/main" val="2166572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69774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5" name="Rounded Rectangle 32">
            <a:extLst>
              <a:ext uri="{FF2B5EF4-FFF2-40B4-BE49-F238E27FC236}">
                <a16:creationId xmlns:a16="http://schemas.microsoft.com/office/drawing/2014/main" id="{DB0083BE-8B47-4D49-B1FC-A874E35E0A97}"/>
              </a:ext>
            </a:extLst>
          </p:cNvPr>
          <p:cNvSpPr/>
          <p:nvPr userDrawn="1"/>
        </p:nvSpPr>
        <p:spPr>
          <a:xfrm>
            <a:off x="1497582" y="1755708"/>
            <a:ext cx="2957551" cy="4042828"/>
          </a:xfrm>
          <a:custGeom>
            <a:avLst/>
            <a:gdLst>
              <a:gd name="connsiteX0" fmla="*/ 0 w 2953016"/>
              <a:gd name="connsiteY0" fmla="*/ 492179 h 4033931"/>
              <a:gd name="connsiteX1" fmla="*/ 492179 w 2953016"/>
              <a:gd name="connsiteY1" fmla="*/ 0 h 4033931"/>
              <a:gd name="connsiteX2" fmla="*/ 2460837 w 2953016"/>
              <a:gd name="connsiteY2" fmla="*/ 0 h 4033931"/>
              <a:gd name="connsiteX3" fmla="*/ 2953016 w 2953016"/>
              <a:gd name="connsiteY3" fmla="*/ 492179 h 4033931"/>
              <a:gd name="connsiteX4" fmla="*/ 2953016 w 2953016"/>
              <a:gd name="connsiteY4" fmla="*/ 3541752 h 4033931"/>
              <a:gd name="connsiteX5" fmla="*/ 2460837 w 2953016"/>
              <a:gd name="connsiteY5" fmla="*/ 4033931 h 4033931"/>
              <a:gd name="connsiteX6" fmla="*/ 492179 w 2953016"/>
              <a:gd name="connsiteY6" fmla="*/ 4033931 h 4033931"/>
              <a:gd name="connsiteX7" fmla="*/ 0 w 2953016"/>
              <a:gd name="connsiteY7" fmla="*/ 3541752 h 4033931"/>
              <a:gd name="connsiteX8" fmla="*/ 0 w 2953016"/>
              <a:gd name="connsiteY8" fmla="*/ 492179 h 4033931"/>
              <a:gd name="connsiteX0" fmla="*/ 0 w 2953016"/>
              <a:gd name="connsiteY0" fmla="*/ 267330 h 4033935"/>
              <a:gd name="connsiteX1" fmla="*/ 492179 w 2953016"/>
              <a:gd name="connsiteY1" fmla="*/ 4 h 4033935"/>
              <a:gd name="connsiteX2" fmla="*/ 2460837 w 2953016"/>
              <a:gd name="connsiteY2" fmla="*/ 4 h 4033935"/>
              <a:gd name="connsiteX3" fmla="*/ 2953016 w 2953016"/>
              <a:gd name="connsiteY3" fmla="*/ 492183 h 4033935"/>
              <a:gd name="connsiteX4" fmla="*/ 2953016 w 2953016"/>
              <a:gd name="connsiteY4" fmla="*/ 3541756 h 4033935"/>
              <a:gd name="connsiteX5" fmla="*/ 2460837 w 2953016"/>
              <a:gd name="connsiteY5" fmla="*/ 4033935 h 4033935"/>
              <a:gd name="connsiteX6" fmla="*/ 492179 w 2953016"/>
              <a:gd name="connsiteY6" fmla="*/ 4033935 h 4033935"/>
              <a:gd name="connsiteX7" fmla="*/ 0 w 2953016"/>
              <a:gd name="connsiteY7" fmla="*/ 3541756 h 4033935"/>
              <a:gd name="connsiteX8" fmla="*/ 0 w 2953016"/>
              <a:gd name="connsiteY8" fmla="*/ 267330 h 4033935"/>
              <a:gd name="connsiteX0" fmla="*/ 0 w 2953016"/>
              <a:gd name="connsiteY0" fmla="*/ 267330 h 4033935"/>
              <a:gd name="connsiteX1" fmla="*/ 492179 w 2953016"/>
              <a:gd name="connsiteY1" fmla="*/ 4 h 4033935"/>
              <a:gd name="connsiteX2" fmla="*/ 2460837 w 2953016"/>
              <a:gd name="connsiteY2" fmla="*/ 4 h 4033935"/>
              <a:gd name="connsiteX3" fmla="*/ 2953016 w 2953016"/>
              <a:gd name="connsiteY3" fmla="*/ 282321 h 4033935"/>
              <a:gd name="connsiteX4" fmla="*/ 2953016 w 2953016"/>
              <a:gd name="connsiteY4" fmla="*/ 3541756 h 4033935"/>
              <a:gd name="connsiteX5" fmla="*/ 2460837 w 2953016"/>
              <a:gd name="connsiteY5" fmla="*/ 4033935 h 4033935"/>
              <a:gd name="connsiteX6" fmla="*/ 492179 w 2953016"/>
              <a:gd name="connsiteY6" fmla="*/ 4033935 h 4033935"/>
              <a:gd name="connsiteX7" fmla="*/ 0 w 2953016"/>
              <a:gd name="connsiteY7" fmla="*/ 3541756 h 4033935"/>
              <a:gd name="connsiteX8" fmla="*/ 0 w 2953016"/>
              <a:gd name="connsiteY8" fmla="*/ 267330 h 4033935"/>
              <a:gd name="connsiteX0" fmla="*/ 0 w 2953016"/>
              <a:gd name="connsiteY0" fmla="*/ 268676 h 4035281"/>
              <a:gd name="connsiteX1" fmla="*/ 492179 w 2953016"/>
              <a:gd name="connsiteY1" fmla="*/ 1350 h 4035281"/>
              <a:gd name="connsiteX2" fmla="*/ 2460837 w 2953016"/>
              <a:gd name="connsiteY2" fmla="*/ 1350 h 4035281"/>
              <a:gd name="connsiteX3" fmla="*/ 2953016 w 2953016"/>
              <a:gd name="connsiteY3" fmla="*/ 239279 h 4035281"/>
              <a:gd name="connsiteX4" fmla="*/ 2953016 w 2953016"/>
              <a:gd name="connsiteY4" fmla="*/ 3543102 h 4035281"/>
              <a:gd name="connsiteX5" fmla="*/ 2460837 w 2953016"/>
              <a:gd name="connsiteY5" fmla="*/ 4035281 h 4035281"/>
              <a:gd name="connsiteX6" fmla="*/ 492179 w 2953016"/>
              <a:gd name="connsiteY6" fmla="*/ 4035281 h 4035281"/>
              <a:gd name="connsiteX7" fmla="*/ 0 w 2953016"/>
              <a:gd name="connsiteY7" fmla="*/ 3543102 h 4035281"/>
              <a:gd name="connsiteX8" fmla="*/ 0 w 2953016"/>
              <a:gd name="connsiteY8" fmla="*/ 268676 h 4035281"/>
              <a:gd name="connsiteX0" fmla="*/ 0 w 2953016"/>
              <a:gd name="connsiteY0" fmla="*/ 267345 h 4033950"/>
              <a:gd name="connsiteX1" fmla="*/ 492179 w 2953016"/>
              <a:gd name="connsiteY1" fmla="*/ 19 h 4033950"/>
              <a:gd name="connsiteX2" fmla="*/ 2460837 w 2953016"/>
              <a:gd name="connsiteY2" fmla="*/ 19 h 4033950"/>
              <a:gd name="connsiteX3" fmla="*/ 2953016 w 2953016"/>
              <a:gd name="connsiteY3" fmla="*/ 264581 h 4033950"/>
              <a:gd name="connsiteX4" fmla="*/ 2953016 w 2953016"/>
              <a:gd name="connsiteY4" fmla="*/ 3541771 h 4033950"/>
              <a:gd name="connsiteX5" fmla="*/ 2460837 w 2953016"/>
              <a:gd name="connsiteY5" fmla="*/ 4033950 h 4033950"/>
              <a:gd name="connsiteX6" fmla="*/ 492179 w 2953016"/>
              <a:gd name="connsiteY6" fmla="*/ 4033950 h 4033950"/>
              <a:gd name="connsiteX7" fmla="*/ 0 w 2953016"/>
              <a:gd name="connsiteY7" fmla="*/ 3541771 h 4033950"/>
              <a:gd name="connsiteX8" fmla="*/ 0 w 2953016"/>
              <a:gd name="connsiteY8" fmla="*/ 267345 h 4033950"/>
              <a:gd name="connsiteX0" fmla="*/ 0 w 2953016"/>
              <a:gd name="connsiteY0" fmla="*/ 267345 h 4033950"/>
              <a:gd name="connsiteX1" fmla="*/ 492179 w 2953016"/>
              <a:gd name="connsiteY1" fmla="*/ 19 h 4033950"/>
              <a:gd name="connsiteX2" fmla="*/ 2460837 w 2953016"/>
              <a:gd name="connsiteY2" fmla="*/ 19 h 4033950"/>
              <a:gd name="connsiteX3" fmla="*/ 2953016 w 2953016"/>
              <a:gd name="connsiteY3" fmla="*/ 264581 h 4033950"/>
              <a:gd name="connsiteX4" fmla="*/ 2953016 w 2953016"/>
              <a:gd name="connsiteY4" fmla="*/ 3541771 h 4033950"/>
              <a:gd name="connsiteX5" fmla="*/ 2460837 w 2953016"/>
              <a:gd name="connsiteY5" fmla="*/ 4033950 h 4033950"/>
              <a:gd name="connsiteX6" fmla="*/ 492179 w 2953016"/>
              <a:gd name="connsiteY6" fmla="*/ 4033950 h 4033950"/>
              <a:gd name="connsiteX7" fmla="*/ 17755 w 2953016"/>
              <a:gd name="connsiteY7" fmla="*/ 3754835 h 4033950"/>
              <a:gd name="connsiteX8" fmla="*/ 0 w 2953016"/>
              <a:gd name="connsiteY8" fmla="*/ 267345 h 4033950"/>
              <a:gd name="connsiteX0" fmla="*/ 0 w 2953016"/>
              <a:gd name="connsiteY0" fmla="*/ 267345 h 4042827"/>
              <a:gd name="connsiteX1" fmla="*/ 492179 w 2953016"/>
              <a:gd name="connsiteY1" fmla="*/ 19 h 4042827"/>
              <a:gd name="connsiteX2" fmla="*/ 2460837 w 2953016"/>
              <a:gd name="connsiteY2" fmla="*/ 19 h 4042827"/>
              <a:gd name="connsiteX3" fmla="*/ 2953016 w 2953016"/>
              <a:gd name="connsiteY3" fmla="*/ 264581 h 4042827"/>
              <a:gd name="connsiteX4" fmla="*/ 2953016 w 2953016"/>
              <a:gd name="connsiteY4" fmla="*/ 3541771 h 4042827"/>
              <a:gd name="connsiteX5" fmla="*/ 2460837 w 2953016"/>
              <a:gd name="connsiteY5" fmla="*/ 4033950 h 4042827"/>
              <a:gd name="connsiteX6" fmla="*/ 412280 w 2953016"/>
              <a:gd name="connsiteY6" fmla="*/ 4042827 h 4042827"/>
              <a:gd name="connsiteX7" fmla="*/ 17755 w 2953016"/>
              <a:gd name="connsiteY7" fmla="*/ 3754835 h 4042827"/>
              <a:gd name="connsiteX8" fmla="*/ 0 w 2953016"/>
              <a:gd name="connsiteY8" fmla="*/ 267345 h 4042827"/>
              <a:gd name="connsiteX0" fmla="*/ 0 w 2957551"/>
              <a:gd name="connsiteY0" fmla="*/ 267345 h 4042828"/>
              <a:gd name="connsiteX1" fmla="*/ 492179 w 2957551"/>
              <a:gd name="connsiteY1" fmla="*/ 19 h 4042828"/>
              <a:gd name="connsiteX2" fmla="*/ 2460837 w 2957551"/>
              <a:gd name="connsiteY2" fmla="*/ 19 h 4042828"/>
              <a:gd name="connsiteX3" fmla="*/ 2953016 w 2957551"/>
              <a:gd name="connsiteY3" fmla="*/ 264581 h 4042828"/>
              <a:gd name="connsiteX4" fmla="*/ 2953016 w 2957551"/>
              <a:gd name="connsiteY4" fmla="*/ 3541771 h 4042828"/>
              <a:gd name="connsiteX5" fmla="*/ 2736045 w 2957551"/>
              <a:gd name="connsiteY5" fmla="*/ 4042828 h 4042828"/>
              <a:gd name="connsiteX6" fmla="*/ 412280 w 2957551"/>
              <a:gd name="connsiteY6" fmla="*/ 4042827 h 4042828"/>
              <a:gd name="connsiteX7" fmla="*/ 17755 w 2957551"/>
              <a:gd name="connsiteY7" fmla="*/ 3754835 h 4042828"/>
              <a:gd name="connsiteX8" fmla="*/ 0 w 2957551"/>
              <a:gd name="connsiteY8" fmla="*/ 267345 h 4042828"/>
              <a:gd name="connsiteX0" fmla="*/ 0 w 2957551"/>
              <a:gd name="connsiteY0" fmla="*/ 267345 h 4042828"/>
              <a:gd name="connsiteX1" fmla="*/ 388101 w 2957551"/>
              <a:gd name="connsiteY1" fmla="*/ 7453 h 4042828"/>
              <a:gd name="connsiteX2" fmla="*/ 2460837 w 2957551"/>
              <a:gd name="connsiteY2" fmla="*/ 19 h 4042828"/>
              <a:gd name="connsiteX3" fmla="*/ 2953016 w 2957551"/>
              <a:gd name="connsiteY3" fmla="*/ 264581 h 4042828"/>
              <a:gd name="connsiteX4" fmla="*/ 2953016 w 2957551"/>
              <a:gd name="connsiteY4" fmla="*/ 3541771 h 4042828"/>
              <a:gd name="connsiteX5" fmla="*/ 2736045 w 2957551"/>
              <a:gd name="connsiteY5" fmla="*/ 4042828 h 4042828"/>
              <a:gd name="connsiteX6" fmla="*/ 412280 w 2957551"/>
              <a:gd name="connsiteY6" fmla="*/ 4042827 h 4042828"/>
              <a:gd name="connsiteX7" fmla="*/ 17755 w 2957551"/>
              <a:gd name="connsiteY7" fmla="*/ 3754835 h 4042828"/>
              <a:gd name="connsiteX8" fmla="*/ 0 w 2957551"/>
              <a:gd name="connsiteY8" fmla="*/ 267345 h 4042828"/>
              <a:gd name="connsiteX0" fmla="*/ 0 w 2957551"/>
              <a:gd name="connsiteY0" fmla="*/ 267345 h 4042828"/>
              <a:gd name="connsiteX1" fmla="*/ 388101 w 2957551"/>
              <a:gd name="connsiteY1" fmla="*/ 7453 h 4042828"/>
              <a:gd name="connsiteX2" fmla="*/ 2557481 w 2957551"/>
              <a:gd name="connsiteY2" fmla="*/ 19 h 4042828"/>
              <a:gd name="connsiteX3" fmla="*/ 2953016 w 2957551"/>
              <a:gd name="connsiteY3" fmla="*/ 264581 h 4042828"/>
              <a:gd name="connsiteX4" fmla="*/ 2953016 w 2957551"/>
              <a:gd name="connsiteY4" fmla="*/ 3541771 h 4042828"/>
              <a:gd name="connsiteX5" fmla="*/ 2736045 w 2957551"/>
              <a:gd name="connsiteY5" fmla="*/ 4042828 h 4042828"/>
              <a:gd name="connsiteX6" fmla="*/ 412280 w 2957551"/>
              <a:gd name="connsiteY6" fmla="*/ 4042827 h 4042828"/>
              <a:gd name="connsiteX7" fmla="*/ 17755 w 2957551"/>
              <a:gd name="connsiteY7" fmla="*/ 3754835 h 4042828"/>
              <a:gd name="connsiteX8" fmla="*/ 0 w 2957551"/>
              <a:gd name="connsiteY8" fmla="*/ 267345 h 4042828"/>
              <a:gd name="connsiteX0" fmla="*/ 0 w 2957551"/>
              <a:gd name="connsiteY0" fmla="*/ 267345 h 4042828"/>
              <a:gd name="connsiteX1" fmla="*/ 388101 w 2957551"/>
              <a:gd name="connsiteY1" fmla="*/ 7453 h 4042828"/>
              <a:gd name="connsiteX2" fmla="*/ 2557481 w 2957551"/>
              <a:gd name="connsiteY2" fmla="*/ 19 h 4042828"/>
              <a:gd name="connsiteX3" fmla="*/ 2953016 w 2957551"/>
              <a:gd name="connsiteY3" fmla="*/ 264581 h 4042828"/>
              <a:gd name="connsiteX4" fmla="*/ 2953016 w 2957551"/>
              <a:gd name="connsiteY4" fmla="*/ 3660717 h 4042828"/>
              <a:gd name="connsiteX5" fmla="*/ 2736045 w 2957551"/>
              <a:gd name="connsiteY5" fmla="*/ 4042828 h 4042828"/>
              <a:gd name="connsiteX6" fmla="*/ 412280 w 2957551"/>
              <a:gd name="connsiteY6" fmla="*/ 4042827 h 4042828"/>
              <a:gd name="connsiteX7" fmla="*/ 17755 w 2957551"/>
              <a:gd name="connsiteY7" fmla="*/ 3754835 h 4042828"/>
              <a:gd name="connsiteX8" fmla="*/ 0 w 2957551"/>
              <a:gd name="connsiteY8" fmla="*/ 267345 h 4042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7551" h="4042828">
                <a:moveTo>
                  <a:pt x="0" y="267345"/>
                </a:moveTo>
                <a:cubicBezTo>
                  <a:pt x="0" y="-4478"/>
                  <a:pt x="116278" y="7453"/>
                  <a:pt x="388101" y="7453"/>
                </a:cubicBezTo>
                <a:lnTo>
                  <a:pt x="2557481" y="19"/>
                </a:lnTo>
                <a:cubicBezTo>
                  <a:pt x="2829304" y="19"/>
                  <a:pt x="2953016" y="-7242"/>
                  <a:pt x="2953016" y="264581"/>
                </a:cubicBezTo>
                <a:lnTo>
                  <a:pt x="2953016" y="3660717"/>
                </a:lnTo>
                <a:cubicBezTo>
                  <a:pt x="2953016" y="3932540"/>
                  <a:pt x="3007868" y="4042828"/>
                  <a:pt x="2736045" y="4042828"/>
                </a:cubicBezTo>
                <a:lnTo>
                  <a:pt x="412280" y="4042827"/>
                </a:lnTo>
                <a:cubicBezTo>
                  <a:pt x="140457" y="4042827"/>
                  <a:pt x="17755" y="4026658"/>
                  <a:pt x="17755" y="3754835"/>
                </a:cubicBezTo>
                <a:cubicBezTo>
                  <a:pt x="11837" y="2592338"/>
                  <a:pt x="5918" y="1429842"/>
                  <a:pt x="0" y="267345"/>
                </a:cubicBezTo>
                <a:close/>
              </a:path>
            </a:pathLst>
          </a:custGeom>
          <a:solidFill>
            <a:schemeClr val="bg2"/>
          </a:solidFill>
          <a:ln>
            <a:noFill/>
          </a:ln>
          <a:effectLst>
            <a:outerShdw blurRad="1016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 Placeholder 7">
            <a:extLst>
              <a:ext uri="{FF2B5EF4-FFF2-40B4-BE49-F238E27FC236}">
                <a16:creationId xmlns:a16="http://schemas.microsoft.com/office/drawing/2014/main" id="{DA8DC59F-27A2-504D-BEC1-FD7F7C640CB2}"/>
              </a:ext>
            </a:extLst>
          </p:cNvPr>
          <p:cNvSpPr>
            <a:spLocks noGrp="1"/>
          </p:cNvSpPr>
          <p:nvPr>
            <p:ph type="body" sz="quarter" idx="19" hasCustomPrompt="1"/>
          </p:nvPr>
        </p:nvSpPr>
        <p:spPr>
          <a:xfrm>
            <a:off x="1821764" y="2102789"/>
            <a:ext cx="2306653" cy="545636"/>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spc="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b="1" dirty="0">
                <a:solidFill>
                  <a:schemeClr val="bg1"/>
                </a:solidFill>
              </a:rPr>
              <a:t>Title goes in here</a:t>
            </a:r>
            <a:endParaRPr lang="en-US" dirty="0">
              <a:solidFill>
                <a:schemeClr val="bg1"/>
              </a:solidFill>
            </a:endParaRPr>
          </a:p>
        </p:txBody>
      </p:sp>
      <p:sp>
        <p:nvSpPr>
          <p:cNvPr id="25" name="Text Placeholder 10">
            <a:extLst>
              <a:ext uri="{FF2B5EF4-FFF2-40B4-BE49-F238E27FC236}">
                <a16:creationId xmlns:a16="http://schemas.microsoft.com/office/drawing/2014/main" id="{EB335D51-08B9-5145-ABF9-057DFCA29C97}"/>
              </a:ext>
            </a:extLst>
          </p:cNvPr>
          <p:cNvSpPr>
            <a:spLocks noGrp="1"/>
          </p:cNvSpPr>
          <p:nvPr>
            <p:ph type="body" sz="quarter" idx="20" hasCustomPrompt="1"/>
          </p:nvPr>
        </p:nvSpPr>
        <p:spPr>
          <a:xfrm>
            <a:off x="1821764" y="2811945"/>
            <a:ext cx="2306637" cy="2704747"/>
          </a:xfrm>
        </p:spPr>
        <p:txBody>
          <a:bodyPr>
            <a:noAutofit/>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1600" spc="0"/>
            </a:lvl1pPr>
            <a:lvl2pPr>
              <a:defRPr sz="1600" spc="0"/>
            </a:lvl2pPr>
            <a:lvl3pPr>
              <a:defRPr sz="1600" spc="0"/>
            </a:lvl3pPr>
            <a:lvl4pPr>
              <a:defRPr sz="1400" spc="0"/>
            </a:lvl4pPr>
            <a:lvl5pPr>
              <a:defRPr sz="1400" spc="0"/>
            </a:lvl5pPr>
          </a:lstStyle>
          <a:p>
            <a:pPr marL="285750" marR="0" lvl="0" indent="-285750" algn="l" defTabSz="914400" rtl="0" eaLnBrk="1" fontAlgn="auto" latinLnBrk="0" hangingPunct="1">
              <a:lnSpc>
                <a:spcPct val="90000"/>
              </a:lnSpc>
              <a:spcBef>
                <a:spcPts val="1000"/>
              </a:spcBef>
              <a:spcAft>
                <a:spcPts val="0"/>
              </a:spcAft>
              <a:buClrTx/>
              <a:buSzTx/>
              <a:tabLst/>
              <a:defRPr/>
            </a:pPr>
            <a:r>
              <a:rPr lang="en-US" sz="1600" b="0" i="0" dirty="0">
                <a:solidFill>
                  <a:schemeClr val="bg1"/>
                </a:solidFill>
                <a:latin typeface="Century Gothic" panose="020B0502020202020204" pitchFamily="34" charset="0"/>
              </a:rPr>
              <a:t>Text Here</a:t>
            </a:r>
          </a:p>
          <a:p>
            <a:pPr marL="573088" marR="0" lvl="1" indent="-285750" algn="l" defTabSz="914400" rtl="0" eaLnBrk="1" fontAlgn="auto" latinLnBrk="0" hangingPunct="1">
              <a:lnSpc>
                <a:spcPct val="90000"/>
              </a:lnSpc>
              <a:spcBef>
                <a:spcPts val="1000"/>
              </a:spcBef>
              <a:spcAft>
                <a:spcPts val="0"/>
              </a:spcAft>
              <a:buClrTx/>
              <a:buSzTx/>
              <a:tabLst/>
              <a:defRPr/>
            </a:pPr>
            <a:r>
              <a:rPr lang="en-US" sz="1600" b="0" i="0" dirty="0">
                <a:solidFill>
                  <a:schemeClr val="bg1"/>
                </a:solidFill>
                <a:latin typeface="Century Gothic" panose="020B0502020202020204" pitchFamily="34" charset="0"/>
              </a:rPr>
              <a:t>Subtext here </a:t>
            </a:r>
          </a:p>
          <a:p>
            <a:pPr marL="1031875" marR="0" lvl="2" indent="-285750" algn="l" defTabSz="914400" rtl="0" eaLnBrk="1" fontAlgn="auto" latinLnBrk="0" hangingPunct="1">
              <a:lnSpc>
                <a:spcPct val="90000"/>
              </a:lnSpc>
              <a:spcBef>
                <a:spcPts val="1000"/>
              </a:spcBef>
              <a:spcAft>
                <a:spcPts val="0"/>
              </a:spcAft>
              <a:buClrTx/>
              <a:buSzTx/>
              <a:tabLst/>
              <a:defRPr/>
            </a:pPr>
            <a:r>
              <a:rPr lang="en-US" sz="1600" b="0" i="0" dirty="0">
                <a:solidFill>
                  <a:schemeClr val="bg1"/>
                </a:solidFill>
                <a:latin typeface="Century Gothic" panose="020B0502020202020204" pitchFamily="34" charset="0"/>
              </a:rPr>
              <a:t>More subtext here</a:t>
            </a:r>
          </a:p>
          <a:p>
            <a:pPr marL="573088" marR="0" lvl="1" indent="-285750" algn="l" defTabSz="914400" rtl="0" eaLnBrk="1" fontAlgn="auto" latinLnBrk="0" hangingPunct="1">
              <a:lnSpc>
                <a:spcPct val="90000"/>
              </a:lnSpc>
              <a:spcBef>
                <a:spcPts val="1000"/>
              </a:spcBef>
              <a:spcAft>
                <a:spcPts val="0"/>
              </a:spcAft>
              <a:buClrTx/>
              <a:buSzTx/>
              <a:tabLst/>
              <a:defRPr/>
            </a:pPr>
            <a:endParaRPr lang="en-US" sz="1600" dirty="0"/>
          </a:p>
        </p:txBody>
      </p:sp>
      <p:sp>
        <p:nvSpPr>
          <p:cNvPr id="36" name="Rounded Rectangle 32">
            <a:extLst>
              <a:ext uri="{FF2B5EF4-FFF2-40B4-BE49-F238E27FC236}">
                <a16:creationId xmlns:a16="http://schemas.microsoft.com/office/drawing/2014/main" id="{50EB2677-E95B-114B-90AB-4D73B758181A}"/>
              </a:ext>
            </a:extLst>
          </p:cNvPr>
          <p:cNvSpPr/>
          <p:nvPr userDrawn="1"/>
        </p:nvSpPr>
        <p:spPr>
          <a:xfrm>
            <a:off x="4617224" y="1755708"/>
            <a:ext cx="2957551" cy="4042828"/>
          </a:xfrm>
          <a:custGeom>
            <a:avLst/>
            <a:gdLst>
              <a:gd name="connsiteX0" fmla="*/ 0 w 2953016"/>
              <a:gd name="connsiteY0" fmla="*/ 492179 h 4033931"/>
              <a:gd name="connsiteX1" fmla="*/ 492179 w 2953016"/>
              <a:gd name="connsiteY1" fmla="*/ 0 h 4033931"/>
              <a:gd name="connsiteX2" fmla="*/ 2460837 w 2953016"/>
              <a:gd name="connsiteY2" fmla="*/ 0 h 4033931"/>
              <a:gd name="connsiteX3" fmla="*/ 2953016 w 2953016"/>
              <a:gd name="connsiteY3" fmla="*/ 492179 h 4033931"/>
              <a:gd name="connsiteX4" fmla="*/ 2953016 w 2953016"/>
              <a:gd name="connsiteY4" fmla="*/ 3541752 h 4033931"/>
              <a:gd name="connsiteX5" fmla="*/ 2460837 w 2953016"/>
              <a:gd name="connsiteY5" fmla="*/ 4033931 h 4033931"/>
              <a:gd name="connsiteX6" fmla="*/ 492179 w 2953016"/>
              <a:gd name="connsiteY6" fmla="*/ 4033931 h 4033931"/>
              <a:gd name="connsiteX7" fmla="*/ 0 w 2953016"/>
              <a:gd name="connsiteY7" fmla="*/ 3541752 h 4033931"/>
              <a:gd name="connsiteX8" fmla="*/ 0 w 2953016"/>
              <a:gd name="connsiteY8" fmla="*/ 492179 h 4033931"/>
              <a:gd name="connsiteX0" fmla="*/ 0 w 2953016"/>
              <a:gd name="connsiteY0" fmla="*/ 267330 h 4033935"/>
              <a:gd name="connsiteX1" fmla="*/ 492179 w 2953016"/>
              <a:gd name="connsiteY1" fmla="*/ 4 h 4033935"/>
              <a:gd name="connsiteX2" fmla="*/ 2460837 w 2953016"/>
              <a:gd name="connsiteY2" fmla="*/ 4 h 4033935"/>
              <a:gd name="connsiteX3" fmla="*/ 2953016 w 2953016"/>
              <a:gd name="connsiteY3" fmla="*/ 492183 h 4033935"/>
              <a:gd name="connsiteX4" fmla="*/ 2953016 w 2953016"/>
              <a:gd name="connsiteY4" fmla="*/ 3541756 h 4033935"/>
              <a:gd name="connsiteX5" fmla="*/ 2460837 w 2953016"/>
              <a:gd name="connsiteY5" fmla="*/ 4033935 h 4033935"/>
              <a:gd name="connsiteX6" fmla="*/ 492179 w 2953016"/>
              <a:gd name="connsiteY6" fmla="*/ 4033935 h 4033935"/>
              <a:gd name="connsiteX7" fmla="*/ 0 w 2953016"/>
              <a:gd name="connsiteY7" fmla="*/ 3541756 h 4033935"/>
              <a:gd name="connsiteX8" fmla="*/ 0 w 2953016"/>
              <a:gd name="connsiteY8" fmla="*/ 267330 h 4033935"/>
              <a:gd name="connsiteX0" fmla="*/ 0 w 2953016"/>
              <a:gd name="connsiteY0" fmla="*/ 267330 h 4033935"/>
              <a:gd name="connsiteX1" fmla="*/ 492179 w 2953016"/>
              <a:gd name="connsiteY1" fmla="*/ 4 h 4033935"/>
              <a:gd name="connsiteX2" fmla="*/ 2460837 w 2953016"/>
              <a:gd name="connsiteY2" fmla="*/ 4 h 4033935"/>
              <a:gd name="connsiteX3" fmla="*/ 2953016 w 2953016"/>
              <a:gd name="connsiteY3" fmla="*/ 282321 h 4033935"/>
              <a:gd name="connsiteX4" fmla="*/ 2953016 w 2953016"/>
              <a:gd name="connsiteY4" fmla="*/ 3541756 h 4033935"/>
              <a:gd name="connsiteX5" fmla="*/ 2460837 w 2953016"/>
              <a:gd name="connsiteY5" fmla="*/ 4033935 h 4033935"/>
              <a:gd name="connsiteX6" fmla="*/ 492179 w 2953016"/>
              <a:gd name="connsiteY6" fmla="*/ 4033935 h 4033935"/>
              <a:gd name="connsiteX7" fmla="*/ 0 w 2953016"/>
              <a:gd name="connsiteY7" fmla="*/ 3541756 h 4033935"/>
              <a:gd name="connsiteX8" fmla="*/ 0 w 2953016"/>
              <a:gd name="connsiteY8" fmla="*/ 267330 h 4033935"/>
              <a:gd name="connsiteX0" fmla="*/ 0 w 2953016"/>
              <a:gd name="connsiteY0" fmla="*/ 268676 h 4035281"/>
              <a:gd name="connsiteX1" fmla="*/ 492179 w 2953016"/>
              <a:gd name="connsiteY1" fmla="*/ 1350 h 4035281"/>
              <a:gd name="connsiteX2" fmla="*/ 2460837 w 2953016"/>
              <a:gd name="connsiteY2" fmla="*/ 1350 h 4035281"/>
              <a:gd name="connsiteX3" fmla="*/ 2953016 w 2953016"/>
              <a:gd name="connsiteY3" fmla="*/ 239279 h 4035281"/>
              <a:gd name="connsiteX4" fmla="*/ 2953016 w 2953016"/>
              <a:gd name="connsiteY4" fmla="*/ 3543102 h 4035281"/>
              <a:gd name="connsiteX5" fmla="*/ 2460837 w 2953016"/>
              <a:gd name="connsiteY5" fmla="*/ 4035281 h 4035281"/>
              <a:gd name="connsiteX6" fmla="*/ 492179 w 2953016"/>
              <a:gd name="connsiteY6" fmla="*/ 4035281 h 4035281"/>
              <a:gd name="connsiteX7" fmla="*/ 0 w 2953016"/>
              <a:gd name="connsiteY7" fmla="*/ 3543102 h 4035281"/>
              <a:gd name="connsiteX8" fmla="*/ 0 w 2953016"/>
              <a:gd name="connsiteY8" fmla="*/ 268676 h 4035281"/>
              <a:gd name="connsiteX0" fmla="*/ 0 w 2953016"/>
              <a:gd name="connsiteY0" fmla="*/ 267345 h 4033950"/>
              <a:gd name="connsiteX1" fmla="*/ 492179 w 2953016"/>
              <a:gd name="connsiteY1" fmla="*/ 19 h 4033950"/>
              <a:gd name="connsiteX2" fmla="*/ 2460837 w 2953016"/>
              <a:gd name="connsiteY2" fmla="*/ 19 h 4033950"/>
              <a:gd name="connsiteX3" fmla="*/ 2953016 w 2953016"/>
              <a:gd name="connsiteY3" fmla="*/ 264581 h 4033950"/>
              <a:gd name="connsiteX4" fmla="*/ 2953016 w 2953016"/>
              <a:gd name="connsiteY4" fmla="*/ 3541771 h 4033950"/>
              <a:gd name="connsiteX5" fmla="*/ 2460837 w 2953016"/>
              <a:gd name="connsiteY5" fmla="*/ 4033950 h 4033950"/>
              <a:gd name="connsiteX6" fmla="*/ 492179 w 2953016"/>
              <a:gd name="connsiteY6" fmla="*/ 4033950 h 4033950"/>
              <a:gd name="connsiteX7" fmla="*/ 0 w 2953016"/>
              <a:gd name="connsiteY7" fmla="*/ 3541771 h 4033950"/>
              <a:gd name="connsiteX8" fmla="*/ 0 w 2953016"/>
              <a:gd name="connsiteY8" fmla="*/ 267345 h 4033950"/>
              <a:gd name="connsiteX0" fmla="*/ 0 w 2953016"/>
              <a:gd name="connsiteY0" fmla="*/ 267345 h 4033950"/>
              <a:gd name="connsiteX1" fmla="*/ 492179 w 2953016"/>
              <a:gd name="connsiteY1" fmla="*/ 19 h 4033950"/>
              <a:gd name="connsiteX2" fmla="*/ 2460837 w 2953016"/>
              <a:gd name="connsiteY2" fmla="*/ 19 h 4033950"/>
              <a:gd name="connsiteX3" fmla="*/ 2953016 w 2953016"/>
              <a:gd name="connsiteY3" fmla="*/ 264581 h 4033950"/>
              <a:gd name="connsiteX4" fmla="*/ 2953016 w 2953016"/>
              <a:gd name="connsiteY4" fmla="*/ 3541771 h 4033950"/>
              <a:gd name="connsiteX5" fmla="*/ 2460837 w 2953016"/>
              <a:gd name="connsiteY5" fmla="*/ 4033950 h 4033950"/>
              <a:gd name="connsiteX6" fmla="*/ 492179 w 2953016"/>
              <a:gd name="connsiteY6" fmla="*/ 4033950 h 4033950"/>
              <a:gd name="connsiteX7" fmla="*/ 17755 w 2953016"/>
              <a:gd name="connsiteY7" fmla="*/ 3754835 h 4033950"/>
              <a:gd name="connsiteX8" fmla="*/ 0 w 2953016"/>
              <a:gd name="connsiteY8" fmla="*/ 267345 h 4033950"/>
              <a:gd name="connsiteX0" fmla="*/ 0 w 2953016"/>
              <a:gd name="connsiteY0" fmla="*/ 267345 h 4042827"/>
              <a:gd name="connsiteX1" fmla="*/ 492179 w 2953016"/>
              <a:gd name="connsiteY1" fmla="*/ 19 h 4042827"/>
              <a:gd name="connsiteX2" fmla="*/ 2460837 w 2953016"/>
              <a:gd name="connsiteY2" fmla="*/ 19 h 4042827"/>
              <a:gd name="connsiteX3" fmla="*/ 2953016 w 2953016"/>
              <a:gd name="connsiteY3" fmla="*/ 264581 h 4042827"/>
              <a:gd name="connsiteX4" fmla="*/ 2953016 w 2953016"/>
              <a:gd name="connsiteY4" fmla="*/ 3541771 h 4042827"/>
              <a:gd name="connsiteX5" fmla="*/ 2460837 w 2953016"/>
              <a:gd name="connsiteY5" fmla="*/ 4033950 h 4042827"/>
              <a:gd name="connsiteX6" fmla="*/ 412280 w 2953016"/>
              <a:gd name="connsiteY6" fmla="*/ 4042827 h 4042827"/>
              <a:gd name="connsiteX7" fmla="*/ 17755 w 2953016"/>
              <a:gd name="connsiteY7" fmla="*/ 3754835 h 4042827"/>
              <a:gd name="connsiteX8" fmla="*/ 0 w 2953016"/>
              <a:gd name="connsiteY8" fmla="*/ 267345 h 4042827"/>
              <a:gd name="connsiteX0" fmla="*/ 0 w 2957551"/>
              <a:gd name="connsiteY0" fmla="*/ 267345 h 4042828"/>
              <a:gd name="connsiteX1" fmla="*/ 492179 w 2957551"/>
              <a:gd name="connsiteY1" fmla="*/ 19 h 4042828"/>
              <a:gd name="connsiteX2" fmla="*/ 2460837 w 2957551"/>
              <a:gd name="connsiteY2" fmla="*/ 19 h 4042828"/>
              <a:gd name="connsiteX3" fmla="*/ 2953016 w 2957551"/>
              <a:gd name="connsiteY3" fmla="*/ 264581 h 4042828"/>
              <a:gd name="connsiteX4" fmla="*/ 2953016 w 2957551"/>
              <a:gd name="connsiteY4" fmla="*/ 3541771 h 4042828"/>
              <a:gd name="connsiteX5" fmla="*/ 2736045 w 2957551"/>
              <a:gd name="connsiteY5" fmla="*/ 4042828 h 4042828"/>
              <a:gd name="connsiteX6" fmla="*/ 412280 w 2957551"/>
              <a:gd name="connsiteY6" fmla="*/ 4042827 h 4042828"/>
              <a:gd name="connsiteX7" fmla="*/ 17755 w 2957551"/>
              <a:gd name="connsiteY7" fmla="*/ 3754835 h 4042828"/>
              <a:gd name="connsiteX8" fmla="*/ 0 w 2957551"/>
              <a:gd name="connsiteY8" fmla="*/ 267345 h 4042828"/>
              <a:gd name="connsiteX0" fmla="*/ 0 w 2957551"/>
              <a:gd name="connsiteY0" fmla="*/ 267345 h 4042828"/>
              <a:gd name="connsiteX1" fmla="*/ 388101 w 2957551"/>
              <a:gd name="connsiteY1" fmla="*/ 7453 h 4042828"/>
              <a:gd name="connsiteX2" fmla="*/ 2460837 w 2957551"/>
              <a:gd name="connsiteY2" fmla="*/ 19 h 4042828"/>
              <a:gd name="connsiteX3" fmla="*/ 2953016 w 2957551"/>
              <a:gd name="connsiteY3" fmla="*/ 264581 h 4042828"/>
              <a:gd name="connsiteX4" fmla="*/ 2953016 w 2957551"/>
              <a:gd name="connsiteY4" fmla="*/ 3541771 h 4042828"/>
              <a:gd name="connsiteX5" fmla="*/ 2736045 w 2957551"/>
              <a:gd name="connsiteY5" fmla="*/ 4042828 h 4042828"/>
              <a:gd name="connsiteX6" fmla="*/ 412280 w 2957551"/>
              <a:gd name="connsiteY6" fmla="*/ 4042827 h 4042828"/>
              <a:gd name="connsiteX7" fmla="*/ 17755 w 2957551"/>
              <a:gd name="connsiteY7" fmla="*/ 3754835 h 4042828"/>
              <a:gd name="connsiteX8" fmla="*/ 0 w 2957551"/>
              <a:gd name="connsiteY8" fmla="*/ 267345 h 4042828"/>
              <a:gd name="connsiteX0" fmla="*/ 0 w 2957551"/>
              <a:gd name="connsiteY0" fmla="*/ 267345 h 4042828"/>
              <a:gd name="connsiteX1" fmla="*/ 388101 w 2957551"/>
              <a:gd name="connsiteY1" fmla="*/ 7453 h 4042828"/>
              <a:gd name="connsiteX2" fmla="*/ 2557481 w 2957551"/>
              <a:gd name="connsiteY2" fmla="*/ 19 h 4042828"/>
              <a:gd name="connsiteX3" fmla="*/ 2953016 w 2957551"/>
              <a:gd name="connsiteY3" fmla="*/ 264581 h 4042828"/>
              <a:gd name="connsiteX4" fmla="*/ 2953016 w 2957551"/>
              <a:gd name="connsiteY4" fmla="*/ 3541771 h 4042828"/>
              <a:gd name="connsiteX5" fmla="*/ 2736045 w 2957551"/>
              <a:gd name="connsiteY5" fmla="*/ 4042828 h 4042828"/>
              <a:gd name="connsiteX6" fmla="*/ 412280 w 2957551"/>
              <a:gd name="connsiteY6" fmla="*/ 4042827 h 4042828"/>
              <a:gd name="connsiteX7" fmla="*/ 17755 w 2957551"/>
              <a:gd name="connsiteY7" fmla="*/ 3754835 h 4042828"/>
              <a:gd name="connsiteX8" fmla="*/ 0 w 2957551"/>
              <a:gd name="connsiteY8" fmla="*/ 267345 h 4042828"/>
              <a:gd name="connsiteX0" fmla="*/ 0 w 2957551"/>
              <a:gd name="connsiteY0" fmla="*/ 267345 h 4042828"/>
              <a:gd name="connsiteX1" fmla="*/ 388101 w 2957551"/>
              <a:gd name="connsiteY1" fmla="*/ 7453 h 4042828"/>
              <a:gd name="connsiteX2" fmla="*/ 2557481 w 2957551"/>
              <a:gd name="connsiteY2" fmla="*/ 19 h 4042828"/>
              <a:gd name="connsiteX3" fmla="*/ 2953016 w 2957551"/>
              <a:gd name="connsiteY3" fmla="*/ 264581 h 4042828"/>
              <a:gd name="connsiteX4" fmla="*/ 2953016 w 2957551"/>
              <a:gd name="connsiteY4" fmla="*/ 3660717 h 4042828"/>
              <a:gd name="connsiteX5" fmla="*/ 2736045 w 2957551"/>
              <a:gd name="connsiteY5" fmla="*/ 4042828 h 4042828"/>
              <a:gd name="connsiteX6" fmla="*/ 412280 w 2957551"/>
              <a:gd name="connsiteY6" fmla="*/ 4042827 h 4042828"/>
              <a:gd name="connsiteX7" fmla="*/ 17755 w 2957551"/>
              <a:gd name="connsiteY7" fmla="*/ 3754835 h 4042828"/>
              <a:gd name="connsiteX8" fmla="*/ 0 w 2957551"/>
              <a:gd name="connsiteY8" fmla="*/ 267345 h 4042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7551" h="4042828">
                <a:moveTo>
                  <a:pt x="0" y="267345"/>
                </a:moveTo>
                <a:cubicBezTo>
                  <a:pt x="0" y="-4478"/>
                  <a:pt x="116278" y="7453"/>
                  <a:pt x="388101" y="7453"/>
                </a:cubicBezTo>
                <a:lnTo>
                  <a:pt x="2557481" y="19"/>
                </a:lnTo>
                <a:cubicBezTo>
                  <a:pt x="2829304" y="19"/>
                  <a:pt x="2953016" y="-7242"/>
                  <a:pt x="2953016" y="264581"/>
                </a:cubicBezTo>
                <a:lnTo>
                  <a:pt x="2953016" y="3660717"/>
                </a:lnTo>
                <a:cubicBezTo>
                  <a:pt x="2953016" y="3932540"/>
                  <a:pt x="3007868" y="4042828"/>
                  <a:pt x="2736045" y="4042828"/>
                </a:cubicBezTo>
                <a:lnTo>
                  <a:pt x="412280" y="4042827"/>
                </a:lnTo>
                <a:cubicBezTo>
                  <a:pt x="140457" y="4042827"/>
                  <a:pt x="17755" y="4026658"/>
                  <a:pt x="17755" y="3754835"/>
                </a:cubicBezTo>
                <a:cubicBezTo>
                  <a:pt x="11837" y="2592338"/>
                  <a:pt x="5918" y="1429842"/>
                  <a:pt x="0" y="267345"/>
                </a:cubicBezTo>
                <a:close/>
              </a:path>
            </a:pathLst>
          </a:custGeom>
          <a:solidFill>
            <a:schemeClr val="bg2"/>
          </a:solidFill>
          <a:ln>
            <a:noFill/>
          </a:ln>
          <a:effectLst>
            <a:outerShdw blurRad="1016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 Placeholder 7">
            <a:extLst>
              <a:ext uri="{FF2B5EF4-FFF2-40B4-BE49-F238E27FC236}">
                <a16:creationId xmlns:a16="http://schemas.microsoft.com/office/drawing/2014/main" id="{75386827-162F-7B46-9F98-476A6409C9B1}"/>
              </a:ext>
            </a:extLst>
          </p:cNvPr>
          <p:cNvSpPr>
            <a:spLocks noGrp="1"/>
          </p:cNvSpPr>
          <p:nvPr>
            <p:ph type="body" sz="quarter" idx="21" hasCustomPrompt="1"/>
          </p:nvPr>
        </p:nvSpPr>
        <p:spPr>
          <a:xfrm>
            <a:off x="4941406" y="2102789"/>
            <a:ext cx="2306653" cy="545636"/>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spc="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b="1" dirty="0">
                <a:solidFill>
                  <a:schemeClr val="bg1"/>
                </a:solidFill>
              </a:rPr>
              <a:t>Title goes in here</a:t>
            </a:r>
            <a:endParaRPr lang="en-US" dirty="0">
              <a:solidFill>
                <a:schemeClr val="bg1"/>
              </a:solidFill>
            </a:endParaRPr>
          </a:p>
        </p:txBody>
      </p:sp>
      <p:sp>
        <p:nvSpPr>
          <p:cNvPr id="38" name="Text Placeholder 10">
            <a:extLst>
              <a:ext uri="{FF2B5EF4-FFF2-40B4-BE49-F238E27FC236}">
                <a16:creationId xmlns:a16="http://schemas.microsoft.com/office/drawing/2014/main" id="{0CB8D430-0A03-224C-B697-DF22734249FF}"/>
              </a:ext>
            </a:extLst>
          </p:cNvPr>
          <p:cNvSpPr>
            <a:spLocks noGrp="1"/>
          </p:cNvSpPr>
          <p:nvPr>
            <p:ph type="body" sz="quarter" idx="22" hasCustomPrompt="1"/>
          </p:nvPr>
        </p:nvSpPr>
        <p:spPr>
          <a:xfrm>
            <a:off x="4941406" y="2811945"/>
            <a:ext cx="2306637" cy="2704747"/>
          </a:xfrm>
        </p:spPr>
        <p:txBody>
          <a:bodyPr>
            <a:noAutofit/>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1600" spc="0"/>
            </a:lvl1pPr>
            <a:lvl2pPr>
              <a:defRPr sz="1600" spc="0"/>
            </a:lvl2pPr>
            <a:lvl3pPr>
              <a:defRPr sz="1600" spc="0"/>
            </a:lvl3pPr>
            <a:lvl4pPr>
              <a:defRPr sz="1400" spc="0"/>
            </a:lvl4pPr>
            <a:lvl5pPr>
              <a:defRPr sz="1400" spc="0"/>
            </a:lvl5pPr>
          </a:lstStyle>
          <a:p>
            <a:pPr marL="285750" marR="0" lvl="0" indent="-285750" algn="l" defTabSz="914400" rtl="0" eaLnBrk="1" fontAlgn="auto" latinLnBrk="0" hangingPunct="1">
              <a:lnSpc>
                <a:spcPct val="90000"/>
              </a:lnSpc>
              <a:spcBef>
                <a:spcPts val="1000"/>
              </a:spcBef>
              <a:spcAft>
                <a:spcPts val="0"/>
              </a:spcAft>
              <a:buClrTx/>
              <a:buSzTx/>
              <a:tabLst/>
              <a:defRPr/>
            </a:pPr>
            <a:r>
              <a:rPr lang="en-US" sz="1600" b="0" i="0" dirty="0">
                <a:solidFill>
                  <a:schemeClr val="bg1"/>
                </a:solidFill>
                <a:latin typeface="Century Gothic" panose="020B0502020202020204" pitchFamily="34" charset="0"/>
              </a:rPr>
              <a:t>Text here</a:t>
            </a:r>
          </a:p>
          <a:p>
            <a:pPr marL="573088" marR="0" lvl="1" indent="-285750" algn="l" defTabSz="914400" rtl="0" eaLnBrk="1" fontAlgn="auto" latinLnBrk="0" hangingPunct="1">
              <a:lnSpc>
                <a:spcPct val="90000"/>
              </a:lnSpc>
              <a:spcBef>
                <a:spcPts val="1000"/>
              </a:spcBef>
              <a:spcAft>
                <a:spcPts val="0"/>
              </a:spcAft>
              <a:buClrTx/>
              <a:buSzTx/>
              <a:tabLst/>
              <a:defRPr/>
            </a:pPr>
            <a:r>
              <a:rPr lang="en-US" sz="1600" b="0" i="0" dirty="0">
                <a:solidFill>
                  <a:schemeClr val="bg1"/>
                </a:solidFill>
                <a:latin typeface="Century Gothic" panose="020B0502020202020204" pitchFamily="34" charset="0"/>
              </a:rPr>
              <a:t>Subtext here</a:t>
            </a:r>
          </a:p>
          <a:p>
            <a:pPr marL="1031875" marR="0" lvl="2" indent="-285750" algn="l" defTabSz="914400" rtl="0" eaLnBrk="1" fontAlgn="auto" latinLnBrk="0" hangingPunct="1">
              <a:lnSpc>
                <a:spcPct val="90000"/>
              </a:lnSpc>
              <a:spcBef>
                <a:spcPts val="1000"/>
              </a:spcBef>
              <a:spcAft>
                <a:spcPts val="0"/>
              </a:spcAft>
              <a:buClrTx/>
              <a:buSzTx/>
              <a:tabLst/>
              <a:defRPr/>
            </a:pPr>
            <a:r>
              <a:rPr lang="en-US" sz="1600" b="0" i="0" dirty="0">
                <a:solidFill>
                  <a:schemeClr val="bg1"/>
                </a:solidFill>
                <a:latin typeface="Century Gothic" panose="020B0502020202020204" pitchFamily="34" charset="0"/>
              </a:rPr>
              <a:t>More subtext here</a:t>
            </a:r>
            <a:endParaRPr lang="en-US" sz="1600" dirty="0"/>
          </a:p>
        </p:txBody>
      </p:sp>
      <p:sp>
        <p:nvSpPr>
          <p:cNvPr id="39" name="Rounded Rectangle 32">
            <a:extLst>
              <a:ext uri="{FF2B5EF4-FFF2-40B4-BE49-F238E27FC236}">
                <a16:creationId xmlns:a16="http://schemas.microsoft.com/office/drawing/2014/main" id="{74AD4E55-6095-BE4E-9F5E-94A38E8977FD}"/>
              </a:ext>
            </a:extLst>
          </p:cNvPr>
          <p:cNvSpPr/>
          <p:nvPr userDrawn="1"/>
        </p:nvSpPr>
        <p:spPr>
          <a:xfrm>
            <a:off x="7736866" y="1755708"/>
            <a:ext cx="2957551" cy="4042828"/>
          </a:xfrm>
          <a:custGeom>
            <a:avLst/>
            <a:gdLst>
              <a:gd name="connsiteX0" fmla="*/ 0 w 2953016"/>
              <a:gd name="connsiteY0" fmla="*/ 492179 h 4033931"/>
              <a:gd name="connsiteX1" fmla="*/ 492179 w 2953016"/>
              <a:gd name="connsiteY1" fmla="*/ 0 h 4033931"/>
              <a:gd name="connsiteX2" fmla="*/ 2460837 w 2953016"/>
              <a:gd name="connsiteY2" fmla="*/ 0 h 4033931"/>
              <a:gd name="connsiteX3" fmla="*/ 2953016 w 2953016"/>
              <a:gd name="connsiteY3" fmla="*/ 492179 h 4033931"/>
              <a:gd name="connsiteX4" fmla="*/ 2953016 w 2953016"/>
              <a:gd name="connsiteY4" fmla="*/ 3541752 h 4033931"/>
              <a:gd name="connsiteX5" fmla="*/ 2460837 w 2953016"/>
              <a:gd name="connsiteY5" fmla="*/ 4033931 h 4033931"/>
              <a:gd name="connsiteX6" fmla="*/ 492179 w 2953016"/>
              <a:gd name="connsiteY6" fmla="*/ 4033931 h 4033931"/>
              <a:gd name="connsiteX7" fmla="*/ 0 w 2953016"/>
              <a:gd name="connsiteY7" fmla="*/ 3541752 h 4033931"/>
              <a:gd name="connsiteX8" fmla="*/ 0 w 2953016"/>
              <a:gd name="connsiteY8" fmla="*/ 492179 h 4033931"/>
              <a:gd name="connsiteX0" fmla="*/ 0 w 2953016"/>
              <a:gd name="connsiteY0" fmla="*/ 267330 h 4033935"/>
              <a:gd name="connsiteX1" fmla="*/ 492179 w 2953016"/>
              <a:gd name="connsiteY1" fmla="*/ 4 h 4033935"/>
              <a:gd name="connsiteX2" fmla="*/ 2460837 w 2953016"/>
              <a:gd name="connsiteY2" fmla="*/ 4 h 4033935"/>
              <a:gd name="connsiteX3" fmla="*/ 2953016 w 2953016"/>
              <a:gd name="connsiteY3" fmla="*/ 492183 h 4033935"/>
              <a:gd name="connsiteX4" fmla="*/ 2953016 w 2953016"/>
              <a:gd name="connsiteY4" fmla="*/ 3541756 h 4033935"/>
              <a:gd name="connsiteX5" fmla="*/ 2460837 w 2953016"/>
              <a:gd name="connsiteY5" fmla="*/ 4033935 h 4033935"/>
              <a:gd name="connsiteX6" fmla="*/ 492179 w 2953016"/>
              <a:gd name="connsiteY6" fmla="*/ 4033935 h 4033935"/>
              <a:gd name="connsiteX7" fmla="*/ 0 w 2953016"/>
              <a:gd name="connsiteY7" fmla="*/ 3541756 h 4033935"/>
              <a:gd name="connsiteX8" fmla="*/ 0 w 2953016"/>
              <a:gd name="connsiteY8" fmla="*/ 267330 h 4033935"/>
              <a:gd name="connsiteX0" fmla="*/ 0 w 2953016"/>
              <a:gd name="connsiteY0" fmla="*/ 267330 h 4033935"/>
              <a:gd name="connsiteX1" fmla="*/ 492179 w 2953016"/>
              <a:gd name="connsiteY1" fmla="*/ 4 h 4033935"/>
              <a:gd name="connsiteX2" fmla="*/ 2460837 w 2953016"/>
              <a:gd name="connsiteY2" fmla="*/ 4 h 4033935"/>
              <a:gd name="connsiteX3" fmla="*/ 2953016 w 2953016"/>
              <a:gd name="connsiteY3" fmla="*/ 282321 h 4033935"/>
              <a:gd name="connsiteX4" fmla="*/ 2953016 w 2953016"/>
              <a:gd name="connsiteY4" fmla="*/ 3541756 h 4033935"/>
              <a:gd name="connsiteX5" fmla="*/ 2460837 w 2953016"/>
              <a:gd name="connsiteY5" fmla="*/ 4033935 h 4033935"/>
              <a:gd name="connsiteX6" fmla="*/ 492179 w 2953016"/>
              <a:gd name="connsiteY6" fmla="*/ 4033935 h 4033935"/>
              <a:gd name="connsiteX7" fmla="*/ 0 w 2953016"/>
              <a:gd name="connsiteY7" fmla="*/ 3541756 h 4033935"/>
              <a:gd name="connsiteX8" fmla="*/ 0 w 2953016"/>
              <a:gd name="connsiteY8" fmla="*/ 267330 h 4033935"/>
              <a:gd name="connsiteX0" fmla="*/ 0 w 2953016"/>
              <a:gd name="connsiteY0" fmla="*/ 268676 h 4035281"/>
              <a:gd name="connsiteX1" fmla="*/ 492179 w 2953016"/>
              <a:gd name="connsiteY1" fmla="*/ 1350 h 4035281"/>
              <a:gd name="connsiteX2" fmla="*/ 2460837 w 2953016"/>
              <a:gd name="connsiteY2" fmla="*/ 1350 h 4035281"/>
              <a:gd name="connsiteX3" fmla="*/ 2953016 w 2953016"/>
              <a:gd name="connsiteY3" fmla="*/ 239279 h 4035281"/>
              <a:gd name="connsiteX4" fmla="*/ 2953016 w 2953016"/>
              <a:gd name="connsiteY4" fmla="*/ 3543102 h 4035281"/>
              <a:gd name="connsiteX5" fmla="*/ 2460837 w 2953016"/>
              <a:gd name="connsiteY5" fmla="*/ 4035281 h 4035281"/>
              <a:gd name="connsiteX6" fmla="*/ 492179 w 2953016"/>
              <a:gd name="connsiteY6" fmla="*/ 4035281 h 4035281"/>
              <a:gd name="connsiteX7" fmla="*/ 0 w 2953016"/>
              <a:gd name="connsiteY7" fmla="*/ 3543102 h 4035281"/>
              <a:gd name="connsiteX8" fmla="*/ 0 w 2953016"/>
              <a:gd name="connsiteY8" fmla="*/ 268676 h 4035281"/>
              <a:gd name="connsiteX0" fmla="*/ 0 w 2953016"/>
              <a:gd name="connsiteY0" fmla="*/ 267345 h 4033950"/>
              <a:gd name="connsiteX1" fmla="*/ 492179 w 2953016"/>
              <a:gd name="connsiteY1" fmla="*/ 19 h 4033950"/>
              <a:gd name="connsiteX2" fmla="*/ 2460837 w 2953016"/>
              <a:gd name="connsiteY2" fmla="*/ 19 h 4033950"/>
              <a:gd name="connsiteX3" fmla="*/ 2953016 w 2953016"/>
              <a:gd name="connsiteY3" fmla="*/ 264581 h 4033950"/>
              <a:gd name="connsiteX4" fmla="*/ 2953016 w 2953016"/>
              <a:gd name="connsiteY4" fmla="*/ 3541771 h 4033950"/>
              <a:gd name="connsiteX5" fmla="*/ 2460837 w 2953016"/>
              <a:gd name="connsiteY5" fmla="*/ 4033950 h 4033950"/>
              <a:gd name="connsiteX6" fmla="*/ 492179 w 2953016"/>
              <a:gd name="connsiteY6" fmla="*/ 4033950 h 4033950"/>
              <a:gd name="connsiteX7" fmla="*/ 0 w 2953016"/>
              <a:gd name="connsiteY7" fmla="*/ 3541771 h 4033950"/>
              <a:gd name="connsiteX8" fmla="*/ 0 w 2953016"/>
              <a:gd name="connsiteY8" fmla="*/ 267345 h 4033950"/>
              <a:gd name="connsiteX0" fmla="*/ 0 w 2953016"/>
              <a:gd name="connsiteY0" fmla="*/ 267345 h 4033950"/>
              <a:gd name="connsiteX1" fmla="*/ 492179 w 2953016"/>
              <a:gd name="connsiteY1" fmla="*/ 19 h 4033950"/>
              <a:gd name="connsiteX2" fmla="*/ 2460837 w 2953016"/>
              <a:gd name="connsiteY2" fmla="*/ 19 h 4033950"/>
              <a:gd name="connsiteX3" fmla="*/ 2953016 w 2953016"/>
              <a:gd name="connsiteY3" fmla="*/ 264581 h 4033950"/>
              <a:gd name="connsiteX4" fmla="*/ 2953016 w 2953016"/>
              <a:gd name="connsiteY4" fmla="*/ 3541771 h 4033950"/>
              <a:gd name="connsiteX5" fmla="*/ 2460837 w 2953016"/>
              <a:gd name="connsiteY5" fmla="*/ 4033950 h 4033950"/>
              <a:gd name="connsiteX6" fmla="*/ 492179 w 2953016"/>
              <a:gd name="connsiteY6" fmla="*/ 4033950 h 4033950"/>
              <a:gd name="connsiteX7" fmla="*/ 17755 w 2953016"/>
              <a:gd name="connsiteY7" fmla="*/ 3754835 h 4033950"/>
              <a:gd name="connsiteX8" fmla="*/ 0 w 2953016"/>
              <a:gd name="connsiteY8" fmla="*/ 267345 h 4033950"/>
              <a:gd name="connsiteX0" fmla="*/ 0 w 2953016"/>
              <a:gd name="connsiteY0" fmla="*/ 267345 h 4042827"/>
              <a:gd name="connsiteX1" fmla="*/ 492179 w 2953016"/>
              <a:gd name="connsiteY1" fmla="*/ 19 h 4042827"/>
              <a:gd name="connsiteX2" fmla="*/ 2460837 w 2953016"/>
              <a:gd name="connsiteY2" fmla="*/ 19 h 4042827"/>
              <a:gd name="connsiteX3" fmla="*/ 2953016 w 2953016"/>
              <a:gd name="connsiteY3" fmla="*/ 264581 h 4042827"/>
              <a:gd name="connsiteX4" fmla="*/ 2953016 w 2953016"/>
              <a:gd name="connsiteY4" fmla="*/ 3541771 h 4042827"/>
              <a:gd name="connsiteX5" fmla="*/ 2460837 w 2953016"/>
              <a:gd name="connsiteY5" fmla="*/ 4033950 h 4042827"/>
              <a:gd name="connsiteX6" fmla="*/ 412280 w 2953016"/>
              <a:gd name="connsiteY6" fmla="*/ 4042827 h 4042827"/>
              <a:gd name="connsiteX7" fmla="*/ 17755 w 2953016"/>
              <a:gd name="connsiteY7" fmla="*/ 3754835 h 4042827"/>
              <a:gd name="connsiteX8" fmla="*/ 0 w 2953016"/>
              <a:gd name="connsiteY8" fmla="*/ 267345 h 4042827"/>
              <a:gd name="connsiteX0" fmla="*/ 0 w 2957551"/>
              <a:gd name="connsiteY0" fmla="*/ 267345 h 4042828"/>
              <a:gd name="connsiteX1" fmla="*/ 492179 w 2957551"/>
              <a:gd name="connsiteY1" fmla="*/ 19 h 4042828"/>
              <a:gd name="connsiteX2" fmla="*/ 2460837 w 2957551"/>
              <a:gd name="connsiteY2" fmla="*/ 19 h 4042828"/>
              <a:gd name="connsiteX3" fmla="*/ 2953016 w 2957551"/>
              <a:gd name="connsiteY3" fmla="*/ 264581 h 4042828"/>
              <a:gd name="connsiteX4" fmla="*/ 2953016 w 2957551"/>
              <a:gd name="connsiteY4" fmla="*/ 3541771 h 4042828"/>
              <a:gd name="connsiteX5" fmla="*/ 2736045 w 2957551"/>
              <a:gd name="connsiteY5" fmla="*/ 4042828 h 4042828"/>
              <a:gd name="connsiteX6" fmla="*/ 412280 w 2957551"/>
              <a:gd name="connsiteY6" fmla="*/ 4042827 h 4042828"/>
              <a:gd name="connsiteX7" fmla="*/ 17755 w 2957551"/>
              <a:gd name="connsiteY7" fmla="*/ 3754835 h 4042828"/>
              <a:gd name="connsiteX8" fmla="*/ 0 w 2957551"/>
              <a:gd name="connsiteY8" fmla="*/ 267345 h 4042828"/>
              <a:gd name="connsiteX0" fmla="*/ 0 w 2957551"/>
              <a:gd name="connsiteY0" fmla="*/ 267345 h 4042828"/>
              <a:gd name="connsiteX1" fmla="*/ 388101 w 2957551"/>
              <a:gd name="connsiteY1" fmla="*/ 7453 h 4042828"/>
              <a:gd name="connsiteX2" fmla="*/ 2460837 w 2957551"/>
              <a:gd name="connsiteY2" fmla="*/ 19 h 4042828"/>
              <a:gd name="connsiteX3" fmla="*/ 2953016 w 2957551"/>
              <a:gd name="connsiteY3" fmla="*/ 264581 h 4042828"/>
              <a:gd name="connsiteX4" fmla="*/ 2953016 w 2957551"/>
              <a:gd name="connsiteY4" fmla="*/ 3541771 h 4042828"/>
              <a:gd name="connsiteX5" fmla="*/ 2736045 w 2957551"/>
              <a:gd name="connsiteY5" fmla="*/ 4042828 h 4042828"/>
              <a:gd name="connsiteX6" fmla="*/ 412280 w 2957551"/>
              <a:gd name="connsiteY6" fmla="*/ 4042827 h 4042828"/>
              <a:gd name="connsiteX7" fmla="*/ 17755 w 2957551"/>
              <a:gd name="connsiteY7" fmla="*/ 3754835 h 4042828"/>
              <a:gd name="connsiteX8" fmla="*/ 0 w 2957551"/>
              <a:gd name="connsiteY8" fmla="*/ 267345 h 4042828"/>
              <a:gd name="connsiteX0" fmla="*/ 0 w 2957551"/>
              <a:gd name="connsiteY0" fmla="*/ 267345 h 4042828"/>
              <a:gd name="connsiteX1" fmla="*/ 388101 w 2957551"/>
              <a:gd name="connsiteY1" fmla="*/ 7453 h 4042828"/>
              <a:gd name="connsiteX2" fmla="*/ 2557481 w 2957551"/>
              <a:gd name="connsiteY2" fmla="*/ 19 h 4042828"/>
              <a:gd name="connsiteX3" fmla="*/ 2953016 w 2957551"/>
              <a:gd name="connsiteY3" fmla="*/ 264581 h 4042828"/>
              <a:gd name="connsiteX4" fmla="*/ 2953016 w 2957551"/>
              <a:gd name="connsiteY4" fmla="*/ 3541771 h 4042828"/>
              <a:gd name="connsiteX5" fmla="*/ 2736045 w 2957551"/>
              <a:gd name="connsiteY5" fmla="*/ 4042828 h 4042828"/>
              <a:gd name="connsiteX6" fmla="*/ 412280 w 2957551"/>
              <a:gd name="connsiteY6" fmla="*/ 4042827 h 4042828"/>
              <a:gd name="connsiteX7" fmla="*/ 17755 w 2957551"/>
              <a:gd name="connsiteY7" fmla="*/ 3754835 h 4042828"/>
              <a:gd name="connsiteX8" fmla="*/ 0 w 2957551"/>
              <a:gd name="connsiteY8" fmla="*/ 267345 h 4042828"/>
              <a:gd name="connsiteX0" fmla="*/ 0 w 2957551"/>
              <a:gd name="connsiteY0" fmla="*/ 267345 h 4042828"/>
              <a:gd name="connsiteX1" fmla="*/ 388101 w 2957551"/>
              <a:gd name="connsiteY1" fmla="*/ 7453 h 4042828"/>
              <a:gd name="connsiteX2" fmla="*/ 2557481 w 2957551"/>
              <a:gd name="connsiteY2" fmla="*/ 19 h 4042828"/>
              <a:gd name="connsiteX3" fmla="*/ 2953016 w 2957551"/>
              <a:gd name="connsiteY3" fmla="*/ 264581 h 4042828"/>
              <a:gd name="connsiteX4" fmla="*/ 2953016 w 2957551"/>
              <a:gd name="connsiteY4" fmla="*/ 3660717 h 4042828"/>
              <a:gd name="connsiteX5" fmla="*/ 2736045 w 2957551"/>
              <a:gd name="connsiteY5" fmla="*/ 4042828 h 4042828"/>
              <a:gd name="connsiteX6" fmla="*/ 412280 w 2957551"/>
              <a:gd name="connsiteY6" fmla="*/ 4042827 h 4042828"/>
              <a:gd name="connsiteX7" fmla="*/ 17755 w 2957551"/>
              <a:gd name="connsiteY7" fmla="*/ 3754835 h 4042828"/>
              <a:gd name="connsiteX8" fmla="*/ 0 w 2957551"/>
              <a:gd name="connsiteY8" fmla="*/ 267345 h 4042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7551" h="4042828">
                <a:moveTo>
                  <a:pt x="0" y="267345"/>
                </a:moveTo>
                <a:cubicBezTo>
                  <a:pt x="0" y="-4478"/>
                  <a:pt x="116278" y="7453"/>
                  <a:pt x="388101" y="7453"/>
                </a:cubicBezTo>
                <a:lnTo>
                  <a:pt x="2557481" y="19"/>
                </a:lnTo>
                <a:cubicBezTo>
                  <a:pt x="2829304" y="19"/>
                  <a:pt x="2953016" y="-7242"/>
                  <a:pt x="2953016" y="264581"/>
                </a:cubicBezTo>
                <a:lnTo>
                  <a:pt x="2953016" y="3660717"/>
                </a:lnTo>
                <a:cubicBezTo>
                  <a:pt x="2953016" y="3932540"/>
                  <a:pt x="3007868" y="4042828"/>
                  <a:pt x="2736045" y="4042828"/>
                </a:cubicBezTo>
                <a:lnTo>
                  <a:pt x="412280" y="4042827"/>
                </a:lnTo>
                <a:cubicBezTo>
                  <a:pt x="140457" y="4042827"/>
                  <a:pt x="17755" y="4026658"/>
                  <a:pt x="17755" y="3754835"/>
                </a:cubicBezTo>
                <a:cubicBezTo>
                  <a:pt x="11837" y="2592338"/>
                  <a:pt x="5918" y="1429842"/>
                  <a:pt x="0" y="267345"/>
                </a:cubicBezTo>
                <a:close/>
              </a:path>
            </a:pathLst>
          </a:custGeom>
          <a:solidFill>
            <a:schemeClr val="bg2"/>
          </a:solidFill>
          <a:ln>
            <a:noFill/>
          </a:ln>
          <a:effectLst>
            <a:outerShdw blurRad="1016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 Placeholder 7">
            <a:extLst>
              <a:ext uri="{FF2B5EF4-FFF2-40B4-BE49-F238E27FC236}">
                <a16:creationId xmlns:a16="http://schemas.microsoft.com/office/drawing/2014/main" id="{9400A201-DFAE-8847-A13D-7E8EDD601E4E}"/>
              </a:ext>
            </a:extLst>
          </p:cNvPr>
          <p:cNvSpPr>
            <a:spLocks noGrp="1"/>
          </p:cNvSpPr>
          <p:nvPr>
            <p:ph type="body" sz="quarter" idx="23" hasCustomPrompt="1"/>
          </p:nvPr>
        </p:nvSpPr>
        <p:spPr>
          <a:xfrm>
            <a:off x="8061048" y="2102789"/>
            <a:ext cx="2306653" cy="545636"/>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spc="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b="1" dirty="0">
                <a:solidFill>
                  <a:schemeClr val="bg1"/>
                </a:solidFill>
              </a:rPr>
              <a:t>Title goes in here</a:t>
            </a:r>
            <a:endParaRPr lang="en-US" dirty="0">
              <a:solidFill>
                <a:schemeClr val="bg1"/>
              </a:solidFill>
            </a:endParaRPr>
          </a:p>
        </p:txBody>
      </p:sp>
      <p:sp>
        <p:nvSpPr>
          <p:cNvPr id="41" name="Text Placeholder 10">
            <a:extLst>
              <a:ext uri="{FF2B5EF4-FFF2-40B4-BE49-F238E27FC236}">
                <a16:creationId xmlns:a16="http://schemas.microsoft.com/office/drawing/2014/main" id="{1EC89942-80CB-0547-9CD5-93F3B4BBB401}"/>
              </a:ext>
            </a:extLst>
          </p:cNvPr>
          <p:cNvSpPr>
            <a:spLocks noGrp="1"/>
          </p:cNvSpPr>
          <p:nvPr>
            <p:ph type="body" sz="quarter" idx="24" hasCustomPrompt="1"/>
          </p:nvPr>
        </p:nvSpPr>
        <p:spPr>
          <a:xfrm>
            <a:off x="8061048" y="2811945"/>
            <a:ext cx="2306637" cy="2704747"/>
          </a:xfrm>
        </p:spPr>
        <p:txBody>
          <a:bodyPr>
            <a:noAutofit/>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1600" spc="0"/>
            </a:lvl1pPr>
            <a:lvl2pPr>
              <a:defRPr sz="1600" spc="0"/>
            </a:lvl2pPr>
            <a:lvl3pPr>
              <a:defRPr sz="1600" spc="0"/>
            </a:lvl3pPr>
            <a:lvl4pPr>
              <a:defRPr sz="1400" spc="0"/>
            </a:lvl4pPr>
            <a:lvl5pPr>
              <a:defRPr sz="1400" spc="0"/>
            </a:lvl5pPr>
          </a:lstStyle>
          <a:p>
            <a:pPr marL="285750" marR="0" lvl="0" indent="-285750" algn="l" defTabSz="914400" rtl="0" eaLnBrk="1" fontAlgn="auto" latinLnBrk="0" hangingPunct="1">
              <a:lnSpc>
                <a:spcPct val="90000"/>
              </a:lnSpc>
              <a:spcBef>
                <a:spcPts val="1000"/>
              </a:spcBef>
              <a:spcAft>
                <a:spcPts val="0"/>
              </a:spcAft>
              <a:buClrTx/>
              <a:buSzTx/>
              <a:tabLst/>
              <a:defRPr/>
            </a:pPr>
            <a:r>
              <a:rPr lang="en-US" sz="1600" b="0" i="0" dirty="0">
                <a:solidFill>
                  <a:schemeClr val="bg1"/>
                </a:solidFill>
                <a:latin typeface="Century Gothic" panose="020B0502020202020204" pitchFamily="34" charset="0"/>
              </a:rPr>
              <a:t>Text here </a:t>
            </a:r>
          </a:p>
          <a:p>
            <a:pPr marL="573088" marR="0" lvl="1" indent="-285750" algn="l" defTabSz="914400" rtl="0" eaLnBrk="1" fontAlgn="auto" latinLnBrk="0" hangingPunct="1">
              <a:lnSpc>
                <a:spcPct val="90000"/>
              </a:lnSpc>
              <a:spcBef>
                <a:spcPts val="1000"/>
              </a:spcBef>
              <a:spcAft>
                <a:spcPts val="0"/>
              </a:spcAft>
              <a:buClrTx/>
              <a:buSzTx/>
              <a:tabLst/>
              <a:defRPr/>
            </a:pPr>
            <a:r>
              <a:rPr lang="en-US" sz="1600" b="0" i="0" dirty="0">
                <a:solidFill>
                  <a:schemeClr val="bg1"/>
                </a:solidFill>
                <a:latin typeface="Century Gothic" panose="020B0502020202020204" pitchFamily="34" charset="0"/>
              </a:rPr>
              <a:t>Subtext here </a:t>
            </a:r>
          </a:p>
          <a:p>
            <a:pPr marL="1031875" marR="0" lvl="2" indent="-285750" algn="l" defTabSz="914400" rtl="0" eaLnBrk="1" fontAlgn="auto" latinLnBrk="0" hangingPunct="1">
              <a:lnSpc>
                <a:spcPct val="90000"/>
              </a:lnSpc>
              <a:spcBef>
                <a:spcPts val="1000"/>
              </a:spcBef>
              <a:spcAft>
                <a:spcPts val="0"/>
              </a:spcAft>
              <a:buClrTx/>
              <a:buSzTx/>
              <a:tabLst/>
              <a:defRPr/>
            </a:pPr>
            <a:r>
              <a:rPr lang="en-US" sz="1600" b="0" i="0" dirty="0">
                <a:solidFill>
                  <a:schemeClr val="bg1"/>
                </a:solidFill>
                <a:latin typeface="Century Gothic" panose="020B0502020202020204" pitchFamily="34" charset="0"/>
              </a:rPr>
              <a:t>More subtext here</a:t>
            </a:r>
            <a:endParaRPr lang="en-US" sz="1600" dirty="0"/>
          </a:p>
        </p:txBody>
      </p:sp>
      <p:pic>
        <p:nvPicPr>
          <p:cNvPr id="17" name="Picture 16">
            <a:extLst>
              <a:ext uri="{FF2B5EF4-FFF2-40B4-BE49-F238E27FC236}">
                <a16:creationId xmlns:a16="http://schemas.microsoft.com/office/drawing/2014/main" id="{1F91AEDE-E26C-FD40-88C0-2EEA34459AF1}"/>
              </a:ext>
            </a:extLst>
          </p:cNvPr>
          <p:cNvPicPr>
            <a:picLocks noChangeAspect="1"/>
          </p:cNvPicPr>
          <p:nvPr userDrawn="1"/>
        </p:nvPicPr>
        <p:blipFill>
          <a:blip r:embed="rId2"/>
          <a:stretch>
            <a:fillRect/>
          </a:stretch>
        </p:blipFill>
        <p:spPr>
          <a:xfrm>
            <a:off x="0" y="6207760"/>
            <a:ext cx="12192000" cy="419100"/>
          </a:xfrm>
          <a:prstGeom prst="rect">
            <a:avLst/>
          </a:prstGeom>
        </p:spPr>
      </p:pic>
      <p:sp>
        <p:nvSpPr>
          <p:cNvPr id="18" name="Title 1">
            <a:extLst>
              <a:ext uri="{FF2B5EF4-FFF2-40B4-BE49-F238E27FC236}">
                <a16:creationId xmlns:a16="http://schemas.microsoft.com/office/drawing/2014/main" id="{148EDD2F-E920-A741-AED0-23F87234AB18}"/>
              </a:ext>
            </a:extLst>
          </p:cNvPr>
          <p:cNvSpPr>
            <a:spLocks noGrp="1"/>
          </p:cNvSpPr>
          <p:nvPr>
            <p:ph type="title" hasCustomPrompt="1"/>
          </p:nvPr>
        </p:nvSpPr>
        <p:spPr>
          <a:xfrm>
            <a:off x="463648" y="567041"/>
            <a:ext cx="6082862" cy="419100"/>
          </a:xfrm>
        </p:spPr>
        <p:txBody>
          <a:bodyPr/>
          <a:lstStyle/>
          <a:p>
            <a:r>
              <a:rPr lang="en-US" dirty="0"/>
              <a:t>Header for slide goes here</a:t>
            </a:r>
          </a:p>
        </p:txBody>
      </p:sp>
      <p:sp>
        <p:nvSpPr>
          <p:cNvPr id="19" name="Text Placeholder 6">
            <a:extLst>
              <a:ext uri="{FF2B5EF4-FFF2-40B4-BE49-F238E27FC236}">
                <a16:creationId xmlns:a16="http://schemas.microsoft.com/office/drawing/2014/main" id="{F0758087-3864-F44A-A76A-5DCE964CAE5E}"/>
              </a:ext>
            </a:extLst>
          </p:cNvPr>
          <p:cNvSpPr>
            <a:spLocks noGrp="1"/>
          </p:cNvSpPr>
          <p:nvPr>
            <p:ph type="body" sz="quarter" idx="13" hasCustomPrompt="1"/>
          </p:nvPr>
        </p:nvSpPr>
        <p:spPr>
          <a:xfrm>
            <a:off x="463648" y="1006067"/>
            <a:ext cx="6083300" cy="289333"/>
          </a:xfrm>
          <a:prstGeom prst="rect">
            <a:avLst/>
          </a:prstGeom>
        </p:spPr>
        <p:txBody>
          <a:bodyPr lIns="0" tIns="0" rIns="0" bIns="0">
            <a:noAutofit/>
          </a:bodyPr>
          <a:lstStyle>
            <a:lvl1pPr>
              <a:defRPr spc="0" baseline="0"/>
            </a:lvl1pPr>
          </a:lstStyle>
          <a:p>
            <a:pPr lvl="0"/>
            <a:r>
              <a:rPr lang="en-US" dirty="0"/>
              <a:t>Sub-header goes in here (optional) </a:t>
            </a:r>
          </a:p>
        </p:txBody>
      </p:sp>
      <p:sp>
        <p:nvSpPr>
          <p:cNvPr id="3" name="Date Placeholder 2">
            <a:extLst>
              <a:ext uri="{FF2B5EF4-FFF2-40B4-BE49-F238E27FC236}">
                <a16:creationId xmlns:a16="http://schemas.microsoft.com/office/drawing/2014/main" id="{583881AE-904B-A148-9549-EDD262BF2B46}"/>
              </a:ext>
            </a:extLst>
          </p:cNvPr>
          <p:cNvSpPr>
            <a:spLocks noGrp="1"/>
          </p:cNvSpPr>
          <p:nvPr>
            <p:ph type="dt" sz="half" idx="25"/>
          </p:nvPr>
        </p:nvSpPr>
        <p:spPr/>
        <p:txBody>
          <a:bodyPr/>
          <a:lstStyle/>
          <a:p>
            <a:r>
              <a:rPr lang="en-US" dirty="0"/>
              <a:t>2021  |</a:t>
            </a:r>
          </a:p>
        </p:txBody>
      </p:sp>
      <p:sp>
        <p:nvSpPr>
          <p:cNvPr id="5" name="Slide Number Placeholder 4">
            <a:extLst>
              <a:ext uri="{FF2B5EF4-FFF2-40B4-BE49-F238E27FC236}">
                <a16:creationId xmlns:a16="http://schemas.microsoft.com/office/drawing/2014/main" id="{36164D1E-6DBD-6340-865B-D5627B26A75E}"/>
              </a:ext>
            </a:extLst>
          </p:cNvPr>
          <p:cNvSpPr>
            <a:spLocks noGrp="1"/>
          </p:cNvSpPr>
          <p:nvPr>
            <p:ph type="sldNum" sz="quarter" idx="27"/>
          </p:nvPr>
        </p:nvSpPr>
        <p:spPr/>
        <p:txBody>
          <a:bodyPr/>
          <a:lstStyle/>
          <a:p>
            <a:r>
              <a:rPr lang="en-US" dirty="0"/>
              <a:t>  </a:t>
            </a:r>
            <a:fld id="{E0E21186-8CC3-194A-9753-0BBC1EC778BB}" type="slidenum">
              <a:rPr lang="en-US" smtClean="0"/>
              <a:pPr/>
              <a:t>‹#›</a:t>
            </a:fld>
            <a:endParaRPr lang="en-US" dirty="0"/>
          </a:p>
        </p:txBody>
      </p:sp>
    </p:spTree>
    <p:extLst>
      <p:ext uri="{BB962C8B-B14F-4D97-AF65-F5344CB8AC3E}">
        <p14:creationId xmlns:p14="http://schemas.microsoft.com/office/powerpoint/2010/main" val="2362621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AL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7C6BF38-22A9-E34D-92FE-83CA5A004A69}"/>
              </a:ext>
            </a:extLst>
          </p:cNvPr>
          <p:cNvPicPr>
            <a:picLocks noChangeAspect="1"/>
          </p:cNvPicPr>
          <p:nvPr userDrawn="1"/>
        </p:nvPicPr>
        <p:blipFill>
          <a:blip r:embed="rId2"/>
          <a:stretch>
            <a:fillRect/>
          </a:stretch>
        </p:blipFill>
        <p:spPr>
          <a:xfrm>
            <a:off x="0" y="3650957"/>
            <a:ext cx="12192000" cy="2032000"/>
          </a:xfrm>
          <a:prstGeom prst="rect">
            <a:avLst/>
          </a:prstGeom>
        </p:spPr>
      </p:pic>
      <p:sp>
        <p:nvSpPr>
          <p:cNvPr id="13" name="Text Placeholder 7">
            <a:extLst>
              <a:ext uri="{FF2B5EF4-FFF2-40B4-BE49-F238E27FC236}">
                <a16:creationId xmlns:a16="http://schemas.microsoft.com/office/drawing/2014/main" id="{0E51D58E-C96F-2D46-8DAB-82BAAA05C877}"/>
              </a:ext>
            </a:extLst>
          </p:cNvPr>
          <p:cNvSpPr>
            <a:spLocks noGrp="1"/>
          </p:cNvSpPr>
          <p:nvPr>
            <p:ph type="body" sz="quarter" idx="13" hasCustomPrompt="1"/>
          </p:nvPr>
        </p:nvSpPr>
        <p:spPr>
          <a:xfrm>
            <a:off x="1295400" y="1760699"/>
            <a:ext cx="3484563" cy="273050"/>
          </a:xfrm>
          <a:prstGeom prst="rect">
            <a:avLst/>
          </a:prstGeom>
        </p:spPr>
        <p:txBody>
          <a:bodyPr lIns="0" rIns="0"/>
          <a:lstStyle>
            <a:lvl1pPr>
              <a:defRPr kern="0" spc="150" baseline="0"/>
            </a:lvl1pPr>
          </a:lstStyle>
          <a:p>
            <a:pPr lvl="0"/>
            <a:r>
              <a:rPr lang="en-US" dirty="0"/>
              <a:t>SHORT LEADING HEADER</a:t>
            </a:r>
          </a:p>
        </p:txBody>
      </p:sp>
      <p:sp>
        <p:nvSpPr>
          <p:cNvPr id="14" name="Text Placeholder 9">
            <a:extLst>
              <a:ext uri="{FF2B5EF4-FFF2-40B4-BE49-F238E27FC236}">
                <a16:creationId xmlns:a16="http://schemas.microsoft.com/office/drawing/2014/main" id="{72185CC3-6466-FC4F-8D5F-3C54492C3DCC}"/>
              </a:ext>
            </a:extLst>
          </p:cNvPr>
          <p:cNvSpPr>
            <a:spLocks noGrp="1"/>
          </p:cNvSpPr>
          <p:nvPr>
            <p:ph type="body" sz="quarter" idx="14" hasCustomPrompt="1"/>
          </p:nvPr>
        </p:nvSpPr>
        <p:spPr>
          <a:xfrm>
            <a:off x="1295400" y="3190422"/>
            <a:ext cx="3635375" cy="266700"/>
          </a:xfrm>
          <a:prstGeom prst="rect">
            <a:avLst/>
          </a:prstGeom>
        </p:spPr>
        <p:txBody>
          <a:bodyPr lIns="0" rIns="0"/>
          <a:lstStyle>
            <a:lvl1pPr>
              <a:defRPr spc="0"/>
            </a:lvl1pPr>
          </a:lstStyle>
          <a:p>
            <a:pPr lvl="0"/>
            <a:r>
              <a:rPr lang="en-US" dirty="0"/>
              <a:t>MM, DD, YYYY</a:t>
            </a:r>
          </a:p>
        </p:txBody>
      </p:sp>
      <p:sp>
        <p:nvSpPr>
          <p:cNvPr id="15" name="Title 5">
            <a:extLst>
              <a:ext uri="{FF2B5EF4-FFF2-40B4-BE49-F238E27FC236}">
                <a16:creationId xmlns:a16="http://schemas.microsoft.com/office/drawing/2014/main" id="{800A40F1-E949-1C4B-A764-1A3F3F47E8B6}"/>
              </a:ext>
            </a:extLst>
          </p:cNvPr>
          <p:cNvSpPr>
            <a:spLocks noGrp="1"/>
          </p:cNvSpPr>
          <p:nvPr>
            <p:ph type="title" hasCustomPrompt="1"/>
          </p:nvPr>
        </p:nvSpPr>
        <p:spPr>
          <a:xfrm>
            <a:off x="1295400" y="2057400"/>
            <a:ext cx="6400800" cy="1115641"/>
          </a:xfrm>
        </p:spPr>
        <p:txBody>
          <a:bodyPr bIns="0" anchor="t" anchorCtr="0"/>
          <a:lstStyle>
            <a:lvl1pPr>
              <a:defRPr/>
            </a:lvl1pPr>
          </a:lstStyle>
          <a:p>
            <a:r>
              <a:rPr lang="en-US" dirty="0"/>
              <a:t>The Title for the presentation goes here</a:t>
            </a:r>
          </a:p>
        </p:txBody>
      </p:sp>
      <p:sp>
        <p:nvSpPr>
          <p:cNvPr id="5" name="Date Placeholder 4">
            <a:extLst>
              <a:ext uri="{FF2B5EF4-FFF2-40B4-BE49-F238E27FC236}">
                <a16:creationId xmlns:a16="http://schemas.microsoft.com/office/drawing/2014/main" id="{84D034EC-0E4D-9144-9B28-D1CFA7EAFD60}"/>
              </a:ext>
            </a:extLst>
          </p:cNvPr>
          <p:cNvSpPr>
            <a:spLocks noGrp="1"/>
          </p:cNvSpPr>
          <p:nvPr>
            <p:ph type="dt" sz="half" idx="15"/>
          </p:nvPr>
        </p:nvSpPr>
        <p:spPr/>
        <p:txBody>
          <a:bodyPr/>
          <a:lstStyle/>
          <a:p>
            <a:r>
              <a:rPr lang="en-US" dirty="0"/>
              <a:t>2021  |</a:t>
            </a:r>
          </a:p>
        </p:txBody>
      </p:sp>
      <p:sp>
        <p:nvSpPr>
          <p:cNvPr id="8" name="Slide Number Placeholder 7">
            <a:extLst>
              <a:ext uri="{FF2B5EF4-FFF2-40B4-BE49-F238E27FC236}">
                <a16:creationId xmlns:a16="http://schemas.microsoft.com/office/drawing/2014/main" id="{7D52E315-225E-9C4D-889B-A5337F698ED7}"/>
              </a:ext>
            </a:extLst>
          </p:cNvPr>
          <p:cNvSpPr>
            <a:spLocks noGrp="1"/>
          </p:cNvSpPr>
          <p:nvPr>
            <p:ph type="sldNum" sz="quarter" idx="17"/>
          </p:nvPr>
        </p:nvSpPr>
        <p:spPr/>
        <p:txBody>
          <a:bodyPr/>
          <a:lstStyle/>
          <a:p>
            <a:fld id="{DF250469-B62C-0F44-897B-7C51B683C7AB}" type="slidenum">
              <a:rPr lang="en-US" smtClean="0"/>
              <a:pPr/>
              <a:t>‹#›</a:t>
            </a:fld>
            <a:endParaRPr lang="en-US" dirty="0"/>
          </a:p>
        </p:txBody>
      </p:sp>
    </p:spTree>
    <p:extLst>
      <p:ext uri="{BB962C8B-B14F-4D97-AF65-F5344CB8AC3E}">
        <p14:creationId xmlns:p14="http://schemas.microsoft.com/office/powerpoint/2010/main" val="2318501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 ALT 4">
    <p:bg>
      <p:bgPr>
        <a:solidFill>
          <a:schemeClr val="bg2"/>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B822B15-63B7-174A-BDCC-E5F334C02AB9}"/>
              </a:ext>
            </a:extLst>
          </p:cNvPr>
          <p:cNvPicPr>
            <a:picLocks noChangeAspect="1"/>
          </p:cNvPicPr>
          <p:nvPr userDrawn="1"/>
        </p:nvPicPr>
        <p:blipFill>
          <a:blip r:embed="rId2"/>
          <a:stretch>
            <a:fillRect/>
          </a:stretch>
        </p:blipFill>
        <p:spPr>
          <a:xfrm>
            <a:off x="9756140" y="6118860"/>
            <a:ext cx="2016016" cy="457200"/>
          </a:xfrm>
          <a:prstGeom prst="rect">
            <a:avLst/>
          </a:prstGeom>
        </p:spPr>
      </p:pic>
      <p:pic>
        <p:nvPicPr>
          <p:cNvPr id="7" name="Picture 6">
            <a:extLst>
              <a:ext uri="{FF2B5EF4-FFF2-40B4-BE49-F238E27FC236}">
                <a16:creationId xmlns:a16="http://schemas.microsoft.com/office/drawing/2014/main" id="{D0B8463A-7159-E04A-B659-E25C3208AEF0}"/>
              </a:ext>
            </a:extLst>
          </p:cNvPr>
          <p:cNvPicPr>
            <a:picLocks noChangeAspect="1"/>
          </p:cNvPicPr>
          <p:nvPr userDrawn="1"/>
        </p:nvPicPr>
        <p:blipFill>
          <a:blip r:embed="rId3"/>
          <a:stretch>
            <a:fillRect/>
          </a:stretch>
        </p:blipFill>
        <p:spPr>
          <a:xfrm>
            <a:off x="0" y="3700099"/>
            <a:ext cx="12192000" cy="2032000"/>
          </a:xfrm>
          <a:prstGeom prst="rect">
            <a:avLst/>
          </a:prstGeom>
        </p:spPr>
      </p:pic>
      <p:sp>
        <p:nvSpPr>
          <p:cNvPr id="10" name="Text Placeholder 7">
            <a:extLst>
              <a:ext uri="{FF2B5EF4-FFF2-40B4-BE49-F238E27FC236}">
                <a16:creationId xmlns:a16="http://schemas.microsoft.com/office/drawing/2014/main" id="{90BF1EC5-D682-F34F-AB41-5E7589F41FEF}"/>
              </a:ext>
            </a:extLst>
          </p:cNvPr>
          <p:cNvSpPr>
            <a:spLocks noGrp="1"/>
          </p:cNvSpPr>
          <p:nvPr>
            <p:ph type="body" sz="quarter" idx="15" hasCustomPrompt="1"/>
          </p:nvPr>
        </p:nvSpPr>
        <p:spPr>
          <a:xfrm>
            <a:off x="1295400" y="1760699"/>
            <a:ext cx="3484563" cy="273050"/>
          </a:xfrm>
          <a:prstGeom prst="rect">
            <a:avLst/>
          </a:prstGeom>
        </p:spPr>
        <p:txBody>
          <a:bodyPr lIns="0" rIns="0"/>
          <a:lstStyle>
            <a:lvl1pPr>
              <a:defRPr kern="0" spc="150" baseline="0">
                <a:solidFill>
                  <a:srgbClr val="102341"/>
                </a:solidFill>
              </a:defRPr>
            </a:lvl1pPr>
          </a:lstStyle>
          <a:p>
            <a:pPr lvl="0"/>
            <a:r>
              <a:rPr lang="en-US" dirty="0"/>
              <a:t>SHORT LEADING HEADER</a:t>
            </a:r>
          </a:p>
        </p:txBody>
      </p:sp>
      <p:sp>
        <p:nvSpPr>
          <p:cNvPr id="12" name="Text Placeholder 9">
            <a:extLst>
              <a:ext uri="{FF2B5EF4-FFF2-40B4-BE49-F238E27FC236}">
                <a16:creationId xmlns:a16="http://schemas.microsoft.com/office/drawing/2014/main" id="{60237571-E7AD-574E-93A4-61DF30F57097}"/>
              </a:ext>
            </a:extLst>
          </p:cNvPr>
          <p:cNvSpPr>
            <a:spLocks noGrp="1"/>
          </p:cNvSpPr>
          <p:nvPr>
            <p:ph type="body" sz="quarter" idx="16" hasCustomPrompt="1"/>
          </p:nvPr>
        </p:nvSpPr>
        <p:spPr>
          <a:xfrm>
            <a:off x="1295400" y="3190422"/>
            <a:ext cx="3635375" cy="266700"/>
          </a:xfrm>
          <a:prstGeom prst="rect">
            <a:avLst/>
          </a:prstGeom>
        </p:spPr>
        <p:txBody>
          <a:bodyPr lIns="0" rIns="0"/>
          <a:lstStyle>
            <a:lvl1pPr>
              <a:defRPr spc="0">
                <a:solidFill>
                  <a:srgbClr val="102341"/>
                </a:solidFill>
              </a:defRPr>
            </a:lvl1pPr>
          </a:lstStyle>
          <a:p>
            <a:pPr lvl="0"/>
            <a:r>
              <a:rPr lang="en-US" dirty="0"/>
              <a:t>MM, DD, YYYY</a:t>
            </a:r>
          </a:p>
        </p:txBody>
      </p:sp>
      <p:sp>
        <p:nvSpPr>
          <p:cNvPr id="3" name="Date Placeholder 2">
            <a:extLst>
              <a:ext uri="{FF2B5EF4-FFF2-40B4-BE49-F238E27FC236}">
                <a16:creationId xmlns:a16="http://schemas.microsoft.com/office/drawing/2014/main" id="{9D53A216-A532-BE42-B0F2-A98D0CFABEB9}"/>
              </a:ext>
            </a:extLst>
          </p:cNvPr>
          <p:cNvSpPr>
            <a:spLocks noGrp="1"/>
          </p:cNvSpPr>
          <p:nvPr>
            <p:ph type="dt" sz="half" idx="17"/>
          </p:nvPr>
        </p:nvSpPr>
        <p:spPr/>
        <p:txBody>
          <a:bodyPr/>
          <a:lstStyle>
            <a:lvl1pPr>
              <a:defRPr>
                <a:solidFill>
                  <a:schemeClr val="bg1">
                    <a:alpha val="5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112441">
                    <a:alpha val="50000"/>
                  </a:srgbClr>
                </a:solidFill>
                <a:effectLst/>
                <a:uLnTx/>
                <a:uFillTx/>
                <a:latin typeface="Century Gothic" panose="020F0302020204030204"/>
                <a:ea typeface="+mn-ea"/>
                <a:cs typeface="+mn-cs"/>
              </a:rPr>
              <a:t>2021  |</a:t>
            </a:r>
          </a:p>
        </p:txBody>
      </p:sp>
      <p:sp>
        <p:nvSpPr>
          <p:cNvPr id="5" name="Slide Number Placeholder 4">
            <a:extLst>
              <a:ext uri="{FF2B5EF4-FFF2-40B4-BE49-F238E27FC236}">
                <a16:creationId xmlns:a16="http://schemas.microsoft.com/office/drawing/2014/main" id="{F2C1FC15-8129-F444-8502-9D25C63EBBB9}"/>
              </a:ext>
            </a:extLst>
          </p:cNvPr>
          <p:cNvSpPr>
            <a:spLocks noGrp="1"/>
          </p:cNvSpPr>
          <p:nvPr>
            <p:ph type="sldNum" sz="quarter" idx="19"/>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DF250469-B62C-0F44-897B-7C51B683C7AB}" type="slidenum">
              <a:rPr kumimoji="0" lang="en-US" sz="1050" b="0" i="0" u="none" strike="noStrike" kern="1200" cap="none" spc="0" normalizeH="0" baseline="0" noProof="0" smtClean="0">
                <a:ln>
                  <a:noFill/>
                </a:ln>
                <a:solidFill>
                  <a:srgbClr val="112441"/>
                </a:solidFill>
                <a:effectLst/>
                <a:uLnTx/>
                <a:uFillTx/>
                <a:latin typeface="Century Gothic" panose="020F03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srgbClr val="112441"/>
              </a:solidFill>
              <a:effectLst/>
              <a:uLnTx/>
              <a:uFillTx/>
              <a:latin typeface="Century Gothic" panose="020F0302020204030204"/>
              <a:ea typeface="+mn-ea"/>
              <a:cs typeface="+mn-cs"/>
            </a:endParaRPr>
          </a:p>
        </p:txBody>
      </p:sp>
      <p:sp>
        <p:nvSpPr>
          <p:cNvPr id="11" name="Title 5">
            <a:extLst>
              <a:ext uri="{FF2B5EF4-FFF2-40B4-BE49-F238E27FC236}">
                <a16:creationId xmlns:a16="http://schemas.microsoft.com/office/drawing/2014/main" id="{AE4D18BC-4266-4621-919E-DDC88230EB13}"/>
              </a:ext>
            </a:extLst>
          </p:cNvPr>
          <p:cNvSpPr>
            <a:spLocks noGrp="1"/>
          </p:cNvSpPr>
          <p:nvPr>
            <p:ph type="title" hasCustomPrompt="1"/>
          </p:nvPr>
        </p:nvSpPr>
        <p:spPr>
          <a:xfrm>
            <a:off x="1295400" y="2057400"/>
            <a:ext cx="6400800" cy="1115641"/>
          </a:xfrm>
        </p:spPr>
        <p:txBody>
          <a:bodyPr bIns="0" anchor="t" anchorCtr="0"/>
          <a:lstStyle>
            <a:lvl1pPr>
              <a:defRPr>
                <a:solidFill>
                  <a:schemeClr val="tx1"/>
                </a:solidFill>
              </a:defRPr>
            </a:lvl1pPr>
          </a:lstStyle>
          <a:p>
            <a:r>
              <a:rPr lang="en-US" dirty="0"/>
              <a:t>The Title for the presentation goes here</a:t>
            </a:r>
          </a:p>
        </p:txBody>
      </p:sp>
    </p:spTree>
    <p:extLst>
      <p:ext uri="{BB962C8B-B14F-4D97-AF65-F5344CB8AC3E}">
        <p14:creationId xmlns:p14="http://schemas.microsoft.com/office/powerpoint/2010/main" val="2029902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ALT Interior slide 1">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82E3ACC-3EED-594E-A230-D358DA4FC482}"/>
              </a:ext>
            </a:extLst>
          </p:cNvPr>
          <p:cNvPicPr>
            <a:picLocks noChangeAspect="1"/>
          </p:cNvPicPr>
          <p:nvPr userDrawn="1"/>
        </p:nvPicPr>
        <p:blipFill>
          <a:blip r:embed="rId2"/>
          <a:stretch>
            <a:fillRect/>
          </a:stretch>
        </p:blipFill>
        <p:spPr>
          <a:xfrm>
            <a:off x="0" y="6210300"/>
            <a:ext cx="12192000" cy="419100"/>
          </a:xfrm>
          <a:prstGeom prst="rect">
            <a:avLst/>
          </a:prstGeom>
        </p:spPr>
      </p:pic>
      <p:sp>
        <p:nvSpPr>
          <p:cNvPr id="11" name="Text Placeholder 13">
            <a:extLst>
              <a:ext uri="{FF2B5EF4-FFF2-40B4-BE49-F238E27FC236}">
                <a16:creationId xmlns:a16="http://schemas.microsoft.com/office/drawing/2014/main" id="{D6A22B8B-CD5D-AF46-81BA-1B3E70DBD917}"/>
              </a:ext>
            </a:extLst>
          </p:cNvPr>
          <p:cNvSpPr>
            <a:spLocks noGrp="1"/>
          </p:cNvSpPr>
          <p:nvPr>
            <p:ph type="body" sz="quarter" idx="18" hasCustomPrompt="1"/>
          </p:nvPr>
        </p:nvSpPr>
        <p:spPr>
          <a:xfrm>
            <a:off x="1258824" y="2546604"/>
            <a:ext cx="9674352" cy="32004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chemeClr val="accent2"/>
              </a:buClr>
              <a:buSzPct val="100000"/>
              <a:buFont typeface="Arial" panose="020B0604020202020204" pitchFamily="34" charset="0"/>
              <a:buChar char="•"/>
              <a:tabLst/>
              <a:defRPr sz="1600" b="0" spc="0"/>
            </a:lvl1pPr>
            <a:lvl2pPr>
              <a:defRPr/>
            </a:lvl2pPr>
            <a:lvl3pPr>
              <a:defRPr/>
            </a:lvl3pPr>
            <a:lvl4pPr marL="1143000" indent="-288925">
              <a:defRPr/>
            </a:lvl4pPr>
            <a:lvl5pPr marL="1431925" indent="-288925">
              <a:tabLst>
                <a:tab pos="1828800" algn="l"/>
              </a:tabLst>
              <a:defRPr sz="1400"/>
            </a:lvl5pPr>
          </a:lstStyle>
          <a:p>
            <a:r>
              <a:rPr lang="en-US" dirty="0">
                <a:solidFill>
                  <a:srgbClr val="092141"/>
                </a:solidFill>
                <a:effectLst/>
                <a:latin typeface="Century Gothic" panose="020B0502020202020204" pitchFamily="34" charset="0"/>
              </a:rPr>
              <a:t>Text here</a:t>
            </a:r>
          </a:p>
          <a:p>
            <a:r>
              <a:rPr lang="en-US" dirty="0">
                <a:solidFill>
                  <a:srgbClr val="092141"/>
                </a:solidFill>
                <a:effectLst/>
                <a:latin typeface="Century Gothic" panose="020B0502020202020204" pitchFamily="34" charset="0"/>
              </a:rPr>
              <a:t>Subtext here </a:t>
            </a:r>
          </a:p>
          <a:p>
            <a:pPr lvl="1"/>
            <a:r>
              <a:rPr lang="en-US" dirty="0">
                <a:solidFill>
                  <a:srgbClr val="092141"/>
                </a:solidFill>
                <a:effectLst/>
                <a:latin typeface="Century Gothic" panose="020B0502020202020204" pitchFamily="34" charset="0"/>
              </a:rPr>
              <a:t>Second Level </a:t>
            </a:r>
          </a:p>
          <a:p>
            <a:pPr lvl="2"/>
            <a:r>
              <a:rPr lang="en-US" dirty="0">
                <a:solidFill>
                  <a:srgbClr val="092141"/>
                </a:solidFill>
                <a:effectLst/>
                <a:latin typeface="Century Gothic" panose="020B0502020202020204" pitchFamily="34" charset="0"/>
              </a:rPr>
              <a:t>Third Level </a:t>
            </a:r>
          </a:p>
          <a:p>
            <a:pPr lvl="3"/>
            <a:r>
              <a:rPr lang="en-US" dirty="0">
                <a:solidFill>
                  <a:srgbClr val="092141"/>
                </a:solidFill>
                <a:effectLst/>
                <a:latin typeface="Century Gothic" panose="020B0502020202020204" pitchFamily="34" charset="0"/>
              </a:rPr>
              <a:t>Fourth</a:t>
            </a:r>
          </a:p>
          <a:p>
            <a:pPr lvl="4"/>
            <a:r>
              <a:rPr lang="en-US" dirty="0">
                <a:solidFill>
                  <a:srgbClr val="092141"/>
                </a:solidFill>
                <a:effectLst/>
                <a:latin typeface="Century Gothic" panose="020B0502020202020204" pitchFamily="34" charset="0"/>
              </a:rPr>
              <a:t>Fifth</a:t>
            </a:r>
          </a:p>
        </p:txBody>
      </p:sp>
      <p:sp>
        <p:nvSpPr>
          <p:cNvPr id="10" name="Title 1">
            <a:extLst>
              <a:ext uri="{FF2B5EF4-FFF2-40B4-BE49-F238E27FC236}">
                <a16:creationId xmlns:a16="http://schemas.microsoft.com/office/drawing/2014/main" id="{FCA79B21-8295-FA42-A4B4-C57FC659ACA6}"/>
              </a:ext>
            </a:extLst>
          </p:cNvPr>
          <p:cNvSpPr>
            <a:spLocks noGrp="1"/>
          </p:cNvSpPr>
          <p:nvPr>
            <p:ph type="title" hasCustomPrompt="1"/>
          </p:nvPr>
        </p:nvSpPr>
        <p:spPr>
          <a:xfrm>
            <a:off x="463648" y="567041"/>
            <a:ext cx="6082862" cy="419100"/>
          </a:xfrm>
        </p:spPr>
        <p:txBody>
          <a:bodyPr/>
          <a:lstStyle/>
          <a:p>
            <a:r>
              <a:rPr lang="en-US" dirty="0"/>
              <a:t>Header for slide goes here</a:t>
            </a:r>
          </a:p>
        </p:txBody>
      </p:sp>
      <p:sp>
        <p:nvSpPr>
          <p:cNvPr id="12" name="Text Placeholder 6">
            <a:extLst>
              <a:ext uri="{FF2B5EF4-FFF2-40B4-BE49-F238E27FC236}">
                <a16:creationId xmlns:a16="http://schemas.microsoft.com/office/drawing/2014/main" id="{DA8175A1-D07E-D240-AB85-0D2302A46E89}"/>
              </a:ext>
            </a:extLst>
          </p:cNvPr>
          <p:cNvSpPr>
            <a:spLocks noGrp="1"/>
          </p:cNvSpPr>
          <p:nvPr>
            <p:ph type="body" sz="quarter" idx="13" hasCustomPrompt="1"/>
          </p:nvPr>
        </p:nvSpPr>
        <p:spPr>
          <a:xfrm>
            <a:off x="463648" y="1006067"/>
            <a:ext cx="6083300" cy="289333"/>
          </a:xfrm>
          <a:prstGeom prst="rect">
            <a:avLst/>
          </a:prstGeom>
        </p:spPr>
        <p:txBody>
          <a:bodyPr lIns="0" tIns="0" rIns="0" bIns="0">
            <a:noAutofit/>
          </a:bodyPr>
          <a:lstStyle>
            <a:lvl1pPr>
              <a:defRPr spc="0" baseline="0"/>
            </a:lvl1pPr>
          </a:lstStyle>
          <a:p>
            <a:pPr lvl="0"/>
            <a:r>
              <a:rPr lang="en-US" dirty="0"/>
              <a:t>Sub-header goes in here (optional) </a:t>
            </a:r>
          </a:p>
        </p:txBody>
      </p:sp>
      <p:sp>
        <p:nvSpPr>
          <p:cNvPr id="4" name="Slide Number Placeholder 3">
            <a:extLst>
              <a:ext uri="{FF2B5EF4-FFF2-40B4-BE49-F238E27FC236}">
                <a16:creationId xmlns:a16="http://schemas.microsoft.com/office/drawing/2014/main" id="{836D88C1-0C98-C843-A554-CFCC6D3A801E}"/>
              </a:ext>
            </a:extLst>
          </p:cNvPr>
          <p:cNvSpPr>
            <a:spLocks noGrp="1"/>
          </p:cNvSpPr>
          <p:nvPr>
            <p:ph type="sldNum" sz="quarter" idx="21"/>
          </p:nvPr>
        </p:nvSpPr>
        <p:spPr>
          <a:xfrm>
            <a:off x="11430000" y="6400800"/>
            <a:ext cx="457200" cy="137352"/>
          </a:xfrm>
        </p:spPr>
        <p:txBody>
          <a:bodyPr/>
          <a:lstStyle>
            <a:lvl1pPr algn="r">
              <a:defRPr/>
            </a:lvl1pPr>
          </a:lstStyle>
          <a:p>
            <a:r>
              <a:rPr lang="en-US" dirty="0"/>
              <a:t>  </a:t>
            </a:r>
            <a:fld id="{E0E21186-8CC3-194A-9753-0BBC1EC778BB}" type="slidenum">
              <a:rPr lang="en-US" smtClean="0"/>
              <a:pPr/>
              <a:t>‹#›</a:t>
            </a:fld>
            <a:endParaRPr lang="en-US" dirty="0"/>
          </a:p>
        </p:txBody>
      </p:sp>
    </p:spTree>
    <p:extLst>
      <p:ext uri="{BB962C8B-B14F-4D97-AF65-F5344CB8AC3E}">
        <p14:creationId xmlns:p14="http://schemas.microsoft.com/office/powerpoint/2010/main" val="32376549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4721D273-2F5A-9846-833E-886CB2A68554}"/>
              </a:ext>
            </a:extLst>
          </p:cNvPr>
          <p:cNvPicPr>
            <a:picLocks noChangeAspect="1"/>
          </p:cNvPicPr>
          <p:nvPr/>
        </p:nvPicPr>
        <p:blipFill>
          <a:blip r:embed="rId5"/>
          <a:stretch>
            <a:fillRect/>
          </a:stretch>
        </p:blipFill>
        <p:spPr>
          <a:xfrm>
            <a:off x="9736620" y="6106295"/>
            <a:ext cx="2016016" cy="457200"/>
          </a:xfrm>
          <a:prstGeom prst="rect">
            <a:avLst/>
          </a:prstGeom>
        </p:spPr>
      </p:pic>
      <p:sp>
        <p:nvSpPr>
          <p:cNvPr id="8" name="Text Placeholder 5">
            <a:extLst>
              <a:ext uri="{FF2B5EF4-FFF2-40B4-BE49-F238E27FC236}">
                <a16:creationId xmlns:a16="http://schemas.microsoft.com/office/drawing/2014/main" id="{B8CB9436-A061-6246-9B63-3EA5F806197F}"/>
              </a:ext>
            </a:extLst>
          </p:cNvPr>
          <p:cNvSpPr txBox="1">
            <a:spLocks/>
          </p:cNvSpPr>
          <p:nvPr userDrawn="1"/>
        </p:nvSpPr>
        <p:spPr>
          <a:xfrm>
            <a:off x="1286380" y="3176964"/>
            <a:ext cx="6343185" cy="232158"/>
          </a:xfrm>
          <a:prstGeom prst="rect">
            <a:avLst/>
          </a:prstGeom>
        </p:spPr>
        <p:txBody>
          <a:bodyPr vert="horz" lIns="0" tIns="45720" rIns="0" bIns="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spc="350" baseline="0">
                <a:solidFill>
                  <a:schemeClr val="bg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bg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bg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bg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Title Placeholder 5">
            <a:extLst>
              <a:ext uri="{FF2B5EF4-FFF2-40B4-BE49-F238E27FC236}">
                <a16:creationId xmlns:a16="http://schemas.microsoft.com/office/drawing/2014/main" id="{7FA55B95-B745-A54E-AC4F-4751FDE1AE18}"/>
              </a:ext>
            </a:extLst>
          </p:cNvPr>
          <p:cNvSpPr>
            <a:spLocks noGrp="1"/>
          </p:cNvSpPr>
          <p:nvPr>
            <p:ph type="title"/>
          </p:nvPr>
        </p:nvSpPr>
        <p:spPr>
          <a:xfrm>
            <a:off x="1295400" y="2057400"/>
            <a:ext cx="6400800" cy="1115641"/>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9" name="Date Placeholder 2">
            <a:extLst>
              <a:ext uri="{FF2B5EF4-FFF2-40B4-BE49-F238E27FC236}">
                <a16:creationId xmlns:a16="http://schemas.microsoft.com/office/drawing/2014/main" id="{DBC4151B-A858-AF41-A42E-3284F8BD9710}"/>
              </a:ext>
            </a:extLst>
          </p:cNvPr>
          <p:cNvSpPr>
            <a:spLocks noGrp="1"/>
          </p:cNvSpPr>
          <p:nvPr>
            <p:ph type="dt" sz="half" idx="2"/>
          </p:nvPr>
        </p:nvSpPr>
        <p:spPr>
          <a:xfrm>
            <a:off x="439364" y="6304415"/>
            <a:ext cx="847016" cy="133591"/>
          </a:xfrm>
          <a:prstGeom prst="rect">
            <a:avLst/>
          </a:prstGeom>
        </p:spPr>
        <p:txBody>
          <a:bodyPr vert="horz" lIns="91440" tIns="45720" rIns="91440" bIns="91440" rtlCol="0" anchor="ctr"/>
          <a:lstStyle>
            <a:lvl1pPr algn="r">
              <a:defRPr sz="1050">
                <a:solidFill>
                  <a:schemeClr val="bg2">
                    <a:alpha val="50000"/>
                  </a:schemeClr>
                </a:solidFill>
              </a:defRPr>
            </a:lvl1pPr>
          </a:lstStyle>
          <a:p>
            <a:r>
              <a:rPr lang="en-US" dirty="0"/>
              <a:t>2021  |</a:t>
            </a:r>
          </a:p>
        </p:txBody>
      </p:sp>
      <p:sp>
        <p:nvSpPr>
          <p:cNvPr id="12" name="Slide Number Placeholder 4">
            <a:extLst>
              <a:ext uri="{FF2B5EF4-FFF2-40B4-BE49-F238E27FC236}">
                <a16:creationId xmlns:a16="http://schemas.microsoft.com/office/drawing/2014/main" id="{DB94CAE9-6F1E-B949-B110-0662869AC464}"/>
              </a:ext>
            </a:extLst>
          </p:cNvPr>
          <p:cNvSpPr>
            <a:spLocks noGrp="1"/>
          </p:cNvSpPr>
          <p:nvPr>
            <p:ph type="sldNum" sz="quarter" idx="4"/>
          </p:nvPr>
        </p:nvSpPr>
        <p:spPr>
          <a:xfrm>
            <a:off x="1286380" y="6304415"/>
            <a:ext cx="457730" cy="133591"/>
          </a:xfrm>
          <a:prstGeom prst="rect">
            <a:avLst/>
          </a:prstGeom>
        </p:spPr>
        <p:txBody>
          <a:bodyPr vert="horz" lIns="91440" tIns="45720" rIns="91440" bIns="91440" rtlCol="0" anchor="ctr"/>
          <a:lstStyle>
            <a:lvl1pPr algn="l">
              <a:defRPr sz="1050">
                <a:solidFill>
                  <a:schemeClr val="bg2"/>
                </a:solidFill>
              </a:defRPr>
            </a:lvl1pPr>
          </a:lstStyle>
          <a:p>
            <a:fld id="{DF250469-B62C-0F44-897B-7C51B683C7AB}" type="slidenum">
              <a:rPr lang="en-US" smtClean="0"/>
              <a:pPr/>
              <a:t>‹#›</a:t>
            </a:fld>
            <a:endParaRPr lang="en-US" dirty="0"/>
          </a:p>
        </p:txBody>
      </p:sp>
    </p:spTree>
    <p:extLst>
      <p:ext uri="{BB962C8B-B14F-4D97-AF65-F5344CB8AC3E}">
        <p14:creationId xmlns:p14="http://schemas.microsoft.com/office/powerpoint/2010/main" val="850076729"/>
      </p:ext>
    </p:extLst>
  </p:cSld>
  <p:clrMap bg1="lt1" tx1="dk1" bg2="lt2" tx2="dk2" accent1="accent1" accent2="accent2" accent3="accent3" accent4="accent4" accent5="accent5" accent6="accent6" hlink="hlink" folHlink="folHlink"/>
  <p:sldLayoutIdLst>
    <p:sldLayoutId id="2147483663" r:id="rId1"/>
    <p:sldLayoutId id="2147483808" r:id="rId2"/>
    <p:sldLayoutId id="2147483810" r:id="rId3"/>
  </p:sldLayoutIdLst>
  <p:hf hdr="0" ftr="0" dt="0"/>
  <p:txStyles>
    <p:titleStyle>
      <a:lvl1pPr algn="l" defTabSz="914400" rtl="0" eaLnBrk="1" latinLnBrk="0" hangingPunct="1">
        <a:lnSpc>
          <a:spcPct val="90000"/>
        </a:lnSpc>
        <a:spcBef>
          <a:spcPct val="0"/>
        </a:spcBef>
        <a:buNone/>
        <a:defRPr sz="3600" b="1" kern="1200" spc="0">
          <a:solidFill>
            <a:schemeClr val="bg2"/>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400" kern="1200" spc="350" baseline="0">
          <a:solidFill>
            <a:schemeClr val="bg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bg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bg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bg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2" userDrawn="1">
          <p15:clr>
            <a:srgbClr val="F26B43"/>
          </p15:clr>
        </p15:guide>
        <p15:guide id="2" pos="264" userDrawn="1">
          <p15:clr>
            <a:srgbClr val="F26B43"/>
          </p15:clr>
        </p15:guide>
        <p15:guide id="3" pos="7416" userDrawn="1">
          <p15:clr>
            <a:srgbClr val="F26B43"/>
          </p15:clr>
        </p15:guide>
        <p15:guide id="4" orient="horz" pos="4056" userDrawn="1">
          <p15:clr>
            <a:srgbClr val="F26B43"/>
          </p15:clr>
        </p15:guide>
        <p15:guide id="5" orient="horz" pos="1992" userDrawn="1">
          <p15:clr>
            <a:srgbClr val="F26B43"/>
          </p15:clr>
        </p15:guide>
        <p15:guide id="6" orient="horz" pos="1296" userDrawn="1">
          <p15:clr>
            <a:srgbClr val="F26B43"/>
          </p15:clr>
        </p15:guide>
        <p15:guide id="7" pos="816" userDrawn="1">
          <p15:clr>
            <a:srgbClr val="F26B43"/>
          </p15:clr>
        </p15:guide>
        <p15:guide id="8" pos="484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1" name="Title 7">
            <a:extLst>
              <a:ext uri="{FF2B5EF4-FFF2-40B4-BE49-F238E27FC236}">
                <a16:creationId xmlns:a16="http://schemas.microsoft.com/office/drawing/2014/main" id="{FD110891-72CC-B746-A238-F0DC0B31137E}"/>
              </a:ext>
            </a:extLst>
          </p:cNvPr>
          <p:cNvSpPr txBox="1">
            <a:spLocks/>
          </p:cNvSpPr>
          <p:nvPr userDrawn="1"/>
        </p:nvSpPr>
        <p:spPr>
          <a:xfrm>
            <a:off x="964138" y="2656902"/>
            <a:ext cx="3314503" cy="199093"/>
          </a:xfrm>
          <a:prstGeom prst="rect">
            <a:avLst/>
          </a:prstGeom>
        </p:spPr>
        <p:txBody>
          <a:bodyPr/>
          <a:lstStyle>
            <a:lvl1pPr algn="l" defTabSz="914400" rtl="0" eaLnBrk="1" latinLnBrk="0" hangingPunct="1">
              <a:lnSpc>
                <a:spcPct val="90000"/>
              </a:lnSpc>
              <a:spcBef>
                <a:spcPct val="0"/>
              </a:spcBef>
              <a:buNone/>
              <a:defRPr sz="1200" b="0" i="0" kern="1200" spc="340" baseline="0">
                <a:solidFill>
                  <a:schemeClr val="bg2"/>
                </a:solidFill>
                <a:latin typeface="Century Gothic" panose="020B0502020202020204" pitchFamily="34" charset="0"/>
                <a:ea typeface="+mj-ea"/>
                <a:cs typeface="+mj-cs"/>
              </a:defRPr>
            </a:lvl1pPr>
          </a:lstStyle>
          <a:p>
            <a:endParaRPr lang="en-US" dirty="0"/>
          </a:p>
        </p:txBody>
      </p:sp>
      <p:sp>
        <p:nvSpPr>
          <p:cNvPr id="3" name="Title Placeholder 2">
            <a:extLst>
              <a:ext uri="{FF2B5EF4-FFF2-40B4-BE49-F238E27FC236}">
                <a16:creationId xmlns:a16="http://schemas.microsoft.com/office/drawing/2014/main" id="{05F51AE0-7874-6842-86D8-DA327A87ECE9}"/>
              </a:ext>
            </a:extLst>
          </p:cNvPr>
          <p:cNvSpPr>
            <a:spLocks noGrp="1"/>
          </p:cNvSpPr>
          <p:nvPr>
            <p:ph type="title"/>
          </p:nvPr>
        </p:nvSpPr>
        <p:spPr>
          <a:xfrm>
            <a:off x="463648" y="567041"/>
            <a:ext cx="6082862" cy="419100"/>
          </a:xfrm>
          <a:prstGeom prst="rect">
            <a:avLst/>
          </a:prstGeom>
        </p:spPr>
        <p:txBody>
          <a:bodyPr vert="horz" lIns="0" tIns="0" rIns="0" bIns="0" rtlCol="0" anchor="b" anchorCtr="0">
            <a:normAutofit/>
          </a:bodyPr>
          <a:lstStyle/>
          <a:p>
            <a:r>
              <a:rPr lang="en-US" dirty="0"/>
              <a:t>Header for slide goes here</a:t>
            </a:r>
          </a:p>
        </p:txBody>
      </p:sp>
      <p:pic>
        <p:nvPicPr>
          <p:cNvPr id="13" name="Picture 12" descr="A close up of a sign&#10;&#10;Description automatically generated">
            <a:extLst>
              <a:ext uri="{FF2B5EF4-FFF2-40B4-BE49-F238E27FC236}">
                <a16:creationId xmlns:a16="http://schemas.microsoft.com/office/drawing/2014/main" id="{9F87C30B-B0EB-E144-8308-D3A059B50F40}"/>
              </a:ext>
            </a:extLst>
          </p:cNvPr>
          <p:cNvPicPr>
            <a:picLocks noChangeAspect="1"/>
          </p:cNvPicPr>
          <p:nvPr userDrawn="1"/>
        </p:nvPicPr>
        <p:blipFill>
          <a:blip r:embed="rId4"/>
          <a:stretch>
            <a:fillRect/>
          </a:stretch>
        </p:blipFill>
        <p:spPr>
          <a:xfrm>
            <a:off x="11164824" y="501396"/>
            <a:ext cx="603504" cy="603504"/>
          </a:xfrm>
          <a:prstGeom prst="rect">
            <a:avLst/>
          </a:prstGeom>
        </p:spPr>
      </p:pic>
      <p:sp>
        <p:nvSpPr>
          <p:cNvPr id="4" name="Text Placeholder 3">
            <a:extLst>
              <a:ext uri="{FF2B5EF4-FFF2-40B4-BE49-F238E27FC236}">
                <a16:creationId xmlns:a16="http://schemas.microsoft.com/office/drawing/2014/main" id="{1EE8A63F-4DF3-6E4D-90DF-F4E11643C637}"/>
              </a:ext>
            </a:extLst>
          </p:cNvPr>
          <p:cNvSpPr>
            <a:spLocks noGrp="1"/>
          </p:cNvSpPr>
          <p:nvPr>
            <p:ph type="body" idx="1"/>
          </p:nvPr>
        </p:nvSpPr>
        <p:spPr>
          <a:xfrm>
            <a:off x="463648" y="1338424"/>
            <a:ext cx="10515600" cy="4351338"/>
          </a:xfrm>
          <a:prstGeom prst="rect">
            <a:avLst/>
          </a:prstGeom>
        </p:spPr>
        <p:txBody>
          <a:bodyPr vert="horz" lIns="91440" tIns="45720" rIns="91440" bIns="45720" rtlCol="0">
            <a:normAutofit/>
          </a:bodyPr>
          <a:lstStyle/>
          <a:p>
            <a:pPr lvl="0"/>
            <a:r>
              <a:rPr lang="en-US" dirty="0"/>
              <a:t>Click to edit master text styles</a:t>
            </a:r>
          </a:p>
          <a:p>
            <a:pPr lvl="0"/>
            <a:r>
              <a:rPr lang="en-US" dirty="0"/>
              <a:t>First </a:t>
            </a:r>
          </a:p>
          <a:p>
            <a:pPr lvl="1"/>
            <a:r>
              <a:rPr lang="en-US" dirty="0"/>
              <a:t>Second level </a:t>
            </a:r>
          </a:p>
          <a:p>
            <a:pPr lvl="2"/>
            <a:r>
              <a:rPr lang="en-US" dirty="0"/>
              <a:t>Third level </a:t>
            </a:r>
          </a:p>
          <a:p>
            <a:pPr lvl="5"/>
            <a:r>
              <a:rPr lang="en-US" dirty="0"/>
              <a:t>Fourth level </a:t>
            </a:r>
          </a:p>
          <a:p>
            <a:pPr lvl="3"/>
            <a:r>
              <a:rPr lang="en-US" dirty="0"/>
              <a:t>Fifth level </a:t>
            </a:r>
            <a:br>
              <a:rPr lang="en-US" dirty="0"/>
            </a:br>
            <a:endParaRPr lang="en-US" dirty="0"/>
          </a:p>
        </p:txBody>
      </p:sp>
      <p:sp>
        <p:nvSpPr>
          <p:cNvPr id="26" name="Date Placeholder 4">
            <a:extLst>
              <a:ext uri="{FF2B5EF4-FFF2-40B4-BE49-F238E27FC236}">
                <a16:creationId xmlns:a16="http://schemas.microsoft.com/office/drawing/2014/main" id="{0431B003-8D60-2F41-9919-5AB45CF422F4}"/>
              </a:ext>
            </a:extLst>
          </p:cNvPr>
          <p:cNvSpPr>
            <a:spLocks noGrp="1"/>
          </p:cNvSpPr>
          <p:nvPr>
            <p:ph type="dt" sz="half" idx="2"/>
          </p:nvPr>
        </p:nvSpPr>
        <p:spPr>
          <a:xfrm>
            <a:off x="10672549" y="6420241"/>
            <a:ext cx="832514" cy="137353"/>
          </a:xfrm>
          <a:prstGeom prst="rect">
            <a:avLst/>
          </a:prstGeom>
        </p:spPr>
        <p:txBody>
          <a:bodyPr vert="horz" lIns="91440" tIns="45720" rIns="91440" bIns="45720" rtlCol="0" anchor="ctr"/>
          <a:lstStyle>
            <a:lvl1pPr algn="r">
              <a:defRPr sz="1050">
                <a:solidFill>
                  <a:schemeClr val="tx1">
                    <a:alpha val="50000"/>
                  </a:schemeClr>
                </a:solidFill>
              </a:defRPr>
            </a:lvl1pPr>
          </a:lstStyle>
          <a:p>
            <a:r>
              <a:rPr lang="en-US" dirty="0"/>
              <a:t>2021  |</a:t>
            </a:r>
          </a:p>
        </p:txBody>
      </p:sp>
      <p:sp>
        <p:nvSpPr>
          <p:cNvPr id="27" name="Slide Number Placeholder 7">
            <a:extLst>
              <a:ext uri="{FF2B5EF4-FFF2-40B4-BE49-F238E27FC236}">
                <a16:creationId xmlns:a16="http://schemas.microsoft.com/office/drawing/2014/main" id="{7C83EC1E-10F8-714D-84C3-1120E5FD21D2}"/>
              </a:ext>
            </a:extLst>
          </p:cNvPr>
          <p:cNvSpPr>
            <a:spLocks noGrp="1"/>
          </p:cNvSpPr>
          <p:nvPr>
            <p:ph type="sldNum" sz="quarter" idx="4"/>
          </p:nvPr>
        </p:nvSpPr>
        <p:spPr>
          <a:xfrm>
            <a:off x="11517942" y="6415849"/>
            <a:ext cx="296277" cy="137352"/>
          </a:xfrm>
          <a:prstGeom prst="rect">
            <a:avLst/>
          </a:prstGeom>
        </p:spPr>
        <p:txBody>
          <a:bodyPr vert="horz" lIns="0" tIns="0" rIns="0" bIns="0" rtlCol="0" anchor="ctr"/>
          <a:lstStyle>
            <a:lvl1pPr algn="l">
              <a:defRPr sz="1050">
                <a:solidFill>
                  <a:schemeClr val="tx1"/>
                </a:solidFill>
              </a:defRPr>
            </a:lvl1pPr>
          </a:lstStyle>
          <a:p>
            <a:r>
              <a:rPr lang="en-US" dirty="0"/>
              <a:t>  </a:t>
            </a:r>
            <a:fld id="{E0E21186-8CC3-194A-9753-0BBC1EC778BB}" type="slidenum">
              <a:rPr lang="en-US" smtClean="0"/>
              <a:pPr/>
              <a:t>‹#›</a:t>
            </a:fld>
            <a:endParaRPr lang="en-US" dirty="0"/>
          </a:p>
        </p:txBody>
      </p:sp>
    </p:spTree>
    <p:extLst>
      <p:ext uri="{BB962C8B-B14F-4D97-AF65-F5344CB8AC3E}">
        <p14:creationId xmlns:p14="http://schemas.microsoft.com/office/powerpoint/2010/main" val="3842936411"/>
      </p:ext>
    </p:extLst>
  </p:cSld>
  <p:clrMap bg1="lt1" tx1="dk1" bg2="lt2" tx2="dk2" accent1="accent1" accent2="accent2" accent3="accent3" accent4="accent4" accent5="accent5" accent6="accent6" hlink="hlink" folHlink="folHlink"/>
  <p:sldLayoutIdLst>
    <p:sldLayoutId id="2147483803" r:id="rId1"/>
    <p:sldLayoutId id="2147483815" r:id="rId2"/>
  </p:sldLayoutIdLst>
  <p:hf hdr="0" ftr="0" dt="0"/>
  <p:txStyles>
    <p:titleStyle>
      <a:lvl1pPr algn="l" defTabSz="914400" rtl="0" eaLnBrk="1" latinLnBrk="0" hangingPunct="1">
        <a:lnSpc>
          <a:spcPct val="90000"/>
        </a:lnSpc>
        <a:spcBef>
          <a:spcPct val="0"/>
        </a:spcBef>
        <a:buNone/>
        <a:defRPr sz="3200" b="1" i="0" kern="1200">
          <a:solidFill>
            <a:schemeClr val="bg1"/>
          </a:solidFill>
          <a:latin typeface="Century Gothic" panose="020B0502020202020204" pitchFamily="34" charset="0"/>
          <a:ea typeface="+mj-ea"/>
          <a:cs typeface="+mj-cs"/>
        </a:defRPr>
      </a:lvl1pPr>
    </p:titleStyle>
    <p:bodyStyle>
      <a:lvl1pPr marL="285750" indent="-285750" algn="l" defTabSz="914400" rtl="0" eaLnBrk="1" latinLnBrk="0" hangingPunct="1">
        <a:lnSpc>
          <a:spcPct val="150000"/>
        </a:lnSpc>
        <a:spcBef>
          <a:spcPts val="0"/>
        </a:spcBef>
        <a:buFont typeface="Arial" panose="020B0604020202020204" pitchFamily="34" charset="0"/>
        <a:buChar char="•"/>
        <a:defRPr sz="1600" b="0" i="0" kern="0" spc="0" baseline="0">
          <a:solidFill>
            <a:schemeClr val="bg1"/>
          </a:solidFill>
          <a:latin typeface="+mj-lt"/>
          <a:ea typeface="+mn-ea"/>
          <a:cs typeface="+mn-cs"/>
        </a:defRPr>
      </a:lvl1pPr>
      <a:lvl2pPr marL="576263" indent="-287338" algn="l" defTabSz="914400" rtl="0" eaLnBrk="1" latinLnBrk="0" hangingPunct="1">
        <a:lnSpc>
          <a:spcPct val="150000"/>
        </a:lnSpc>
        <a:spcBef>
          <a:spcPts val="0"/>
        </a:spcBef>
        <a:buFont typeface="Arial" panose="020B0604020202020204" pitchFamily="34" charset="0"/>
        <a:buChar char="•"/>
        <a:tabLst/>
        <a:defRPr sz="1600" b="0" i="0" kern="1200" spc="0">
          <a:solidFill>
            <a:schemeClr val="bg1"/>
          </a:solidFill>
          <a:latin typeface="+mj-lt"/>
          <a:ea typeface="+mn-ea"/>
          <a:cs typeface="+mn-cs"/>
        </a:defRPr>
      </a:lvl2pPr>
      <a:lvl3pPr marL="914400" indent="-288925" algn="l" defTabSz="914400" rtl="0" eaLnBrk="1" latinLnBrk="0" hangingPunct="1">
        <a:lnSpc>
          <a:spcPct val="150000"/>
        </a:lnSpc>
        <a:spcBef>
          <a:spcPts val="0"/>
        </a:spcBef>
        <a:buFont typeface="Arial" panose="020B0604020202020204" pitchFamily="34" charset="0"/>
        <a:buChar char="•"/>
        <a:tabLst>
          <a:tab pos="746125" algn="l"/>
        </a:tabLst>
        <a:defRPr sz="1400" b="0" i="0" kern="1200" spc="0">
          <a:solidFill>
            <a:schemeClr val="bg1"/>
          </a:solidFill>
          <a:latin typeface="+mn-lt"/>
          <a:ea typeface="+mn-ea"/>
          <a:cs typeface="+mn-cs"/>
        </a:defRPr>
      </a:lvl3pPr>
      <a:lvl4pPr marL="1203325" indent="287338" algn="l" defTabSz="914400" rtl="0" eaLnBrk="1" latinLnBrk="0" hangingPunct="1">
        <a:lnSpc>
          <a:spcPct val="150000"/>
        </a:lnSpc>
        <a:spcBef>
          <a:spcPts val="0"/>
        </a:spcBef>
        <a:buFont typeface="Arial" panose="020B0604020202020204" pitchFamily="34" charset="0"/>
        <a:buChar char="•"/>
        <a:tabLst/>
        <a:defRPr sz="1400" b="0" i="0" kern="1200" spc="0">
          <a:solidFill>
            <a:schemeClr val="bg1"/>
          </a:solidFill>
          <a:latin typeface="+mn-lt"/>
          <a:ea typeface="+mn-ea"/>
          <a:cs typeface="+mn-cs"/>
        </a:defRPr>
      </a:lvl4pPr>
      <a:lvl5pPr marL="173736" indent="-173736" algn="l" defTabSz="914400" rtl="0" eaLnBrk="1" latinLnBrk="0" hangingPunct="1">
        <a:lnSpc>
          <a:spcPct val="90000"/>
        </a:lnSpc>
        <a:spcBef>
          <a:spcPts val="1000"/>
        </a:spcBef>
        <a:buFont typeface="Arial" panose="020B0604020202020204" pitchFamily="34" charset="0"/>
        <a:buChar char="•"/>
        <a:tabLst/>
        <a:defRPr sz="1600" b="0" i="0" kern="1200" spc="0">
          <a:solidFill>
            <a:schemeClr val="bg1"/>
          </a:solidFill>
          <a:latin typeface="Century Gothic" panose="020B0502020202020204" pitchFamily="34" charset="0"/>
          <a:ea typeface="+mn-ea"/>
          <a:cs typeface="+mn-cs"/>
        </a:defRPr>
      </a:lvl5pPr>
      <a:lvl6pPr marL="1203325" indent="-288925" algn="l" defTabSz="914400" rtl="0" eaLnBrk="1" latinLnBrk="0" hangingPunct="1">
        <a:lnSpc>
          <a:spcPct val="150000"/>
        </a:lnSpc>
        <a:spcBef>
          <a:spcPts val="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416">
          <p15:clr>
            <a:srgbClr val="F26B43"/>
          </p15:clr>
        </p15:guide>
        <p15:guide id="2" pos="264">
          <p15:clr>
            <a:srgbClr val="F26B43"/>
          </p15:clr>
        </p15:guide>
        <p15:guide id="3" orient="horz" pos="360">
          <p15:clr>
            <a:srgbClr val="F26B43"/>
          </p15:clr>
        </p15:guide>
        <p15:guide id="4" orient="horz" pos="624">
          <p15:clr>
            <a:srgbClr val="F26B43"/>
          </p15:clr>
        </p15:guide>
        <p15:guide id="6" orient="horz" pos="696">
          <p15:clr>
            <a:srgbClr val="F26B43"/>
          </p15:clr>
        </p15:guide>
        <p15:guide id="7" orient="horz" pos="3912">
          <p15:clr>
            <a:srgbClr val="F26B43"/>
          </p15:clr>
        </p15:guide>
        <p15:guide id="8" orient="horz" pos="4200">
          <p15:clr>
            <a:srgbClr val="F26B43"/>
          </p15:clr>
        </p15:guide>
        <p15:guide id="9" orient="horz" pos="4128" userDrawn="1">
          <p15:clr>
            <a:srgbClr val="F26B43"/>
          </p15:clr>
        </p15:guide>
        <p15:guide id="10" orient="horz" pos="4032"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1" name="Title 7">
            <a:extLst>
              <a:ext uri="{FF2B5EF4-FFF2-40B4-BE49-F238E27FC236}">
                <a16:creationId xmlns:a16="http://schemas.microsoft.com/office/drawing/2014/main" id="{FD110891-72CC-B746-A238-F0DC0B31137E}"/>
              </a:ext>
            </a:extLst>
          </p:cNvPr>
          <p:cNvSpPr txBox="1">
            <a:spLocks/>
          </p:cNvSpPr>
          <p:nvPr userDrawn="1"/>
        </p:nvSpPr>
        <p:spPr>
          <a:xfrm>
            <a:off x="964138" y="2656902"/>
            <a:ext cx="3314503" cy="199093"/>
          </a:xfrm>
          <a:prstGeom prst="rect">
            <a:avLst/>
          </a:prstGeom>
        </p:spPr>
        <p:txBody>
          <a:bodyPr/>
          <a:lstStyle>
            <a:lvl1pPr algn="l" defTabSz="914400" rtl="0" eaLnBrk="1" latinLnBrk="0" hangingPunct="1">
              <a:lnSpc>
                <a:spcPct val="90000"/>
              </a:lnSpc>
              <a:spcBef>
                <a:spcPct val="0"/>
              </a:spcBef>
              <a:buNone/>
              <a:defRPr sz="1200" b="0" i="0" kern="1200" spc="340" baseline="0">
                <a:solidFill>
                  <a:schemeClr val="bg2"/>
                </a:solidFill>
                <a:latin typeface="Century Gothic" panose="020B0502020202020204" pitchFamily="34" charset="0"/>
                <a:ea typeface="+mj-ea"/>
                <a:cs typeface="+mj-cs"/>
              </a:defRPr>
            </a:lvl1pPr>
          </a:lstStyle>
          <a:p>
            <a:endParaRPr lang="en-US" dirty="0"/>
          </a:p>
        </p:txBody>
      </p:sp>
      <p:sp>
        <p:nvSpPr>
          <p:cNvPr id="3" name="Title Placeholder 2">
            <a:extLst>
              <a:ext uri="{FF2B5EF4-FFF2-40B4-BE49-F238E27FC236}">
                <a16:creationId xmlns:a16="http://schemas.microsoft.com/office/drawing/2014/main" id="{05F51AE0-7874-6842-86D8-DA327A87ECE9}"/>
              </a:ext>
            </a:extLst>
          </p:cNvPr>
          <p:cNvSpPr>
            <a:spLocks noGrp="1"/>
          </p:cNvSpPr>
          <p:nvPr>
            <p:ph type="title"/>
          </p:nvPr>
        </p:nvSpPr>
        <p:spPr>
          <a:xfrm>
            <a:off x="463648" y="567041"/>
            <a:ext cx="6082862" cy="419100"/>
          </a:xfrm>
          <a:prstGeom prst="rect">
            <a:avLst/>
          </a:prstGeom>
        </p:spPr>
        <p:txBody>
          <a:bodyPr vert="horz" lIns="0" tIns="0" rIns="0" bIns="0" rtlCol="0" anchor="b" anchorCtr="0">
            <a:normAutofit/>
          </a:bodyPr>
          <a:lstStyle/>
          <a:p>
            <a:r>
              <a:rPr lang="en-US" dirty="0"/>
              <a:t>Header for slide goes here</a:t>
            </a:r>
          </a:p>
        </p:txBody>
      </p:sp>
      <p:pic>
        <p:nvPicPr>
          <p:cNvPr id="13" name="Picture 12" descr="A close up of a sign&#10;&#10;Description automatically generated">
            <a:extLst>
              <a:ext uri="{FF2B5EF4-FFF2-40B4-BE49-F238E27FC236}">
                <a16:creationId xmlns:a16="http://schemas.microsoft.com/office/drawing/2014/main" id="{9F87C30B-B0EB-E144-8308-D3A059B50F40}"/>
              </a:ext>
            </a:extLst>
          </p:cNvPr>
          <p:cNvPicPr>
            <a:picLocks noChangeAspect="1"/>
          </p:cNvPicPr>
          <p:nvPr userDrawn="1"/>
        </p:nvPicPr>
        <p:blipFill>
          <a:blip r:embed="rId3"/>
          <a:stretch>
            <a:fillRect/>
          </a:stretch>
        </p:blipFill>
        <p:spPr>
          <a:xfrm>
            <a:off x="11164850" y="501396"/>
            <a:ext cx="603504" cy="603504"/>
          </a:xfrm>
          <a:prstGeom prst="rect">
            <a:avLst/>
          </a:prstGeom>
        </p:spPr>
      </p:pic>
      <p:sp>
        <p:nvSpPr>
          <p:cNvPr id="4" name="Text Placeholder 3">
            <a:extLst>
              <a:ext uri="{FF2B5EF4-FFF2-40B4-BE49-F238E27FC236}">
                <a16:creationId xmlns:a16="http://schemas.microsoft.com/office/drawing/2014/main" id="{1EE8A63F-4DF3-6E4D-90DF-F4E11643C637}"/>
              </a:ext>
            </a:extLst>
          </p:cNvPr>
          <p:cNvSpPr>
            <a:spLocks noGrp="1"/>
          </p:cNvSpPr>
          <p:nvPr>
            <p:ph type="body" idx="1"/>
          </p:nvPr>
        </p:nvSpPr>
        <p:spPr>
          <a:xfrm>
            <a:off x="419100" y="1333500"/>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4">
            <a:extLst>
              <a:ext uri="{FF2B5EF4-FFF2-40B4-BE49-F238E27FC236}">
                <a16:creationId xmlns:a16="http://schemas.microsoft.com/office/drawing/2014/main" id="{E8BFCA31-4EB9-CC41-A33A-193FD97465B6}"/>
              </a:ext>
            </a:extLst>
          </p:cNvPr>
          <p:cNvSpPr>
            <a:spLocks noGrp="1"/>
          </p:cNvSpPr>
          <p:nvPr>
            <p:ph type="dt" sz="half" idx="2"/>
          </p:nvPr>
        </p:nvSpPr>
        <p:spPr>
          <a:xfrm>
            <a:off x="10672549" y="6420241"/>
            <a:ext cx="832514" cy="137353"/>
          </a:xfrm>
          <a:prstGeom prst="rect">
            <a:avLst/>
          </a:prstGeom>
        </p:spPr>
        <p:txBody>
          <a:bodyPr vert="horz" lIns="91440" tIns="45720" rIns="91440" bIns="45720" rtlCol="0" anchor="ctr"/>
          <a:lstStyle>
            <a:lvl1pPr algn="r">
              <a:defRPr sz="1050">
                <a:solidFill>
                  <a:schemeClr val="bg1">
                    <a:alpha val="50000"/>
                  </a:schemeClr>
                </a:solidFill>
              </a:defRPr>
            </a:lvl1pPr>
          </a:lstStyle>
          <a:p>
            <a:r>
              <a:rPr lang="en-US" dirty="0"/>
              <a:t>2021  |</a:t>
            </a:r>
          </a:p>
        </p:txBody>
      </p:sp>
      <p:sp>
        <p:nvSpPr>
          <p:cNvPr id="12" name="Slide Number Placeholder 7">
            <a:extLst>
              <a:ext uri="{FF2B5EF4-FFF2-40B4-BE49-F238E27FC236}">
                <a16:creationId xmlns:a16="http://schemas.microsoft.com/office/drawing/2014/main" id="{484372DB-FA13-0549-9B49-79CF33FAAB2D}"/>
              </a:ext>
            </a:extLst>
          </p:cNvPr>
          <p:cNvSpPr>
            <a:spLocks noGrp="1"/>
          </p:cNvSpPr>
          <p:nvPr>
            <p:ph type="sldNum" sz="quarter" idx="4"/>
          </p:nvPr>
        </p:nvSpPr>
        <p:spPr>
          <a:xfrm>
            <a:off x="11505063" y="6420241"/>
            <a:ext cx="324997" cy="140185"/>
          </a:xfrm>
          <a:prstGeom prst="rect">
            <a:avLst/>
          </a:prstGeom>
        </p:spPr>
        <p:txBody>
          <a:bodyPr vert="horz" lIns="0" tIns="0" rIns="0" bIns="0" rtlCol="0" anchor="ctr"/>
          <a:lstStyle>
            <a:lvl1pPr algn="l">
              <a:defRPr sz="1050">
                <a:solidFill>
                  <a:schemeClr val="bg1"/>
                </a:solidFill>
              </a:defRPr>
            </a:lvl1pPr>
          </a:lstStyle>
          <a:p>
            <a:r>
              <a:rPr lang="en-US" dirty="0"/>
              <a:t>  </a:t>
            </a:r>
            <a:fld id="{E0E21186-8CC3-194A-9753-0BBC1EC778BB}" type="slidenum">
              <a:rPr lang="en-US" smtClean="0"/>
              <a:pPr/>
              <a:t>‹#›</a:t>
            </a:fld>
            <a:endParaRPr lang="en-US" dirty="0"/>
          </a:p>
        </p:txBody>
      </p:sp>
    </p:spTree>
    <p:extLst>
      <p:ext uri="{BB962C8B-B14F-4D97-AF65-F5344CB8AC3E}">
        <p14:creationId xmlns:p14="http://schemas.microsoft.com/office/powerpoint/2010/main" val="3954890980"/>
      </p:ext>
    </p:extLst>
  </p:cSld>
  <p:clrMap bg1="lt1" tx1="dk1" bg2="lt2" tx2="dk2" accent1="accent1" accent2="accent2" accent3="accent3" accent4="accent4" accent5="accent5" accent6="accent6" hlink="hlink" folHlink="folHlink"/>
  <p:sldLayoutIdLst>
    <p:sldLayoutId id="2147483772" r:id="rId1"/>
  </p:sldLayoutIdLst>
  <p:hf hdr="0" ftr="0" dt="0"/>
  <p:txStyles>
    <p:titleStyle>
      <a:lvl1pPr algn="l" defTabSz="914400" rtl="0" eaLnBrk="1" latinLnBrk="0" hangingPunct="1">
        <a:lnSpc>
          <a:spcPct val="90000"/>
        </a:lnSpc>
        <a:spcBef>
          <a:spcPct val="0"/>
        </a:spcBef>
        <a:buNone/>
        <a:defRPr sz="3200" b="1" i="0" kern="1200">
          <a:solidFill>
            <a:schemeClr val="bg1"/>
          </a:solidFill>
          <a:latin typeface="Century Gothic" panose="020B0502020202020204" pitchFamily="34" charset="0"/>
          <a:ea typeface="+mj-ea"/>
          <a:cs typeface="+mj-cs"/>
        </a:defRPr>
      </a:lvl1pPr>
    </p:titleStyle>
    <p:bodyStyle>
      <a:lvl1pPr marL="0" indent="0" algn="l" defTabSz="914400" rtl="0" eaLnBrk="1" latinLnBrk="0" hangingPunct="1">
        <a:lnSpc>
          <a:spcPct val="150000"/>
        </a:lnSpc>
        <a:spcBef>
          <a:spcPts val="0"/>
        </a:spcBef>
        <a:buFont typeface="Arial" panose="020B0604020202020204" pitchFamily="34" charset="0"/>
        <a:buNone/>
        <a:defRPr sz="1600" b="0" i="0" kern="0" spc="0" baseline="0">
          <a:solidFill>
            <a:schemeClr val="bg1"/>
          </a:solidFill>
          <a:latin typeface="Century Gothic" panose="020B0502020202020204" pitchFamily="34" charset="0"/>
          <a:ea typeface="+mn-ea"/>
          <a:cs typeface="+mn-cs"/>
        </a:defRPr>
      </a:lvl1pPr>
      <a:lvl2pPr marL="576263" indent="-287338" algn="l" defTabSz="914400" rtl="0" eaLnBrk="1" latinLnBrk="0" hangingPunct="1">
        <a:lnSpc>
          <a:spcPct val="150000"/>
        </a:lnSpc>
        <a:spcBef>
          <a:spcPts val="0"/>
        </a:spcBef>
        <a:buFont typeface="Arial" panose="020B0604020202020204" pitchFamily="34" charset="0"/>
        <a:buChar char="•"/>
        <a:tabLst/>
        <a:defRPr sz="1600" b="0" i="0" kern="1200">
          <a:solidFill>
            <a:schemeClr val="tx1"/>
          </a:solidFill>
          <a:latin typeface="Century Gothic" panose="020B0502020202020204" pitchFamily="34" charset="0"/>
          <a:ea typeface="+mn-ea"/>
          <a:cs typeface="+mn-cs"/>
        </a:defRPr>
      </a:lvl2pPr>
      <a:lvl3pPr marL="854075" indent="-277813" algn="l" defTabSz="914400" rtl="0" eaLnBrk="1" latinLnBrk="0" hangingPunct="1">
        <a:lnSpc>
          <a:spcPct val="150000"/>
        </a:lnSpc>
        <a:spcBef>
          <a:spcPts val="0"/>
        </a:spcBef>
        <a:buFont typeface="Arial" panose="020B0604020202020204" pitchFamily="34" charset="0"/>
        <a:buChar char="•"/>
        <a:tabLst/>
        <a:defRPr sz="1400" b="0" i="0" kern="1200">
          <a:solidFill>
            <a:schemeClr val="tx1"/>
          </a:solidFill>
          <a:latin typeface="Century Gothic" panose="020B0502020202020204" pitchFamily="34" charset="0"/>
          <a:ea typeface="+mn-ea"/>
          <a:cs typeface="+mn-cs"/>
        </a:defRPr>
      </a:lvl3pPr>
      <a:lvl4pPr marL="1143000" indent="-288925" algn="l" defTabSz="914400" rtl="0" eaLnBrk="1" latinLnBrk="0" hangingPunct="1">
        <a:lnSpc>
          <a:spcPct val="150000"/>
        </a:lnSpc>
        <a:spcBef>
          <a:spcPts val="0"/>
        </a:spcBef>
        <a:buFont typeface="Arial" panose="020B0604020202020204" pitchFamily="34" charset="0"/>
        <a:buChar char="•"/>
        <a:tabLst/>
        <a:defRPr sz="1400" b="0" i="0" kern="1200">
          <a:solidFill>
            <a:schemeClr val="tx1"/>
          </a:solidFill>
          <a:latin typeface="Century Gothic" panose="020B0502020202020204" pitchFamily="34" charset="0"/>
          <a:ea typeface="+mn-ea"/>
          <a:cs typeface="+mn-cs"/>
        </a:defRPr>
      </a:lvl4pPr>
      <a:lvl5pPr marL="1431925" indent="-288925" algn="l" defTabSz="914400" rtl="0" eaLnBrk="1" latinLnBrk="0" hangingPunct="1">
        <a:lnSpc>
          <a:spcPct val="150000"/>
        </a:lnSpc>
        <a:spcBef>
          <a:spcPts val="0"/>
        </a:spcBef>
        <a:buFont typeface="Arial" panose="020B0604020202020204" pitchFamily="34" charset="0"/>
        <a:buChar char="•"/>
        <a:tabLst/>
        <a:defRPr sz="1400" b="0" i="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416">
          <p15:clr>
            <a:srgbClr val="F26B43"/>
          </p15:clr>
        </p15:guide>
        <p15:guide id="2" pos="264">
          <p15:clr>
            <a:srgbClr val="F26B43"/>
          </p15:clr>
        </p15:guide>
        <p15:guide id="3" orient="horz" pos="360">
          <p15:clr>
            <a:srgbClr val="F26B43"/>
          </p15:clr>
        </p15:guide>
        <p15:guide id="5" orient="horz" pos="840" userDrawn="1">
          <p15:clr>
            <a:srgbClr val="F26B43"/>
          </p15:clr>
        </p15:guide>
        <p15:guide id="6" orient="horz" pos="624" userDrawn="1">
          <p15:clr>
            <a:srgbClr val="F26B43"/>
          </p15:clr>
        </p15:guide>
        <p15:guide id="7" orient="horz" pos="3912">
          <p15:clr>
            <a:srgbClr val="F26B43"/>
          </p15:clr>
        </p15:guide>
        <p15:guide id="8" orient="horz" pos="4200">
          <p15:clr>
            <a:srgbClr val="F26B43"/>
          </p15:clr>
        </p15:guide>
        <p15:guide id="9" orient="horz" pos="4152">
          <p15:clr>
            <a:srgbClr val="F26B43"/>
          </p15:clr>
        </p15:guide>
        <p15:guide id="10" orient="horz" pos="4008"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4721D273-2F5A-9846-833E-886CB2A68554}"/>
              </a:ext>
            </a:extLst>
          </p:cNvPr>
          <p:cNvPicPr>
            <a:picLocks noChangeAspect="1"/>
          </p:cNvPicPr>
          <p:nvPr/>
        </p:nvPicPr>
        <p:blipFill>
          <a:blip r:embed="rId5"/>
          <a:stretch>
            <a:fillRect/>
          </a:stretch>
        </p:blipFill>
        <p:spPr>
          <a:xfrm>
            <a:off x="9736620" y="6106295"/>
            <a:ext cx="2016016" cy="457200"/>
          </a:xfrm>
          <a:prstGeom prst="rect">
            <a:avLst/>
          </a:prstGeom>
        </p:spPr>
      </p:pic>
      <p:sp>
        <p:nvSpPr>
          <p:cNvPr id="8" name="Text Placeholder 5">
            <a:extLst>
              <a:ext uri="{FF2B5EF4-FFF2-40B4-BE49-F238E27FC236}">
                <a16:creationId xmlns:a16="http://schemas.microsoft.com/office/drawing/2014/main" id="{B8CB9436-A061-6246-9B63-3EA5F806197F}"/>
              </a:ext>
            </a:extLst>
          </p:cNvPr>
          <p:cNvSpPr txBox="1">
            <a:spLocks/>
          </p:cNvSpPr>
          <p:nvPr userDrawn="1"/>
        </p:nvSpPr>
        <p:spPr>
          <a:xfrm>
            <a:off x="1286380" y="3176964"/>
            <a:ext cx="6343185" cy="232158"/>
          </a:xfrm>
          <a:prstGeom prst="rect">
            <a:avLst/>
          </a:prstGeom>
        </p:spPr>
        <p:txBody>
          <a:bodyPr vert="horz" lIns="0" tIns="45720" rIns="0" bIns="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spc="350" baseline="0">
                <a:solidFill>
                  <a:schemeClr val="bg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bg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bg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bg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Title Placeholder 5">
            <a:extLst>
              <a:ext uri="{FF2B5EF4-FFF2-40B4-BE49-F238E27FC236}">
                <a16:creationId xmlns:a16="http://schemas.microsoft.com/office/drawing/2014/main" id="{7FA55B95-B745-A54E-AC4F-4751FDE1AE18}"/>
              </a:ext>
            </a:extLst>
          </p:cNvPr>
          <p:cNvSpPr>
            <a:spLocks noGrp="1"/>
          </p:cNvSpPr>
          <p:nvPr>
            <p:ph type="title"/>
          </p:nvPr>
        </p:nvSpPr>
        <p:spPr>
          <a:xfrm>
            <a:off x="1295400" y="2057400"/>
            <a:ext cx="6400800" cy="1115641"/>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9" name="Date Placeholder 2">
            <a:extLst>
              <a:ext uri="{FF2B5EF4-FFF2-40B4-BE49-F238E27FC236}">
                <a16:creationId xmlns:a16="http://schemas.microsoft.com/office/drawing/2014/main" id="{DBC4151B-A858-AF41-A42E-3284F8BD9710}"/>
              </a:ext>
            </a:extLst>
          </p:cNvPr>
          <p:cNvSpPr>
            <a:spLocks noGrp="1"/>
          </p:cNvSpPr>
          <p:nvPr>
            <p:ph type="dt" sz="half" idx="2"/>
          </p:nvPr>
        </p:nvSpPr>
        <p:spPr>
          <a:xfrm>
            <a:off x="439364" y="6304415"/>
            <a:ext cx="847016" cy="133591"/>
          </a:xfrm>
          <a:prstGeom prst="rect">
            <a:avLst/>
          </a:prstGeom>
        </p:spPr>
        <p:txBody>
          <a:bodyPr vert="horz" lIns="91440" tIns="45720" rIns="91440" bIns="91440" rtlCol="0" anchor="ctr"/>
          <a:lstStyle>
            <a:lvl1pPr algn="r">
              <a:defRPr sz="1050">
                <a:solidFill>
                  <a:schemeClr val="bg2">
                    <a:alpha val="50000"/>
                  </a:schemeClr>
                </a:solidFill>
              </a:defRPr>
            </a:lvl1pPr>
          </a:lstStyle>
          <a:p>
            <a:r>
              <a:rPr lang="en-US" dirty="0"/>
              <a:t>2021  |</a:t>
            </a:r>
          </a:p>
        </p:txBody>
      </p:sp>
      <p:sp>
        <p:nvSpPr>
          <p:cNvPr id="12" name="Slide Number Placeholder 4">
            <a:extLst>
              <a:ext uri="{FF2B5EF4-FFF2-40B4-BE49-F238E27FC236}">
                <a16:creationId xmlns:a16="http://schemas.microsoft.com/office/drawing/2014/main" id="{DB94CAE9-6F1E-B949-B110-0662869AC464}"/>
              </a:ext>
            </a:extLst>
          </p:cNvPr>
          <p:cNvSpPr>
            <a:spLocks noGrp="1"/>
          </p:cNvSpPr>
          <p:nvPr>
            <p:ph type="sldNum" sz="quarter" idx="4"/>
          </p:nvPr>
        </p:nvSpPr>
        <p:spPr>
          <a:xfrm>
            <a:off x="1286380" y="6304415"/>
            <a:ext cx="457730" cy="133591"/>
          </a:xfrm>
          <a:prstGeom prst="rect">
            <a:avLst/>
          </a:prstGeom>
        </p:spPr>
        <p:txBody>
          <a:bodyPr vert="horz" lIns="91440" tIns="45720" rIns="91440" bIns="91440" rtlCol="0" anchor="ctr"/>
          <a:lstStyle>
            <a:lvl1pPr algn="l">
              <a:defRPr sz="1050">
                <a:solidFill>
                  <a:schemeClr val="bg2"/>
                </a:solidFill>
              </a:defRPr>
            </a:lvl1pPr>
          </a:lstStyle>
          <a:p>
            <a:fld id="{DF250469-B62C-0F44-897B-7C51B683C7AB}" type="slidenum">
              <a:rPr lang="en-US" smtClean="0"/>
              <a:pPr/>
              <a:t>‹#›</a:t>
            </a:fld>
            <a:endParaRPr lang="en-US" dirty="0"/>
          </a:p>
        </p:txBody>
      </p:sp>
    </p:spTree>
    <p:extLst>
      <p:ext uri="{BB962C8B-B14F-4D97-AF65-F5344CB8AC3E}">
        <p14:creationId xmlns:p14="http://schemas.microsoft.com/office/powerpoint/2010/main" val="4171313502"/>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Lst>
  <p:hf hdr="0"/>
  <p:txStyles>
    <p:titleStyle>
      <a:lvl1pPr algn="l" defTabSz="914400" rtl="0" eaLnBrk="1" latinLnBrk="0" hangingPunct="1">
        <a:lnSpc>
          <a:spcPct val="90000"/>
        </a:lnSpc>
        <a:spcBef>
          <a:spcPct val="0"/>
        </a:spcBef>
        <a:buNone/>
        <a:defRPr sz="3600" b="1" kern="1200" spc="0">
          <a:solidFill>
            <a:schemeClr val="bg2"/>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400" kern="1200" spc="350" baseline="0">
          <a:solidFill>
            <a:schemeClr val="bg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bg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bg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bg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2">
          <p15:clr>
            <a:srgbClr val="F26B43"/>
          </p15:clr>
        </p15:guide>
        <p15:guide id="2" pos="264">
          <p15:clr>
            <a:srgbClr val="F26B43"/>
          </p15:clr>
        </p15:guide>
        <p15:guide id="3" pos="7416">
          <p15:clr>
            <a:srgbClr val="F26B43"/>
          </p15:clr>
        </p15:guide>
        <p15:guide id="4" orient="horz" pos="4056">
          <p15:clr>
            <a:srgbClr val="F26B43"/>
          </p15:clr>
        </p15:guide>
        <p15:guide id="5" orient="horz" pos="1992">
          <p15:clr>
            <a:srgbClr val="F26B43"/>
          </p15:clr>
        </p15:guide>
        <p15:guide id="6" orient="horz" pos="1296">
          <p15:clr>
            <a:srgbClr val="F26B43"/>
          </p15:clr>
        </p15:guide>
        <p15:guide id="7" pos="816">
          <p15:clr>
            <a:srgbClr val="F26B43"/>
          </p15:clr>
        </p15:guide>
        <p15:guide id="8" pos="48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0.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16.sv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hyperlink" Target="https://americorps.gov/grantees-sponsors/directs-territories-tribes?field_document_type_tax_target_id=19756#resources" TargetMode="External"/><Relationship Id="rId2" Type="http://schemas.openxmlformats.org/officeDocument/2006/relationships/notesSlide" Target="../notesSlides/notesSlide44.xml"/><Relationship Id="rId1" Type="http://schemas.openxmlformats.org/officeDocument/2006/relationships/slideLayout" Target="../slideLayouts/slideLayout4.xml"/><Relationship Id="rId5" Type="http://schemas.openxmlformats.org/officeDocument/2006/relationships/hyperlink" Target="https://americorpsevaluationta.norc.org/" TargetMode="External"/><Relationship Id="rId4" Type="http://schemas.openxmlformats.org/officeDocument/2006/relationships/hyperlink" Target="https://www.americorps.gov/grantees-sponsors/evaluation-resources"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www.eval.org/" TargetMode="External"/><Relationship Id="rId2" Type="http://schemas.openxmlformats.org/officeDocument/2006/relationships/notesSlide" Target="../notesSlides/notesSlide45.xml"/><Relationship Id="rId1" Type="http://schemas.openxmlformats.org/officeDocument/2006/relationships/slideLayout" Target="../slideLayouts/slideLayout4.xml"/><Relationship Id="rId5" Type="http://schemas.openxmlformats.org/officeDocument/2006/relationships/hyperlink" Target="http://www.innonet.org/" TargetMode="External"/><Relationship Id="rId4" Type="http://schemas.openxmlformats.org/officeDocument/2006/relationships/hyperlink" Target="http://www.wmich.edu/evalctr/"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hyperlink" Target="mailto:markovitz-carrie@norc.org" TargetMode="External"/><Relationship Id="rId2" Type="http://schemas.openxmlformats.org/officeDocument/2006/relationships/notesSlide" Target="../notesSlides/notesSlide47.xml"/><Relationship Id="rId1" Type="http://schemas.openxmlformats.org/officeDocument/2006/relationships/slideLayout" Target="../slideLayouts/slideLayout8.xml"/><Relationship Id="rId4" Type="http://schemas.openxmlformats.org/officeDocument/2006/relationships/hyperlink" Target="mailto:evaluation@cns.gov"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00FCF17-EA5C-4105-BAFC-09CDE49055C1}"/>
              </a:ext>
            </a:extLst>
          </p:cNvPr>
          <p:cNvSpPr>
            <a:spLocks noGrp="1"/>
          </p:cNvSpPr>
          <p:nvPr>
            <p:ph type="body" sz="quarter" idx="13"/>
          </p:nvPr>
        </p:nvSpPr>
        <p:spPr>
          <a:xfrm>
            <a:off x="1295400" y="1760699"/>
            <a:ext cx="3722077" cy="273050"/>
          </a:xfrm>
        </p:spPr>
        <p:txBody>
          <a:bodyPr/>
          <a:lstStyle/>
          <a:p>
            <a:r>
              <a:rPr lang="en-US" dirty="0"/>
              <a:t>NORC at the University of Chicago</a:t>
            </a:r>
          </a:p>
        </p:txBody>
      </p:sp>
      <p:sp>
        <p:nvSpPr>
          <p:cNvPr id="3" name="Text Placeholder 2">
            <a:extLst>
              <a:ext uri="{FF2B5EF4-FFF2-40B4-BE49-F238E27FC236}">
                <a16:creationId xmlns:a16="http://schemas.microsoft.com/office/drawing/2014/main" id="{CE8D7496-7D52-4A55-8EAE-6B31A5ABBADB}"/>
              </a:ext>
            </a:extLst>
          </p:cNvPr>
          <p:cNvSpPr>
            <a:spLocks noGrp="1"/>
          </p:cNvSpPr>
          <p:nvPr>
            <p:ph type="body" sz="quarter" idx="14"/>
          </p:nvPr>
        </p:nvSpPr>
        <p:spPr/>
        <p:txBody>
          <a:bodyPr/>
          <a:lstStyle/>
          <a:p>
            <a:endParaRPr lang="en-US" dirty="0"/>
          </a:p>
        </p:txBody>
      </p:sp>
      <p:sp>
        <p:nvSpPr>
          <p:cNvPr id="4" name="Title 3">
            <a:extLst>
              <a:ext uri="{FF2B5EF4-FFF2-40B4-BE49-F238E27FC236}">
                <a16:creationId xmlns:a16="http://schemas.microsoft.com/office/drawing/2014/main" id="{71CD408B-F6E6-4B97-AA31-F3C5F8705A18}"/>
              </a:ext>
            </a:extLst>
          </p:cNvPr>
          <p:cNvSpPr>
            <a:spLocks noGrp="1"/>
          </p:cNvSpPr>
          <p:nvPr>
            <p:ph type="title"/>
          </p:nvPr>
        </p:nvSpPr>
        <p:spPr>
          <a:xfrm>
            <a:off x="1295400" y="2057400"/>
            <a:ext cx="8336280" cy="1115641"/>
          </a:xfrm>
        </p:spPr>
        <p:txBody>
          <a:bodyPr>
            <a:normAutofit/>
          </a:bodyPr>
          <a:lstStyle/>
          <a:p>
            <a:r>
              <a:rPr lang="en-US" dirty="0"/>
              <a:t>Overview of Evaluation Designs</a:t>
            </a:r>
          </a:p>
        </p:txBody>
      </p:sp>
      <p:sp>
        <p:nvSpPr>
          <p:cNvPr id="6" name="Slide Number Placeholder 5">
            <a:extLst>
              <a:ext uri="{FF2B5EF4-FFF2-40B4-BE49-F238E27FC236}">
                <a16:creationId xmlns:a16="http://schemas.microsoft.com/office/drawing/2014/main" id="{713112FF-077A-4DFC-BA82-2B9C6091A0A0}"/>
              </a:ext>
            </a:extLst>
          </p:cNvPr>
          <p:cNvSpPr>
            <a:spLocks noGrp="1"/>
          </p:cNvSpPr>
          <p:nvPr>
            <p:ph type="sldNum" sz="quarter" idx="17"/>
          </p:nvPr>
        </p:nvSpPr>
        <p:spPr/>
        <p:txBody>
          <a:bodyPr/>
          <a:lstStyle/>
          <a:p>
            <a:fld id="{DF250469-B62C-0F44-897B-7C51B683C7AB}" type="slidenum">
              <a:rPr lang="en-US" smtClean="0"/>
              <a:pPr/>
              <a:t>1</a:t>
            </a:fld>
            <a:endParaRPr lang="en-US" dirty="0"/>
          </a:p>
        </p:txBody>
      </p:sp>
    </p:spTree>
    <p:extLst>
      <p:ext uri="{BB962C8B-B14F-4D97-AF65-F5344CB8AC3E}">
        <p14:creationId xmlns:p14="http://schemas.microsoft.com/office/powerpoint/2010/main" val="153768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91C346C-5094-A3C1-F16E-E46AC21F3003}"/>
              </a:ext>
            </a:extLst>
          </p:cNvPr>
          <p:cNvSpPr>
            <a:spLocks noGrp="1"/>
          </p:cNvSpPr>
          <p:nvPr>
            <p:ph type="body" sz="quarter" idx="18"/>
          </p:nvPr>
        </p:nvSpPr>
        <p:spPr>
          <a:xfrm>
            <a:off x="463649" y="1137137"/>
            <a:ext cx="11350570" cy="5416064"/>
          </a:xfrm>
        </p:spPr>
        <p:txBody>
          <a:bodyPr>
            <a:normAutofit/>
          </a:bodyPr>
          <a:lstStyle/>
          <a:p>
            <a:r>
              <a:rPr lang="en-US" sz="2400" dirty="0"/>
              <a:t>Evaluation design is the structure that provides information to answer questions you have about your program. Evaluation design means thinking about:</a:t>
            </a:r>
          </a:p>
          <a:p>
            <a:pPr lvl="1"/>
            <a:r>
              <a:rPr lang="en-US" sz="2000" dirty="0"/>
              <a:t>Why conduct an evaluation</a:t>
            </a:r>
          </a:p>
          <a:p>
            <a:pPr lvl="1"/>
            <a:r>
              <a:rPr lang="en-US" sz="2000" dirty="0"/>
              <a:t>What to measure</a:t>
            </a:r>
          </a:p>
          <a:p>
            <a:pPr lvl="1"/>
            <a:r>
              <a:rPr lang="en-US" sz="2000" dirty="0"/>
              <a:t>Who to include in the evaluation (e.g., all beneficiaries or a sample)</a:t>
            </a:r>
          </a:p>
          <a:p>
            <a:pPr lvl="1"/>
            <a:r>
              <a:rPr lang="en-US" sz="2000" dirty="0"/>
              <a:t>When and how often data will be collected</a:t>
            </a:r>
          </a:p>
          <a:p>
            <a:pPr lvl="1"/>
            <a:r>
              <a:rPr lang="en-US" sz="2000" dirty="0"/>
              <a:t>What methods will be used to collect data</a:t>
            </a:r>
          </a:p>
          <a:p>
            <a:pPr lvl="1"/>
            <a:r>
              <a:rPr lang="en-US" sz="2000" dirty="0"/>
              <a:t>Whether comparison with another group is appropriate and feasible</a:t>
            </a:r>
          </a:p>
          <a:p>
            <a:r>
              <a:rPr lang="en-US" sz="2400" dirty="0"/>
              <a:t>The evaluation design you choose depends on what kinds of questions your evaluation is meant to answer.</a:t>
            </a:r>
          </a:p>
        </p:txBody>
      </p:sp>
      <p:sp>
        <p:nvSpPr>
          <p:cNvPr id="2" name="Title 1"/>
          <p:cNvSpPr>
            <a:spLocks noGrp="1"/>
          </p:cNvSpPr>
          <p:nvPr>
            <p:ph type="title"/>
          </p:nvPr>
        </p:nvSpPr>
        <p:spPr>
          <a:xfrm>
            <a:off x="463648" y="567041"/>
            <a:ext cx="9786138" cy="419100"/>
          </a:xfrm>
        </p:spPr>
        <p:txBody>
          <a:bodyPr>
            <a:noAutofit/>
          </a:bodyPr>
          <a:lstStyle/>
          <a:p>
            <a:r>
              <a:rPr lang="en-US" altLang="en-US" sz="2900" dirty="0">
                <a:latin typeface="Arial" pitchFamily="34" charset="0"/>
                <a:cs typeface="Arial" pitchFamily="34" charset="0"/>
              </a:rPr>
              <a:t>What is Evaluation Design?</a:t>
            </a:r>
            <a:endParaRPr lang="en-US" sz="2900" dirty="0"/>
          </a:p>
        </p:txBody>
      </p:sp>
      <p:sp>
        <p:nvSpPr>
          <p:cNvPr id="3" name="Content Placeholder 2"/>
          <p:cNvSpPr>
            <a:spLocks noGrp="1"/>
          </p:cNvSpPr>
          <p:nvPr>
            <p:ph type="body" sz="quarter" idx="13"/>
          </p:nvPr>
        </p:nvSpPr>
        <p:spPr/>
        <p:txBody>
          <a:bodyPr>
            <a:normAutofit fontScale="85000" lnSpcReduction="20000"/>
          </a:bodyPr>
          <a:lstStyle/>
          <a:p>
            <a:pPr marL="0" lvl="1" indent="0" fontAlgn="base">
              <a:buNone/>
            </a:pPr>
            <a:endParaRPr lang="en-US" dirty="0"/>
          </a:p>
          <a:p>
            <a:pPr lvl="1"/>
            <a:endParaRPr lang="en-US" dirty="0"/>
          </a:p>
        </p:txBody>
      </p:sp>
      <p:sp>
        <p:nvSpPr>
          <p:cNvPr id="6" name="Slide Number Placeholder 5">
            <a:extLst>
              <a:ext uri="{FF2B5EF4-FFF2-40B4-BE49-F238E27FC236}">
                <a16:creationId xmlns:a16="http://schemas.microsoft.com/office/drawing/2014/main" id="{D5038486-1C06-9816-14FB-4CDBBFEF7665}"/>
              </a:ext>
            </a:extLst>
          </p:cNvPr>
          <p:cNvSpPr>
            <a:spLocks noGrp="1"/>
          </p:cNvSpPr>
          <p:nvPr>
            <p:ph type="sldNum" sz="quarter" idx="21"/>
          </p:nvPr>
        </p:nvSpPr>
        <p:spPr/>
        <p:txBody>
          <a:bodyPr/>
          <a:lstStyle/>
          <a:p>
            <a:r>
              <a:rPr lang="en-US" dirty="0"/>
              <a:t>  </a:t>
            </a:r>
            <a:fld id="{E0E21186-8CC3-194A-9753-0BBC1EC778BB}" type="slidenum">
              <a:rPr lang="en-US" smtClean="0"/>
              <a:pPr/>
              <a:t>10</a:t>
            </a:fld>
            <a:endParaRPr lang="en-US" dirty="0"/>
          </a:p>
        </p:txBody>
      </p:sp>
    </p:spTree>
    <p:extLst>
      <p:ext uri="{BB962C8B-B14F-4D97-AF65-F5344CB8AC3E}">
        <p14:creationId xmlns:p14="http://schemas.microsoft.com/office/powerpoint/2010/main" val="613324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B2D2C4DF-DA01-E8F7-A710-BA36A56E022E}"/>
              </a:ext>
            </a:extLst>
          </p:cNvPr>
          <p:cNvSpPr/>
          <p:nvPr/>
        </p:nvSpPr>
        <p:spPr>
          <a:xfrm>
            <a:off x="2004061" y="5342595"/>
            <a:ext cx="7795633" cy="84977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cs typeface="Arial"/>
            </a:endParaRPr>
          </a:p>
        </p:txBody>
      </p:sp>
      <p:sp>
        <p:nvSpPr>
          <p:cNvPr id="21" name="Rectangle 20">
            <a:extLst>
              <a:ext uri="{FF2B5EF4-FFF2-40B4-BE49-F238E27FC236}">
                <a16:creationId xmlns:a16="http://schemas.microsoft.com/office/drawing/2014/main" id="{27C53A30-F6B3-98CB-913D-B12E12D56BC2}"/>
              </a:ext>
            </a:extLst>
          </p:cNvPr>
          <p:cNvSpPr/>
          <p:nvPr/>
        </p:nvSpPr>
        <p:spPr>
          <a:xfrm>
            <a:off x="1981198" y="4699866"/>
            <a:ext cx="7795633" cy="620316"/>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cs typeface="Arial"/>
            </a:endParaRPr>
          </a:p>
        </p:txBody>
      </p:sp>
      <p:sp>
        <p:nvSpPr>
          <p:cNvPr id="20" name="Rectangle 19">
            <a:extLst>
              <a:ext uri="{FF2B5EF4-FFF2-40B4-BE49-F238E27FC236}">
                <a16:creationId xmlns:a16="http://schemas.microsoft.com/office/drawing/2014/main" id="{E65FED4F-BE6C-ECEA-7B0D-14CDC423C401}"/>
              </a:ext>
            </a:extLst>
          </p:cNvPr>
          <p:cNvSpPr/>
          <p:nvPr/>
        </p:nvSpPr>
        <p:spPr>
          <a:xfrm>
            <a:off x="1981199" y="4084663"/>
            <a:ext cx="7795633" cy="620316"/>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cs typeface="Arial"/>
            </a:endParaRPr>
          </a:p>
        </p:txBody>
      </p:sp>
      <p:sp>
        <p:nvSpPr>
          <p:cNvPr id="19" name="Rectangle 18">
            <a:extLst>
              <a:ext uri="{FF2B5EF4-FFF2-40B4-BE49-F238E27FC236}">
                <a16:creationId xmlns:a16="http://schemas.microsoft.com/office/drawing/2014/main" id="{86BBE6E1-9C46-4DD0-717F-68CAC684C348}"/>
              </a:ext>
            </a:extLst>
          </p:cNvPr>
          <p:cNvSpPr/>
          <p:nvPr/>
        </p:nvSpPr>
        <p:spPr>
          <a:xfrm>
            <a:off x="1981200" y="3514364"/>
            <a:ext cx="7795633" cy="620316"/>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cs typeface="Arial"/>
            </a:endParaRPr>
          </a:p>
        </p:txBody>
      </p:sp>
      <p:sp>
        <p:nvSpPr>
          <p:cNvPr id="18" name="Rectangle 17">
            <a:extLst>
              <a:ext uri="{FF2B5EF4-FFF2-40B4-BE49-F238E27FC236}">
                <a16:creationId xmlns:a16="http://schemas.microsoft.com/office/drawing/2014/main" id="{04D25CDC-D889-C1FD-0719-7CCF3BD5D6DB}"/>
              </a:ext>
            </a:extLst>
          </p:cNvPr>
          <p:cNvSpPr/>
          <p:nvPr/>
        </p:nvSpPr>
        <p:spPr>
          <a:xfrm>
            <a:off x="1981201" y="2949178"/>
            <a:ext cx="7795633" cy="620316"/>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cs typeface="Arial"/>
            </a:endParaRPr>
          </a:p>
        </p:txBody>
      </p:sp>
      <p:sp>
        <p:nvSpPr>
          <p:cNvPr id="4" name="Text Placeholder 3">
            <a:extLst>
              <a:ext uri="{FF2B5EF4-FFF2-40B4-BE49-F238E27FC236}">
                <a16:creationId xmlns:a16="http://schemas.microsoft.com/office/drawing/2014/main" id="{2C0BEF6B-01AF-1C1A-317A-EFAD7264BC5C}"/>
              </a:ext>
            </a:extLst>
          </p:cNvPr>
          <p:cNvSpPr>
            <a:spLocks noGrp="1"/>
          </p:cNvSpPr>
          <p:nvPr>
            <p:ph type="body" sz="quarter" idx="18"/>
          </p:nvPr>
        </p:nvSpPr>
        <p:spPr>
          <a:xfrm>
            <a:off x="463647" y="1172307"/>
            <a:ext cx="11622845" cy="5020059"/>
          </a:xfrm>
        </p:spPr>
        <p:txBody>
          <a:bodyPr>
            <a:noAutofit/>
          </a:bodyPr>
          <a:lstStyle/>
          <a:p>
            <a:pPr marL="0" indent="0">
              <a:buNone/>
            </a:pPr>
            <a:r>
              <a:rPr lang="en-US" sz="2400" dirty="0">
                <a:solidFill>
                  <a:schemeClr val="tx1"/>
                </a:solidFill>
              </a:rPr>
              <a:t>The appropriate design will largely depend upon:</a:t>
            </a:r>
          </a:p>
          <a:p>
            <a:pPr lvl="1"/>
            <a:r>
              <a:rPr lang="en-US" sz="2400" dirty="0">
                <a:solidFill>
                  <a:schemeClr val="tx1"/>
                </a:solidFill>
              </a:rPr>
              <a:t>Your program model</a:t>
            </a:r>
          </a:p>
          <a:p>
            <a:pPr lvl="1"/>
            <a:r>
              <a:rPr lang="en-US" sz="2400" dirty="0">
                <a:solidFill>
                  <a:schemeClr val="tx1"/>
                </a:solidFill>
              </a:rPr>
              <a:t>The primary purpose or goal of the evaluation</a:t>
            </a:r>
          </a:p>
          <a:p>
            <a:pPr lvl="1"/>
            <a:r>
              <a:rPr lang="en-US" sz="2400" dirty="0">
                <a:solidFill>
                  <a:schemeClr val="tx1"/>
                </a:solidFill>
              </a:rPr>
              <a:t>The specific question(s) the evaluation will address</a:t>
            </a:r>
          </a:p>
          <a:p>
            <a:pPr lvl="1"/>
            <a:r>
              <a:rPr lang="en-US" sz="2400" dirty="0">
                <a:solidFill>
                  <a:schemeClr val="tx1"/>
                </a:solidFill>
              </a:rPr>
              <a:t>Resources available for the evaluation</a:t>
            </a:r>
          </a:p>
          <a:p>
            <a:pPr lvl="1"/>
            <a:r>
              <a:rPr lang="en-US" sz="2400" dirty="0">
                <a:solidFill>
                  <a:schemeClr val="tx1"/>
                </a:solidFill>
              </a:rPr>
              <a:t>Funder evaluation requirements</a:t>
            </a:r>
          </a:p>
          <a:p>
            <a:pPr algn="ctr"/>
            <a:endParaRPr lang="en-US" sz="2400" dirty="0">
              <a:solidFill>
                <a:srgbClr val="000000"/>
              </a:solidFill>
            </a:endParaRPr>
          </a:p>
          <a:p>
            <a:endParaRPr lang="en-US" sz="2400" dirty="0"/>
          </a:p>
        </p:txBody>
      </p:sp>
      <p:sp>
        <p:nvSpPr>
          <p:cNvPr id="2" name="Title 1"/>
          <p:cNvSpPr>
            <a:spLocks noGrp="1"/>
          </p:cNvSpPr>
          <p:nvPr>
            <p:ph type="title"/>
          </p:nvPr>
        </p:nvSpPr>
        <p:spPr>
          <a:xfrm>
            <a:off x="463647" y="567041"/>
            <a:ext cx="10368475" cy="419100"/>
          </a:xfrm>
        </p:spPr>
        <p:txBody>
          <a:bodyPr>
            <a:noAutofit/>
          </a:bodyPr>
          <a:lstStyle/>
          <a:p>
            <a:r>
              <a:rPr lang="en-US" sz="2900" dirty="0"/>
              <a:t>Key Considerations in Selecting a Design</a:t>
            </a:r>
          </a:p>
        </p:txBody>
      </p:sp>
      <p:sp>
        <p:nvSpPr>
          <p:cNvPr id="3" name="Content Placeholder 2"/>
          <p:cNvSpPr>
            <a:spLocks noGrp="1"/>
          </p:cNvSpPr>
          <p:nvPr>
            <p:ph type="body" sz="quarter" idx="13"/>
          </p:nvPr>
        </p:nvSpPr>
        <p:spPr/>
        <p:txBody>
          <a:bodyPr/>
          <a:lstStyle/>
          <a:p>
            <a:pPr algn="ctr"/>
            <a:endParaRPr lang="en-US" sz="1600" dirty="0">
              <a:solidFill>
                <a:srgbClr val="000000"/>
              </a:solidFill>
            </a:endParaRPr>
          </a:p>
          <a:p>
            <a:pPr algn="ctr"/>
            <a:endParaRPr lang="en-US" sz="2400" dirty="0">
              <a:solidFill>
                <a:srgbClr val="000000"/>
              </a:solidFill>
              <a:latin typeface="Roboto Light" panose="02000000000000000000" pitchFamily="2" charset="0"/>
            </a:endParaRPr>
          </a:p>
          <a:p>
            <a:pPr algn="ctr"/>
            <a:endParaRPr lang="en-US" sz="2400" dirty="0">
              <a:solidFill>
                <a:schemeClr val="tx1"/>
              </a:solidFill>
            </a:endParaRPr>
          </a:p>
        </p:txBody>
      </p:sp>
      <p:sp>
        <p:nvSpPr>
          <p:cNvPr id="7" name="Slide Number Placeholder 6">
            <a:extLst>
              <a:ext uri="{FF2B5EF4-FFF2-40B4-BE49-F238E27FC236}">
                <a16:creationId xmlns:a16="http://schemas.microsoft.com/office/drawing/2014/main" id="{8356C503-2C02-172D-5F12-DDB9DF5AADCE}"/>
              </a:ext>
            </a:extLst>
          </p:cNvPr>
          <p:cNvSpPr>
            <a:spLocks noGrp="1"/>
          </p:cNvSpPr>
          <p:nvPr>
            <p:ph type="sldNum" sz="quarter" idx="21"/>
          </p:nvPr>
        </p:nvSpPr>
        <p:spPr/>
        <p:txBody>
          <a:bodyPr/>
          <a:lstStyle/>
          <a:p>
            <a:r>
              <a:rPr lang="en-US" dirty="0"/>
              <a:t>  </a:t>
            </a:r>
            <a:fld id="{E0E21186-8CC3-194A-9753-0BBC1EC778BB}" type="slidenum">
              <a:rPr lang="en-US" smtClean="0"/>
              <a:pPr/>
              <a:t>11</a:t>
            </a:fld>
            <a:endParaRPr lang="en-US" dirty="0"/>
          </a:p>
        </p:txBody>
      </p:sp>
    </p:spTree>
    <p:extLst>
      <p:ext uri="{BB962C8B-B14F-4D97-AF65-F5344CB8AC3E}">
        <p14:creationId xmlns:p14="http://schemas.microsoft.com/office/powerpoint/2010/main" val="2861808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6FBFAFB-7F5C-4F33-BC2C-7F4F41823E00}"/>
              </a:ext>
            </a:extLst>
          </p:cNvPr>
          <p:cNvSpPr>
            <a:spLocks noGrp="1"/>
          </p:cNvSpPr>
          <p:nvPr>
            <p:ph type="body" sz="quarter" idx="18"/>
          </p:nvPr>
        </p:nvSpPr>
        <p:spPr>
          <a:xfrm>
            <a:off x="463647" y="1281092"/>
            <a:ext cx="9799469" cy="832934"/>
          </a:xfrm>
        </p:spPr>
        <p:txBody>
          <a:bodyPr>
            <a:noAutofit/>
          </a:bodyPr>
          <a:lstStyle/>
          <a:p>
            <a:pPr>
              <a:spcAft>
                <a:spcPts val="1200"/>
              </a:spcAft>
            </a:pPr>
            <a:r>
              <a:rPr lang="en-US" sz="2400" dirty="0"/>
              <a:t>A program logic model is a detailed visual </a:t>
            </a:r>
            <a:r>
              <a:rPr lang="en-US" sz="2400" dirty="0">
                <a:solidFill>
                  <a:srgbClr val="0070C0"/>
                </a:solidFill>
              </a:rPr>
              <a:t>representation of a program and its</a:t>
            </a:r>
            <a:r>
              <a:rPr lang="en-US" sz="2400" b="1" dirty="0">
                <a:solidFill>
                  <a:srgbClr val="0070C0"/>
                </a:solidFill>
              </a:rPr>
              <a:t> </a:t>
            </a:r>
            <a:r>
              <a:rPr lang="en-US" sz="2400" dirty="0">
                <a:solidFill>
                  <a:srgbClr val="0070C0"/>
                </a:solidFill>
              </a:rPr>
              <a:t>theory of change.</a:t>
            </a:r>
          </a:p>
          <a:p>
            <a:pPr>
              <a:spcAft>
                <a:spcPts val="1200"/>
              </a:spcAft>
            </a:pPr>
            <a:r>
              <a:rPr lang="en-US" sz="2400" dirty="0"/>
              <a:t>It communicates how a program works by depicting the intended relationships among program components. </a:t>
            </a:r>
          </a:p>
          <a:p>
            <a:endParaRPr lang="en-US" sz="2400" dirty="0"/>
          </a:p>
          <a:p>
            <a:endParaRPr lang="en-US" sz="2400" dirty="0"/>
          </a:p>
        </p:txBody>
      </p:sp>
      <p:sp>
        <p:nvSpPr>
          <p:cNvPr id="3" name="Title 2">
            <a:extLst>
              <a:ext uri="{FF2B5EF4-FFF2-40B4-BE49-F238E27FC236}">
                <a16:creationId xmlns:a16="http://schemas.microsoft.com/office/drawing/2014/main" id="{A0AA089E-88D1-45C0-99CF-70574EF3EF70}"/>
              </a:ext>
            </a:extLst>
          </p:cNvPr>
          <p:cNvSpPr>
            <a:spLocks noGrp="1"/>
          </p:cNvSpPr>
          <p:nvPr>
            <p:ph type="title"/>
          </p:nvPr>
        </p:nvSpPr>
        <p:spPr>
          <a:xfrm>
            <a:off x="463647" y="567041"/>
            <a:ext cx="9078937" cy="419100"/>
          </a:xfrm>
        </p:spPr>
        <p:txBody>
          <a:bodyPr>
            <a:normAutofit fontScale="90000"/>
          </a:bodyPr>
          <a:lstStyle/>
          <a:p>
            <a:r>
              <a:rPr lang="en-US" dirty="0"/>
              <a:t>Program Logic Model</a:t>
            </a:r>
          </a:p>
        </p:txBody>
      </p:sp>
      <p:sp>
        <p:nvSpPr>
          <p:cNvPr id="4" name="Slide Number Placeholder 3">
            <a:extLst>
              <a:ext uri="{FF2B5EF4-FFF2-40B4-BE49-F238E27FC236}">
                <a16:creationId xmlns:a16="http://schemas.microsoft.com/office/drawing/2014/main" id="{70F6042E-1846-A10F-F014-ACB0110FC75A}"/>
              </a:ext>
            </a:extLst>
          </p:cNvPr>
          <p:cNvSpPr>
            <a:spLocks noGrp="1"/>
          </p:cNvSpPr>
          <p:nvPr>
            <p:ph type="sldNum" sz="quarter" idx="21"/>
          </p:nvPr>
        </p:nvSpPr>
        <p:spPr/>
        <p:txBody>
          <a:bodyPr/>
          <a:lstStyle/>
          <a:p>
            <a:r>
              <a:rPr lang="en-US" dirty="0"/>
              <a:t>  </a:t>
            </a:r>
            <a:fld id="{E0E21186-8CC3-194A-9753-0BBC1EC778BB}" type="slidenum">
              <a:rPr lang="en-US" smtClean="0"/>
              <a:pPr/>
              <a:t>12</a:t>
            </a:fld>
            <a:endParaRPr lang="en-US" dirty="0"/>
          </a:p>
        </p:txBody>
      </p:sp>
      <p:pic>
        <p:nvPicPr>
          <p:cNvPr id="5" name="Picture 4" descr="P:\DTP\SURVEY\ECON\AmeriCorps Grantee Evaluation Monitoring &amp; Guidance Project\Kim Nguyen_graphics\logic model_evaluation domains_2 sides.jpg">
            <a:extLst>
              <a:ext uri="{FF2B5EF4-FFF2-40B4-BE49-F238E27FC236}">
                <a16:creationId xmlns:a16="http://schemas.microsoft.com/office/drawing/2014/main" id="{7BC5CCDC-4786-EF83-B1EF-73FEAB2C23F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2921" y="3426246"/>
            <a:ext cx="9074412" cy="2146977"/>
          </a:xfrm>
          <a:prstGeom prst="rect">
            <a:avLst/>
          </a:prstGeom>
          <a:noFill/>
          <a:ln>
            <a:noFill/>
          </a:ln>
        </p:spPr>
      </p:pic>
    </p:spTree>
    <p:extLst>
      <p:ext uri="{BB962C8B-B14F-4D97-AF65-F5344CB8AC3E}">
        <p14:creationId xmlns:p14="http://schemas.microsoft.com/office/powerpoint/2010/main" val="1940518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648" y="567041"/>
            <a:ext cx="10122290" cy="419100"/>
          </a:xfrm>
        </p:spPr>
        <p:txBody>
          <a:bodyPr>
            <a:noAutofit/>
          </a:bodyPr>
          <a:lstStyle/>
          <a:p>
            <a:r>
              <a:rPr lang="en-US" sz="2900" dirty="0"/>
              <a:t>Example Logic Model for a Literacy Program</a:t>
            </a:r>
          </a:p>
        </p:txBody>
      </p:sp>
      <p:sp>
        <p:nvSpPr>
          <p:cNvPr id="5" name="Slide Number Placeholder 4">
            <a:extLst>
              <a:ext uri="{FF2B5EF4-FFF2-40B4-BE49-F238E27FC236}">
                <a16:creationId xmlns:a16="http://schemas.microsoft.com/office/drawing/2014/main" id="{E42FBA63-FE1D-0B55-D08E-8266DCC5D131}"/>
              </a:ext>
            </a:extLst>
          </p:cNvPr>
          <p:cNvSpPr>
            <a:spLocks noGrp="1"/>
          </p:cNvSpPr>
          <p:nvPr>
            <p:ph type="sldNum" sz="quarter" idx="21"/>
          </p:nvPr>
        </p:nvSpPr>
        <p:spPr/>
        <p:txBody>
          <a:bodyPr/>
          <a:lstStyle/>
          <a:p>
            <a:r>
              <a:rPr lang="en-US" dirty="0"/>
              <a:t>  </a:t>
            </a:r>
            <a:fld id="{E0E21186-8CC3-194A-9753-0BBC1EC778BB}" type="slidenum">
              <a:rPr lang="en-US" smtClean="0"/>
              <a:pPr/>
              <a:t>13</a:t>
            </a:fld>
            <a:endParaRPr lang="en-US" dirty="0"/>
          </a:p>
        </p:txBody>
      </p:sp>
      <p:graphicFrame>
        <p:nvGraphicFramePr>
          <p:cNvPr id="8" name="Content Placeholder 3">
            <a:extLst>
              <a:ext uri="{FF2B5EF4-FFF2-40B4-BE49-F238E27FC236}">
                <a16:creationId xmlns:a16="http://schemas.microsoft.com/office/drawing/2014/main" id="{DD7C886E-D549-6DDC-BA20-1CC3833C4C27}"/>
              </a:ext>
            </a:extLst>
          </p:cNvPr>
          <p:cNvGraphicFramePr>
            <a:graphicFrameLocks/>
          </p:cNvGraphicFramePr>
          <p:nvPr>
            <p:extLst>
              <p:ext uri="{D42A27DB-BD31-4B8C-83A1-F6EECF244321}">
                <p14:modId xmlns:p14="http://schemas.microsoft.com/office/powerpoint/2010/main" val="67694640"/>
              </p:ext>
            </p:extLst>
          </p:nvPr>
        </p:nvGraphicFramePr>
        <p:xfrm>
          <a:off x="106680" y="1127760"/>
          <a:ext cx="11932920" cy="4823673"/>
        </p:xfrm>
        <a:graphic>
          <a:graphicData uri="http://schemas.openxmlformats.org/drawingml/2006/table">
            <a:tbl>
              <a:tblPr firstRow="1" firstCol="1" bandRow="1"/>
              <a:tblGrid>
                <a:gridCol w="184404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722120">
                  <a:extLst>
                    <a:ext uri="{9D8B030D-6E8A-4147-A177-3AD203B41FA5}">
                      <a16:colId xmlns:a16="http://schemas.microsoft.com/office/drawing/2014/main" val="20002"/>
                    </a:ext>
                  </a:extLst>
                </a:gridCol>
                <a:gridCol w="2179320">
                  <a:extLst>
                    <a:ext uri="{9D8B030D-6E8A-4147-A177-3AD203B41FA5}">
                      <a16:colId xmlns:a16="http://schemas.microsoft.com/office/drawing/2014/main" val="20003"/>
                    </a:ext>
                  </a:extLst>
                </a:gridCol>
                <a:gridCol w="230124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08963">
                <a:tc rowSpan="2">
                  <a:txBody>
                    <a:bodyPr/>
                    <a:lstStyle/>
                    <a:p>
                      <a:pPr marL="0" marR="0" algn="ctr">
                        <a:lnSpc>
                          <a:spcPct val="115000"/>
                        </a:lnSpc>
                        <a:spcBef>
                          <a:spcPts val="0"/>
                        </a:spcBef>
                        <a:spcAft>
                          <a:spcPts val="0"/>
                        </a:spcAft>
                      </a:pPr>
                      <a:r>
                        <a:rPr lang="en-US" sz="1400" b="1" dirty="0">
                          <a:solidFill>
                            <a:srgbClr val="595959"/>
                          </a:solidFill>
                          <a:effectLst/>
                          <a:latin typeface="Arial"/>
                          <a:ea typeface="Calibri"/>
                          <a:cs typeface="Times New Roman"/>
                        </a:rPr>
                        <a:t>INPUTS</a:t>
                      </a:r>
                      <a:endParaRPr lang="en-US" sz="1400" b="1"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400" b="1" dirty="0">
                          <a:solidFill>
                            <a:srgbClr val="595959"/>
                          </a:solidFill>
                          <a:effectLst/>
                          <a:latin typeface="Arial"/>
                          <a:ea typeface="Calibri"/>
                          <a:cs typeface="Times New Roman"/>
                        </a:rPr>
                        <a:t>ACTIVITIES</a:t>
                      </a:r>
                      <a:endParaRPr lang="en-US" sz="1400" b="1"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400" b="1" dirty="0">
                          <a:solidFill>
                            <a:srgbClr val="595959"/>
                          </a:solidFill>
                          <a:effectLst/>
                          <a:latin typeface="Arial"/>
                          <a:ea typeface="Calibri"/>
                          <a:cs typeface="Times New Roman"/>
                        </a:rPr>
                        <a:t>OUTPUTS</a:t>
                      </a:r>
                      <a:endParaRPr lang="en-US" sz="1400" b="1"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15000"/>
                        </a:lnSpc>
                        <a:spcBef>
                          <a:spcPts val="0"/>
                        </a:spcBef>
                        <a:spcAft>
                          <a:spcPts val="0"/>
                        </a:spcAft>
                      </a:pPr>
                      <a:r>
                        <a:rPr lang="en-US" sz="1400" b="1" dirty="0">
                          <a:solidFill>
                            <a:srgbClr val="595959"/>
                          </a:solidFill>
                          <a:effectLst/>
                          <a:latin typeface="Arial"/>
                          <a:ea typeface="Calibri"/>
                          <a:cs typeface="Times New Roman"/>
                        </a:rPr>
                        <a:t>Outcomes</a:t>
                      </a:r>
                      <a:endParaRPr lang="en-US" sz="1400" b="1"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375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400" b="1" dirty="0">
                          <a:solidFill>
                            <a:srgbClr val="595959"/>
                          </a:solidFill>
                          <a:effectLst/>
                          <a:latin typeface="Arial"/>
                          <a:ea typeface="Calibri"/>
                          <a:cs typeface="Times New Roman"/>
                        </a:rPr>
                        <a:t>Short-Term</a:t>
                      </a:r>
                      <a:endParaRPr lang="en-US" sz="1400" b="1"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595959"/>
                          </a:solidFill>
                          <a:effectLst/>
                          <a:latin typeface="Arial"/>
                          <a:ea typeface="Calibri"/>
                          <a:cs typeface="Times New Roman"/>
                        </a:rPr>
                        <a:t>Medium-Term</a:t>
                      </a:r>
                      <a:endParaRPr lang="en-US" sz="1400" b="1"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595959"/>
                          </a:solidFill>
                          <a:effectLst/>
                          <a:latin typeface="Arial"/>
                          <a:ea typeface="Calibri"/>
                          <a:cs typeface="Times New Roman"/>
                        </a:rPr>
                        <a:t>Long-Term</a:t>
                      </a:r>
                      <a:endParaRPr lang="en-US" sz="1400" b="1"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23053">
                <a:tc>
                  <a:txBody>
                    <a:bodyPr/>
                    <a:lstStyle/>
                    <a:p>
                      <a:pPr marL="0" marR="0" algn="ctr">
                        <a:lnSpc>
                          <a:spcPct val="115000"/>
                        </a:lnSpc>
                        <a:spcBef>
                          <a:spcPts val="0"/>
                        </a:spcBef>
                        <a:spcAft>
                          <a:spcPts val="0"/>
                        </a:spcAft>
                      </a:pPr>
                      <a:r>
                        <a:rPr lang="en-US" sz="1300" dirty="0">
                          <a:solidFill>
                            <a:srgbClr val="595959"/>
                          </a:solidFill>
                          <a:effectLst/>
                          <a:latin typeface="Arial"/>
                          <a:ea typeface="Calibri"/>
                          <a:cs typeface="Times New Roman"/>
                        </a:rPr>
                        <a:t>What we invest</a:t>
                      </a:r>
                      <a:endParaRPr lang="en-US" sz="13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solidFill>
                            <a:srgbClr val="595959"/>
                          </a:solidFill>
                          <a:effectLst/>
                          <a:latin typeface="Arial"/>
                          <a:ea typeface="Calibri"/>
                          <a:cs typeface="Times New Roman"/>
                        </a:rPr>
                        <a:t>What we do</a:t>
                      </a:r>
                      <a:endParaRPr lang="en-US" sz="13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solidFill>
                            <a:srgbClr val="595959"/>
                          </a:solidFill>
                          <a:effectLst/>
                          <a:latin typeface="Arial"/>
                          <a:ea typeface="Calibri"/>
                          <a:cs typeface="Times New Roman"/>
                        </a:rPr>
                        <a:t>Direct products from program activities</a:t>
                      </a:r>
                      <a:endParaRPr lang="en-US" sz="13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solidFill>
                            <a:srgbClr val="595959"/>
                          </a:solidFill>
                          <a:effectLst/>
                          <a:latin typeface="Arial"/>
                          <a:ea typeface="Calibri"/>
                          <a:cs typeface="Times New Roman"/>
                        </a:rPr>
                        <a:t>Changes in knowledge, skills, attitudes, opinions</a:t>
                      </a:r>
                      <a:endParaRPr lang="en-US" sz="13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solidFill>
                            <a:srgbClr val="595959"/>
                          </a:solidFill>
                          <a:effectLst/>
                          <a:latin typeface="Arial"/>
                          <a:ea typeface="Calibri"/>
                          <a:cs typeface="Times New Roman"/>
                        </a:rPr>
                        <a:t>Changes in behavior or action that result from participants’ new knowledge</a:t>
                      </a:r>
                      <a:endParaRPr lang="en-US" sz="13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solidFill>
                            <a:srgbClr val="595959"/>
                          </a:solidFill>
                          <a:effectLst/>
                          <a:latin typeface="Arial"/>
                          <a:ea typeface="Calibri"/>
                          <a:cs typeface="Times New Roman"/>
                        </a:rPr>
                        <a:t>Meaningful changes, often in their condition or status in life</a:t>
                      </a:r>
                      <a:endParaRPr lang="en-US" sz="13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32162">
                <a:tc>
                  <a:txBody>
                    <a:bodyPr/>
                    <a:lstStyle/>
                    <a:p>
                      <a:pPr marL="0" marR="0">
                        <a:lnSpc>
                          <a:spcPct val="115000"/>
                        </a:lnSpc>
                        <a:spcBef>
                          <a:spcPts val="0"/>
                        </a:spcBef>
                        <a:spcAft>
                          <a:spcPts val="0"/>
                        </a:spcAft>
                      </a:pPr>
                      <a:r>
                        <a:rPr lang="en-US" sz="1600" dirty="0">
                          <a:solidFill>
                            <a:srgbClr val="595959"/>
                          </a:solidFill>
                          <a:effectLst/>
                          <a:latin typeface="Arial"/>
                          <a:ea typeface="Calibri"/>
                          <a:cs typeface="Times New Roman"/>
                        </a:rPr>
                        <a:t>Funding </a:t>
                      </a:r>
                      <a:endParaRPr lang="en-US" sz="1600" dirty="0">
                        <a:effectLst/>
                        <a:latin typeface="Calibri"/>
                        <a:ea typeface="Calibri"/>
                        <a:cs typeface="Times New Roman"/>
                      </a:endParaRPr>
                    </a:p>
                    <a:p>
                      <a:pPr marL="0" marR="0">
                        <a:lnSpc>
                          <a:spcPct val="115000"/>
                        </a:lnSpc>
                        <a:spcBef>
                          <a:spcPts val="0"/>
                        </a:spcBef>
                        <a:spcAft>
                          <a:spcPts val="0"/>
                        </a:spcAft>
                      </a:pPr>
                      <a:r>
                        <a:rPr lang="en-US" sz="1600" dirty="0">
                          <a:solidFill>
                            <a:srgbClr val="595959"/>
                          </a:solidFill>
                          <a:effectLst/>
                          <a:latin typeface="Arial"/>
                          <a:ea typeface="Calibri"/>
                          <a:cs typeface="Times New Roman"/>
                        </a:rPr>
                        <a:t> </a:t>
                      </a:r>
                      <a:endParaRPr lang="en-US" sz="1600" dirty="0">
                        <a:effectLst/>
                        <a:latin typeface="Calibri"/>
                        <a:ea typeface="Calibri"/>
                        <a:cs typeface="Times New Roman"/>
                      </a:endParaRPr>
                    </a:p>
                    <a:p>
                      <a:pPr marL="0" marR="0">
                        <a:lnSpc>
                          <a:spcPct val="115000"/>
                        </a:lnSpc>
                        <a:spcBef>
                          <a:spcPts val="0"/>
                        </a:spcBef>
                        <a:spcAft>
                          <a:spcPts val="0"/>
                        </a:spcAft>
                      </a:pPr>
                      <a:r>
                        <a:rPr lang="en-US" sz="1600" dirty="0">
                          <a:solidFill>
                            <a:srgbClr val="595959"/>
                          </a:solidFill>
                          <a:effectLst/>
                          <a:latin typeface="Arial"/>
                          <a:ea typeface="Calibri"/>
                          <a:cs typeface="Times New Roman"/>
                        </a:rPr>
                        <a:t>Staff</a:t>
                      </a:r>
                      <a:endParaRPr lang="en-US" sz="1600" dirty="0">
                        <a:effectLst/>
                        <a:latin typeface="Calibri"/>
                        <a:ea typeface="Calibri"/>
                        <a:cs typeface="Times New Roman"/>
                      </a:endParaRPr>
                    </a:p>
                    <a:p>
                      <a:pPr marL="0" marR="0">
                        <a:lnSpc>
                          <a:spcPct val="115000"/>
                        </a:lnSpc>
                        <a:spcBef>
                          <a:spcPts val="0"/>
                        </a:spcBef>
                        <a:spcAft>
                          <a:spcPts val="0"/>
                        </a:spcAft>
                      </a:pPr>
                      <a:r>
                        <a:rPr lang="en-US" sz="1600" dirty="0">
                          <a:solidFill>
                            <a:srgbClr val="595959"/>
                          </a:solidFill>
                          <a:effectLst/>
                          <a:latin typeface="Arial"/>
                          <a:ea typeface="Calibri"/>
                          <a:cs typeface="Times New Roman"/>
                        </a:rPr>
                        <a:t> </a:t>
                      </a:r>
                      <a:endParaRPr lang="en-US" sz="1600" dirty="0">
                        <a:effectLst/>
                        <a:latin typeface="Calibri"/>
                        <a:ea typeface="Calibri"/>
                        <a:cs typeface="Times New Roman"/>
                      </a:endParaRPr>
                    </a:p>
                    <a:p>
                      <a:pPr marL="0" marR="0">
                        <a:lnSpc>
                          <a:spcPct val="115000"/>
                        </a:lnSpc>
                        <a:spcBef>
                          <a:spcPts val="0"/>
                        </a:spcBef>
                        <a:spcAft>
                          <a:spcPts val="0"/>
                        </a:spcAft>
                      </a:pPr>
                      <a:r>
                        <a:rPr lang="en-US" sz="1600" dirty="0">
                          <a:solidFill>
                            <a:srgbClr val="595959"/>
                          </a:solidFill>
                          <a:effectLst/>
                          <a:latin typeface="Arial"/>
                          <a:ea typeface="Calibri"/>
                          <a:cs typeface="Times New Roman"/>
                        </a:rPr>
                        <a:t>100 AmeriCorps State and National</a:t>
                      </a:r>
                      <a:r>
                        <a:rPr lang="en-US" sz="1600" baseline="0" dirty="0">
                          <a:solidFill>
                            <a:srgbClr val="595959"/>
                          </a:solidFill>
                          <a:effectLst/>
                          <a:latin typeface="Arial"/>
                          <a:ea typeface="Calibri"/>
                          <a:cs typeface="Times New Roman"/>
                        </a:rPr>
                        <a:t> </a:t>
                      </a:r>
                      <a:r>
                        <a:rPr lang="en-US" sz="1600" dirty="0">
                          <a:solidFill>
                            <a:srgbClr val="595959"/>
                          </a:solidFill>
                          <a:effectLst/>
                          <a:latin typeface="Arial"/>
                          <a:ea typeface="Calibri"/>
                          <a:cs typeface="Times New Roman"/>
                        </a:rPr>
                        <a:t>members</a:t>
                      </a:r>
                    </a:p>
                    <a:p>
                      <a:pPr marL="0" marR="0">
                        <a:lnSpc>
                          <a:spcPct val="115000"/>
                        </a:lnSpc>
                        <a:spcBef>
                          <a:spcPts val="0"/>
                        </a:spcBef>
                        <a:spcAft>
                          <a:spcPts val="0"/>
                        </a:spcAft>
                      </a:pPr>
                      <a:endParaRPr lang="en-US" sz="1600" dirty="0">
                        <a:solidFill>
                          <a:srgbClr val="595959"/>
                        </a:solidFill>
                        <a:effectLst/>
                        <a:latin typeface="Arial"/>
                        <a:ea typeface="Calibri"/>
                        <a:cs typeface="Times New Roman"/>
                      </a:endParaRPr>
                    </a:p>
                    <a:p>
                      <a:pPr marL="0" marR="0">
                        <a:lnSpc>
                          <a:spcPct val="115000"/>
                        </a:lnSpc>
                        <a:spcBef>
                          <a:spcPts val="0"/>
                        </a:spcBef>
                        <a:spcAft>
                          <a:spcPts val="0"/>
                        </a:spcAft>
                      </a:pPr>
                      <a:r>
                        <a:rPr lang="en-US" sz="1600" baseline="0" dirty="0">
                          <a:solidFill>
                            <a:srgbClr val="595959"/>
                          </a:solidFill>
                          <a:effectLst/>
                          <a:latin typeface="Arial"/>
                          <a:ea typeface="Calibri"/>
                          <a:cs typeface="Times New Roman"/>
                        </a:rPr>
                        <a:t>75 non-AmeriCorps volunteers</a:t>
                      </a:r>
                      <a:endParaRPr lang="en-US" sz="1600" dirty="0">
                        <a:effectLst/>
                        <a:latin typeface="Calibri"/>
                        <a:ea typeface="Calibri"/>
                        <a:cs typeface="Times New Roman"/>
                      </a:endParaRPr>
                    </a:p>
                    <a:p>
                      <a:pPr marL="0" marR="0">
                        <a:lnSpc>
                          <a:spcPct val="115000"/>
                        </a:lnSpc>
                        <a:spcBef>
                          <a:spcPts val="0"/>
                        </a:spcBef>
                        <a:spcAft>
                          <a:spcPts val="0"/>
                        </a:spcAft>
                      </a:pPr>
                      <a:r>
                        <a:rPr lang="en-US" sz="1600" dirty="0">
                          <a:solidFill>
                            <a:srgbClr val="595959"/>
                          </a:solidFill>
                          <a:effectLst/>
                          <a:latin typeface="Arial"/>
                          <a:ea typeface="Calibri"/>
                          <a:cs typeface="Times New Roman"/>
                        </a:rPr>
                        <a:t> </a:t>
                      </a:r>
                      <a:endParaRPr lang="en-US" sz="1600" dirty="0">
                        <a:effectLst/>
                        <a:latin typeface="Calibri"/>
                        <a:ea typeface="Calibri"/>
                        <a:cs typeface="Times New Roman"/>
                      </a:endParaRPr>
                    </a:p>
                    <a:p>
                      <a:pPr marL="0" marR="0">
                        <a:lnSpc>
                          <a:spcPct val="115000"/>
                        </a:lnSpc>
                        <a:spcBef>
                          <a:spcPts val="0"/>
                        </a:spcBef>
                        <a:spcAft>
                          <a:spcPts val="0"/>
                        </a:spcAft>
                      </a:pPr>
                      <a:r>
                        <a:rPr lang="en-US" sz="1600" dirty="0">
                          <a:solidFill>
                            <a:srgbClr val="595959"/>
                          </a:solidFill>
                          <a:effectLst/>
                          <a:latin typeface="Arial"/>
                          <a:ea typeface="Calibri"/>
                          <a:cs typeface="Times New Roman"/>
                        </a:rPr>
                        <a:t>Research</a:t>
                      </a:r>
                      <a:endParaRPr lang="en-US" sz="16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595959"/>
                          </a:solidFill>
                          <a:effectLst/>
                          <a:latin typeface="Arial"/>
                          <a:ea typeface="Calibri"/>
                          <a:cs typeface="Times New Roman"/>
                        </a:rPr>
                        <a:t>One-on-one tutoring to students below benchmark</a:t>
                      </a:r>
                      <a:endParaRPr lang="en-US" sz="1600" dirty="0">
                        <a:effectLst/>
                        <a:latin typeface="Calibri"/>
                        <a:ea typeface="Calibri"/>
                        <a:cs typeface="Times New Roman"/>
                      </a:endParaRPr>
                    </a:p>
                    <a:p>
                      <a:pPr marL="0" marR="0">
                        <a:lnSpc>
                          <a:spcPct val="115000"/>
                        </a:lnSpc>
                        <a:spcBef>
                          <a:spcPts val="0"/>
                        </a:spcBef>
                        <a:spcAft>
                          <a:spcPts val="0"/>
                        </a:spcAft>
                      </a:pPr>
                      <a:r>
                        <a:rPr lang="en-US" sz="1600" dirty="0">
                          <a:solidFill>
                            <a:srgbClr val="595959"/>
                          </a:solidFill>
                          <a:effectLst/>
                          <a:latin typeface="Arial"/>
                          <a:ea typeface="Calibri"/>
                          <a:cs typeface="Times New Roman"/>
                        </a:rPr>
                        <a:t> </a:t>
                      </a:r>
                      <a:endParaRPr lang="en-US" sz="1600" baseline="0" dirty="0">
                        <a:solidFill>
                          <a:srgbClr val="595959"/>
                        </a:solidFill>
                        <a:effectLst/>
                        <a:latin typeface="Arial"/>
                        <a:ea typeface="Calibri"/>
                        <a:cs typeface="Times New Roman"/>
                      </a:endParaRPr>
                    </a:p>
                    <a:p>
                      <a:pPr marL="0" marR="0">
                        <a:lnSpc>
                          <a:spcPct val="115000"/>
                        </a:lnSpc>
                        <a:spcBef>
                          <a:spcPts val="0"/>
                        </a:spcBef>
                        <a:spcAft>
                          <a:spcPts val="0"/>
                        </a:spcAft>
                      </a:pPr>
                      <a:endParaRPr lang="en-US" sz="1600" baseline="0" dirty="0">
                        <a:solidFill>
                          <a:srgbClr val="595959"/>
                        </a:solidFill>
                        <a:effectLst/>
                        <a:latin typeface="Arial"/>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kern="1200" dirty="0">
                          <a:solidFill>
                            <a:srgbClr val="595959"/>
                          </a:solidFill>
                          <a:effectLst/>
                          <a:latin typeface="Arial"/>
                          <a:ea typeface="Calibri"/>
                          <a:cs typeface="Times New Roman"/>
                        </a:rPr>
                        <a:t>Number of students receiving tutoring assistance</a:t>
                      </a:r>
                    </a:p>
                    <a:p>
                      <a:pPr marL="0" marR="0">
                        <a:lnSpc>
                          <a:spcPct val="115000"/>
                        </a:lnSpc>
                        <a:spcBef>
                          <a:spcPts val="0"/>
                        </a:spcBef>
                        <a:spcAft>
                          <a:spcPts val="0"/>
                        </a:spcAft>
                      </a:pPr>
                      <a:endParaRPr lang="en-US" sz="1600" kern="1200" dirty="0">
                        <a:solidFill>
                          <a:srgbClr val="595959"/>
                        </a:solidFill>
                        <a:effectLst/>
                        <a:latin typeface="Arial"/>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kern="1200" dirty="0">
                          <a:solidFill>
                            <a:srgbClr val="595959"/>
                          </a:solidFill>
                          <a:effectLst/>
                          <a:latin typeface="Arial"/>
                          <a:ea typeface="Calibri"/>
                          <a:cs typeface="Times New Roman"/>
                        </a:rPr>
                        <a:t>Increase in number of students scoring at or above benchmark on literacy assessments</a:t>
                      </a:r>
                    </a:p>
                    <a:p>
                      <a:pPr marL="0" marR="0">
                        <a:lnSpc>
                          <a:spcPct val="115000"/>
                        </a:lnSpc>
                        <a:spcBef>
                          <a:spcPts val="0"/>
                        </a:spcBef>
                        <a:spcAft>
                          <a:spcPts val="0"/>
                        </a:spcAft>
                      </a:pPr>
                      <a:endParaRPr lang="en-US" sz="1600" kern="1200" dirty="0">
                        <a:solidFill>
                          <a:srgbClr val="595959"/>
                        </a:solidFill>
                        <a:effectLst/>
                        <a:latin typeface="Arial"/>
                        <a:ea typeface="Calibri"/>
                        <a:cs typeface="Times New Roman"/>
                      </a:endParaRPr>
                    </a:p>
                    <a:p>
                      <a:pPr marL="0" marR="0">
                        <a:lnSpc>
                          <a:spcPct val="115000"/>
                        </a:lnSpc>
                        <a:spcBef>
                          <a:spcPts val="0"/>
                        </a:spcBef>
                        <a:spcAft>
                          <a:spcPts val="0"/>
                        </a:spcAft>
                      </a:pPr>
                      <a:r>
                        <a:rPr lang="en-US" sz="1600" kern="1200" dirty="0">
                          <a:solidFill>
                            <a:srgbClr val="595959"/>
                          </a:solidFill>
                          <a:effectLst/>
                          <a:latin typeface="Arial"/>
                          <a:ea typeface="Calibri"/>
                          <a:cs typeface="Times New Roman"/>
                        </a:rPr>
                        <a:t>Improved</a:t>
                      </a:r>
                      <a:r>
                        <a:rPr lang="en-US" sz="1600" kern="1200" baseline="0" dirty="0">
                          <a:solidFill>
                            <a:srgbClr val="595959"/>
                          </a:solidFill>
                          <a:effectLst/>
                          <a:latin typeface="Arial"/>
                          <a:ea typeface="Calibri"/>
                          <a:cs typeface="Times New Roman"/>
                        </a:rPr>
                        <a:t> student</a:t>
                      </a:r>
                      <a:r>
                        <a:rPr lang="en-US" sz="1600" kern="1200" dirty="0">
                          <a:solidFill>
                            <a:srgbClr val="595959"/>
                          </a:solidFill>
                          <a:effectLst/>
                          <a:latin typeface="Arial"/>
                          <a:ea typeface="Calibri"/>
                          <a:cs typeface="Times New Roman"/>
                        </a:rPr>
                        <a:t> self-efficacy</a:t>
                      </a:r>
                      <a:r>
                        <a:rPr lang="en-US" sz="1600" kern="1200" baseline="0" dirty="0">
                          <a:solidFill>
                            <a:srgbClr val="595959"/>
                          </a:solidFill>
                          <a:effectLst/>
                          <a:latin typeface="Arial"/>
                          <a:ea typeface="Calibri"/>
                          <a:cs typeface="Times New Roman"/>
                        </a:rPr>
                        <a:t> </a:t>
                      </a:r>
                    </a:p>
                    <a:p>
                      <a:pPr marL="0" marR="0">
                        <a:lnSpc>
                          <a:spcPct val="115000"/>
                        </a:lnSpc>
                        <a:spcBef>
                          <a:spcPts val="0"/>
                        </a:spcBef>
                        <a:spcAft>
                          <a:spcPts val="0"/>
                        </a:spcAft>
                      </a:pPr>
                      <a:endParaRPr lang="en-US" sz="1600" kern="1200" baseline="0" dirty="0">
                        <a:solidFill>
                          <a:srgbClr val="595959"/>
                        </a:solidFill>
                        <a:effectLst/>
                        <a:latin typeface="Arial"/>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kern="1200" dirty="0">
                          <a:solidFill>
                            <a:srgbClr val="595959"/>
                          </a:solidFill>
                          <a:effectLst/>
                          <a:latin typeface="Arial"/>
                          <a:ea typeface="Calibri"/>
                          <a:cs typeface="Times New Roman"/>
                        </a:rPr>
                        <a:t>Increase</a:t>
                      </a:r>
                      <a:r>
                        <a:rPr lang="en-US" sz="1600" kern="1200" baseline="0" dirty="0">
                          <a:solidFill>
                            <a:srgbClr val="595959"/>
                          </a:solidFill>
                          <a:effectLst/>
                          <a:latin typeface="Arial"/>
                          <a:ea typeface="Calibri"/>
                          <a:cs typeface="Times New Roman"/>
                        </a:rPr>
                        <a:t> in number of students reading on grade-level</a:t>
                      </a:r>
                    </a:p>
                    <a:p>
                      <a:pPr marL="0" marR="0">
                        <a:lnSpc>
                          <a:spcPct val="115000"/>
                        </a:lnSpc>
                        <a:spcBef>
                          <a:spcPts val="0"/>
                        </a:spcBef>
                        <a:spcAft>
                          <a:spcPts val="0"/>
                        </a:spcAft>
                      </a:pPr>
                      <a:endParaRPr lang="en-US" sz="1600" kern="1200" baseline="0" dirty="0">
                        <a:solidFill>
                          <a:srgbClr val="595959"/>
                        </a:solidFill>
                        <a:effectLst/>
                        <a:latin typeface="Arial"/>
                        <a:ea typeface="Calibri"/>
                        <a:cs typeface="Times New Roman"/>
                      </a:endParaRPr>
                    </a:p>
                    <a:p>
                      <a:pPr marL="0" marR="0">
                        <a:lnSpc>
                          <a:spcPct val="115000"/>
                        </a:lnSpc>
                        <a:spcBef>
                          <a:spcPts val="0"/>
                        </a:spcBef>
                        <a:spcAft>
                          <a:spcPts val="0"/>
                        </a:spcAft>
                      </a:pPr>
                      <a:endParaRPr lang="en-US" sz="16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457200" rtl="0" eaLnBrk="1" latinLnBrk="0" hangingPunct="1">
                        <a:lnSpc>
                          <a:spcPct val="115000"/>
                        </a:lnSpc>
                        <a:spcBef>
                          <a:spcPts val="0"/>
                        </a:spcBef>
                        <a:spcAft>
                          <a:spcPts val="0"/>
                        </a:spcAft>
                      </a:pPr>
                      <a:r>
                        <a:rPr lang="en-US" sz="1600" kern="1200" dirty="0">
                          <a:solidFill>
                            <a:srgbClr val="595959"/>
                          </a:solidFill>
                          <a:effectLst/>
                          <a:latin typeface="Arial"/>
                          <a:ea typeface="Calibri"/>
                          <a:cs typeface="Times New Roman"/>
                        </a:rPr>
                        <a:t>Students maintain grade-level proficiency in reading</a:t>
                      </a:r>
                    </a:p>
                    <a:p>
                      <a:pPr marL="0" marR="0" algn="l" defTabSz="457200" rtl="0" eaLnBrk="1" latinLnBrk="0" hangingPunct="1">
                        <a:lnSpc>
                          <a:spcPct val="115000"/>
                        </a:lnSpc>
                        <a:spcBef>
                          <a:spcPts val="0"/>
                        </a:spcBef>
                        <a:spcAft>
                          <a:spcPts val="0"/>
                        </a:spcAft>
                      </a:pPr>
                      <a:endParaRPr lang="en-US" sz="1600" kern="1200" dirty="0">
                        <a:solidFill>
                          <a:srgbClr val="595959"/>
                        </a:solidFill>
                        <a:effectLst/>
                        <a:latin typeface="Arial"/>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 name="TextBox 9">
            <a:extLst>
              <a:ext uri="{FF2B5EF4-FFF2-40B4-BE49-F238E27FC236}">
                <a16:creationId xmlns:a16="http://schemas.microsoft.com/office/drawing/2014/main" id="{80669174-603B-2F51-E570-D9CD69CA5F25}"/>
              </a:ext>
            </a:extLst>
          </p:cNvPr>
          <p:cNvSpPr txBox="1"/>
          <p:nvPr/>
        </p:nvSpPr>
        <p:spPr>
          <a:xfrm>
            <a:off x="243840" y="5918975"/>
            <a:ext cx="11570379" cy="584775"/>
          </a:xfrm>
          <a:prstGeom prst="rect">
            <a:avLst/>
          </a:prstGeom>
          <a:noFill/>
        </p:spPr>
        <p:txBody>
          <a:bodyPr wrap="square">
            <a:spAutoFit/>
          </a:bodyPr>
          <a:lstStyle/>
          <a:p>
            <a:r>
              <a:rPr lang="en-US" sz="1600" dirty="0">
                <a:solidFill>
                  <a:schemeClr val="tx1">
                    <a:lumMod val="65000"/>
                    <a:lumOff val="35000"/>
                  </a:schemeClr>
                </a:solidFill>
                <a:latin typeface="Arial" panose="020B0604020202020204" pitchFamily="34" charset="0"/>
                <a:cs typeface="Arial" panose="020B0604020202020204" pitchFamily="34" charset="0"/>
              </a:rPr>
              <a:t>For an overview of logic models, AmeriCorps grantees can refer to the module, “How to Develop a Program Logic Model” located on the Evaluation Resources page.</a:t>
            </a:r>
          </a:p>
        </p:txBody>
      </p:sp>
    </p:spTree>
    <p:extLst>
      <p:ext uri="{BB962C8B-B14F-4D97-AF65-F5344CB8AC3E}">
        <p14:creationId xmlns:p14="http://schemas.microsoft.com/office/powerpoint/2010/main" val="376474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9234E20-8DC9-3C75-CBA0-8441883EDA90}"/>
              </a:ext>
            </a:extLst>
          </p:cNvPr>
          <p:cNvSpPr>
            <a:spLocks noGrp="1"/>
          </p:cNvSpPr>
          <p:nvPr>
            <p:ph type="body" sz="quarter" idx="18"/>
          </p:nvPr>
        </p:nvSpPr>
        <p:spPr>
          <a:xfrm>
            <a:off x="463648" y="1315326"/>
            <a:ext cx="10920038" cy="3897686"/>
          </a:xfrm>
        </p:spPr>
        <p:txBody>
          <a:bodyPr>
            <a:normAutofit/>
          </a:bodyPr>
          <a:lstStyle/>
          <a:p>
            <a:pPr marL="0" indent="0">
              <a:buNone/>
            </a:pPr>
            <a:r>
              <a:rPr lang="en-US" sz="2400" dirty="0"/>
              <a:t>Each evaluation should have a primary purpose around which it can be designed and planned.</a:t>
            </a:r>
          </a:p>
          <a:p>
            <a:r>
              <a:rPr lang="en-US" sz="2000" dirty="0"/>
              <a:t>Why is the evaluation being done? </a:t>
            </a:r>
          </a:p>
          <a:p>
            <a:r>
              <a:rPr lang="en-US" sz="2000" dirty="0"/>
              <a:t>What do you want to learn? </a:t>
            </a:r>
          </a:p>
          <a:p>
            <a:r>
              <a:rPr lang="en-US" sz="2000" dirty="0"/>
              <a:t>How will the results be used? By whom? </a:t>
            </a:r>
          </a:p>
          <a:p>
            <a:endParaRPr lang="en-US" sz="1800" dirty="0"/>
          </a:p>
        </p:txBody>
      </p:sp>
      <p:sp>
        <p:nvSpPr>
          <p:cNvPr id="3" name="Title 2">
            <a:extLst>
              <a:ext uri="{FF2B5EF4-FFF2-40B4-BE49-F238E27FC236}">
                <a16:creationId xmlns:a16="http://schemas.microsoft.com/office/drawing/2014/main" id="{610C2581-FDD6-1653-6123-529C936C8FD0}"/>
              </a:ext>
            </a:extLst>
          </p:cNvPr>
          <p:cNvSpPr>
            <a:spLocks noGrp="1"/>
          </p:cNvSpPr>
          <p:nvPr>
            <p:ph type="title"/>
          </p:nvPr>
        </p:nvSpPr>
        <p:spPr/>
        <p:txBody>
          <a:bodyPr>
            <a:normAutofit fontScale="90000"/>
          </a:bodyPr>
          <a:lstStyle/>
          <a:p>
            <a:r>
              <a:rPr lang="en-US" dirty="0"/>
              <a:t>Define Purpose and Scope</a:t>
            </a:r>
          </a:p>
        </p:txBody>
      </p:sp>
      <p:sp>
        <p:nvSpPr>
          <p:cNvPr id="4" name="Text Placeholder 3">
            <a:extLst>
              <a:ext uri="{FF2B5EF4-FFF2-40B4-BE49-F238E27FC236}">
                <a16:creationId xmlns:a16="http://schemas.microsoft.com/office/drawing/2014/main" id="{19A7923F-A732-713B-AE3F-1CED9C90653F}"/>
              </a:ext>
            </a:extLst>
          </p:cNvPr>
          <p:cNvSpPr>
            <a:spLocks noGrp="1"/>
          </p:cNvSpPr>
          <p:nvPr>
            <p:ph type="body" sz="quarter" idx="13"/>
          </p:nvPr>
        </p:nvSpPr>
        <p:spPr/>
        <p:txBody>
          <a:bodyPr/>
          <a:lstStyle/>
          <a:p>
            <a:endParaRPr lang="en-US" dirty="0"/>
          </a:p>
        </p:txBody>
      </p:sp>
      <p:sp>
        <p:nvSpPr>
          <p:cNvPr id="5" name="Slide Number Placeholder 4">
            <a:extLst>
              <a:ext uri="{FF2B5EF4-FFF2-40B4-BE49-F238E27FC236}">
                <a16:creationId xmlns:a16="http://schemas.microsoft.com/office/drawing/2014/main" id="{0DE04048-AA77-1E52-05AA-1521ADBFEF46}"/>
              </a:ext>
            </a:extLst>
          </p:cNvPr>
          <p:cNvSpPr>
            <a:spLocks noGrp="1"/>
          </p:cNvSpPr>
          <p:nvPr>
            <p:ph type="sldNum" sz="quarter" idx="21"/>
          </p:nvPr>
        </p:nvSpPr>
        <p:spPr/>
        <p:txBody>
          <a:bodyPr/>
          <a:lstStyle/>
          <a:p>
            <a:r>
              <a:rPr lang="en-US" dirty="0"/>
              <a:t>  </a:t>
            </a:r>
            <a:fld id="{E0E21186-8CC3-194A-9753-0BBC1EC778BB}" type="slidenum">
              <a:rPr lang="en-US" smtClean="0"/>
              <a:pPr/>
              <a:t>14</a:t>
            </a:fld>
            <a:endParaRPr lang="en-US" dirty="0"/>
          </a:p>
        </p:txBody>
      </p:sp>
    </p:spTree>
    <p:extLst>
      <p:ext uri="{BB962C8B-B14F-4D97-AF65-F5344CB8AC3E}">
        <p14:creationId xmlns:p14="http://schemas.microsoft.com/office/powerpoint/2010/main" val="489489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A0CD62-7224-90EA-9318-4275CF65B48E}"/>
              </a:ext>
            </a:extLst>
          </p:cNvPr>
          <p:cNvSpPr>
            <a:spLocks noGrp="1"/>
          </p:cNvSpPr>
          <p:nvPr>
            <p:ph type="title"/>
          </p:nvPr>
        </p:nvSpPr>
        <p:spPr/>
        <p:txBody>
          <a:bodyPr>
            <a:normAutofit fontScale="90000"/>
          </a:bodyPr>
          <a:lstStyle/>
          <a:p>
            <a:r>
              <a:rPr lang="en-US" dirty="0"/>
              <a:t>Selecting Research Questions</a:t>
            </a:r>
          </a:p>
        </p:txBody>
      </p:sp>
      <p:sp>
        <p:nvSpPr>
          <p:cNvPr id="4" name="Text Placeholder 3">
            <a:extLst>
              <a:ext uri="{FF2B5EF4-FFF2-40B4-BE49-F238E27FC236}">
                <a16:creationId xmlns:a16="http://schemas.microsoft.com/office/drawing/2014/main" id="{59CA4265-430A-14DD-F1DE-6482A1FE31E7}"/>
              </a:ext>
            </a:extLst>
          </p:cNvPr>
          <p:cNvSpPr>
            <a:spLocks noGrp="1"/>
          </p:cNvSpPr>
          <p:nvPr>
            <p:ph type="body" sz="quarter" idx="13"/>
          </p:nvPr>
        </p:nvSpPr>
        <p:spPr/>
        <p:txBody>
          <a:bodyPr/>
          <a:lstStyle/>
          <a:p>
            <a:endParaRPr lang="en-US" dirty="0"/>
          </a:p>
        </p:txBody>
      </p:sp>
      <p:sp>
        <p:nvSpPr>
          <p:cNvPr id="5" name="Slide Number Placeholder 4">
            <a:extLst>
              <a:ext uri="{FF2B5EF4-FFF2-40B4-BE49-F238E27FC236}">
                <a16:creationId xmlns:a16="http://schemas.microsoft.com/office/drawing/2014/main" id="{3754F08F-F82E-81F1-AB34-25544084926A}"/>
              </a:ext>
            </a:extLst>
          </p:cNvPr>
          <p:cNvSpPr>
            <a:spLocks noGrp="1"/>
          </p:cNvSpPr>
          <p:nvPr>
            <p:ph type="sldNum" sz="quarter" idx="21"/>
          </p:nvPr>
        </p:nvSpPr>
        <p:spPr/>
        <p:txBody>
          <a:bodyPr/>
          <a:lstStyle/>
          <a:p>
            <a:r>
              <a:rPr lang="en-US" dirty="0"/>
              <a:t>  </a:t>
            </a:r>
            <a:fld id="{E0E21186-8CC3-194A-9753-0BBC1EC778BB}" type="slidenum">
              <a:rPr lang="en-US" smtClean="0"/>
              <a:pPr/>
              <a:t>15</a:t>
            </a:fld>
            <a:endParaRPr lang="en-US" dirty="0"/>
          </a:p>
        </p:txBody>
      </p:sp>
      <p:pic>
        <p:nvPicPr>
          <p:cNvPr id="6" name="Content Placeholder 5" descr="P:\DTP\SURVEY\ECON\AmeriCorps Grantee Evaluation Monitoring &amp; Guidance Project\Kim Nguyen_graphics\mapping questions and indicators to logic model.jpg">
            <a:extLst>
              <a:ext uri="{FF2B5EF4-FFF2-40B4-BE49-F238E27FC236}">
                <a16:creationId xmlns:a16="http://schemas.microsoft.com/office/drawing/2014/main" id="{EDCC61F1-EAC6-0256-6FBB-9DC5FA559EC0}"/>
              </a:ext>
            </a:extLst>
          </p:cNvPr>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36219" y="1175362"/>
            <a:ext cx="7580910" cy="4676571"/>
          </a:xfrm>
          <a:prstGeom prst="rect">
            <a:avLst/>
          </a:prstGeom>
          <a:noFill/>
          <a:ln>
            <a:noFill/>
          </a:ln>
        </p:spPr>
      </p:pic>
    </p:spTree>
    <p:extLst>
      <p:ext uri="{BB962C8B-B14F-4D97-AF65-F5344CB8AC3E}">
        <p14:creationId xmlns:p14="http://schemas.microsoft.com/office/powerpoint/2010/main" val="2693200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A876CC8-09D2-0068-AA50-BD7524764EC9}"/>
              </a:ext>
            </a:extLst>
          </p:cNvPr>
          <p:cNvSpPr>
            <a:spLocks noGrp="1"/>
          </p:cNvSpPr>
          <p:nvPr>
            <p:ph type="title"/>
          </p:nvPr>
        </p:nvSpPr>
        <p:spPr>
          <a:xfrm>
            <a:off x="463648" y="567041"/>
            <a:ext cx="6082862" cy="419100"/>
          </a:xfrm>
        </p:spPr>
        <p:txBody>
          <a:bodyPr anchor="b">
            <a:normAutofit/>
          </a:bodyPr>
          <a:lstStyle/>
          <a:p>
            <a:r>
              <a:rPr lang="en-US" sz="2900" dirty="0"/>
              <a:t>Resource Considerations</a:t>
            </a:r>
          </a:p>
        </p:txBody>
      </p:sp>
      <p:sp>
        <p:nvSpPr>
          <p:cNvPr id="5" name="Slide Number Placeholder 4" hidden="1">
            <a:extLst>
              <a:ext uri="{FF2B5EF4-FFF2-40B4-BE49-F238E27FC236}">
                <a16:creationId xmlns:a16="http://schemas.microsoft.com/office/drawing/2014/main" id="{1FDC030E-3724-7FD2-55D9-5242E5B1AE00}"/>
              </a:ext>
            </a:extLst>
          </p:cNvPr>
          <p:cNvSpPr>
            <a:spLocks noGrp="1"/>
          </p:cNvSpPr>
          <p:nvPr>
            <p:ph type="sldNum" sz="quarter" idx="4294967295"/>
          </p:nvPr>
        </p:nvSpPr>
        <p:spPr>
          <a:xfrm>
            <a:off x="11517942" y="6415849"/>
            <a:ext cx="296277" cy="137352"/>
          </a:xfrm>
        </p:spPr>
        <p:txBody>
          <a:bodyPr/>
          <a:lstStyle/>
          <a:p>
            <a:pPr>
              <a:spcAft>
                <a:spcPts val="600"/>
              </a:spcAft>
            </a:pPr>
            <a:r>
              <a:rPr lang="en-US" dirty="0"/>
              <a:t>  </a:t>
            </a:r>
            <a:fld id="{E0E21186-8CC3-194A-9753-0BBC1EC778BB}" type="slidenum">
              <a:rPr lang="en-US" smtClean="0"/>
              <a:pPr>
                <a:spcAft>
                  <a:spcPts val="600"/>
                </a:spcAft>
              </a:pPr>
              <a:t>16</a:t>
            </a:fld>
            <a:endParaRPr lang="en-US" dirty="0"/>
          </a:p>
        </p:txBody>
      </p:sp>
      <p:graphicFrame>
        <p:nvGraphicFramePr>
          <p:cNvPr id="7" name="Text Placeholder 1">
            <a:extLst>
              <a:ext uri="{FF2B5EF4-FFF2-40B4-BE49-F238E27FC236}">
                <a16:creationId xmlns:a16="http://schemas.microsoft.com/office/drawing/2014/main" id="{24A19238-61D9-D6B3-B6BC-8BFFC4F6DD52}"/>
              </a:ext>
            </a:extLst>
          </p:cNvPr>
          <p:cNvGraphicFramePr/>
          <p:nvPr>
            <p:extLst>
              <p:ext uri="{D42A27DB-BD31-4B8C-83A1-F6EECF244321}">
                <p14:modId xmlns:p14="http://schemas.microsoft.com/office/powerpoint/2010/main" val="3354335268"/>
              </p:ext>
            </p:extLst>
          </p:nvPr>
        </p:nvGraphicFramePr>
        <p:xfrm>
          <a:off x="375137" y="777240"/>
          <a:ext cx="11439081" cy="55137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68321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19FC447-92B3-454C-6BE1-DDCB06C863A2}"/>
              </a:ext>
            </a:extLst>
          </p:cNvPr>
          <p:cNvSpPr>
            <a:spLocks noGrp="1"/>
          </p:cNvSpPr>
          <p:nvPr>
            <p:ph type="body" sz="quarter" idx="18"/>
          </p:nvPr>
        </p:nvSpPr>
        <p:spPr>
          <a:xfrm>
            <a:off x="463648" y="1598909"/>
            <a:ext cx="10920038" cy="4168845"/>
          </a:xfrm>
        </p:spPr>
        <p:txBody>
          <a:bodyPr>
            <a:normAutofit/>
          </a:bodyPr>
          <a:lstStyle/>
          <a:p>
            <a:r>
              <a:rPr lang="en-US" sz="2800" dirty="0"/>
              <a:t>The two “sides” of a program’s logic model align with the two types of evaluation designs: Process and Outcome.</a:t>
            </a:r>
          </a:p>
          <a:p>
            <a:endParaRPr lang="en-US" sz="2000" dirty="0"/>
          </a:p>
        </p:txBody>
      </p:sp>
      <p:sp>
        <p:nvSpPr>
          <p:cNvPr id="3" name="Title 2">
            <a:extLst>
              <a:ext uri="{FF2B5EF4-FFF2-40B4-BE49-F238E27FC236}">
                <a16:creationId xmlns:a16="http://schemas.microsoft.com/office/drawing/2014/main" id="{00817BA7-0FC7-B4D9-CA2C-A3B8811F4245}"/>
              </a:ext>
            </a:extLst>
          </p:cNvPr>
          <p:cNvSpPr>
            <a:spLocks noGrp="1"/>
          </p:cNvSpPr>
          <p:nvPr>
            <p:ph type="title"/>
          </p:nvPr>
        </p:nvSpPr>
        <p:spPr/>
        <p:txBody>
          <a:bodyPr>
            <a:normAutofit fontScale="90000"/>
          </a:bodyPr>
          <a:lstStyle/>
          <a:p>
            <a:r>
              <a:rPr lang="en-US" altLang="en-US" dirty="0">
                <a:latin typeface="+mj-lt"/>
                <a:cs typeface="Arial" pitchFamily="34" charset="0"/>
              </a:rPr>
              <a:t>Basic Types of Evaluation Designs</a:t>
            </a:r>
            <a:endParaRPr lang="en-US" dirty="0">
              <a:latin typeface="+mj-lt"/>
            </a:endParaRPr>
          </a:p>
        </p:txBody>
      </p:sp>
      <p:sp>
        <p:nvSpPr>
          <p:cNvPr id="4" name="Text Placeholder 3">
            <a:extLst>
              <a:ext uri="{FF2B5EF4-FFF2-40B4-BE49-F238E27FC236}">
                <a16:creationId xmlns:a16="http://schemas.microsoft.com/office/drawing/2014/main" id="{EED82B80-A2AF-D215-950D-BA62660C041A}"/>
              </a:ext>
            </a:extLst>
          </p:cNvPr>
          <p:cNvSpPr>
            <a:spLocks noGrp="1"/>
          </p:cNvSpPr>
          <p:nvPr>
            <p:ph type="body" sz="quarter" idx="13"/>
          </p:nvPr>
        </p:nvSpPr>
        <p:spPr/>
        <p:txBody>
          <a:bodyPr/>
          <a:lstStyle/>
          <a:p>
            <a:endParaRPr lang="en-US" dirty="0"/>
          </a:p>
        </p:txBody>
      </p:sp>
      <p:sp>
        <p:nvSpPr>
          <p:cNvPr id="5" name="Slide Number Placeholder 4">
            <a:extLst>
              <a:ext uri="{FF2B5EF4-FFF2-40B4-BE49-F238E27FC236}">
                <a16:creationId xmlns:a16="http://schemas.microsoft.com/office/drawing/2014/main" id="{E1AC2A3F-8C22-32FA-6B56-6343B97BA644}"/>
              </a:ext>
            </a:extLst>
          </p:cNvPr>
          <p:cNvSpPr>
            <a:spLocks noGrp="1"/>
          </p:cNvSpPr>
          <p:nvPr>
            <p:ph type="sldNum" sz="quarter" idx="21"/>
          </p:nvPr>
        </p:nvSpPr>
        <p:spPr/>
        <p:txBody>
          <a:bodyPr/>
          <a:lstStyle/>
          <a:p>
            <a:r>
              <a:rPr lang="en-US" dirty="0"/>
              <a:t>  </a:t>
            </a:r>
            <a:fld id="{E0E21186-8CC3-194A-9753-0BBC1EC778BB}" type="slidenum">
              <a:rPr lang="en-US" smtClean="0"/>
              <a:pPr/>
              <a:t>17</a:t>
            </a:fld>
            <a:endParaRPr lang="en-US" dirty="0"/>
          </a:p>
        </p:txBody>
      </p:sp>
      <p:pic>
        <p:nvPicPr>
          <p:cNvPr id="6" name="Picture 5" descr="P:\DTP\SURVEY\ECON\AmeriCorps Grantee Evaluation Monitoring &amp; Guidance Project\Kim Nguyen_graphics\logic model_evaluation domains_2 sides.jpg">
            <a:extLst>
              <a:ext uri="{FF2B5EF4-FFF2-40B4-BE49-F238E27FC236}">
                <a16:creationId xmlns:a16="http://schemas.microsoft.com/office/drawing/2014/main" id="{8E731ABA-28BC-9C3C-D017-099B0063DA7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34413" y="3201691"/>
            <a:ext cx="7635240" cy="2057400"/>
          </a:xfrm>
          <a:prstGeom prst="rect">
            <a:avLst/>
          </a:prstGeom>
          <a:noFill/>
          <a:ln>
            <a:noFill/>
          </a:ln>
        </p:spPr>
      </p:pic>
    </p:spTree>
    <p:extLst>
      <p:ext uri="{BB962C8B-B14F-4D97-AF65-F5344CB8AC3E}">
        <p14:creationId xmlns:p14="http://schemas.microsoft.com/office/powerpoint/2010/main" val="3742183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1D11D5-A8F2-0DEF-3026-1E9EAA0BD8A3}"/>
              </a:ext>
            </a:extLst>
          </p:cNvPr>
          <p:cNvSpPr>
            <a:spLocks noGrp="1"/>
          </p:cNvSpPr>
          <p:nvPr>
            <p:ph type="body" sz="quarter" idx="18"/>
          </p:nvPr>
        </p:nvSpPr>
        <p:spPr>
          <a:xfrm>
            <a:off x="463649" y="1146155"/>
            <a:ext cx="9165774" cy="419100"/>
          </a:xfrm>
        </p:spPr>
        <p:txBody>
          <a:bodyPr>
            <a:normAutofit/>
          </a:bodyPr>
          <a:lstStyle/>
          <a:p>
            <a:pPr marL="0" indent="0">
              <a:buNone/>
            </a:pPr>
            <a:r>
              <a:rPr lang="en-US" sz="1800" dirty="0"/>
              <a:t>Description of general categories of evaluation designs:</a:t>
            </a:r>
          </a:p>
          <a:p>
            <a:pPr marL="0" indent="0">
              <a:buNone/>
            </a:pPr>
            <a:endParaRPr lang="en-US" sz="1800" dirty="0"/>
          </a:p>
        </p:txBody>
      </p:sp>
      <p:sp>
        <p:nvSpPr>
          <p:cNvPr id="3" name="Title 2">
            <a:extLst>
              <a:ext uri="{FF2B5EF4-FFF2-40B4-BE49-F238E27FC236}">
                <a16:creationId xmlns:a16="http://schemas.microsoft.com/office/drawing/2014/main" id="{D2864925-FD97-5007-4DFE-D94B5D4079DB}"/>
              </a:ext>
            </a:extLst>
          </p:cNvPr>
          <p:cNvSpPr>
            <a:spLocks noGrp="1"/>
          </p:cNvSpPr>
          <p:nvPr>
            <p:ph type="title"/>
          </p:nvPr>
        </p:nvSpPr>
        <p:spPr/>
        <p:txBody>
          <a:bodyPr>
            <a:normAutofit fontScale="90000"/>
          </a:bodyPr>
          <a:lstStyle/>
          <a:p>
            <a:r>
              <a:rPr lang="en-US" altLang="en-US" dirty="0">
                <a:latin typeface="+mj-lt"/>
                <a:cs typeface="Arial" pitchFamily="34" charset="0"/>
              </a:rPr>
              <a:t>Basic Types of Evaluation Designs</a:t>
            </a:r>
            <a:endParaRPr lang="en-US" dirty="0">
              <a:latin typeface="+mj-lt"/>
            </a:endParaRPr>
          </a:p>
        </p:txBody>
      </p:sp>
      <p:sp>
        <p:nvSpPr>
          <p:cNvPr id="5" name="Slide Number Placeholder 4">
            <a:extLst>
              <a:ext uri="{FF2B5EF4-FFF2-40B4-BE49-F238E27FC236}">
                <a16:creationId xmlns:a16="http://schemas.microsoft.com/office/drawing/2014/main" id="{6F7D1526-52AC-5AC0-6B0A-16E1D00C701B}"/>
              </a:ext>
            </a:extLst>
          </p:cNvPr>
          <p:cNvSpPr>
            <a:spLocks noGrp="1"/>
          </p:cNvSpPr>
          <p:nvPr>
            <p:ph type="sldNum" sz="quarter" idx="21"/>
          </p:nvPr>
        </p:nvSpPr>
        <p:spPr/>
        <p:txBody>
          <a:bodyPr/>
          <a:lstStyle/>
          <a:p>
            <a:r>
              <a:rPr lang="en-US" dirty="0"/>
              <a:t>  </a:t>
            </a:r>
            <a:fld id="{E0E21186-8CC3-194A-9753-0BBC1EC778BB}" type="slidenum">
              <a:rPr lang="en-US" smtClean="0"/>
              <a:pPr/>
              <a:t>18</a:t>
            </a:fld>
            <a:endParaRPr lang="en-US" dirty="0"/>
          </a:p>
        </p:txBody>
      </p:sp>
      <p:graphicFrame>
        <p:nvGraphicFramePr>
          <p:cNvPr id="6" name="Table 5">
            <a:extLst>
              <a:ext uri="{FF2B5EF4-FFF2-40B4-BE49-F238E27FC236}">
                <a16:creationId xmlns:a16="http://schemas.microsoft.com/office/drawing/2014/main" id="{0525E2C1-6B68-9D29-01FD-8EFD17B53999}"/>
              </a:ext>
            </a:extLst>
          </p:cNvPr>
          <p:cNvGraphicFramePr>
            <a:graphicFrameLocks noGrp="1"/>
          </p:cNvGraphicFramePr>
          <p:nvPr>
            <p:extLst>
              <p:ext uri="{D42A27DB-BD31-4B8C-83A1-F6EECF244321}">
                <p14:modId xmlns:p14="http://schemas.microsoft.com/office/powerpoint/2010/main" val="1355841141"/>
              </p:ext>
            </p:extLst>
          </p:nvPr>
        </p:nvGraphicFramePr>
        <p:xfrm>
          <a:off x="304799" y="1565255"/>
          <a:ext cx="11509419" cy="4588353"/>
        </p:xfrm>
        <a:graphic>
          <a:graphicData uri="http://schemas.openxmlformats.org/drawingml/2006/table">
            <a:tbl>
              <a:tblPr firstRow="1" bandRow="1">
                <a:tableStyleId>{21E4AEA4-8DFA-4A89-87EB-49C32662AFE0}</a:tableStyleId>
              </a:tblPr>
              <a:tblGrid>
                <a:gridCol w="4007543">
                  <a:extLst>
                    <a:ext uri="{9D8B030D-6E8A-4147-A177-3AD203B41FA5}">
                      <a16:colId xmlns:a16="http://schemas.microsoft.com/office/drawing/2014/main" val="20000"/>
                    </a:ext>
                  </a:extLst>
                </a:gridCol>
                <a:gridCol w="3808018">
                  <a:extLst>
                    <a:ext uri="{9D8B030D-6E8A-4147-A177-3AD203B41FA5}">
                      <a16:colId xmlns:a16="http://schemas.microsoft.com/office/drawing/2014/main" val="20001"/>
                    </a:ext>
                  </a:extLst>
                </a:gridCol>
                <a:gridCol w="3693858">
                  <a:extLst>
                    <a:ext uri="{9D8B030D-6E8A-4147-A177-3AD203B41FA5}">
                      <a16:colId xmlns:a16="http://schemas.microsoft.com/office/drawing/2014/main" val="3927045331"/>
                    </a:ext>
                  </a:extLst>
                </a:gridCol>
              </a:tblGrid>
              <a:tr h="450778">
                <a:tc>
                  <a:txBody>
                    <a:bodyPr/>
                    <a:lstStyle/>
                    <a:p>
                      <a:pPr algn="ctr"/>
                      <a:r>
                        <a:rPr lang="en-US" sz="2000" u="none" dirty="0">
                          <a:solidFill>
                            <a:schemeClr val="bg2"/>
                          </a:solidFill>
                        </a:rPr>
                        <a:t>Process Evaluation</a:t>
                      </a:r>
                    </a:p>
                  </a:txBody>
                  <a:tcPr marL="68580" marR="68580" marT="34290" marB="34290"/>
                </a:tc>
                <a:tc>
                  <a:txBody>
                    <a:bodyPr/>
                    <a:lstStyle/>
                    <a:p>
                      <a:pPr algn="ctr"/>
                      <a:r>
                        <a:rPr lang="en-US" sz="2000" u="none" dirty="0">
                          <a:solidFill>
                            <a:schemeClr val="bg2"/>
                          </a:solidFill>
                        </a:rPr>
                        <a:t>Outcome Evaluation </a:t>
                      </a:r>
                    </a:p>
                  </a:txBody>
                  <a:tcPr marL="68580" marR="68580" marT="34290" marB="34290"/>
                </a:tc>
                <a:tc>
                  <a:txBody>
                    <a:bodyPr/>
                    <a:lstStyle/>
                    <a:p>
                      <a:pPr algn="ctr"/>
                      <a:r>
                        <a:rPr lang="en-US" sz="2000" u="none" dirty="0">
                          <a:solidFill>
                            <a:schemeClr val="bg2"/>
                          </a:solidFill>
                        </a:rPr>
                        <a:t>Impact Evaluation</a:t>
                      </a:r>
                    </a:p>
                  </a:txBody>
                  <a:tcPr marL="68580" marR="68580" marT="34290" marB="34290"/>
                </a:tc>
                <a:extLst>
                  <a:ext uri="{0D108BD9-81ED-4DB2-BD59-A6C34878D82A}">
                    <a16:rowId xmlns:a16="http://schemas.microsoft.com/office/drawing/2014/main" val="10000"/>
                  </a:ext>
                </a:extLst>
              </a:tr>
              <a:tr h="4137575">
                <a:tc>
                  <a:txBody>
                    <a:bodyPr/>
                    <a:lstStyle/>
                    <a:p>
                      <a:pPr marL="342900" lvl="2" indent="-342900" defTabSz="457200">
                        <a:lnSpc>
                          <a:spcPct val="100000"/>
                        </a:lnSpc>
                        <a:spcBef>
                          <a:spcPts val="0"/>
                        </a:spcBef>
                        <a:spcAft>
                          <a:spcPts val="1200"/>
                        </a:spcAft>
                        <a:buFont typeface="Arial" panose="020B0604020202020204" pitchFamily="34" charset="0"/>
                        <a:buChar char="•"/>
                        <a:defRPr/>
                      </a:pPr>
                      <a:r>
                        <a:rPr lang="en-US" sz="2000" dirty="0">
                          <a:solidFill>
                            <a:schemeClr val="tx1"/>
                          </a:solidFill>
                        </a:rPr>
                        <a:t>Examines the extent to which a program is operating as intended by assessing ongoing program operations and determining whether the target population is being served</a:t>
                      </a:r>
                    </a:p>
                    <a:p>
                      <a:pPr marL="342900" lvl="2" indent="-342900" defTabSz="457200">
                        <a:lnSpc>
                          <a:spcPct val="100000"/>
                        </a:lnSpc>
                        <a:spcBef>
                          <a:spcPts val="0"/>
                        </a:spcBef>
                        <a:spcAft>
                          <a:spcPts val="1200"/>
                        </a:spcAft>
                        <a:buFont typeface="Arial" panose="020B0604020202020204" pitchFamily="34" charset="0"/>
                        <a:buChar char="•"/>
                        <a:defRPr/>
                      </a:pPr>
                      <a:r>
                        <a:rPr lang="en-US" sz="2000" dirty="0">
                          <a:solidFill>
                            <a:schemeClr val="tx1"/>
                          </a:solidFill>
                        </a:rPr>
                        <a:t>Results may be used to determine what changes and/or improvements should be made to the program’s operations</a:t>
                      </a:r>
                      <a:endParaRPr lang="en-US" sz="2000" dirty="0">
                        <a:solidFill>
                          <a:schemeClr val="tx1"/>
                        </a:solidFill>
                        <a:latin typeface="Arial" panose="020B0604020202020204" pitchFamily="34" charset="0"/>
                        <a:cs typeface="Arial" panose="020B0604020202020204" pitchFamily="34" charset="0"/>
                      </a:endParaRPr>
                    </a:p>
                  </a:txBody>
                  <a:tcPr marL="68580" marR="68580" marT="34290" marB="34290"/>
                </a:tc>
                <a:tc>
                  <a:txBody>
                    <a:bodyPr/>
                    <a:lstStyle/>
                    <a:p>
                      <a:pPr marL="342900" lvl="2" indent="-342900" defTabSz="457200">
                        <a:lnSpc>
                          <a:spcPct val="100000"/>
                        </a:lnSpc>
                        <a:spcBef>
                          <a:spcPts val="0"/>
                        </a:spcBef>
                        <a:spcAft>
                          <a:spcPts val="1200"/>
                        </a:spcAft>
                        <a:buFont typeface="Arial" panose="020B0604020202020204" pitchFamily="34" charset="0"/>
                        <a:buChar char="•"/>
                        <a:defRPr/>
                      </a:pPr>
                      <a:r>
                        <a:rPr lang="en-US" sz="2000" dirty="0">
                          <a:solidFill>
                            <a:schemeClr val="tx1"/>
                          </a:solidFill>
                        </a:rPr>
                        <a:t>Measures changes in knowledge, attitude(s), behavior(s) and/or condition(s) among program beneficiaries or other stakeholder groups</a:t>
                      </a:r>
                    </a:p>
                    <a:p>
                      <a:pPr marL="342900" lvl="2" indent="-342900" defTabSz="457200">
                        <a:lnSpc>
                          <a:spcPct val="100000"/>
                        </a:lnSpc>
                        <a:spcBef>
                          <a:spcPts val="0"/>
                        </a:spcBef>
                        <a:spcAft>
                          <a:spcPts val="1200"/>
                        </a:spcAft>
                        <a:buFont typeface="Arial" panose="020B0604020202020204" pitchFamily="34" charset="0"/>
                        <a:buChar char="•"/>
                        <a:defRPr/>
                      </a:pPr>
                      <a:r>
                        <a:rPr lang="en-US" sz="2000" dirty="0">
                          <a:solidFill>
                            <a:schemeClr val="tx1"/>
                          </a:solidFill>
                        </a:rPr>
                        <a:t>Results may demonstrate what the program has achieved </a:t>
                      </a:r>
                      <a:endParaRPr lang="en-US" sz="2000" dirty="0">
                        <a:solidFill>
                          <a:schemeClr val="tx1"/>
                        </a:solidFill>
                        <a:latin typeface="Arial" panose="020B0604020202020204" pitchFamily="34" charset="0"/>
                        <a:cs typeface="Arial" panose="020B0604020202020204" pitchFamily="34" charset="0"/>
                      </a:endParaRPr>
                    </a:p>
                  </a:txBody>
                  <a:tcPr marL="68580" marR="68580" marT="34290" marB="34290"/>
                </a:tc>
                <a:tc>
                  <a:txBody>
                    <a:bodyPr/>
                    <a:lstStyle/>
                    <a:p>
                      <a:pPr marL="342900" marR="0" lvl="2" indent="-342900" algn="l" defTabSz="4572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2000" dirty="0">
                          <a:solidFill>
                            <a:schemeClr val="tx1"/>
                          </a:solidFill>
                        </a:rPr>
                        <a:t>Measures changes in program beneficiaries or stakeholders before and after an intervention relative to a reasonably similar comparison/ control group</a:t>
                      </a:r>
                    </a:p>
                    <a:p>
                      <a:pPr marL="342900" marR="0" lvl="2" indent="-342900" algn="l" defTabSz="4572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2000" dirty="0">
                          <a:solidFill>
                            <a:schemeClr val="tx1"/>
                          </a:solidFill>
                        </a:rPr>
                        <a:t>Results are an estimate of the program’s </a:t>
                      </a:r>
                      <a:r>
                        <a:rPr lang="en-US" sz="2000" baseline="0" dirty="0">
                          <a:solidFill>
                            <a:schemeClr val="tx1"/>
                          </a:solidFill>
                        </a:rPr>
                        <a:t>impact </a:t>
                      </a:r>
                      <a:r>
                        <a:rPr lang="en-US" sz="2000" dirty="0">
                          <a:solidFill>
                            <a:schemeClr val="tx1"/>
                          </a:solidFill>
                        </a:rPr>
                        <a:t>on beneficiaries or other stakeholder groups</a:t>
                      </a:r>
                      <a:endParaRPr lang="en-US" sz="2000" dirty="0">
                        <a:solidFill>
                          <a:schemeClr val="tx1"/>
                        </a:solidFill>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41200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CA2F21F-F855-3C10-8CE7-23E9DC09B0BF}"/>
              </a:ext>
            </a:extLst>
          </p:cNvPr>
          <p:cNvSpPr>
            <a:spLocks noGrp="1"/>
          </p:cNvSpPr>
          <p:nvPr>
            <p:ph type="title"/>
          </p:nvPr>
        </p:nvSpPr>
        <p:spPr>
          <a:xfrm>
            <a:off x="463648" y="567041"/>
            <a:ext cx="7664352" cy="439026"/>
          </a:xfrm>
        </p:spPr>
        <p:txBody>
          <a:bodyPr>
            <a:normAutofit fontScale="90000"/>
          </a:bodyPr>
          <a:lstStyle/>
          <a:p>
            <a:r>
              <a:rPr lang="en-US" dirty="0"/>
              <a:t>AmeriCorps Approved Evaluation Designs </a:t>
            </a:r>
          </a:p>
        </p:txBody>
      </p:sp>
      <p:sp>
        <p:nvSpPr>
          <p:cNvPr id="4" name="Text Placeholder 3">
            <a:extLst>
              <a:ext uri="{FF2B5EF4-FFF2-40B4-BE49-F238E27FC236}">
                <a16:creationId xmlns:a16="http://schemas.microsoft.com/office/drawing/2014/main" id="{5A7360CA-EB37-6481-FDA6-5764D5507132}"/>
              </a:ext>
            </a:extLst>
          </p:cNvPr>
          <p:cNvSpPr>
            <a:spLocks noGrp="1"/>
          </p:cNvSpPr>
          <p:nvPr>
            <p:ph type="body" sz="quarter" idx="13"/>
          </p:nvPr>
        </p:nvSpPr>
        <p:spPr>
          <a:xfrm>
            <a:off x="463648" y="1075340"/>
            <a:ext cx="6083300" cy="289333"/>
          </a:xfrm>
        </p:spPr>
        <p:txBody>
          <a:bodyPr/>
          <a:lstStyle/>
          <a:p>
            <a:endParaRPr lang="en-US" dirty="0"/>
          </a:p>
        </p:txBody>
      </p:sp>
      <p:sp>
        <p:nvSpPr>
          <p:cNvPr id="5" name="Slide Number Placeholder 4">
            <a:extLst>
              <a:ext uri="{FF2B5EF4-FFF2-40B4-BE49-F238E27FC236}">
                <a16:creationId xmlns:a16="http://schemas.microsoft.com/office/drawing/2014/main" id="{A92A39DC-5935-84ED-ED8F-E58AD15440FA}"/>
              </a:ext>
            </a:extLst>
          </p:cNvPr>
          <p:cNvSpPr>
            <a:spLocks noGrp="1"/>
          </p:cNvSpPr>
          <p:nvPr>
            <p:ph type="sldNum" sz="quarter" idx="21"/>
          </p:nvPr>
        </p:nvSpPr>
        <p:spPr/>
        <p:txBody>
          <a:bodyPr/>
          <a:lstStyle/>
          <a:p>
            <a:r>
              <a:rPr lang="en-US" dirty="0"/>
              <a:t>  </a:t>
            </a:r>
            <a:fld id="{E0E21186-8CC3-194A-9753-0BBC1EC778BB}" type="slidenum">
              <a:rPr lang="en-US" smtClean="0"/>
              <a:pPr/>
              <a:t>19</a:t>
            </a:fld>
            <a:endParaRPr lang="en-US" dirty="0"/>
          </a:p>
        </p:txBody>
      </p:sp>
      <p:graphicFrame>
        <p:nvGraphicFramePr>
          <p:cNvPr id="6" name="Table 5">
            <a:extLst>
              <a:ext uri="{FF2B5EF4-FFF2-40B4-BE49-F238E27FC236}">
                <a16:creationId xmlns:a16="http://schemas.microsoft.com/office/drawing/2014/main" id="{93F7FD8E-3A87-FF7D-6DE2-F15C5D14F2BF}"/>
              </a:ext>
            </a:extLst>
          </p:cNvPr>
          <p:cNvGraphicFramePr>
            <a:graphicFrameLocks noGrp="1"/>
          </p:cNvGraphicFramePr>
          <p:nvPr>
            <p:extLst>
              <p:ext uri="{D42A27DB-BD31-4B8C-83A1-F6EECF244321}">
                <p14:modId xmlns:p14="http://schemas.microsoft.com/office/powerpoint/2010/main" val="951168580"/>
              </p:ext>
            </p:extLst>
          </p:nvPr>
        </p:nvGraphicFramePr>
        <p:xfrm>
          <a:off x="463648" y="1364673"/>
          <a:ext cx="11350571" cy="4746567"/>
        </p:xfrm>
        <a:graphic>
          <a:graphicData uri="http://schemas.openxmlformats.org/drawingml/2006/table">
            <a:tbl>
              <a:tblPr firstRow="1" bandRow="1">
                <a:tableStyleId>{21E4AEA4-8DFA-4A89-87EB-49C32662AFE0}</a:tableStyleId>
              </a:tblPr>
              <a:tblGrid>
                <a:gridCol w="3002374">
                  <a:extLst>
                    <a:ext uri="{9D8B030D-6E8A-4147-A177-3AD203B41FA5}">
                      <a16:colId xmlns:a16="http://schemas.microsoft.com/office/drawing/2014/main" val="20000"/>
                    </a:ext>
                  </a:extLst>
                </a:gridCol>
                <a:gridCol w="1295340">
                  <a:extLst>
                    <a:ext uri="{9D8B030D-6E8A-4147-A177-3AD203B41FA5}">
                      <a16:colId xmlns:a16="http://schemas.microsoft.com/office/drawing/2014/main" val="714699614"/>
                    </a:ext>
                  </a:extLst>
                </a:gridCol>
                <a:gridCol w="7052857">
                  <a:extLst>
                    <a:ext uri="{9D8B030D-6E8A-4147-A177-3AD203B41FA5}">
                      <a16:colId xmlns:a16="http://schemas.microsoft.com/office/drawing/2014/main" val="20001"/>
                    </a:ext>
                  </a:extLst>
                </a:gridCol>
              </a:tblGrid>
              <a:tr h="620127">
                <a:tc>
                  <a:txBody>
                    <a:bodyPr/>
                    <a:lstStyle/>
                    <a:p>
                      <a:pPr algn="ctr"/>
                      <a:r>
                        <a:rPr lang="en-US" sz="1800" dirty="0">
                          <a:solidFill>
                            <a:schemeClr val="bg2"/>
                          </a:solidFill>
                        </a:rPr>
                        <a:t>Type</a:t>
                      </a:r>
                      <a:r>
                        <a:rPr lang="en-US" sz="1800" baseline="0" dirty="0">
                          <a:solidFill>
                            <a:schemeClr val="bg2"/>
                          </a:solidFill>
                        </a:rPr>
                        <a:t> of Design</a:t>
                      </a:r>
                      <a:endParaRPr lang="en-US" sz="1800" dirty="0">
                        <a:solidFill>
                          <a:schemeClr val="bg2"/>
                        </a:solidFill>
                      </a:endParaRPr>
                    </a:p>
                  </a:txBody>
                  <a:tcPr marL="68580" marR="68580" marT="34290" marB="34290"/>
                </a:tc>
                <a:tc>
                  <a:txBody>
                    <a:bodyPr/>
                    <a:lstStyle/>
                    <a:p>
                      <a:pPr algn="ctr"/>
                      <a:r>
                        <a:rPr lang="en-US" sz="1800" dirty="0">
                          <a:solidFill>
                            <a:schemeClr val="bg2"/>
                          </a:solidFill>
                        </a:rPr>
                        <a:t>Category</a:t>
                      </a:r>
                    </a:p>
                  </a:txBody>
                  <a:tcPr marL="68580" marR="68580" marT="34290" marB="34290"/>
                </a:tc>
                <a:tc>
                  <a:txBody>
                    <a:bodyPr/>
                    <a:lstStyle/>
                    <a:p>
                      <a:pPr algn="ctr"/>
                      <a:r>
                        <a:rPr lang="en-US" sz="1800" dirty="0">
                          <a:solidFill>
                            <a:schemeClr val="bg2"/>
                          </a:solidFill>
                        </a:rPr>
                        <a:t>Details</a:t>
                      </a:r>
                      <a:r>
                        <a:rPr lang="en-US" sz="1800" baseline="0" dirty="0">
                          <a:solidFill>
                            <a:schemeClr val="bg2"/>
                          </a:solidFill>
                        </a:rPr>
                        <a:t> needed on evaluation design</a:t>
                      </a:r>
                      <a:endParaRPr lang="en-US" sz="1800" dirty="0">
                        <a:solidFill>
                          <a:schemeClr val="bg2"/>
                        </a:solidFill>
                      </a:endParaRPr>
                    </a:p>
                  </a:txBody>
                  <a:tcPr marL="68580" marR="68580" marT="34290" marB="34290"/>
                </a:tc>
                <a:extLst>
                  <a:ext uri="{0D108BD9-81ED-4DB2-BD59-A6C34878D82A}">
                    <a16:rowId xmlns:a16="http://schemas.microsoft.com/office/drawing/2014/main" val="10000"/>
                  </a:ext>
                </a:extLst>
              </a:tr>
              <a:tr h="714497">
                <a:tc>
                  <a:txBody>
                    <a:bodyPr/>
                    <a:lstStyle/>
                    <a:p>
                      <a:r>
                        <a:rPr lang="en-US" sz="1800" dirty="0"/>
                        <a:t>Process</a:t>
                      </a:r>
                    </a:p>
                  </a:txBody>
                  <a:tcPr marL="68580" marR="68580" marT="34290" marB="34290"/>
                </a:tc>
                <a:tc>
                  <a:txBody>
                    <a:bodyPr/>
                    <a:lstStyle/>
                    <a:p>
                      <a:r>
                        <a:rPr lang="en-US" sz="1800" dirty="0"/>
                        <a:t>Process</a:t>
                      </a:r>
                    </a:p>
                  </a:txBody>
                  <a:tcPr marL="68580" marR="68580" marT="34290" marB="34290"/>
                </a:tc>
                <a:tc>
                  <a:txBody>
                    <a:bodyPr/>
                    <a:lstStyle/>
                    <a:p>
                      <a:pPr marL="285750" indent="-285750">
                        <a:buFont typeface="Arial" panose="020B0604020202020204" pitchFamily="34" charset="0"/>
                        <a:buChar char="•"/>
                      </a:pPr>
                      <a:r>
                        <a:rPr lang="en-US" sz="1800" dirty="0"/>
                        <a:t>Description of the methods that will be used</a:t>
                      </a:r>
                      <a:r>
                        <a:rPr lang="en-US" sz="1800" baseline="0" dirty="0"/>
                        <a:t> (i.e., qualitative only, quantitative only, or mixed methods) </a:t>
                      </a:r>
                      <a:endParaRPr lang="en-US" sz="1800" dirty="0"/>
                    </a:p>
                  </a:txBody>
                  <a:tcPr marL="68580" marR="68580" marT="34290" marB="34290"/>
                </a:tc>
                <a:extLst>
                  <a:ext uri="{0D108BD9-81ED-4DB2-BD59-A6C34878D82A}">
                    <a16:rowId xmlns:a16="http://schemas.microsoft.com/office/drawing/2014/main" val="10001"/>
                  </a:ext>
                </a:extLst>
              </a:tr>
              <a:tr h="70492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Non-experimental Design</a:t>
                      </a:r>
                    </a:p>
                    <a:p>
                      <a:endParaRPr lang="en-US" sz="1800" dirty="0"/>
                    </a:p>
                  </a:txBody>
                  <a:tcPr marL="68580" marR="68580" marT="34290" marB="34290"/>
                </a:tc>
                <a:tc>
                  <a:txBody>
                    <a:bodyPr/>
                    <a:lstStyle/>
                    <a:p>
                      <a:r>
                        <a:rPr lang="en-US" sz="1800" dirty="0"/>
                        <a:t>Outcome</a:t>
                      </a:r>
                    </a:p>
                  </a:txBody>
                  <a:tcPr marL="68580" marR="68580" marT="34290" marB="34290"/>
                </a:tc>
                <a:tc>
                  <a:txBody>
                    <a:bodyPr/>
                    <a:lstStyle/>
                    <a:p>
                      <a:pPr marL="285750" indent="-285750">
                        <a:buFont typeface="Arial" panose="020B0604020202020204" pitchFamily="34" charset="0"/>
                        <a:buChar char="•"/>
                      </a:pPr>
                      <a:r>
                        <a:rPr lang="en-US" sz="1800" dirty="0"/>
                        <a:t>Description</a:t>
                      </a:r>
                      <a:r>
                        <a:rPr lang="en-US" sz="1800" baseline="0" dirty="0"/>
                        <a:t> of whether pre- AND post-test measurements OR post-only measurements will be used</a:t>
                      </a:r>
                    </a:p>
                  </a:txBody>
                  <a:tcPr marL="68580" marR="68580" marT="34290" marB="34290"/>
                </a:tc>
                <a:extLst>
                  <a:ext uri="{0D108BD9-81ED-4DB2-BD59-A6C34878D82A}">
                    <a16:rowId xmlns:a16="http://schemas.microsoft.com/office/drawing/2014/main" val="10002"/>
                  </a:ext>
                </a:extLst>
              </a:tr>
              <a:tr h="1644818">
                <a:tc>
                  <a:txBody>
                    <a:bodyPr/>
                    <a:lstStyle/>
                    <a:p>
                      <a:r>
                        <a:rPr lang="en-US" sz="1800" dirty="0"/>
                        <a:t>Quasi-experimental</a:t>
                      </a:r>
                      <a:r>
                        <a:rPr lang="en-US" sz="1800" baseline="0" dirty="0"/>
                        <a:t> Design (QED) </a:t>
                      </a:r>
                      <a:endParaRPr lang="en-US" sz="1800" dirty="0"/>
                    </a:p>
                  </a:txBody>
                  <a:tcPr marL="68580" marR="68580" marT="34290" marB="34290"/>
                </a:tc>
                <a:tc>
                  <a:txBody>
                    <a:bodyPr/>
                    <a:lstStyle/>
                    <a:p>
                      <a:r>
                        <a:rPr lang="en-US" sz="1800" dirty="0"/>
                        <a:t>Impact</a:t>
                      </a:r>
                    </a:p>
                  </a:txBody>
                  <a:tcPr marL="68580" marR="68580" marT="34290" marB="34290"/>
                </a:tc>
                <a:tc>
                  <a:txBody>
                    <a:bodyPr/>
                    <a:lstStyle/>
                    <a:p>
                      <a:pPr marL="285750" indent="-285750">
                        <a:buFont typeface="Arial" panose="020B0604020202020204" pitchFamily="34" charset="0"/>
                        <a:buChar char="•"/>
                      </a:pPr>
                      <a:r>
                        <a:rPr lang="en-US" sz="1800" dirty="0"/>
                        <a:t>Description of the</a:t>
                      </a:r>
                      <a:r>
                        <a:rPr lang="en-US" sz="1800" baseline="0" dirty="0"/>
                        <a:t> approach for identifying a reasonably similar comparison group (e.g., propensity score matching, difference in difference analysis)   </a:t>
                      </a:r>
                    </a:p>
                    <a:p>
                      <a:pPr marL="285750" indent="-285750">
                        <a:buFont typeface="Arial" panose="020B0604020202020204" pitchFamily="34" charset="0"/>
                        <a:buChar char="•"/>
                      </a:pPr>
                      <a:r>
                        <a:rPr lang="en-US" sz="1800" baseline="0" dirty="0"/>
                        <a:t>List of variables (covariates) to be used to statistically equate treatment and comparison groups at baseline </a:t>
                      </a:r>
                      <a:endParaRPr lang="en-US" sz="1800" dirty="0"/>
                    </a:p>
                  </a:txBody>
                  <a:tcPr marL="68580" marR="68580" marT="34290" marB="34290"/>
                </a:tc>
                <a:extLst>
                  <a:ext uri="{0D108BD9-81ED-4DB2-BD59-A6C34878D82A}">
                    <a16:rowId xmlns:a16="http://schemas.microsoft.com/office/drawing/2014/main" val="10003"/>
                  </a:ext>
                </a:extLst>
              </a:tr>
              <a:tr h="106220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Experimental Design/Randomized Controlled Trial (RCT)</a:t>
                      </a:r>
                    </a:p>
                  </a:txBody>
                  <a:tcPr marL="68580" marR="68580" marT="34290" marB="34290"/>
                </a:tc>
                <a:tc>
                  <a:txBody>
                    <a:bodyPr/>
                    <a:lstStyle/>
                    <a:p>
                      <a:r>
                        <a:rPr lang="en-US" sz="1800" dirty="0"/>
                        <a:t>Impact</a:t>
                      </a:r>
                    </a:p>
                  </a:txBody>
                  <a:tcPr marL="68580" marR="68580" marT="34290" marB="34290"/>
                </a:tc>
                <a:tc>
                  <a:txBody>
                    <a:bodyPr/>
                    <a:lstStyle/>
                    <a:p>
                      <a:pPr marL="285750" indent="-285750">
                        <a:buFont typeface="Arial" panose="020B0604020202020204" pitchFamily="34" charset="0"/>
                        <a:buChar char="•"/>
                      </a:pPr>
                      <a:r>
                        <a:rPr lang="en-US" sz="1800" dirty="0"/>
                        <a:t>Description</a:t>
                      </a:r>
                      <a:r>
                        <a:rPr lang="en-US" sz="1800" baseline="0" dirty="0"/>
                        <a:t> of the random assignment procedures that will be used to form treatment and control groups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Eligibility criteria for inclusion in the study </a:t>
                      </a:r>
                    </a:p>
                  </a:txBody>
                  <a:tcPr marL="68580" marR="68580" marT="34290" marB="3429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59914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69DE20F-A89A-CF59-BDD3-C6946575C59F}"/>
              </a:ext>
            </a:extLst>
          </p:cNvPr>
          <p:cNvSpPr>
            <a:spLocks noGrp="1"/>
          </p:cNvSpPr>
          <p:nvPr>
            <p:ph type="body" sz="quarter" idx="18"/>
          </p:nvPr>
        </p:nvSpPr>
        <p:spPr>
          <a:xfrm>
            <a:off x="463648" y="1489166"/>
            <a:ext cx="10920038" cy="3723846"/>
          </a:xfrm>
        </p:spPr>
        <p:txBody>
          <a:bodyPr/>
          <a:lstStyle/>
          <a:p>
            <a:pPr marL="0" indent="0">
              <a:spcAft>
                <a:spcPts val="1200"/>
              </a:spcAft>
              <a:buNone/>
            </a:pPr>
            <a:r>
              <a:rPr lang="en-US" sz="2400" b="1" dirty="0"/>
              <a:t>By the end of this presentation, you will be able to:</a:t>
            </a:r>
          </a:p>
          <a:p>
            <a:pPr>
              <a:spcAft>
                <a:spcPts val="1200"/>
              </a:spcAft>
            </a:pPr>
            <a:r>
              <a:rPr lang="en-US" sz="2000" dirty="0"/>
              <a:t>Explain evaluation design </a:t>
            </a:r>
          </a:p>
          <a:p>
            <a:pPr>
              <a:spcAft>
                <a:spcPts val="1200"/>
              </a:spcAft>
            </a:pPr>
            <a:r>
              <a:rPr lang="en-US" sz="2000" dirty="0"/>
              <a:t>Describe the differences between types of evaluation designs</a:t>
            </a:r>
          </a:p>
          <a:p>
            <a:pPr>
              <a:spcAft>
                <a:spcPts val="1200"/>
              </a:spcAft>
            </a:pPr>
            <a:r>
              <a:rPr lang="en-US" sz="2000" dirty="0"/>
              <a:t>Identify the key elements of each type of evaluation design</a:t>
            </a:r>
          </a:p>
          <a:p>
            <a:pPr>
              <a:spcAft>
                <a:spcPts val="1200"/>
              </a:spcAft>
            </a:pPr>
            <a:r>
              <a:rPr lang="en-US" sz="2000" dirty="0"/>
              <a:t>Understand the key considerations in selecting a design for conducting an evaluation of your AmeriCorps program</a:t>
            </a:r>
          </a:p>
        </p:txBody>
      </p:sp>
      <p:sp>
        <p:nvSpPr>
          <p:cNvPr id="2" name="Title 1"/>
          <p:cNvSpPr>
            <a:spLocks noGrp="1"/>
          </p:cNvSpPr>
          <p:nvPr>
            <p:ph type="title"/>
          </p:nvPr>
        </p:nvSpPr>
        <p:spPr/>
        <p:txBody>
          <a:bodyPr>
            <a:normAutofit fontScale="90000"/>
          </a:bodyPr>
          <a:lstStyle/>
          <a:p>
            <a:r>
              <a:rPr lang="en-US" dirty="0"/>
              <a:t>Learning Objectives</a:t>
            </a:r>
          </a:p>
        </p:txBody>
      </p:sp>
      <p:sp>
        <p:nvSpPr>
          <p:cNvPr id="3" name="Content Placeholder 2"/>
          <p:cNvSpPr>
            <a:spLocks noGrp="1"/>
          </p:cNvSpPr>
          <p:nvPr>
            <p:ph type="body" sz="quarter" idx="13"/>
          </p:nvPr>
        </p:nvSpPr>
        <p:spPr/>
        <p:txBody>
          <a:bodyPr>
            <a:normAutofit fontScale="62500" lnSpcReduction="20000"/>
          </a:bodyPr>
          <a:lstStyle/>
          <a:p>
            <a:endParaRPr lang="en-US" sz="2400" b="1" dirty="0">
              <a:solidFill>
                <a:schemeClr val="tx1"/>
              </a:solidFill>
            </a:endParaRPr>
          </a:p>
        </p:txBody>
      </p:sp>
      <p:sp>
        <p:nvSpPr>
          <p:cNvPr id="5" name="Slide Number Placeholder 4">
            <a:extLst>
              <a:ext uri="{FF2B5EF4-FFF2-40B4-BE49-F238E27FC236}">
                <a16:creationId xmlns:a16="http://schemas.microsoft.com/office/drawing/2014/main" id="{B35158FC-E3EE-1EB1-B535-EE53260791D1}"/>
              </a:ext>
            </a:extLst>
          </p:cNvPr>
          <p:cNvSpPr>
            <a:spLocks noGrp="1"/>
          </p:cNvSpPr>
          <p:nvPr>
            <p:ph type="sldNum" sz="quarter" idx="21"/>
          </p:nvPr>
        </p:nvSpPr>
        <p:spPr/>
        <p:txBody>
          <a:bodyPr/>
          <a:lstStyle/>
          <a:p>
            <a:r>
              <a:rPr lang="en-US" dirty="0"/>
              <a:t>  </a:t>
            </a:r>
            <a:fld id="{E0E21186-8CC3-194A-9753-0BBC1EC778BB}" type="slidenum">
              <a:rPr lang="en-US" smtClean="0"/>
              <a:pPr/>
              <a:t>2</a:t>
            </a:fld>
            <a:endParaRPr lang="en-US" dirty="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DDC209-3DD2-9AE9-38D3-0716FBB6ABD6}"/>
              </a:ext>
            </a:extLst>
          </p:cNvPr>
          <p:cNvSpPr>
            <a:spLocks noGrp="1"/>
          </p:cNvSpPr>
          <p:nvPr>
            <p:ph type="body" sz="quarter" idx="18"/>
          </p:nvPr>
        </p:nvSpPr>
        <p:spPr>
          <a:xfrm>
            <a:off x="463648" y="1315325"/>
            <a:ext cx="11350571" cy="4792397"/>
          </a:xfrm>
        </p:spPr>
        <p:txBody>
          <a:bodyPr>
            <a:normAutofit/>
          </a:bodyPr>
          <a:lstStyle/>
          <a:p>
            <a:r>
              <a:rPr lang="en-US" sz="2800" dirty="0"/>
              <a:t>Goals:</a:t>
            </a:r>
          </a:p>
          <a:p>
            <a:pPr lvl="1"/>
            <a:r>
              <a:rPr lang="en-US" sz="2000" dirty="0"/>
              <a:t>Documents what the program is doing</a:t>
            </a:r>
          </a:p>
          <a:p>
            <a:pPr lvl="1"/>
            <a:r>
              <a:rPr lang="en-US" sz="2000" dirty="0"/>
              <a:t>Documents to what extent and how consistently the program has been implemented as intended</a:t>
            </a:r>
          </a:p>
          <a:p>
            <a:pPr lvl="1"/>
            <a:r>
              <a:rPr lang="en-US" sz="2000" dirty="0"/>
              <a:t>Informs changes or improvements in the program’s operations</a:t>
            </a:r>
          </a:p>
          <a:p>
            <a:r>
              <a:rPr lang="en-US" sz="2800" dirty="0"/>
              <a:t>Common features:</a:t>
            </a:r>
          </a:p>
          <a:p>
            <a:pPr lvl="1"/>
            <a:r>
              <a:rPr lang="en-US" sz="2000" dirty="0"/>
              <a:t>Does not require a comparison group</a:t>
            </a:r>
          </a:p>
          <a:p>
            <a:pPr lvl="1"/>
            <a:r>
              <a:rPr lang="en-US" sz="2000" dirty="0"/>
              <a:t>Includes qualitative and quantitative data collection</a:t>
            </a:r>
          </a:p>
          <a:p>
            <a:pPr lvl="1"/>
            <a:r>
              <a:rPr lang="en-US" sz="2000" dirty="0"/>
              <a:t>Does not require advanced statistical methods</a:t>
            </a:r>
          </a:p>
          <a:p>
            <a:endParaRPr lang="en-US" sz="2000" dirty="0"/>
          </a:p>
        </p:txBody>
      </p:sp>
      <p:sp>
        <p:nvSpPr>
          <p:cNvPr id="3" name="Title 2">
            <a:extLst>
              <a:ext uri="{FF2B5EF4-FFF2-40B4-BE49-F238E27FC236}">
                <a16:creationId xmlns:a16="http://schemas.microsoft.com/office/drawing/2014/main" id="{D120A60F-CF69-F1F8-CFDD-E93A2D465EBB}"/>
              </a:ext>
            </a:extLst>
          </p:cNvPr>
          <p:cNvSpPr>
            <a:spLocks noGrp="1"/>
          </p:cNvSpPr>
          <p:nvPr>
            <p:ph type="title"/>
          </p:nvPr>
        </p:nvSpPr>
        <p:spPr/>
        <p:txBody>
          <a:bodyPr>
            <a:normAutofit fontScale="90000"/>
          </a:bodyPr>
          <a:lstStyle/>
          <a:p>
            <a:r>
              <a:rPr lang="en-US" dirty="0"/>
              <a:t>Process Evaluation</a:t>
            </a:r>
          </a:p>
        </p:txBody>
      </p:sp>
      <p:sp>
        <p:nvSpPr>
          <p:cNvPr id="4" name="Text Placeholder 3">
            <a:extLst>
              <a:ext uri="{FF2B5EF4-FFF2-40B4-BE49-F238E27FC236}">
                <a16:creationId xmlns:a16="http://schemas.microsoft.com/office/drawing/2014/main" id="{ACC2E6F7-B268-7169-9D87-7FD7A59053D8}"/>
              </a:ext>
            </a:extLst>
          </p:cNvPr>
          <p:cNvSpPr>
            <a:spLocks noGrp="1"/>
          </p:cNvSpPr>
          <p:nvPr>
            <p:ph type="body" sz="quarter" idx="13"/>
          </p:nvPr>
        </p:nvSpPr>
        <p:spPr/>
        <p:txBody>
          <a:bodyPr/>
          <a:lstStyle/>
          <a:p>
            <a:endParaRPr lang="en-US" dirty="0"/>
          </a:p>
        </p:txBody>
      </p:sp>
      <p:sp>
        <p:nvSpPr>
          <p:cNvPr id="5" name="Slide Number Placeholder 4">
            <a:extLst>
              <a:ext uri="{FF2B5EF4-FFF2-40B4-BE49-F238E27FC236}">
                <a16:creationId xmlns:a16="http://schemas.microsoft.com/office/drawing/2014/main" id="{76538F0F-D180-FACE-7DF3-AEFC7DF74A8C}"/>
              </a:ext>
            </a:extLst>
          </p:cNvPr>
          <p:cNvSpPr>
            <a:spLocks noGrp="1"/>
          </p:cNvSpPr>
          <p:nvPr>
            <p:ph type="sldNum" sz="quarter" idx="21"/>
          </p:nvPr>
        </p:nvSpPr>
        <p:spPr/>
        <p:txBody>
          <a:bodyPr/>
          <a:lstStyle/>
          <a:p>
            <a:r>
              <a:rPr lang="en-US" dirty="0"/>
              <a:t>  </a:t>
            </a:r>
            <a:fld id="{E0E21186-8CC3-194A-9753-0BBC1EC778BB}" type="slidenum">
              <a:rPr lang="en-US" smtClean="0"/>
              <a:pPr/>
              <a:t>20</a:t>
            </a:fld>
            <a:endParaRPr lang="en-US" dirty="0"/>
          </a:p>
        </p:txBody>
      </p:sp>
    </p:spTree>
    <p:extLst>
      <p:ext uri="{BB962C8B-B14F-4D97-AF65-F5344CB8AC3E}">
        <p14:creationId xmlns:p14="http://schemas.microsoft.com/office/powerpoint/2010/main" val="1269283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AFC5C86-D82E-07FD-CBBC-1C1073A1F2CD}"/>
              </a:ext>
            </a:extLst>
          </p:cNvPr>
          <p:cNvSpPr>
            <a:spLocks noGrp="1"/>
          </p:cNvSpPr>
          <p:nvPr>
            <p:ph type="body" sz="quarter" idx="18"/>
          </p:nvPr>
        </p:nvSpPr>
        <p:spPr>
          <a:xfrm>
            <a:off x="463646" y="1242646"/>
            <a:ext cx="11142199" cy="4501662"/>
          </a:xfrm>
        </p:spPr>
        <p:txBody>
          <a:bodyPr>
            <a:normAutofit/>
          </a:bodyPr>
          <a:lstStyle/>
          <a:p>
            <a:r>
              <a:rPr lang="en-US" sz="2400" dirty="0"/>
              <a:t>Is the program being implemented as designed or planned?</a:t>
            </a:r>
          </a:p>
          <a:p>
            <a:pPr lvl="1"/>
            <a:r>
              <a:rPr lang="en-US" sz="2000" dirty="0"/>
              <a:t>Is the program being implemented the same way at each site?</a:t>
            </a:r>
          </a:p>
          <a:p>
            <a:pPr lvl="1"/>
            <a:r>
              <a:rPr lang="en-US" sz="2000" dirty="0"/>
              <a:t>Is the program reaching the intended target population with the appropriate services at the planned rate and "dosage"? </a:t>
            </a:r>
          </a:p>
          <a:p>
            <a:r>
              <a:rPr lang="en-US" sz="2400" dirty="0"/>
              <a:t>Are there any components of the program that are not working well? Why or why not?</a:t>
            </a:r>
          </a:p>
          <a:p>
            <a:r>
              <a:rPr lang="en-US" sz="2400" dirty="0"/>
              <a:t>Are program beneficiaries generally satisfied with the program? Why or why not?</a:t>
            </a:r>
          </a:p>
          <a:p>
            <a:r>
              <a:rPr lang="en-US" sz="2400" dirty="0"/>
              <a:t>Are the resources adequate for the successful implementation of the program? </a:t>
            </a:r>
          </a:p>
          <a:p>
            <a:endParaRPr lang="en-US" sz="2000" dirty="0"/>
          </a:p>
        </p:txBody>
      </p:sp>
      <p:sp>
        <p:nvSpPr>
          <p:cNvPr id="3" name="Title 2">
            <a:extLst>
              <a:ext uri="{FF2B5EF4-FFF2-40B4-BE49-F238E27FC236}">
                <a16:creationId xmlns:a16="http://schemas.microsoft.com/office/drawing/2014/main" id="{33CD626B-05EF-988F-1B1B-4FBE9F80330D}"/>
              </a:ext>
            </a:extLst>
          </p:cNvPr>
          <p:cNvSpPr>
            <a:spLocks noGrp="1"/>
          </p:cNvSpPr>
          <p:nvPr>
            <p:ph type="title"/>
          </p:nvPr>
        </p:nvSpPr>
        <p:spPr>
          <a:xfrm>
            <a:off x="463647" y="567041"/>
            <a:ext cx="8164537" cy="417697"/>
          </a:xfrm>
        </p:spPr>
        <p:txBody>
          <a:bodyPr>
            <a:normAutofit fontScale="90000"/>
          </a:bodyPr>
          <a:lstStyle/>
          <a:p>
            <a:r>
              <a:rPr lang="en-US" altLang="en-US" dirty="0">
                <a:latin typeface="+mj-lt"/>
                <a:cs typeface="Arial" pitchFamily="34" charset="0"/>
              </a:rPr>
              <a:t>Examples of Process Evaluation Questions</a:t>
            </a:r>
            <a:endParaRPr lang="en-US" dirty="0">
              <a:latin typeface="+mj-lt"/>
            </a:endParaRPr>
          </a:p>
        </p:txBody>
      </p:sp>
      <p:sp>
        <p:nvSpPr>
          <p:cNvPr id="5" name="Slide Number Placeholder 4">
            <a:extLst>
              <a:ext uri="{FF2B5EF4-FFF2-40B4-BE49-F238E27FC236}">
                <a16:creationId xmlns:a16="http://schemas.microsoft.com/office/drawing/2014/main" id="{6BAE0CD4-BAF2-F4D6-7822-D4772F5E0142}"/>
              </a:ext>
            </a:extLst>
          </p:cNvPr>
          <p:cNvSpPr>
            <a:spLocks noGrp="1"/>
          </p:cNvSpPr>
          <p:nvPr>
            <p:ph type="sldNum" sz="quarter" idx="21"/>
          </p:nvPr>
        </p:nvSpPr>
        <p:spPr/>
        <p:txBody>
          <a:bodyPr/>
          <a:lstStyle/>
          <a:p>
            <a:r>
              <a:rPr lang="en-US" dirty="0"/>
              <a:t>  </a:t>
            </a:r>
            <a:fld id="{E0E21186-8CC3-194A-9753-0BBC1EC778BB}" type="slidenum">
              <a:rPr lang="en-US" smtClean="0"/>
              <a:pPr/>
              <a:t>21</a:t>
            </a:fld>
            <a:endParaRPr lang="en-US" dirty="0"/>
          </a:p>
        </p:txBody>
      </p:sp>
    </p:spTree>
    <p:extLst>
      <p:ext uri="{BB962C8B-B14F-4D97-AF65-F5344CB8AC3E}">
        <p14:creationId xmlns:p14="http://schemas.microsoft.com/office/powerpoint/2010/main" val="3365439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AFC5C86-D82E-07FD-CBBC-1C1073A1F2CD}"/>
              </a:ext>
            </a:extLst>
          </p:cNvPr>
          <p:cNvSpPr>
            <a:spLocks noGrp="1"/>
          </p:cNvSpPr>
          <p:nvPr>
            <p:ph type="body" sz="quarter" idx="18"/>
          </p:nvPr>
        </p:nvSpPr>
        <p:spPr>
          <a:xfrm>
            <a:off x="463647" y="1582615"/>
            <a:ext cx="11350572" cy="4695882"/>
          </a:xfrm>
        </p:spPr>
        <p:txBody>
          <a:bodyPr>
            <a:normAutofit fontScale="92500"/>
          </a:bodyPr>
          <a:lstStyle/>
          <a:p>
            <a:pPr marL="0" indent="0">
              <a:buNone/>
            </a:pPr>
            <a:r>
              <a:rPr lang="en-US" sz="2600" b="1" dirty="0"/>
              <a:t>Data Sources:</a:t>
            </a:r>
          </a:p>
          <a:p>
            <a:r>
              <a:rPr lang="en-US" sz="2400" dirty="0"/>
              <a:t>Program and school level administrative data </a:t>
            </a:r>
          </a:p>
          <a:p>
            <a:r>
              <a:rPr lang="en-US" sz="2400" dirty="0"/>
              <a:t>Site visits to the schools to examine the fidelity of program implementation </a:t>
            </a:r>
          </a:p>
          <a:p>
            <a:pPr lvl="1"/>
            <a:r>
              <a:rPr lang="en-US" sz="2400" dirty="0"/>
              <a:t>Observations of literacy intervention with individual students</a:t>
            </a:r>
          </a:p>
          <a:p>
            <a:pPr lvl="1"/>
            <a:r>
              <a:rPr lang="en-US" sz="2400" dirty="0"/>
              <a:t>Interviews with school staff and administration</a:t>
            </a:r>
          </a:p>
          <a:p>
            <a:pPr lvl="1"/>
            <a:r>
              <a:rPr lang="en-US" sz="2400" dirty="0"/>
              <a:t>Focus groups with teachers and students</a:t>
            </a:r>
          </a:p>
          <a:p>
            <a:pPr marL="288925" lvl="1" indent="0">
              <a:buNone/>
            </a:pPr>
            <a:endParaRPr lang="en-US" sz="2400" dirty="0"/>
          </a:p>
          <a:p>
            <a:pPr marL="0" indent="0">
              <a:buNone/>
            </a:pPr>
            <a:r>
              <a:rPr lang="en-US" sz="2600" b="1" dirty="0"/>
              <a:t>Analysis:</a:t>
            </a:r>
          </a:p>
          <a:p>
            <a:r>
              <a:rPr lang="en-US" sz="2400" dirty="0"/>
              <a:t>Thematic identification</a:t>
            </a:r>
          </a:p>
          <a:p>
            <a:r>
              <a:rPr lang="en-US" sz="2400" dirty="0"/>
              <a:t>Confirmation of findings across sources</a:t>
            </a:r>
          </a:p>
          <a:p>
            <a:endParaRPr lang="en-US" sz="2000" dirty="0"/>
          </a:p>
        </p:txBody>
      </p:sp>
      <p:sp>
        <p:nvSpPr>
          <p:cNvPr id="3" name="Title 2">
            <a:extLst>
              <a:ext uri="{FF2B5EF4-FFF2-40B4-BE49-F238E27FC236}">
                <a16:creationId xmlns:a16="http://schemas.microsoft.com/office/drawing/2014/main" id="{33CD626B-05EF-988F-1B1B-4FBE9F80330D}"/>
              </a:ext>
            </a:extLst>
          </p:cNvPr>
          <p:cNvSpPr>
            <a:spLocks noGrp="1"/>
          </p:cNvSpPr>
          <p:nvPr>
            <p:ph type="title"/>
          </p:nvPr>
        </p:nvSpPr>
        <p:spPr>
          <a:xfrm>
            <a:off x="463647" y="238794"/>
            <a:ext cx="9674351" cy="992129"/>
          </a:xfrm>
        </p:spPr>
        <p:txBody>
          <a:bodyPr>
            <a:normAutofit/>
          </a:bodyPr>
          <a:lstStyle/>
          <a:p>
            <a:r>
              <a:rPr lang="en-US" sz="2900" dirty="0"/>
              <a:t>Examples of Methods and Data Collection Tools for Process Evaluation</a:t>
            </a:r>
            <a:endParaRPr lang="en-US" sz="2900" dirty="0">
              <a:latin typeface="+mj-lt"/>
            </a:endParaRPr>
          </a:p>
        </p:txBody>
      </p:sp>
      <p:sp>
        <p:nvSpPr>
          <p:cNvPr id="5" name="Slide Number Placeholder 4">
            <a:extLst>
              <a:ext uri="{FF2B5EF4-FFF2-40B4-BE49-F238E27FC236}">
                <a16:creationId xmlns:a16="http://schemas.microsoft.com/office/drawing/2014/main" id="{6BAE0CD4-BAF2-F4D6-7822-D4772F5E0142}"/>
              </a:ext>
            </a:extLst>
          </p:cNvPr>
          <p:cNvSpPr>
            <a:spLocks noGrp="1"/>
          </p:cNvSpPr>
          <p:nvPr>
            <p:ph type="sldNum" sz="quarter" idx="21"/>
          </p:nvPr>
        </p:nvSpPr>
        <p:spPr/>
        <p:txBody>
          <a:bodyPr/>
          <a:lstStyle/>
          <a:p>
            <a:r>
              <a:rPr lang="en-US" dirty="0"/>
              <a:t>  </a:t>
            </a:r>
            <a:fld id="{E0E21186-8CC3-194A-9753-0BBC1EC778BB}" type="slidenum">
              <a:rPr lang="en-US" smtClean="0"/>
              <a:pPr/>
              <a:t>22</a:t>
            </a:fld>
            <a:endParaRPr lang="en-US" dirty="0"/>
          </a:p>
        </p:txBody>
      </p:sp>
    </p:spTree>
    <p:extLst>
      <p:ext uri="{BB962C8B-B14F-4D97-AF65-F5344CB8AC3E}">
        <p14:creationId xmlns:p14="http://schemas.microsoft.com/office/powerpoint/2010/main" val="2742666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AFC5C86-D82E-07FD-CBBC-1C1073A1F2CD}"/>
              </a:ext>
            </a:extLst>
          </p:cNvPr>
          <p:cNvSpPr>
            <a:spLocks noGrp="1"/>
          </p:cNvSpPr>
          <p:nvPr>
            <p:ph type="body" sz="quarter" idx="18"/>
          </p:nvPr>
        </p:nvSpPr>
        <p:spPr>
          <a:xfrm>
            <a:off x="463647" y="1465385"/>
            <a:ext cx="11350572" cy="4325815"/>
          </a:xfrm>
        </p:spPr>
        <p:txBody>
          <a:bodyPr>
            <a:normAutofit/>
          </a:bodyPr>
          <a:lstStyle/>
          <a:p>
            <a:pPr marL="0" indent="0">
              <a:buNone/>
            </a:pPr>
            <a:r>
              <a:rPr lang="en-US" sz="2400" b="1" dirty="0"/>
              <a:t>Research question:</a:t>
            </a:r>
          </a:p>
          <a:p>
            <a:r>
              <a:rPr lang="en-US" sz="2000" dirty="0"/>
              <a:t>Is the literacy program being implemented consistent with the program’s logic model and theory of change?</a:t>
            </a:r>
          </a:p>
          <a:p>
            <a:pPr marL="0" indent="0">
              <a:buNone/>
            </a:pPr>
            <a:r>
              <a:rPr lang="en-US" sz="2400" b="1" dirty="0"/>
              <a:t>Design considerations:</a:t>
            </a:r>
          </a:p>
          <a:p>
            <a:r>
              <a:rPr lang="en-US" sz="2000" dirty="0"/>
              <a:t>What to measure</a:t>
            </a:r>
          </a:p>
          <a:p>
            <a:r>
              <a:rPr lang="en-US" sz="2000" dirty="0"/>
              <a:t>Who to include in the evaluation</a:t>
            </a:r>
          </a:p>
          <a:p>
            <a:r>
              <a:rPr lang="en-US" sz="2000" dirty="0"/>
              <a:t>When and how often data will be collected</a:t>
            </a:r>
          </a:p>
          <a:p>
            <a:r>
              <a:rPr lang="en-US" sz="2000" dirty="0"/>
              <a:t>What methods will be used to collect data</a:t>
            </a:r>
          </a:p>
          <a:p>
            <a:endParaRPr lang="en-US" sz="1800" dirty="0"/>
          </a:p>
        </p:txBody>
      </p:sp>
      <p:sp>
        <p:nvSpPr>
          <p:cNvPr id="3" name="Title 2">
            <a:extLst>
              <a:ext uri="{FF2B5EF4-FFF2-40B4-BE49-F238E27FC236}">
                <a16:creationId xmlns:a16="http://schemas.microsoft.com/office/drawing/2014/main" id="{33CD626B-05EF-988F-1B1B-4FBE9F80330D}"/>
              </a:ext>
            </a:extLst>
          </p:cNvPr>
          <p:cNvSpPr>
            <a:spLocks noGrp="1"/>
          </p:cNvSpPr>
          <p:nvPr>
            <p:ph type="title"/>
          </p:nvPr>
        </p:nvSpPr>
        <p:spPr>
          <a:xfrm>
            <a:off x="463647" y="199292"/>
            <a:ext cx="9430629" cy="914400"/>
          </a:xfrm>
        </p:spPr>
        <p:txBody>
          <a:bodyPr>
            <a:normAutofit/>
          </a:bodyPr>
          <a:lstStyle/>
          <a:p>
            <a:r>
              <a:rPr lang="en-US" sz="2900" dirty="0"/>
              <a:t>Group Exercise #1: Designing a Process Evaluation for a Literacy Program</a:t>
            </a:r>
            <a:endParaRPr lang="en-US" sz="2900" dirty="0">
              <a:latin typeface="+mj-lt"/>
            </a:endParaRPr>
          </a:p>
        </p:txBody>
      </p:sp>
      <p:sp>
        <p:nvSpPr>
          <p:cNvPr id="5" name="Slide Number Placeholder 4">
            <a:extLst>
              <a:ext uri="{FF2B5EF4-FFF2-40B4-BE49-F238E27FC236}">
                <a16:creationId xmlns:a16="http://schemas.microsoft.com/office/drawing/2014/main" id="{6BAE0CD4-BAF2-F4D6-7822-D4772F5E0142}"/>
              </a:ext>
            </a:extLst>
          </p:cNvPr>
          <p:cNvSpPr>
            <a:spLocks noGrp="1"/>
          </p:cNvSpPr>
          <p:nvPr>
            <p:ph type="sldNum" sz="quarter" idx="21"/>
          </p:nvPr>
        </p:nvSpPr>
        <p:spPr/>
        <p:txBody>
          <a:bodyPr/>
          <a:lstStyle/>
          <a:p>
            <a:r>
              <a:rPr lang="en-US" dirty="0"/>
              <a:t>  </a:t>
            </a:r>
            <a:fld id="{E0E21186-8CC3-194A-9753-0BBC1EC778BB}" type="slidenum">
              <a:rPr lang="en-US" smtClean="0"/>
              <a:pPr/>
              <a:t>23</a:t>
            </a:fld>
            <a:endParaRPr lang="en-US" dirty="0"/>
          </a:p>
        </p:txBody>
      </p:sp>
    </p:spTree>
    <p:extLst>
      <p:ext uri="{BB962C8B-B14F-4D97-AF65-F5344CB8AC3E}">
        <p14:creationId xmlns:p14="http://schemas.microsoft.com/office/powerpoint/2010/main" val="733597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3CD626B-05EF-988F-1B1B-4FBE9F80330D}"/>
              </a:ext>
            </a:extLst>
          </p:cNvPr>
          <p:cNvSpPr>
            <a:spLocks noGrp="1"/>
          </p:cNvSpPr>
          <p:nvPr>
            <p:ph type="title"/>
          </p:nvPr>
        </p:nvSpPr>
        <p:spPr>
          <a:xfrm>
            <a:off x="311247" y="168455"/>
            <a:ext cx="8996875" cy="945237"/>
          </a:xfrm>
        </p:spPr>
        <p:txBody>
          <a:bodyPr>
            <a:normAutofit/>
          </a:bodyPr>
          <a:lstStyle/>
          <a:p>
            <a:r>
              <a:rPr lang="en-US" sz="2900" dirty="0"/>
              <a:t>Group Exercise #1: Designing a Process Evaluation for a Literacy Program</a:t>
            </a:r>
            <a:endParaRPr lang="en-US" sz="2900" dirty="0">
              <a:latin typeface="+mj-lt"/>
            </a:endParaRPr>
          </a:p>
        </p:txBody>
      </p:sp>
      <p:sp>
        <p:nvSpPr>
          <p:cNvPr id="5" name="Slide Number Placeholder 4">
            <a:extLst>
              <a:ext uri="{FF2B5EF4-FFF2-40B4-BE49-F238E27FC236}">
                <a16:creationId xmlns:a16="http://schemas.microsoft.com/office/drawing/2014/main" id="{6BAE0CD4-BAF2-F4D6-7822-D4772F5E0142}"/>
              </a:ext>
            </a:extLst>
          </p:cNvPr>
          <p:cNvSpPr>
            <a:spLocks noGrp="1"/>
          </p:cNvSpPr>
          <p:nvPr>
            <p:ph type="sldNum" sz="quarter" idx="21"/>
          </p:nvPr>
        </p:nvSpPr>
        <p:spPr/>
        <p:txBody>
          <a:bodyPr/>
          <a:lstStyle/>
          <a:p>
            <a:r>
              <a:rPr lang="en-US" dirty="0"/>
              <a:t>  </a:t>
            </a:r>
            <a:fld id="{E0E21186-8CC3-194A-9753-0BBC1EC778BB}" type="slidenum">
              <a:rPr lang="en-US" smtClean="0"/>
              <a:pPr/>
              <a:t>24</a:t>
            </a:fld>
            <a:endParaRPr lang="en-US" dirty="0"/>
          </a:p>
        </p:txBody>
      </p:sp>
      <p:graphicFrame>
        <p:nvGraphicFramePr>
          <p:cNvPr id="7" name="Table 6">
            <a:extLst>
              <a:ext uri="{FF2B5EF4-FFF2-40B4-BE49-F238E27FC236}">
                <a16:creationId xmlns:a16="http://schemas.microsoft.com/office/drawing/2014/main" id="{3239EF2B-B1A5-FB05-5576-319D6EAE65D3}"/>
              </a:ext>
            </a:extLst>
          </p:cNvPr>
          <p:cNvGraphicFramePr>
            <a:graphicFrameLocks noGrp="1"/>
          </p:cNvGraphicFramePr>
          <p:nvPr>
            <p:extLst>
              <p:ext uri="{D42A27DB-BD31-4B8C-83A1-F6EECF244321}">
                <p14:modId xmlns:p14="http://schemas.microsoft.com/office/powerpoint/2010/main" val="1322815906"/>
              </p:ext>
            </p:extLst>
          </p:nvPr>
        </p:nvGraphicFramePr>
        <p:xfrm>
          <a:off x="445477" y="1488831"/>
          <a:ext cx="10890739" cy="4429748"/>
        </p:xfrm>
        <a:graphic>
          <a:graphicData uri="http://schemas.openxmlformats.org/drawingml/2006/table">
            <a:tbl>
              <a:tblPr firstRow="1" firstCol="1" bandRow="1"/>
              <a:tblGrid>
                <a:gridCol w="1497019">
                  <a:extLst>
                    <a:ext uri="{9D8B030D-6E8A-4147-A177-3AD203B41FA5}">
                      <a16:colId xmlns:a16="http://schemas.microsoft.com/office/drawing/2014/main" val="20000"/>
                    </a:ext>
                  </a:extLst>
                </a:gridCol>
                <a:gridCol w="1849478">
                  <a:extLst>
                    <a:ext uri="{9D8B030D-6E8A-4147-A177-3AD203B41FA5}">
                      <a16:colId xmlns:a16="http://schemas.microsoft.com/office/drawing/2014/main" val="20001"/>
                    </a:ext>
                  </a:extLst>
                </a:gridCol>
                <a:gridCol w="2265295">
                  <a:extLst>
                    <a:ext uri="{9D8B030D-6E8A-4147-A177-3AD203B41FA5}">
                      <a16:colId xmlns:a16="http://schemas.microsoft.com/office/drawing/2014/main" val="20002"/>
                    </a:ext>
                  </a:extLst>
                </a:gridCol>
                <a:gridCol w="2386651">
                  <a:extLst>
                    <a:ext uri="{9D8B030D-6E8A-4147-A177-3AD203B41FA5}">
                      <a16:colId xmlns:a16="http://schemas.microsoft.com/office/drawing/2014/main" val="20003"/>
                    </a:ext>
                  </a:extLst>
                </a:gridCol>
                <a:gridCol w="2892296">
                  <a:extLst>
                    <a:ext uri="{9D8B030D-6E8A-4147-A177-3AD203B41FA5}">
                      <a16:colId xmlns:a16="http://schemas.microsoft.com/office/drawing/2014/main" val="20004"/>
                    </a:ext>
                  </a:extLst>
                </a:gridCol>
              </a:tblGrid>
              <a:tr h="414381">
                <a:tc gridSpan="5">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1800" b="1" baseline="0" dirty="0">
                          <a:solidFill>
                            <a:srgbClr val="595959"/>
                          </a:solidFill>
                          <a:effectLst/>
                          <a:latin typeface="Arial"/>
                          <a:ea typeface="Calibri"/>
                          <a:cs typeface="Times New Roman"/>
                        </a:rPr>
                        <a:t>Crosswalk for Process Evaluation of a Literacy Program</a:t>
                      </a:r>
                      <a:endParaRPr lang="en-US" sz="1800" b="1" dirty="0">
                        <a:effectLst/>
                        <a:latin typeface="+mn-lt"/>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18844">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Research question</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Indicators</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From whom</a:t>
                      </a:r>
                      <a:r>
                        <a:rPr lang="en-US" sz="1600" baseline="0" dirty="0">
                          <a:solidFill>
                            <a:srgbClr val="595959"/>
                          </a:solidFill>
                          <a:effectLst/>
                          <a:latin typeface="Arial"/>
                          <a:ea typeface="Calibri"/>
                          <a:cs typeface="Times New Roman"/>
                        </a:rPr>
                        <a:t> / data sources? </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When collected and by whom?</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How will</a:t>
                      </a:r>
                      <a:r>
                        <a:rPr lang="en-US" sz="1600" baseline="0" dirty="0">
                          <a:solidFill>
                            <a:srgbClr val="595959"/>
                          </a:solidFill>
                          <a:effectLst/>
                          <a:latin typeface="Arial"/>
                          <a:ea typeface="Calibri"/>
                          <a:cs typeface="Times New Roman"/>
                        </a:rPr>
                        <a:t> you analyze the data?</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96523">
                <a:tc>
                  <a:txBody>
                    <a:bodyPr/>
                    <a:lstStyle/>
                    <a:p>
                      <a:pPr marL="0" marR="0">
                        <a:lnSpc>
                          <a:spcPct val="100000"/>
                        </a:lnSpc>
                        <a:spcBef>
                          <a:spcPts val="0"/>
                        </a:spcBef>
                        <a:spcAft>
                          <a:spcPts val="0"/>
                        </a:spcAft>
                      </a:pPr>
                      <a:endParaRPr lang="en-US" sz="1600" dirty="0">
                        <a:effectLst/>
                        <a:latin typeface="Calibri"/>
                        <a:ea typeface="Calibri"/>
                        <a:cs typeface="Times New Roman"/>
                      </a:endParaRPr>
                    </a:p>
                    <a:p>
                      <a:pPr marL="0" marR="0">
                        <a:lnSpc>
                          <a:spcPct val="100000"/>
                        </a:lnSpc>
                        <a:spcBef>
                          <a:spcPts val="0"/>
                        </a:spcBef>
                        <a:spcAft>
                          <a:spcPts val="0"/>
                        </a:spcAft>
                      </a:pPr>
                      <a:r>
                        <a:rPr lang="en-US" sz="1600" dirty="0">
                          <a:solidFill>
                            <a:schemeClr val="tx1">
                              <a:lumMod val="50000"/>
                              <a:lumOff val="50000"/>
                            </a:schemeClr>
                          </a:solidFill>
                          <a:effectLst/>
                          <a:latin typeface="Arial"/>
                          <a:ea typeface="Calibri"/>
                          <a:cs typeface="Times New Roman"/>
                        </a:rPr>
                        <a:t>Is</a:t>
                      </a:r>
                      <a:r>
                        <a:rPr lang="en-US" sz="1600" baseline="0" dirty="0">
                          <a:solidFill>
                            <a:schemeClr val="tx1">
                              <a:lumMod val="50000"/>
                              <a:lumOff val="50000"/>
                            </a:schemeClr>
                          </a:solidFill>
                          <a:effectLst/>
                          <a:latin typeface="Arial"/>
                          <a:ea typeface="Calibri"/>
                          <a:cs typeface="Times New Roman"/>
                        </a:rPr>
                        <a:t> the literacy program being implemented as designed? </a:t>
                      </a:r>
                      <a:endParaRPr lang="en-US" sz="1600" dirty="0">
                        <a:solidFill>
                          <a:schemeClr val="tx1">
                            <a:lumMod val="50000"/>
                            <a:lumOff val="50000"/>
                          </a:schemeClr>
                        </a:solidFill>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6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6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6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600" baseline="0" dirty="0">
                        <a:solidFill>
                          <a:schemeClr val="tx1"/>
                        </a:solidFill>
                        <a:effectLst/>
                        <a:latin typeface="+mn-lt"/>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95371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3CD626B-05EF-988F-1B1B-4FBE9F80330D}"/>
              </a:ext>
            </a:extLst>
          </p:cNvPr>
          <p:cNvSpPr>
            <a:spLocks noGrp="1"/>
          </p:cNvSpPr>
          <p:nvPr>
            <p:ph type="title"/>
          </p:nvPr>
        </p:nvSpPr>
        <p:spPr>
          <a:xfrm>
            <a:off x="463648" y="238794"/>
            <a:ext cx="9289952" cy="886621"/>
          </a:xfrm>
        </p:spPr>
        <p:txBody>
          <a:bodyPr>
            <a:normAutofit/>
          </a:bodyPr>
          <a:lstStyle/>
          <a:p>
            <a:r>
              <a:rPr lang="en-US" sz="2900" dirty="0"/>
              <a:t>Example Crosswalk for a Process Evaluation of a Literacy Program</a:t>
            </a:r>
            <a:endParaRPr lang="en-US" sz="2900" dirty="0">
              <a:latin typeface="+mj-lt"/>
            </a:endParaRPr>
          </a:p>
        </p:txBody>
      </p:sp>
      <p:sp>
        <p:nvSpPr>
          <p:cNvPr id="5" name="Slide Number Placeholder 4">
            <a:extLst>
              <a:ext uri="{FF2B5EF4-FFF2-40B4-BE49-F238E27FC236}">
                <a16:creationId xmlns:a16="http://schemas.microsoft.com/office/drawing/2014/main" id="{6BAE0CD4-BAF2-F4D6-7822-D4772F5E0142}"/>
              </a:ext>
            </a:extLst>
          </p:cNvPr>
          <p:cNvSpPr>
            <a:spLocks noGrp="1"/>
          </p:cNvSpPr>
          <p:nvPr>
            <p:ph type="sldNum" sz="quarter" idx="21"/>
          </p:nvPr>
        </p:nvSpPr>
        <p:spPr/>
        <p:txBody>
          <a:bodyPr/>
          <a:lstStyle/>
          <a:p>
            <a:r>
              <a:rPr lang="en-US" dirty="0"/>
              <a:t>  </a:t>
            </a:r>
            <a:fld id="{E0E21186-8CC3-194A-9753-0BBC1EC778BB}" type="slidenum">
              <a:rPr lang="en-US" smtClean="0"/>
              <a:pPr/>
              <a:t>25</a:t>
            </a:fld>
            <a:endParaRPr lang="en-US" dirty="0"/>
          </a:p>
        </p:txBody>
      </p:sp>
      <p:graphicFrame>
        <p:nvGraphicFramePr>
          <p:cNvPr id="2" name="Table 1">
            <a:extLst>
              <a:ext uri="{FF2B5EF4-FFF2-40B4-BE49-F238E27FC236}">
                <a16:creationId xmlns:a16="http://schemas.microsoft.com/office/drawing/2014/main" id="{E895DB0A-1EE7-9598-7ED2-AF9E446DB173}"/>
              </a:ext>
            </a:extLst>
          </p:cNvPr>
          <p:cNvGraphicFramePr>
            <a:graphicFrameLocks noGrp="1"/>
          </p:cNvGraphicFramePr>
          <p:nvPr>
            <p:extLst>
              <p:ext uri="{D42A27DB-BD31-4B8C-83A1-F6EECF244321}">
                <p14:modId xmlns:p14="http://schemas.microsoft.com/office/powerpoint/2010/main" val="3424411893"/>
              </p:ext>
            </p:extLst>
          </p:nvPr>
        </p:nvGraphicFramePr>
        <p:xfrm>
          <a:off x="463648" y="1582615"/>
          <a:ext cx="11054295" cy="4583723"/>
        </p:xfrm>
        <a:graphic>
          <a:graphicData uri="http://schemas.openxmlformats.org/drawingml/2006/table">
            <a:tbl>
              <a:tblPr firstRow="1" firstCol="1" bandRow="1"/>
              <a:tblGrid>
                <a:gridCol w="1548920">
                  <a:extLst>
                    <a:ext uri="{9D8B030D-6E8A-4147-A177-3AD203B41FA5}">
                      <a16:colId xmlns:a16="http://schemas.microsoft.com/office/drawing/2014/main" val="20000"/>
                    </a:ext>
                  </a:extLst>
                </a:gridCol>
                <a:gridCol w="1871461">
                  <a:extLst>
                    <a:ext uri="{9D8B030D-6E8A-4147-A177-3AD203B41FA5}">
                      <a16:colId xmlns:a16="http://schemas.microsoft.com/office/drawing/2014/main" val="20001"/>
                    </a:ext>
                  </a:extLst>
                </a:gridCol>
                <a:gridCol w="2292221">
                  <a:extLst>
                    <a:ext uri="{9D8B030D-6E8A-4147-A177-3AD203B41FA5}">
                      <a16:colId xmlns:a16="http://schemas.microsoft.com/office/drawing/2014/main" val="20002"/>
                    </a:ext>
                  </a:extLst>
                </a:gridCol>
                <a:gridCol w="2415019">
                  <a:extLst>
                    <a:ext uri="{9D8B030D-6E8A-4147-A177-3AD203B41FA5}">
                      <a16:colId xmlns:a16="http://schemas.microsoft.com/office/drawing/2014/main" val="20003"/>
                    </a:ext>
                  </a:extLst>
                </a:gridCol>
                <a:gridCol w="2926674">
                  <a:extLst>
                    <a:ext uri="{9D8B030D-6E8A-4147-A177-3AD203B41FA5}">
                      <a16:colId xmlns:a16="http://schemas.microsoft.com/office/drawing/2014/main" val="20004"/>
                    </a:ext>
                  </a:extLst>
                </a:gridCol>
              </a:tblGrid>
              <a:tr h="428785">
                <a:tc gridSpan="5">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1800" b="1" baseline="0" dirty="0">
                          <a:solidFill>
                            <a:srgbClr val="595959"/>
                          </a:solidFill>
                          <a:effectLst/>
                          <a:latin typeface="Arial"/>
                          <a:ea typeface="Calibri"/>
                          <a:cs typeface="Times New Roman"/>
                        </a:rPr>
                        <a:t>Crosswalk for Process Evaluation of a Literacy Program</a:t>
                      </a:r>
                      <a:endParaRPr lang="en-US" sz="1800" b="1" dirty="0">
                        <a:effectLst/>
                        <a:latin typeface="+mn-lt"/>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50781">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Research question</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Indicators</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From whom</a:t>
                      </a:r>
                      <a:r>
                        <a:rPr lang="en-US" sz="1600" baseline="0" dirty="0">
                          <a:solidFill>
                            <a:srgbClr val="595959"/>
                          </a:solidFill>
                          <a:effectLst/>
                          <a:latin typeface="Arial"/>
                          <a:ea typeface="Calibri"/>
                          <a:cs typeface="Times New Roman"/>
                        </a:rPr>
                        <a:t> / data sources? </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When collected and by whom?</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How will</a:t>
                      </a:r>
                      <a:r>
                        <a:rPr lang="en-US" sz="1600" baseline="0" dirty="0">
                          <a:solidFill>
                            <a:srgbClr val="595959"/>
                          </a:solidFill>
                          <a:effectLst/>
                          <a:latin typeface="Arial"/>
                          <a:ea typeface="Calibri"/>
                          <a:cs typeface="Times New Roman"/>
                        </a:rPr>
                        <a:t> you analyze the data?</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04157">
                <a:tc>
                  <a:txBody>
                    <a:bodyPr/>
                    <a:lstStyle/>
                    <a:p>
                      <a:pPr marL="0" marR="0">
                        <a:lnSpc>
                          <a:spcPct val="100000"/>
                        </a:lnSpc>
                        <a:spcBef>
                          <a:spcPts val="0"/>
                        </a:spcBef>
                        <a:spcAft>
                          <a:spcPts val="0"/>
                        </a:spcAft>
                      </a:pPr>
                      <a:endParaRPr lang="en-US" sz="1600" dirty="0">
                        <a:effectLst/>
                        <a:latin typeface="Calibri"/>
                        <a:ea typeface="Calibri"/>
                        <a:cs typeface="Times New Roman"/>
                      </a:endParaRPr>
                    </a:p>
                    <a:p>
                      <a:pPr marL="0" marR="0">
                        <a:lnSpc>
                          <a:spcPct val="100000"/>
                        </a:lnSpc>
                        <a:spcBef>
                          <a:spcPts val="0"/>
                        </a:spcBef>
                        <a:spcAft>
                          <a:spcPts val="0"/>
                        </a:spcAft>
                      </a:pPr>
                      <a:r>
                        <a:rPr lang="en-US" sz="1600" dirty="0">
                          <a:solidFill>
                            <a:srgbClr val="595959"/>
                          </a:solidFill>
                          <a:effectLst/>
                          <a:latin typeface="Arial"/>
                          <a:ea typeface="Calibri"/>
                          <a:cs typeface="Times New Roman"/>
                        </a:rPr>
                        <a:t>Is</a:t>
                      </a:r>
                      <a:r>
                        <a:rPr lang="en-US" sz="1600" baseline="0" dirty="0">
                          <a:solidFill>
                            <a:srgbClr val="595959"/>
                          </a:solidFill>
                          <a:effectLst/>
                          <a:latin typeface="Arial"/>
                          <a:ea typeface="Calibri"/>
                          <a:cs typeface="Times New Roman"/>
                        </a:rPr>
                        <a:t> the literacy program being implemented as designed? </a:t>
                      </a:r>
                      <a:endParaRPr lang="en-US" sz="16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600" dirty="0">
                        <a:effectLst/>
                        <a:latin typeface="Calibri"/>
                        <a:ea typeface="Calibri"/>
                        <a:cs typeface="Times New Roman"/>
                      </a:endParaRPr>
                    </a:p>
                    <a:p>
                      <a:pPr marL="0" marR="0" indent="0">
                        <a:lnSpc>
                          <a:spcPct val="100000"/>
                        </a:lnSpc>
                        <a:spcBef>
                          <a:spcPts val="0"/>
                        </a:spcBef>
                        <a:spcAft>
                          <a:spcPts val="0"/>
                        </a:spcAft>
                        <a:buNone/>
                      </a:pPr>
                      <a:r>
                        <a:rPr lang="en-US" sz="1600" baseline="0" dirty="0">
                          <a:solidFill>
                            <a:srgbClr val="595959"/>
                          </a:solidFill>
                          <a:effectLst/>
                          <a:latin typeface="Arial"/>
                          <a:ea typeface="Calibri"/>
                          <a:cs typeface="Times New Roman"/>
                        </a:rPr>
                        <a:t>a) Member use of program curriculum during tutoring </a:t>
                      </a:r>
                    </a:p>
                    <a:p>
                      <a:pPr marL="0" marR="0" indent="0">
                        <a:lnSpc>
                          <a:spcPct val="100000"/>
                        </a:lnSpc>
                        <a:spcBef>
                          <a:spcPts val="0"/>
                        </a:spcBef>
                        <a:spcAft>
                          <a:spcPts val="0"/>
                        </a:spcAft>
                        <a:buNone/>
                      </a:pPr>
                      <a:r>
                        <a:rPr lang="en-US" sz="1600" baseline="0" dirty="0">
                          <a:solidFill>
                            <a:srgbClr val="595959"/>
                          </a:solidFill>
                          <a:effectLst/>
                          <a:latin typeface="Arial"/>
                          <a:ea typeface="Calibri"/>
                          <a:cs typeface="Times New Roman"/>
                        </a:rPr>
                        <a:t>b) Duration of tutoring</a:t>
                      </a:r>
                    </a:p>
                    <a:p>
                      <a:pPr marL="0" marR="0">
                        <a:lnSpc>
                          <a:spcPct val="100000"/>
                        </a:lnSpc>
                        <a:spcBef>
                          <a:spcPts val="0"/>
                        </a:spcBef>
                        <a:spcAft>
                          <a:spcPts val="0"/>
                        </a:spcAft>
                      </a:pPr>
                      <a:r>
                        <a:rPr lang="en-US" sz="1600" baseline="0" dirty="0">
                          <a:solidFill>
                            <a:srgbClr val="595959"/>
                          </a:solidFill>
                          <a:effectLst/>
                          <a:latin typeface="Arial"/>
                          <a:ea typeface="Calibri"/>
                          <a:cs typeface="Times New Roman"/>
                        </a:rPr>
                        <a:t>c) Student participation rates</a:t>
                      </a:r>
                      <a:endParaRPr lang="en-US" sz="16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600" dirty="0">
                        <a:effectLst/>
                        <a:latin typeface="Calibri"/>
                        <a:ea typeface="Calibri"/>
                        <a:cs typeface="Times New Roman"/>
                      </a:endParaRPr>
                    </a:p>
                    <a:p>
                      <a:pPr marL="0" marR="0">
                        <a:lnSpc>
                          <a:spcPct val="100000"/>
                        </a:lnSpc>
                        <a:spcBef>
                          <a:spcPts val="0"/>
                        </a:spcBef>
                        <a:spcAft>
                          <a:spcPts val="0"/>
                        </a:spcAft>
                      </a:pPr>
                      <a:r>
                        <a:rPr lang="en-US" sz="1600" baseline="0" dirty="0">
                          <a:solidFill>
                            <a:srgbClr val="595959"/>
                          </a:solidFill>
                          <a:effectLst/>
                          <a:latin typeface="Arial"/>
                          <a:ea typeface="Calibri"/>
                          <a:cs typeface="Times New Roman"/>
                        </a:rPr>
                        <a:t>a, b, c) Members </a:t>
                      </a:r>
                    </a:p>
                    <a:p>
                      <a:pPr marL="0" marR="0">
                        <a:lnSpc>
                          <a:spcPct val="100000"/>
                        </a:lnSpc>
                        <a:spcBef>
                          <a:spcPts val="0"/>
                        </a:spcBef>
                        <a:spcAft>
                          <a:spcPts val="0"/>
                        </a:spcAft>
                      </a:pPr>
                      <a:r>
                        <a:rPr lang="en-US" sz="1600" baseline="0" dirty="0">
                          <a:solidFill>
                            <a:srgbClr val="595959"/>
                          </a:solidFill>
                          <a:effectLst/>
                          <a:latin typeface="Arial"/>
                          <a:ea typeface="Calibri"/>
                          <a:cs typeface="Times New Roman"/>
                        </a:rPr>
                        <a:t>a, b) Evaluator observes members tutoring students</a:t>
                      </a:r>
                      <a:endParaRPr lang="en-US" sz="16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600" dirty="0">
                        <a:effectLst/>
                        <a:latin typeface="Calibri"/>
                        <a:ea typeface="Calibri"/>
                        <a:cs typeface="Times New Roman"/>
                      </a:endParaRPr>
                    </a:p>
                    <a:p>
                      <a:pPr marL="0" marR="0">
                        <a:lnSpc>
                          <a:spcPct val="100000"/>
                        </a:lnSpc>
                        <a:spcBef>
                          <a:spcPts val="0"/>
                        </a:spcBef>
                        <a:spcAft>
                          <a:spcPts val="0"/>
                        </a:spcAft>
                      </a:pPr>
                      <a:r>
                        <a:rPr lang="en-US" sz="1600" baseline="0" dirty="0">
                          <a:solidFill>
                            <a:srgbClr val="595959"/>
                          </a:solidFill>
                          <a:effectLst/>
                          <a:latin typeface="Arial"/>
                          <a:ea typeface="Calibri"/>
                          <a:cs typeface="Times New Roman"/>
                        </a:rPr>
                        <a:t>a, b, c) Members report details of sessions in tutoring logs quarterly</a:t>
                      </a:r>
                    </a:p>
                    <a:p>
                      <a:pPr marL="0" marR="0">
                        <a:lnSpc>
                          <a:spcPct val="100000"/>
                        </a:lnSpc>
                        <a:spcBef>
                          <a:spcPts val="0"/>
                        </a:spcBef>
                        <a:spcAft>
                          <a:spcPts val="0"/>
                        </a:spcAft>
                      </a:pPr>
                      <a:r>
                        <a:rPr lang="en-US" sz="1600" baseline="0" dirty="0">
                          <a:solidFill>
                            <a:srgbClr val="595959"/>
                          </a:solidFill>
                          <a:effectLst/>
                          <a:latin typeface="Arial"/>
                          <a:ea typeface="Calibri"/>
                          <a:cs typeface="Times New Roman"/>
                        </a:rPr>
                        <a:t>a) Quarterly observations by the evaluator(s) using structured observation protocols</a:t>
                      </a:r>
                      <a:endParaRPr lang="en-US" sz="16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600" baseline="0" dirty="0">
                        <a:solidFill>
                          <a:schemeClr val="tx1"/>
                        </a:solidFill>
                        <a:effectLst/>
                        <a:latin typeface="+mn-lt"/>
                        <a:ea typeface="Calibri"/>
                        <a:cs typeface="Times New Roman"/>
                      </a:endParaRPr>
                    </a:p>
                    <a:p>
                      <a:pPr marL="0" marR="0">
                        <a:lnSpc>
                          <a:spcPct val="100000"/>
                        </a:lnSpc>
                        <a:spcBef>
                          <a:spcPts val="0"/>
                        </a:spcBef>
                        <a:spcAft>
                          <a:spcPts val="0"/>
                        </a:spcAft>
                      </a:pPr>
                      <a:r>
                        <a:rPr lang="en-US" sz="1600" baseline="0" dirty="0">
                          <a:solidFill>
                            <a:srgbClr val="595959"/>
                          </a:solidFill>
                          <a:effectLst/>
                          <a:latin typeface="Arial"/>
                          <a:ea typeface="Calibri"/>
                          <a:cs typeface="Times New Roman"/>
                        </a:rPr>
                        <a:t>a, b, c) Generate frequencies on use of curriculum; average duration of sessions; and average rate of student attendance</a:t>
                      </a:r>
                    </a:p>
                    <a:p>
                      <a:pPr marL="0" marR="0">
                        <a:lnSpc>
                          <a:spcPct val="100000"/>
                        </a:lnSpc>
                        <a:spcBef>
                          <a:spcPts val="0"/>
                        </a:spcBef>
                        <a:spcAft>
                          <a:spcPts val="0"/>
                        </a:spcAft>
                      </a:pPr>
                      <a:r>
                        <a:rPr lang="en-US" sz="1600" baseline="0" dirty="0">
                          <a:solidFill>
                            <a:srgbClr val="595959"/>
                          </a:solidFill>
                          <a:effectLst/>
                          <a:latin typeface="Arial"/>
                          <a:ea typeface="Calibri"/>
                          <a:cs typeface="Times New Roman"/>
                        </a:rPr>
                        <a:t>c) Generate frequencies and averages on quantitative data (e.g., ratings scales, frequency scales) and thematically code and analyze open-ended comments/notes</a:t>
                      </a:r>
                      <a:endParaRPr lang="en-US" sz="1600" baseline="0" dirty="0">
                        <a:solidFill>
                          <a:schemeClr val="tx1"/>
                        </a:solidFill>
                        <a:effectLst/>
                        <a:latin typeface="+mn-lt"/>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180936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3CD626B-05EF-988F-1B1B-4FBE9F80330D}"/>
              </a:ext>
            </a:extLst>
          </p:cNvPr>
          <p:cNvSpPr>
            <a:spLocks noGrp="1"/>
          </p:cNvSpPr>
          <p:nvPr>
            <p:ph type="title"/>
          </p:nvPr>
        </p:nvSpPr>
        <p:spPr>
          <a:xfrm>
            <a:off x="463648" y="293078"/>
            <a:ext cx="9184444" cy="879230"/>
          </a:xfrm>
        </p:spPr>
        <p:txBody>
          <a:bodyPr>
            <a:normAutofit/>
          </a:bodyPr>
          <a:lstStyle/>
          <a:p>
            <a:r>
              <a:rPr lang="en-US" sz="2900" dirty="0"/>
              <a:t>Optional Exercise #1: Designing a Process Evaluation for a Literacy Program</a:t>
            </a:r>
            <a:endParaRPr lang="en-US" sz="2900" dirty="0">
              <a:latin typeface="+mj-lt"/>
            </a:endParaRPr>
          </a:p>
        </p:txBody>
      </p:sp>
      <p:sp>
        <p:nvSpPr>
          <p:cNvPr id="5" name="Slide Number Placeholder 4">
            <a:extLst>
              <a:ext uri="{FF2B5EF4-FFF2-40B4-BE49-F238E27FC236}">
                <a16:creationId xmlns:a16="http://schemas.microsoft.com/office/drawing/2014/main" id="{6BAE0CD4-BAF2-F4D6-7822-D4772F5E0142}"/>
              </a:ext>
            </a:extLst>
          </p:cNvPr>
          <p:cNvSpPr>
            <a:spLocks noGrp="1"/>
          </p:cNvSpPr>
          <p:nvPr>
            <p:ph type="sldNum" sz="quarter" idx="21"/>
          </p:nvPr>
        </p:nvSpPr>
        <p:spPr/>
        <p:txBody>
          <a:bodyPr/>
          <a:lstStyle/>
          <a:p>
            <a:r>
              <a:rPr lang="en-US" dirty="0"/>
              <a:t>  </a:t>
            </a:r>
            <a:fld id="{E0E21186-8CC3-194A-9753-0BBC1EC778BB}" type="slidenum">
              <a:rPr lang="en-US" smtClean="0"/>
              <a:pPr/>
              <a:t>26</a:t>
            </a:fld>
            <a:endParaRPr lang="en-US" dirty="0"/>
          </a:p>
        </p:txBody>
      </p:sp>
      <p:graphicFrame>
        <p:nvGraphicFramePr>
          <p:cNvPr id="4" name="Table 3">
            <a:extLst>
              <a:ext uri="{FF2B5EF4-FFF2-40B4-BE49-F238E27FC236}">
                <a16:creationId xmlns:a16="http://schemas.microsoft.com/office/drawing/2014/main" id="{9AF1A55A-38DA-6D82-DA13-4D35A6DAFA12}"/>
              </a:ext>
            </a:extLst>
          </p:cNvPr>
          <p:cNvGraphicFramePr>
            <a:graphicFrameLocks noGrp="1"/>
          </p:cNvGraphicFramePr>
          <p:nvPr>
            <p:extLst>
              <p:ext uri="{D42A27DB-BD31-4B8C-83A1-F6EECF244321}">
                <p14:modId xmlns:p14="http://schemas.microsoft.com/office/powerpoint/2010/main" val="3593755689"/>
              </p:ext>
            </p:extLst>
          </p:nvPr>
        </p:nvGraphicFramePr>
        <p:xfrm>
          <a:off x="463648" y="1477108"/>
          <a:ext cx="11054295" cy="4407606"/>
        </p:xfrm>
        <a:graphic>
          <a:graphicData uri="http://schemas.openxmlformats.org/drawingml/2006/table">
            <a:tbl>
              <a:tblPr firstRow="1" firstCol="1" bandRow="1"/>
              <a:tblGrid>
                <a:gridCol w="1519501">
                  <a:extLst>
                    <a:ext uri="{9D8B030D-6E8A-4147-A177-3AD203B41FA5}">
                      <a16:colId xmlns:a16="http://schemas.microsoft.com/office/drawing/2014/main" val="20000"/>
                    </a:ext>
                  </a:extLst>
                </a:gridCol>
                <a:gridCol w="1877253">
                  <a:extLst>
                    <a:ext uri="{9D8B030D-6E8A-4147-A177-3AD203B41FA5}">
                      <a16:colId xmlns:a16="http://schemas.microsoft.com/office/drawing/2014/main" val="20001"/>
                    </a:ext>
                  </a:extLst>
                </a:gridCol>
                <a:gridCol w="2299315">
                  <a:extLst>
                    <a:ext uri="{9D8B030D-6E8A-4147-A177-3AD203B41FA5}">
                      <a16:colId xmlns:a16="http://schemas.microsoft.com/office/drawing/2014/main" val="20002"/>
                    </a:ext>
                  </a:extLst>
                </a:gridCol>
                <a:gridCol w="2422493">
                  <a:extLst>
                    <a:ext uri="{9D8B030D-6E8A-4147-A177-3AD203B41FA5}">
                      <a16:colId xmlns:a16="http://schemas.microsoft.com/office/drawing/2014/main" val="20003"/>
                    </a:ext>
                  </a:extLst>
                </a:gridCol>
                <a:gridCol w="2935733">
                  <a:extLst>
                    <a:ext uri="{9D8B030D-6E8A-4147-A177-3AD203B41FA5}">
                      <a16:colId xmlns:a16="http://schemas.microsoft.com/office/drawing/2014/main" val="20004"/>
                    </a:ext>
                  </a:extLst>
                </a:gridCol>
              </a:tblGrid>
              <a:tr h="412310">
                <a:tc gridSpan="5">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1800" b="1" baseline="0" dirty="0">
                          <a:solidFill>
                            <a:srgbClr val="595959"/>
                          </a:solidFill>
                          <a:effectLst/>
                          <a:latin typeface="Arial"/>
                          <a:ea typeface="Calibri"/>
                          <a:cs typeface="Times New Roman"/>
                        </a:rPr>
                        <a:t>Crosswalk for Process Evaluation of a Literacy Program</a:t>
                      </a:r>
                      <a:endParaRPr lang="en-US" sz="1800" b="1" dirty="0">
                        <a:effectLst/>
                        <a:latin typeface="+mn-lt"/>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14251">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Research question</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Indicators</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From whom</a:t>
                      </a:r>
                      <a:r>
                        <a:rPr lang="en-US" sz="1600" baseline="0" dirty="0">
                          <a:solidFill>
                            <a:srgbClr val="595959"/>
                          </a:solidFill>
                          <a:effectLst/>
                          <a:latin typeface="Arial"/>
                          <a:ea typeface="Calibri"/>
                          <a:cs typeface="Times New Roman"/>
                        </a:rPr>
                        <a:t> / data sources? </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When collected and by whom?</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How will</a:t>
                      </a:r>
                      <a:r>
                        <a:rPr lang="en-US" sz="1600" baseline="0" dirty="0">
                          <a:solidFill>
                            <a:srgbClr val="595959"/>
                          </a:solidFill>
                          <a:effectLst/>
                          <a:latin typeface="Arial"/>
                          <a:ea typeface="Calibri"/>
                          <a:cs typeface="Times New Roman"/>
                        </a:rPr>
                        <a:t> you analyze the data?</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81045">
                <a:tc>
                  <a:txBody>
                    <a:bodyPr/>
                    <a:lstStyle/>
                    <a:p>
                      <a:pPr marL="0" marR="0">
                        <a:lnSpc>
                          <a:spcPct val="100000"/>
                        </a:lnSpc>
                        <a:spcBef>
                          <a:spcPts val="0"/>
                        </a:spcBef>
                        <a:spcAft>
                          <a:spcPts val="0"/>
                        </a:spcAft>
                      </a:pPr>
                      <a:endParaRPr lang="en-US" sz="1200" dirty="0">
                        <a:effectLst/>
                        <a:latin typeface="Calibri"/>
                        <a:ea typeface="Calibri"/>
                        <a:cs typeface="Times New Roman"/>
                      </a:endParaRPr>
                    </a:p>
                    <a:p>
                      <a:pPr marL="0" marR="0">
                        <a:lnSpc>
                          <a:spcPct val="100000"/>
                        </a:lnSpc>
                        <a:spcBef>
                          <a:spcPts val="0"/>
                        </a:spcBef>
                        <a:spcAft>
                          <a:spcPts val="0"/>
                        </a:spcAft>
                      </a:pPr>
                      <a:r>
                        <a:rPr lang="en-US" altLang="en-US" sz="1600" dirty="0">
                          <a:solidFill>
                            <a:schemeClr val="tx1">
                              <a:lumMod val="65000"/>
                              <a:lumOff val="35000"/>
                            </a:schemeClr>
                          </a:solidFill>
                          <a:latin typeface="Arial" panose="020B0604020202020204" pitchFamily="34" charset="0"/>
                          <a:cs typeface="Arial" panose="020B0604020202020204" pitchFamily="34" charset="0"/>
                        </a:rPr>
                        <a:t>Are program beneficiaries generally satisfied with the program? Why or why not</a:t>
                      </a:r>
                      <a:r>
                        <a:rPr lang="en-US" sz="1600" baseline="0" dirty="0">
                          <a:solidFill>
                            <a:srgbClr val="595959"/>
                          </a:solidFill>
                          <a:effectLst/>
                          <a:latin typeface="Arial" panose="020B0604020202020204" pitchFamily="34" charset="0"/>
                          <a:ea typeface="Calibri"/>
                          <a:cs typeface="Arial" panose="020B0604020202020204" pitchFamily="34" charset="0"/>
                        </a:rPr>
                        <a:t>? </a:t>
                      </a:r>
                      <a:endParaRPr lang="en-US" sz="1600" dirty="0">
                        <a:effectLst/>
                        <a:latin typeface="Arial" panose="020B0604020202020204" pitchFamily="34" charset="0"/>
                        <a:ea typeface="Calibri"/>
                        <a:cs typeface="Arial" panose="020B0604020202020204" pitchFamily="34" charset="0"/>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baseline="0" dirty="0">
                        <a:solidFill>
                          <a:schemeClr val="tx1"/>
                        </a:solidFill>
                        <a:effectLst/>
                        <a:latin typeface="+mn-lt"/>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47476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3CD626B-05EF-988F-1B1B-4FBE9F80330D}"/>
              </a:ext>
            </a:extLst>
          </p:cNvPr>
          <p:cNvSpPr>
            <a:spLocks noGrp="1"/>
          </p:cNvSpPr>
          <p:nvPr>
            <p:ph type="title"/>
          </p:nvPr>
        </p:nvSpPr>
        <p:spPr>
          <a:xfrm>
            <a:off x="463648" y="140678"/>
            <a:ext cx="9442352" cy="961291"/>
          </a:xfrm>
        </p:spPr>
        <p:txBody>
          <a:bodyPr>
            <a:normAutofit/>
          </a:bodyPr>
          <a:lstStyle/>
          <a:p>
            <a:r>
              <a:rPr lang="en-US" sz="2900" dirty="0"/>
              <a:t>Example Crosswalk for a Process Evaluation of a Literacy Program</a:t>
            </a:r>
            <a:endParaRPr lang="en-US" sz="2900" dirty="0">
              <a:latin typeface="+mj-lt"/>
            </a:endParaRPr>
          </a:p>
        </p:txBody>
      </p:sp>
      <p:sp>
        <p:nvSpPr>
          <p:cNvPr id="5" name="Slide Number Placeholder 4">
            <a:extLst>
              <a:ext uri="{FF2B5EF4-FFF2-40B4-BE49-F238E27FC236}">
                <a16:creationId xmlns:a16="http://schemas.microsoft.com/office/drawing/2014/main" id="{6BAE0CD4-BAF2-F4D6-7822-D4772F5E0142}"/>
              </a:ext>
            </a:extLst>
          </p:cNvPr>
          <p:cNvSpPr>
            <a:spLocks noGrp="1"/>
          </p:cNvSpPr>
          <p:nvPr>
            <p:ph type="sldNum" sz="quarter" idx="21"/>
          </p:nvPr>
        </p:nvSpPr>
        <p:spPr/>
        <p:txBody>
          <a:bodyPr/>
          <a:lstStyle/>
          <a:p>
            <a:r>
              <a:rPr lang="en-US" dirty="0"/>
              <a:t>  </a:t>
            </a:r>
            <a:fld id="{E0E21186-8CC3-194A-9753-0BBC1EC778BB}" type="slidenum">
              <a:rPr lang="en-US" smtClean="0"/>
              <a:pPr/>
              <a:t>27</a:t>
            </a:fld>
            <a:endParaRPr lang="en-US" dirty="0"/>
          </a:p>
        </p:txBody>
      </p:sp>
      <p:graphicFrame>
        <p:nvGraphicFramePr>
          <p:cNvPr id="4" name="Table 3">
            <a:extLst>
              <a:ext uri="{FF2B5EF4-FFF2-40B4-BE49-F238E27FC236}">
                <a16:creationId xmlns:a16="http://schemas.microsoft.com/office/drawing/2014/main" id="{33799EBC-9BD9-F18E-12BD-DC02679D4B22}"/>
              </a:ext>
            </a:extLst>
          </p:cNvPr>
          <p:cNvGraphicFramePr>
            <a:graphicFrameLocks noGrp="1"/>
          </p:cNvGraphicFramePr>
          <p:nvPr>
            <p:extLst>
              <p:ext uri="{D42A27DB-BD31-4B8C-83A1-F6EECF244321}">
                <p14:modId xmlns:p14="http://schemas.microsoft.com/office/powerpoint/2010/main" val="2853948973"/>
              </p:ext>
            </p:extLst>
          </p:nvPr>
        </p:nvGraphicFramePr>
        <p:xfrm>
          <a:off x="463648" y="1453662"/>
          <a:ext cx="11054293" cy="4442339"/>
        </p:xfrm>
        <a:graphic>
          <a:graphicData uri="http://schemas.openxmlformats.org/drawingml/2006/table">
            <a:tbl>
              <a:tblPr firstRow="1" firstCol="1" bandRow="1"/>
              <a:tblGrid>
                <a:gridCol w="1567902">
                  <a:extLst>
                    <a:ext uri="{9D8B030D-6E8A-4147-A177-3AD203B41FA5}">
                      <a16:colId xmlns:a16="http://schemas.microsoft.com/office/drawing/2014/main" val="20000"/>
                    </a:ext>
                  </a:extLst>
                </a:gridCol>
                <a:gridCol w="1852477">
                  <a:extLst>
                    <a:ext uri="{9D8B030D-6E8A-4147-A177-3AD203B41FA5}">
                      <a16:colId xmlns:a16="http://schemas.microsoft.com/office/drawing/2014/main" val="20001"/>
                    </a:ext>
                  </a:extLst>
                </a:gridCol>
                <a:gridCol w="2292221">
                  <a:extLst>
                    <a:ext uri="{9D8B030D-6E8A-4147-A177-3AD203B41FA5}">
                      <a16:colId xmlns:a16="http://schemas.microsoft.com/office/drawing/2014/main" val="20002"/>
                    </a:ext>
                  </a:extLst>
                </a:gridCol>
                <a:gridCol w="2415019">
                  <a:extLst>
                    <a:ext uri="{9D8B030D-6E8A-4147-A177-3AD203B41FA5}">
                      <a16:colId xmlns:a16="http://schemas.microsoft.com/office/drawing/2014/main" val="20003"/>
                    </a:ext>
                  </a:extLst>
                </a:gridCol>
                <a:gridCol w="2926674">
                  <a:extLst>
                    <a:ext uri="{9D8B030D-6E8A-4147-A177-3AD203B41FA5}">
                      <a16:colId xmlns:a16="http://schemas.microsoft.com/office/drawing/2014/main" val="20004"/>
                    </a:ext>
                  </a:extLst>
                </a:gridCol>
              </a:tblGrid>
              <a:tr h="415559">
                <a:tc gridSpan="5">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1800" b="1" baseline="0" dirty="0">
                          <a:solidFill>
                            <a:srgbClr val="595959"/>
                          </a:solidFill>
                          <a:effectLst/>
                          <a:latin typeface="Arial"/>
                          <a:ea typeface="Calibri"/>
                          <a:cs typeface="Times New Roman"/>
                        </a:rPr>
                        <a:t>Crosswalk for Process Evaluation of a Literacy Program</a:t>
                      </a:r>
                      <a:endParaRPr lang="en-US" sz="1800" b="1" dirty="0">
                        <a:effectLst/>
                        <a:latin typeface="+mn-lt"/>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21455">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Research question</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Indicators</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From whom</a:t>
                      </a:r>
                      <a:r>
                        <a:rPr lang="en-US" sz="1600" baseline="0" dirty="0">
                          <a:solidFill>
                            <a:srgbClr val="595959"/>
                          </a:solidFill>
                          <a:effectLst/>
                          <a:latin typeface="Arial"/>
                          <a:ea typeface="Calibri"/>
                          <a:cs typeface="Times New Roman"/>
                        </a:rPr>
                        <a:t> / data sources? </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When collected and by whom?</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How will</a:t>
                      </a:r>
                      <a:r>
                        <a:rPr lang="en-US" sz="1600" baseline="0" dirty="0">
                          <a:solidFill>
                            <a:srgbClr val="595959"/>
                          </a:solidFill>
                          <a:effectLst/>
                          <a:latin typeface="Arial"/>
                          <a:ea typeface="Calibri"/>
                          <a:cs typeface="Times New Roman"/>
                        </a:rPr>
                        <a:t> you analyze the data?</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05325">
                <a:tc>
                  <a:txBody>
                    <a:bodyPr/>
                    <a:lstStyle/>
                    <a:p>
                      <a:pPr marL="0" marR="0">
                        <a:lnSpc>
                          <a:spcPct val="100000"/>
                        </a:lnSpc>
                        <a:spcBef>
                          <a:spcPts val="0"/>
                        </a:spcBef>
                        <a:spcAft>
                          <a:spcPts val="0"/>
                        </a:spcAft>
                      </a:pPr>
                      <a:endParaRPr lang="en-US" sz="1600" dirty="0">
                        <a:effectLst/>
                        <a:latin typeface="Calibri"/>
                        <a:ea typeface="Calibri"/>
                        <a:cs typeface="Times New Roman"/>
                      </a:endParaRPr>
                    </a:p>
                    <a:p>
                      <a:pPr marL="0" marR="0">
                        <a:lnSpc>
                          <a:spcPct val="100000"/>
                        </a:lnSpc>
                        <a:spcBef>
                          <a:spcPts val="0"/>
                        </a:spcBef>
                        <a:spcAft>
                          <a:spcPts val="0"/>
                        </a:spcAft>
                      </a:pPr>
                      <a:r>
                        <a:rPr lang="en-US" altLang="en-US" sz="1600" dirty="0">
                          <a:solidFill>
                            <a:schemeClr val="tx1">
                              <a:lumMod val="65000"/>
                              <a:lumOff val="35000"/>
                            </a:schemeClr>
                          </a:solidFill>
                          <a:latin typeface="Arial" panose="020B0604020202020204" pitchFamily="34" charset="0"/>
                          <a:cs typeface="Arial" panose="020B0604020202020204" pitchFamily="34" charset="0"/>
                        </a:rPr>
                        <a:t>Are program beneficiaries generally satisfied with the program? Why or why not</a:t>
                      </a:r>
                      <a:r>
                        <a:rPr lang="en-US" sz="1600" baseline="0" dirty="0">
                          <a:solidFill>
                            <a:srgbClr val="595959"/>
                          </a:solidFill>
                          <a:effectLst/>
                          <a:latin typeface="Arial" panose="020B0604020202020204" pitchFamily="34" charset="0"/>
                          <a:ea typeface="Calibri"/>
                          <a:cs typeface="Arial" panose="020B0604020202020204" pitchFamily="34" charset="0"/>
                        </a:rPr>
                        <a:t>?</a:t>
                      </a:r>
                      <a:r>
                        <a:rPr lang="en-US" sz="1600" baseline="0" dirty="0">
                          <a:solidFill>
                            <a:srgbClr val="595959"/>
                          </a:solidFill>
                          <a:effectLst/>
                          <a:latin typeface="Arial"/>
                          <a:ea typeface="Calibri"/>
                          <a:cs typeface="Times New Roman"/>
                        </a:rPr>
                        <a:t> </a:t>
                      </a:r>
                      <a:endParaRPr lang="en-US" sz="16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600" dirty="0">
                        <a:effectLst/>
                        <a:latin typeface="Calibri"/>
                        <a:ea typeface="Calibri"/>
                        <a:cs typeface="Times New Roman"/>
                      </a:endParaRPr>
                    </a:p>
                    <a:p>
                      <a:pPr marL="0" marR="0" indent="0">
                        <a:lnSpc>
                          <a:spcPct val="100000"/>
                        </a:lnSpc>
                        <a:spcBef>
                          <a:spcPts val="0"/>
                        </a:spcBef>
                        <a:spcAft>
                          <a:spcPts val="0"/>
                        </a:spcAft>
                        <a:buNone/>
                      </a:pPr>
                      <a:r>
                        <a:rPr lang="en-US" sz="1600" baseline="0" dirty="0">
                          <a:solidFill>
                            <a:srgbClr val="595959"/>
                          </a:solidFill>
                          <a:effectLst/>
                          <a:latin typeface="Arial"/>
                          <a:ea typeface="Calibri"/>
                          <a:cs typeface="Times New Roman"/>
                        </a:rPr>
                        <a:t>a) Satisfaction level </a:t>
                      </a:r>
                    </a:p>
                    <a:p>
                      <a:pPr marL="0" marR="0" indent="0">
                        <a:lnSpc>
                          <a:spcPct val="100000"/>
                        </a:lnSpc>
                        <a:spcBef>
                          <a:spcPts val="0"/>
                        </a:spcBef>
                        <a:spcAft>
                          <a:spcPts val="0"/>
                        </a:spcAft>
                        <a:buNone/>
                      </a:pPr>
                      <a:r>
                        <a:rPr lang="en-US" sz="1600" baseline="0" dirty="0">
                          <a:solidFill>
                            <a:srgbClr val="595959"/>
                          </a:solidFill>
                          <a:effectLst/>
                          <a:latin typeface="Arial"/>
                          <a:ea typeface="Calibri"/>
                          <a:cs typeface="Times New Roman"/>
                        </a:rPr>
                        <a:t>b) Attendance</a:t>
                      </a: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600" dirty="0">
                        <a:effectLst/>
                        <a:latin typeface="Calibri"/>
                        <a:ea typeface="Calibri"/>
                        <a:cs typeface="Times New Roman"/>
                      </a:endParaRPr>
                    </a:p>
                    <a:p>
                      <a:pPr marL="0" marR="0">
                        <a:lnSpc>
                          <a:spcPct val="100000"/>
                        </a:lnSpc>
                        <a:spcBef>
                          <a:spcPts val="0"/>
                        </a:spcBef>
                        <a:spcAft>
                          <a:spcPts val="0"/>
                        </a:spcAft>
                      </a:pPr>
                      <a:r>
                        <a:rPr lang="en-US" sz="1600" baseline="0" dirty="0">
                          <a:solidFill>
                            <a:srgbClr val="595959"/>
                          </a:solidFill>
                          <a:effectLst/>
                          <a:latin typeface="Arial"/>
                          <a:ea typeface="Calibri"/>
                          <a:cs typeface="Times New Roman"/>
                        </a:rPr>
                        <a:t>a) Parents, teachers, administrators </a:t>
                      </a:r>
                    </a:p>
                    <a:p>
                      <a:pPr marL="0" marR="0">
                        <a:lnSpc>
                          <a:spcPct val="100000"/>
                        </a:lnSpc>
                        <a:spcBef>
                          <a:spcPts val="0"/>
                        </a:spcBef>
                        <a:spcAft>
                          <a:spcPts val="0"/>
                        </a:spcAft>
                      </a:pPr>
                      <a:r>
                        <a:rPr lang="en-US" sz="1600" baseline="0" dirty="0">
                          <a:solidFill>
                            <a:srgbClr val="595959"/>
                          </a:solidFill>
                          <a:effectLst/>
                          <a:latin typeface="Arial"/>
                          <a:ea typeface="Calibri"/>
                          <a:cs typeface="Times New Roman"/>
                        </a:rPr>
                        <a:t>b) Students</a:t>
                      </a:r>
                      <a:endParaRPr lang="en-US" sz="16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600" dirty="0">
                        <a:effectLst/>
                        <a:latin typeface="Calibri"/>
                        <a:ea typeface="Calibri"/>
                        <a:cs typeface="Times New Roman"/>
                      </a:endParaRPr>
                    </a:p>
                    <a:p>
                      <a:pPr marL="0" marR="0">
                        <a:lnSpc>
                          <a:spcPct val="100000"/>
                        </a:lnSpc>
                        <a:spcBef>
                          <a:spcPts val="0"/>
                        </a:spcBef>
                        <a:spcAft>
                          <a:spcPts val="0"/>
                        </a:spcAft>
                      </a:pPr>
                      <a:r>
                        <a:rPr lang="en-US" sz="1600" baseline="0" dirty="0">
                          <a:solidFill>
                            <a:srgbClr val="595959"/>
                          </a:solidFill>
                          <a:effectLst/>
                          <a:latin typeface="Arial"/>
                          <a:ea typeface="Calibri"/>
                          <a:cs typeface="Times New Roman"/>
                        </a:rPr>
                        <a:t>a) Parent survey sent home at end of tutoring; teacher focus groups and administrator interviews completed by evaluator</a:t>
                      </a:r>
                    </a:p>
                    <a:p>
                      <a:pPr marL="0" marR="0">
                        <a:lnSpc>
                          <a:spcPct val="100000"/>
                        </a:lnSpc>
                        <a:spcBef>
                          <a:spcPts val="0"/>
                        </a:spcBef>
                        <a:spcAft>
                          <a:spcPts val="0"/>
                        </a:spcAft>
                      </a:pPr>
                      <a:r>
                        <a:rPr lang="en-US" sz="1600" baseline="0" dirty="0">
                          <a:solidFill>
                            <a:srgbClr val="595959"/>
                          </a:solidFill>
                          <a:effectLst/>
                          <a:latin typeface="Arial"/>
                          <a:ea typeface="Calibri"/>
                          <a:cs typeface="Times New Roman"/>
                        </a:rPr>
                        <a:t>b) Members record attendance in tutoring logs quarterly</a:t>
                      </a:r>
                    </a:p>
                    <a:p>
                      <a:pPr marL="0" marR="0">
                        <a:lnSpc>
                          <a:spcPct val="100000"/>
                        </a:lnSpc>
                        <a:spcBef>
                          <a:spcPts val="0"/>
                        </a:spcBef>
                        <a:spcAft>
                          <a:spcPts val="0"/>
                        </a:spcAft>
                      </a:pPr>
                      <a:endParaRPr lang="en-US" sz="16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600" baseline="0" dirty="0">
                        <a:solidFill>
                          <a:schemeClr val="tx1"/>
                        </a:solidFill>
                        <a:effectLst/>
                        <a:latin typeface="+mn-lt"/>
                        <a:ea typeface="Calibri"/>
                        <a:cs typeface="Times New Roman"/>
                      </a:endParaRPr>
                    </a:p>
                    <a:p>
                      <a:pPr marL="0" marR="0">
                        <a:lnSpc>
                          <a:spcPct val="100000"/>
                        </a:lnSpc>
                        <a:spcBef>
                          <a:spcPts val="0"/>
                        </a:spcBef>
                        <a:spcAft>
                          <a:spcPts val="0"/>
                        </a:spcAft>
                      </a:pPr>
                      <a:r>
                        <a:rPr lang="en-US" sz="1600" baseline="0" dirty="0">
                          <a:solidFill>
                            <a:srgbClr val="595959"/>
                          </a:solidFill>
                          <a:effectLst/>
                          <a:latin typeface="Arial"/>
                          <a:ea typeface="Calibri"/>
                          <a:cs typeface="Times New Roman"/>
                        </a:rPr>
                        <a:t>a) Generate averages on quantitative survey data (e.g., ratings scales, frequency scales) and thematically code and analyze responses from focus groups and interviews</a:t>
                      </a:r>
                    </a:p>
                    <a:p>
                      <a:pPr marL="0" marR="0">
                        <a:lnSpc>
                          <a:spcPct val="100000"/>
                        </a:lnSpc>
                        <a:spcBef>
                          <a:spcPts val="0"/>
                        </a:spcBef>
                        <a:spcAft>
                          <a:spcPts val="0"/>
                        </a:spcAft>
                      </a:pPr>
                      <a:r>
                        <a:rPr lang="en-US" sz="1600" baseline="0" dirty="0">
                          <a:solidFill>
                            <a:srgbClr val="595959"/>
                          </a:solidFill>
                          <a:effectLst/>
                          <a:latin typeface="Arial"/>
                          <a:ea typeface="Calibri"/>
                          <a:cs typeface="Times New Roman"/>
                        </a:rPr>
                        <a:t>b) Generate average rate of student attendance</a:t>
                      </a: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203432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FB5680-E777-7DFB-FBC9-9AB7F6685F96}"/>
              </a:ext>
            </a:extLst>
          </p:cNvPr>
          <p:cNvSpPr>
            <a:spLocks noGrp="1"/>
          </p:cNvSpPr>
          <p:nvPr>
            <p:ph type="body" sz="quarter" idx="18"/>
          </p:nvPr>
        </p:nvSpPr>
        <p:spPr>
          <a:xfrm>
            <a:off x="463648" y="1441937"/>
            <a:ext cx="10351108" cy="4258951"/>
          </a:xfrm>
        </p:spPr>
        <p:txBody>
          <a:bodyPr>
            <a:normAutofit/>
          </a:bodyPr>
          <a:lstStyle/>
          <a:p>
            <a:pPr marL="0" indent="0">
              <a:buNone/>
            </a:pPr>
            <a:r>
              <a:rPr lang="en-US" sz="2400" dirty="0"/>
              <a:t>Goals:</a:t>
            </a:r>
          </a:p>
          <a:p>
            <a:r>
              <a:rPr lang="en-US" sz="2400" dirty="0"/>
              <a:t>Identifies the results or effects of a program</a:t>
            </a:r>
          </a:p>
          <a:p>
            <a:r>
              <a:rPr lang="en-US" sz="2400" dirty="0"/>
              <a:t>Measures program beneficiaries' changes in knowledge, attitude(s), and/or behavior(s) before and after program participation</a:t>
            </a:r>
          </a:p>
          <a:p>
            <a:pPr marL="0" indent="0">
              <a:buNone/>
            </a:pPr>
            <a:r>
              <a:rPr lang="en-US" sz="2400" dirty="0"/>
              <a:t>Common Features:</a:t>
            </a:r>
          </a:p>
          <a:p>
            <a:r>
              <a:rPr lang="en-US" sz="2400" dirty="0"/>
              <a:t>Typically requires quantitative data</a:t>
            </a:r>
          </a:p>
          <a:p>
            <a:r>
              <a:rPr lang="en-US" sz="2400" dirty="0"/>
              <a:t>May or may not use advanced statistical methods</a:t>
            </a:r>
          </a:p>
          <a:p>
            <a:r>
              <a:rPr lang="en-US" sz="2400" dirty="0"/>
              <a:t>May or may not include a comparison group (only when collecting data at one time point after the intervention)</a:t>
            </a:r>
          </a:p>
        </p:txBody>
      </p:sp>
      <p:sp>
        <p:nvSpPr>
          <p:cNvPr id="3" name="Title 2">
            <a:extLst>
              <a:ext uri="{FF2B5EF4-FFF2-40B4-BE49-F238E27FC236}">
                <a16:creationId xmlns:a16="http://schemas.microsoft.com/office/drawing/2014/main" id="{E81DBBED-598E-7B25-7F4F-1ADA903670CA}"/>
              </a:ext>
            </a:extLst>
          </p:cNvPr>
          <p:cNvSpPr>
            <a:spLocks noGrp="1"/>
          </p:cNvSpPr>
          <p:nvPr>
            <p:ph type="title"/>
          </p:nvPr>
        </p:nvSpPr>
        <p:spPr/>
        <p:txBody>
          <a:bodyPr>
            <a:normAutofit/>
          </a:bodyPr>
          <a:lstStyle/>
          <a:p>
            <a:r>
              <a:rPr lang="en-US" sz="2900" dirty="0"/>
              <a:t>Outcome Evaluation</a:t>
            </a:r>
          </a:p>
        </p:txBody>
      </p:sp>
      <p:sp>
        <p:nvSpPr>
          <p:cNvPr id="4" name="Text Placeholder 3">
            <a:extLst>
              <a:ext uri="{FF2B5EF4-FFF2-40B4-BE49-F238E27FC236}">
                <a16:creationId xmlns:a16="http://schemas.microsoft.com/office/drawing/2014/main" id="{1E795DF6-F98C-DDE7-8DE3-AECA47A28965}"/>
              </a:ext>
            </a:extLst>
          </p:cNvPr>
          <p:cNvSpPr>
            <a:spLocks noGrp="1"/>
          </p:cNvSpPr>
          <p:nvPr>
            <p:ph type="body" sz="quarter" idx="13"/>
          </p:nvPr>
        </p:nvSpPr>
        <p:spPr/>
        <p:txBody>
          <a:bodyPr/>
          <a:lstStyle/>
          <a:p>
            <a:endParaRPr lang="en-US" dirty="0"/>
          </a:p>
        </p:txBody>
      </p:sp>
      <p:sp>
        <p:nvSpPr>
          <p:cNvPr id="5" name="Slide Number Placeholder 4">
            <a:extLst>
              <a:ext uri="{FF2B5EF4-FFF2-40B4-BE49-F238E27FC236}">
                <a16:creationId xmlns:a16="http://schemas.microsoft.com/office/drawing/2014/main" id="{9EB826EC-40BF-4F1C-A847-B7C267E346CE}"/>
              </a:ext>
            </a:extLst>
          </p:cNvPr>
          <p:cNvSpPr>
            <a:spLocks noGrp="1"/>
          </p:cNvSpPr>
          <p:nvPr>
            <p:ph type="sldNum" sz="quarter" idx="21"/>
          </p:nvPr>
        </p:nvSpPr>
        <p:spPr/>
        <p:txBody>
          <a:bodyPr/>
          <a:lstStyle/>
          <a:p>
            <a:r>
              <a:rPr lang="en-US" dirty="0"/>
              <a:t>  </a:t>
            </a:r>
            <a:fld id="{E0E21186-8CC3-194A-9753-0BBC1EC778BB}" type="slidenum">
              <a:rPr lang="en-US" smtClean="0"/>
              <a:pPr/>
              <a:t>28</a:t>
            </a:fld>
            <a:endParaRPr lang="en-US" dirty="0"/>
          </a:p>
        </p:txBody>
      </p:sp>
    </p:spTree>
    <p:extLst>
      <p:ext uri="{BB962C8B-B14F-4D97-AF65-F5344CB8AC3E}">
        <p14:creationId xmlns:p14="http://schemas.microsoft.com/office/powerpoint/2010/main" val="2372527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type="body" sz="quarter" idx="18"/>
          </p:nvPr>
        </p:nvSpPr>
        <p:spPr>
          <a:xfrm>
            <a:off x="463648" y="1512277"/>
            <a:ext cx="10469528" cy="3516923"/>
          </a:xfrm>
        </p:spPr>
        <p:txBody>
          <a:bodyPr>
            <a:normAutofit/>
          </a:bodyPr>
          <a:lstStyle/>
          <a:p>
            <a:pPr>
              <a:spcAft>
                <a:spcPts val="1200"/>
              </a:spcAft>
              <a:buFont typeface="Courier New" panose="02070309020205020404" pitchFamily="49" charset="0"/>
              <a:buChar char="o"/>
              <a:tabLst>
                <a:tab pos="685800" algn="l"/>
              </a:tabLst>
            </a:pPr>
            <a:r>
              <a:rPr lang="en-US" altLang="en-US" sz="2400" dirty="0">
                <a:solidFill>
                  <a:srgbClr val="092141"/>
                </a:solidFill>
              </a:rPr>
              <a:t>Did the program beneficiaries experience a change in knowledge, attitude, behavior, or condition after participating in the program? </a:t>
            </a:r>
          </a:p>
          <a:p>
            <a:pPr>
              <a:spcAft>
                <a:spcPts val="1200"/>
              </a:spcAft>
              <a:buFont typeface="Courier New" panose="02070309020205020404" pitchFamily="49" charset="0"/>
              <a:buChar char="o"/>
              <a:tabLst>
                <a:tab pos="685800" algn="l"/>
              </a:tabLst>
            </a:pPr>
            <a:r>
              <a:rPr lang="en-US" altLang="en-US" sz="2400" dirty="0">
                <a:solidFill>
                  <a:srgbClr val="092141"/>
                </a:solidFill>
              </a:rPr>
              <a:t>Did all types of program beneficiaries benefit from the program or only specific subgroups?</a:t>
            </a:r>
          </a:p>
          <a:p>
            <a:pPr>
              <a:spcAft>
                <a:spcPts val="1200"/>
              </a:spcAft>
              <a:buFont typeface="Courier New" panose="02070309020205020404" pitchFamily="49" charset="0"/>
              <a:buChar char="o"/>
              <a:tabLst>
                <a:tab pos="685800" algn="l"/>
              </a:tabLst>
            </a:pPr>
            <a:endParaRPr lang="en-US" altLang="en-US" sz="2400" dirty="0">
              <a:solidFill>
                <a:srgbClr val="092141"/>
              </a:solidFill>
            </a:endParaRPr>
          </a:p>
          <a:p>
            <a:pPr marL="342900" indent="-342900">
              <a:spcAft>
                <a:spcPct val="0"/>
              </a:spcAft>
              <a:buFont typeface="Symbol" pitchFamily="18" charset="2"/>
              <a:buChar char="•"/>
              <a:tabLst>
                <a:tab pos="685800" algn="l"/>
              </a:tabLst>
            </a:pPr>
            <a:endParaRPr lang="en-US" altLang="en-US" dirty="0">
              <a:solidFill>
                <a:srgbClr val="092141"/>
              </a:solidFill>
            </a:endParaRPr>
          </a:p>
        </p:txBody>
      </p:sp>
      <p:sp>
        <p:nvSpPr>
          <p:cNvPr id="25602" name="Title 1"/>
          <p:cNvSpPr>
            <a:spLocks noGrp="1"/>
          </p:cNvSpPr>
          <p:nvPr>
            <p:ph type="title"/>
          </p:nvPr>
        </p:nvSpPr>
        <p:spPr>
          <a:xfrm>
            <a:off x="463648" y="567041"/>
            <a:ext cx="9213752" cy="419100"/>
          </a:xfrm>
        </p:spPr>
        <p:txBody>
          <a:bodyPr anchor="b">
            <a:normAutofit/>
          </a:bodyPr>
          <a:lstStyle/>
          <a:p>
            <a:pPr eaLnBrk="1" hangingPunct="1"/>
            <a:r>
              <a:rPr lang="en-US" altLang="en-US" sz="2900" dirty="0"/>
              <a:t>Outcome Evaluation Questions</a:t>
            </a:r>
          </a:p>
        </p:txBody>
      </p:sp>
      <p:sp>
        <p:nvSpPr>
          <p:cNvPr id="25608" name="Text Placeholder 3">
            <a:extLst>
              <a:ext uri="{FF2B5EF4-FFF2-40B4-BE49-F238E27FC236}">
                <a16:creationId xmlns:a16="http://schemas.microsoft.com/office/drawing/2014/main" id="{2550DF3B-0BB5-8749-2CC6-42397DF652B2}"/>
              </a:ext>
            </a:extLst>
          </p:cNvPr>
          <p:cNvSpPr>
            <a:spLocks noGrp="1"/>
          </p:cNvSpPr>
          <p:nvPr>
            <p:ph type="body" sz="quarter" idx="13"/>
          </p:nvPr>
        </p:nvSpPr>
        <p:spPr>
          <a:xfrm>
            <a:off x="463648" y="1006067"/>
            <a:ext cx="6083300" cy="289333"/>
          </a:xfrm>
        </p:spPr>
        <p:txBody>
          <a:bodyPr/>
          <a:lstStyle/>
          <a:p>
            <a:endParaRPr lang="en-US" dirty="0"/>
          </a:p>
        </p:txBody>
      </p:sp>
      <p:sp>
        <p:nvSpPr>
          <p:cNvPr id="25610" name="Slide Number Placeholder 4">
            <a:extLst>
              <a:ext uri="{FF2B5EF4-FFF2-40B4-BE49-F238E27FC236}">
                <a16:creationId xmlns:a16="http://schemas.microsoft.com/office/drawing/2014/main" id="{DC3DB312-9A9A-9058-3FAC-7FE672BB2F1D}"/>
              </a:ext>
            </a:extLst>
          </p:cNvPr>
          <p:cNvSpPr>
            <a:spLocks noGrp="1"/>
          </p:cNvSpPr>
          <p:nvPr>
            <p:ph type="sldNum" sz="quarter" idx="21"/>
          </p:nvPr>
        </p:nvSpPr>
        <p:spPr>
          <a:xfrm>
            <a:off x="11517942" y="6415849"/>
            <a:ext cx="296277" cy="137352"/>
          </a:xfrm>
        </p:spPr>
        <p:txBody>
          <a:bodyPr/>
          <a:lstStyle/>
          <a:p>
            <a:pPr>
              <a:spcAft>
                <a:spcPts val="600"/>
              </a:spcAft>
            </a:pPr>
            <a:r>
              <a:rPr lang="en-US" dirty="0"/>
              <a:t>  </a:t>
            </a:r>
            <a:fld id="{E0E21186-8CC3-194A-9753-0BBC1EC778BB}" type="slidenum">
              <a:rPr lang="en-US" smtClean="0"/>
              <a:pPr>
                <a:spcAft>
                  <a:spcPts val="600"/>
                </a:spcAft>
              </a:pPr>
              <a:t>29</a:t>
            </a:fld>
            <a:endParaRPr lang="en-US" dirty="0"/>
          </a:p>
        </p:txBody>
      </p:sp>
    </p:spTree>
    <p:extLst>
      <p:ext uri="{BB962C8B-B14F-4D97-AF65-F5344CB8AC3E}">
        <p14:creationId xmlns:p14="http://schemas.microsoft.com/office/powerpoint/2010/main" val="99614567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AA5A84F-24D9-B9B5-FB8D-4F990887719E}"/>
              </a:ext>
            </a:extLst>
          </p:cNvPr>
          <p:cNvSpPr>
            <a:spLocks noGrp="1"/>
          </p:cNvSpPr>
          <p:nvPr>
            <p:ph type="body" sz="quarter" idx="18"/>
          </p:nvPr>
        </p:nvSpPr>
        <p:spPr>
          <a:xfrm>
            <a:off x="463647" y="1538053"/>
            <a:ext cx="10591215" cy="3983515"/>
          </a:xfrm>
        </p:spPr>
        <p:txBody>
          <a:bodyPr>
            <a:normAutofit/>
          </a:bodyPr>
          <a:lstStyle/>
          <a:p>
            <a:pPr>
              <a:spcAft>
                <a:spcPts val="1200"/>
              </a:spcAft>
            </a:pPr>
            <a:r>
              <a:rPr lang="en-US" sz="2400" dirty="0"/>
              <a:t>What is evidence and evaluation?</a:t>
            </a:r>
          </a:p>
          <a:p>
            <a:pPr>
              <a:spcAft>
                <a:spcPts val="1200"/>
              </a:spcAft>
            </a:pPr>
            <a:r>
              <a:rPr lang="en-US" sz="2400" dirty="0"/>
              <a:t>What is evaluation design?</a:t>
            </a:r>
          </a:p>
          <a:p>
            <a:pPr lvl="0">
              <a:spcAft>
                <a:spcPts val="1200"/>
              </a:spcAft>
            </a:pPr>
            <a:r>
              <a:rPr lang="en-US" sz="2400" dirty="0"/>
              <a:t>AmeriCorps’ evaluation continuum</a:t>
            </a:r>
          </a:p>
          <a:p>
            <a:pPr lvl="0">
              <a:spcAft>
                <a:spcPts val="1200"/>
              </a:spcAft>
            </a:pPr>
            <a:r>
              <a:rPr lang="en-US" sz="2400" dirty="0"/>
              <a:t>How to select an appropriate evaluation design for your program</a:t>
            </a:r>
          </a:p>
          <a:p>
            <a:pPr>
              <a:spcAft>
                <a:spcPts val="1200"/>
              </a:spcAft>
            </a:pPr>
            <a:r>
              <a:rPr lang="en-US" sz="2400" dirty="0"/>
              <a:t>Key elements of each type of evaluation design</a:t>
            </a:r>
          </a:p>
          <a:p>
            <a:pPr lvl="0">
              <a:spcAft>
                <a:spcPts val="1200"/>
              </a:spcAft>
            </a:pPr>
            <a:r>
              <a:rPr lang="en-US" sz="2400" dirty="0"/>
              <a:t>Evaluation resources and tools</a:t>
            </a:r>
          </a:p>
        </p:txBody>
      </p:sp>
      <p:sp>
        <p:nvSpPr>
          <p:cNvPr id="2" name="Title 1"/>
          <p:cNvSpPr>
            <a:spLocks noGrp="1"/>
          </p:cNvSpPr>
          <p:nvPr>
            <p:ph type="title"/>
          </p:nvPr>
        </p:nvSpPr>
        <p:spPr>
          <a:xfrm>
            <a:off x="463647" y="567041"/>
            <a:ext cx="8348963" cy="419100"/>
          </a:xfrm>
        </p:spPr>
        <p:txBody>
          <a:bodyPr>
            <a:normAutofit fontScale="90000"/>
          </a:bodyPr>
          <a:lstStyle/>
          <a:p>
            <a:r>
              <a:rPr lang="en-US" dirty="0"/>
              <a:t>Overview of the Presentation</a:t>
            </a:r>
          </a:p>
        </p:txBody>
      </p:sp>
      <p:sp>
        <p:nvSpPr>
          <p:cNvPr id="3" name="Content Placeholder 2"/>
          <p:cNvSpPr>
            <a:spLocks noGrp="1"/>
          </p:cNvSpPr>
          <p:nvPr>
            <p:ph type="body" sz="quarter" idx="13"/>
          </p:nvPr>
        </p:nvSpPr>
        <p:spPr/>
        <p:txBody>
          <a:bodyPr>
            <a:normAutofit fontScale="62500" lnSpcReduction="20000"/>
          </a:bodyPr>
          <a:lstStyle/>
          <a:p>
            <a:endParaRPr lang="en-US" sz="2400" b="1" dirty="0"/>
          </a:p>
        </p:txBody>
      </p:sp>
      <p:sp>
        <p:nvSpPr>
          <p:cNvPr id="5" name="Slide Number Placeholder 4">
            <a:extLst>
              <a:ext uri="{FF2B5EF4-FFF2-40B4-BE49-F238E27FC236}">
                <a16:creationId xmlns:a16="http://schemas.microsoft.com/office/drawing/2014/main" id="{13A0E327-ABA2-EBCE-A409-9231909AA52B}"/>
              </a:ext>
            </a:extLst>
          </p:cNvPr>
          <p:cNvSpPr>
            <a:spLocks noGrp="1"/>
          </p:cNvSpPr>
          <p:nvPr>
            <p:ph type="sldNum" sz="quarter" idx="21"/>
          </p:nvPr>
        </p:nvSpPr>
        <p:spPr/>
        <p:txBody>
          <a:bodyPr/>
          <a:lstStyle/>
          <a:p>
            <a:r>
              <a:rPr lang="en-US" dirty="0"/>
              <a:t>  </a:t>
            </a:r>
            <a:fld id="{E0E21186-8CC3-194A-9753-0BBC1EC778BB}" type="slidenum">
              <a:rPr lang="en-US" smtClean="0"/>
              <a:pPr/>
              <a:t>3</a:t>
            </a:fld>
            <a:endParaRPr lang="en-US" dirty="0"/>
          </a:p>
        </p:txBody>
      </p:sp>
    </p:spTree>
    <p:extLst>
      <p:ext uri="{BB962C8B-B14F-4D97-AF65-F5344CB8AC3E}">
        <p14:creationId xmlns:p14="http://schemas.microsoft.com/office/powerpoint/2010/main" val="39366786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648" y="567041"/>
            <a:ext cx="6082862" cy="419100"/>
          </a:xfrm>
        </p:spPr>
        <p:txBody>
          <a:bodyPr anchor="b">
            <a:normAutofit/>
          </a:bodyPr>
          <a:lstStyle/>
          <a:p>
            <a:r>
              <a:rPr lang="en-US" sz="2900" dirty="0"/>
              <a:t>Outcome Evaluation Designs</a:t>
            </a:r>
          </a:p>
        </p:txBody>
      </p:sp>
      <p:graphicFrame>
        <p:nvGraphicFramePr>
          <p:cNvPr id="5" name="Content Placeholder 2">
            <a:extLst>
              <a:ext uri="{FF2B5EF4-FFF2-40B4-BE49-F238E27FC236}">
                <a16:creationId xmlns:a16="http://schemas.microsoft.com/office/drawing/2014/main" id="{A3B34CE3-A89D-7314-8EBA-0F905318E6D2}"/>
              </a:ext>
            </a:extLst>
          </p:cNvPr>
          <p:cNvGraphicFramePr>
            <a:graphicFrameLocks noGrp="1"/>
          </p:cNvGraphicFramePr>
          <p:nvPr>
            <p:ph idx="1"/>
            <p:extLst>
              <p:ext uri="{D42A27DB-BD31-4B8C-83A1-F6EECF244321}">
                <p14:modId xmlns:p14="http://schemas.microsoft.com/office/powerpoint/2010/main" val="1625130464"/>
              </p:ext>
            </p:extLst>
          </p:nvPr>
        </p:nvGraphicFramePr>
        <p:xfrm>
          <a:off x="463648" y="1338423"/>
          <a:ext cx="11036690" cy="45465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descr="Group">
            <a:extLst>
              <a:ext uri="{FF2B5EF4-FFF2-40B4-BE49-F238E27FC236}">
                <a16:creationId xmlns:a16="http://schemas.microsoft.com/office/drawing/2014/main" id="{14DAD858-DCF9-B474-805F-6234D9F280BD}"/>
              </a:ext>
            </a:extLst>
          </p:cNvPr>
          <p:cNvSpPr/>
          <p:nvPr/>
        </p:nvSpPr>
        <p:spPr>
          <a:xfrm>
            <a:off x="982754" y="2792391"/>
            <a:ext cx="526006" cy="526006"/>
          </a:xfrm>
          <a:prstGeom prst="rect">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Tree>
    <p:extLst>
      <p:ext uri="{BB962C8B-B14F-4D97-AF65-F5344CB8AC3E}">
        <p14:creationId xmlns:p14="http://schemas.microsoft.com/office/powerpoint/2010/main" val="25772640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FB5680-E777-7DFB-FBC9-9AB7F6685F96}"/>
              </a:ext>
            </a:extLst>
          </p:cNvPr>
          <p:cNvSpPr>
            <a:spLocks noGrp="1"/>
          </p:cNvSpPr>
          <p:nvPr>
            <p:ph type="body" sz="quarter" idx="18"/>
          </p:nvPr>
        </p:nvSpPr>
        <p:spPr>
          <a:xfrm>
            <a:off x="463648" y="1441937"/>
            <a:ext cx="10351108" cy="4258951"/>
          </a:xfrm>
        </p:spPr>
        <p:txBody>
          <a:bodyPr>
            <a:normAutofit/>
          </a:bodyPr>
          <a:lstStyle/>
          <a:p>
            <a:pPr marL="0" indent="0">
              <a:buNone/>
            </a:pPr>
            <a:r>
              <a:rPr lang="en-US" sz="2400" dirty="0"/>
              <a:t>Goals:</a:t>
            </a:r>
          </a:p>
          <a:p>
            <a:r>
              <a:rPr lang="en-US" sz="2400" dirty="0"/>
              <a:t>Measures program impacts on program beneficiaries’ knowledge, attitude(s), and/or behavior(s) relative to a comparison group</a:t>
            </a:r>
          </a:p>
          <a:p>
            <a:pPr marL="0" indent="0">
              <a:buNone/>
            </a:pPr>
            <a:r>
              <a:rPr lang="en-US" sz="2400" dirty="0"/>
              <a:t>Common Features:</a:t>
            </a:r>
          </a:p>
          <a:p>
            <a:r>
              <a:rPr lang="en-US" sz="2400" dirty="0"/>
              <a:t>Requires quantitative data and advanced statistical methods</a:t>
            </a:r>
          </a:p>
          <a:p>
            <a:r>
              <a:rPr lang="en-US" sz="2400" dirty="0"/>
              <a:t>Includes a comparison group</a:t>
            </a:r>
          </a:p>
          <a:p>
            <a:pPr marL="0" indent="0">
              <a:buNone/>
            </a:pPr>
            <a:r>
              <a:rPr lang="en-US" sz="2400" dirty="0"/>
              <a:t>Evaluation Question:</a:t>
            </a:r>
          </a:p>
          <a:p>
            <a:r>
              <a:rPr lang="en-US" altLang="en-US" sz="2400" dirty="0">
                <a:solidFill>
                  <a:srgbClr val="092141"/>
                </a:solidFill>
              </a:rPr>
              <a:t>Are there differences in outcomes for program beneficiaries before and after program participation compared to a similar group not in the program?</a:t>
            </a:r>
            <a:endParaRPr lang="en-US" sz="2400" dirty="0"/>
          </a:p>
        </p:txBody>
      </p:sp>
      <p:sp>
        <p:nvSpPr>
          <p:cNvPr id="3" name="Title 2">
            <a:extLst>
              <a:ext uri="{FF2B5EF4-FFF2-40B4-BE49-F238E27FC236}">
                <a16:creationId xmlns:a16="http://schemas.microsoft.com/office/drawing/2014/main" id="{E81DBBED-598E-7B25-7F4F-1ADA903670CA}"/>
              </a:ext>
            </a:extLst>
          </p:cNvPr>
          <p:cNvSpPr>
            <a:spLocks noGrp="1"/>
          </p:cNvSpPr>
          <p:nvPr>
            <p:ph type="title"/>
          </p:nvPr>
        </p:nvSpPr>
        <p:spPr/>
        <p:txBody>
          <a:bodyPr>
            <a:normAutofit/>
          </a:bodyPr>
          <a:lstStyle/>
          <a:p>
            <a:r>
              <a:rPr lang="en-US" sz="2900" dirty="0"/>
              <a:t>Impact Evaluation</a:t>
            </a:r>
          </a:p>
        </p:txBody>
      </p:sp>
      <p:sp>
        <p:nvSpPr>
          <p:cNvPr id="4" name="Text Placeholder 3">
            <a:extLst>
              <a:ext uri="{FF2B5EF4-FFF2-40B4-BE49-F238E27FC236}">
                <a16:creationId xmlns:a16="http://schemas.microsoft.com/office/drawing/2014/main" id="{1E795DF6-F98C-DDE7-8DE3-AECA47A28965}"/>
              </a:ext>
            </a:extLst>
          </p:cNvPr>
          <p:cNvSpPr>
            <a:spLocks noGrp="1"/>
          </p:cNvSpPr>
          <p:nvPr>
            <p:ph type="body" sz="quarter" idx="13"/>
          </p:nvPr>
        </p:nvSpPr>
        <p:spPr/>
        <p:txBody>
          <a:bodyPr/>
          <a:lstStyle/>
          <a:p>
            <a:endParaRPr lang="en-US" dirty="0"/>
          </a:p>
        </p:txBody>
      </p:sp>
      <p:sp>
        <p:nvSpPr>
          <p:cNvPr id="5" name="Slide Number Placeholder 4">
            <a:extLst>
              <a:ext uri="{FF2B5EF4-FFF2-40B4-BE49-F238E27FC236}">
                <a16:creationId xmlns:a16="http://schemas.microsoft.com/office/drawing/2014/main" id="{9EB826EC-40BF-4F1C-A847-B7C267E346CE}"/>
              </a:ext>
            </a:extLst>
          </p:cNvPr>
          <p:cNvSpPr>
            <a:spLocks noGrp="1"/>
          </p:cNvSpPr>
          <p:nvPr>
            <p:ph type="sldNum" sz="quarter" idx="21"/>
          </p:nvPr>
        </p:nvSpPr>
        <p:spPr/>
        <p:txBody>
          <a:bodyPr/>
          <a:lstStyle/>
          <a:p>
            <a:r>
              <a:rPr lang="en-US" dirty="0"/>
              <a:t>  </a:t>
            </a:r>
            <a:fld id="{E0E21186-8CC3-194A-9753-0BBC1EC778BB}" type="slidenum">
              <a:rPr lang="en-US" smtClean="0"/>
              <a:pPr/>
              <a:t>31</a:t>
            </a:fld>
            <a:endParaRPr lang="en-US" dirty="0"/>
          </a:p>
        </p:txBody>
      </p:sp>
    </p:spTree>
    <p:extLst>
      <p:ext uri="{BB962C8B-B14F-4D97-AF65-F5344CB8AC3E}">
        <p14:creationId xmlns:p14="http://schemas.microsoft.com/office/powerpoint/2010/main" val="28942260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8"/>
          </p:nvPr>
        </p:nvSpPr>
        <p:spPr>
          <a:xfrm>
            <a:off x="463648" y="1594337"/>
            <a:ext cx="10942906" cy="4257595"/>
          </a:xfrm>
        </p:spPr>
        <p:txBody>
          <a:bodyPr>
            <a:normAutofit/>
          </a:bodyPr>
          <a:lstStyle/>
          <a:p>
            <a:pPr marL="0" indent="0">
              <a:spcAft>
                <a:spcPts val="1200"/>
              </a:spcAft>
            </a:pPr>
            <a:r>
              <a:rPr lang="en-US" sz="2400" dirty="0">
                <a:solidFill>
                  <a:srgbClr val="092141"/>
                </a:solidFill>
              </a:rPr>
              <a:t>Quasi-experimental design (QED)</a:t>
            </a:r>
          </a:p>
          <a:p>
            <a:pPr marL="633413" lvl="1" indent="-342900">
              <a:lnSpc>
                <a:spcPct val="100000"/>
              </a:lnSpc>
              <a:spcAft>
                <a:spcPts val="1200"/>
              </a:spcAft>
            </a:pPr>
            <a:r>
              <a:rPr lang="en-US" sz="2400" dirty="0">
                <a:solidFill>
                  <a:srgbClr val="092141"/>
                </a:solidFill>
              </a:rPr>
              <a:t>Form comparison group from a similar population of program participants (e.g., similar participants from another program, extra applicants, etc.)</a:t>
            </a:r>
          </a:p>
          <a:p>
            <a:pPr marL="0" indent="0">
              <a:spcAft>
                <a:spcPts val="1200"/>
              </a:spcAft>
            </a:pPr>
            <a:r>
              <a:rPr lang="en-US" sz="2400" dirty="0">
                <a:solidFill>
                  <a:srgbClr val="092141"/>
                </a:solidFill>
              </a:rPr>
              <a:t>Experimental design (Randomized Controlled Trial- RCT)</a:t>
            </a:r>
          </a:p>
          <a:p>
            <a:pPr marL="633413" lvl="1" indent="-342900">
              <a:lnSpc>
                <a:spcPct val="100000"/>
              </a:lnSpc>
              <a:spcAft>
                <a:spcPts val="1200"/>
              </a:spcAft>
            </a:pPr>
            <a:r>
              <a:rPr lang="en-US" sz="2400" dirty="0">
                <a:solidFill>
                  <a:srgbClr val="092141"/>
                </a:solidFill>
              </a:rPr>
              <a:t>Randomly assign new eligible applicants to either receive intervention/program or alternative/delayed services (control group)</a:t>
            </a:r>
          </a:p>
          <a:p>
            <a:endParaRPr lang="en-US" dirty="0">
              <a:solidFill>
                <a:srgbClr val="092141"/>
              </a:solidFill>
            </a:endParaRPr>
          </a:p>
        </p:txBody>
      </p:sp>
      <p:sp>
        <p:nvSpPr>
          <p:cNvPr id="2" name="Title 1"/>
          <p:cNvSpPr>
            <a:spLocks noGrp="1"/>
          </p:cNvSpPr>
          <p:nvPr>
            <p:ph type="title"/>
          </p:nvPr>
        </p:nvSpPr>
        <p:spPr>
          <a:xfrm>
            <a:off x="463648" y="567041"/>
            <a:ext cx="6082862" cy="419100"/>
          </a:xfrm>
        </p:spPr>
        <p:txBody>
          <a:bodyPr anchor="b">
            <a:normAutofit/>
          </a:bodyPr>
          <a:lstStyle/>
          <a:p>
            <a:r>
              <a:rPr lang="en-US" sz="2900" dirty="0"/>
              <a:t>Impact Evaluation Designs </a:t>
            </a:r>
          </a:p>
        </p:txBody>
      </p:sp>
      <p:sp>
        <p:nvSpPr>
          <p:cNvPr id="8" name="Text Placeholder 3">
            <a:extLst>
              <a:ext uri="{FF2B5EF4-FFF2-40B4-BE49-F238E27FC236}">
                <a16:creationId xmlns:a16="http://schemas.microsoft.com/office/drawing/2014/main" id="{781BDC47-4524-805F-543A-0AB766989EE8}"/>
              </a:ext>
            </a:extLst>
          </p:cNvPr>
          <p:cNvSpPr>
            <a:spLocks noGrp="1"/>
          </p:cNvSpPr>
          <p:nvPr>
            <p:ph type="body" sz="quarter" idx="13"/>
          </p:nvPr>
        </p:nvSpPr>
        <p:spPr>
          <a:xfrm>
            <a:off x="463648" y="1006067"/>
            <a:ext cx="6083300" cy="289333"/>
          </a:xfrm>
        </p:spPr>
        <p:txBody>
          <a:bodyPr/>
          <a:lstStyle/>
          <a:p>
            <a:endParaRPr lang="en-US" dirty="0"/>
          </a:p>
        </p:txBody>
      </p:sp>
      <p:sp>
        <p:nvSpPr>
          <p:cNvPr id="10" name="Slide Number Placeholder 4">
            <a:extLst>
              <a:ext uri="{FF2B5EF4-FFF2-40B4-BE49-F238E27FC236}">
                <a16:creationId xmlns:a16="http://schemas.microsoft.com/office/drawing/2014/main" id="{A6AD7DA1-E819-CC8E-0378-EACDC2B10657}"/>
              </a:ext>
            </a:extLst>
          </p:cNvPr>
          <p:cNvSpPr>
            <a:spLocks noGrp="1"/>
          </p:cNvSpPr>
          <p:nvPr>
            <p:ph type="sldNum" sz="quarter" idx="21"/>
          </p:nvPr>
        </p:nvSpPr>
        <p:spPr>
          <a:xfrm>
            <a:off x="11517942" y="6415849"/>
            <a:ext cx="296277" cy="137352"/>
          </a:xfrm>
        </p:spPr>
        <p:txBody>
          <a:bodyPr/>
          <a:lstStyle/>
          <a:p>
            <a:pPr>
              <a:spcAft>
                <a:spcPts val="600"/>
              </a:spcAft>
            </a:pPr>
            <a:r>
              <a:rPr lang="en-US" dirty="0"/>
              <a:t>  </a:t>
            </a:r>
            <a:fld id="{E0E21186-8CC3-194A-9753-0BBC1EC778BB}" type="slidenum">
              <a:rPr lang="en-US" smtClean="0"/>
              <a:pPr>
                <a:spcAft>
                  <a:spcPts val="600"/>
                </a:spcAft>
              </a:pPr>
              <a:t>32</a:t>
            </a:fld>
            <a:endParaRPr lang="en-US" dirty="0"/>
          </a:p>
        </p:txBody>
      </p:sp>
    </p:spTree>
    <p:extLst>
      <p:ext uri="{BB962C8B-B14F-4D97-AF65-F5344CB8AC3E}">
        <p14:creationId xmlns:p14="http://schemas.microsoft.com/office/powerpoint/2010/main" val="42861641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647" y="428978"/>
            <a:ext cx="8644493" cy="850674"/>
          </a:xfrm>
        </p:spPr>
        <p:txBody>
          <a:bodyPr>
            <a:normAutofit fontScale="90000"/>
          </a:bodyPr>
          <a:lstStyle/>
          <a:p>
            <a:r>
              <a:rPr lang="en-US" dirty="0"/>
              <a:t>Quasi-Experimental vs. Experimental Designs</a:t>
            </a:r>
          </a:p>
        </p:txBody>
      </p:sp>
      <p:graphicFrame>
        <p:nvGraphicFramePr>
          <p:cNvPr id="6" name="Table 5"/>
          <p:cNvGraphicFramePr>
            <a:graphicFrameLocks noGrp="1"/>
          </p:cNvGraphicFramePr>
          <p:nvPr>
            <p:extLst>
              <p:ext uri="{D42A27DB-BD31-4B8C-83A1-F6EECF244321}">
                <p14:modId xmlns:p14="http://schemas.microsoft.com/office/powerpoint/2010/main" val="3852938945"/>
              </p:ext>
            </p:extLst>
          </p:nvPr>
        </p:nvGraphicFramePr>
        <p:xfrm>
          <a:off x="1148861" y="1620529"/>
          <a:ext cx="9494185" cy="4155432"/>
        </p:xfrm>
        <a:graphic>
          <a:graphicData uri="http://schemas.openxmlformats.org/drawingml/2006/table">
            <a:tbl>
              <a:tblPr firstRow="1" bandRow="1">
                <a:tableStyleId>{21E4AEA4-8DFA-4A89-87EB-49C32662AFE0}</a:tableStyleId>
              </a:tblPr>
              <a:tblGrid>
                <a:gridCol w="4691349">
                  <a:extLst>
                    <a:ext uri="{9D8B030D-6E8A-4147-A177-3AD203B41FA5}">
                      <a16:colId xmlns:a16="http://schemas.microsoft.com/office/drawing/2014/main" val="20000"/>
                    </a:ext>
                  </a:extLst>
                </a:gridCol>
                <a:gridCol w="4802836">
                  <a:extLst>
                    <a:ext uri="{9D8B030D-6E8A-4147-A177-3AD203B41FA5}">
                      <a16:colId xmlns:a16="http://schemas.microsoft.com/office/drawing/2014/main" val="20001"/>
                    </a:ext>
                  </a:extLst>
                </a:gridCol>
              </a:tblGrid>
              <a:tr h="437414">
                <a:tc>
                  <a:txBody>
                    <a:bodyPr/>
                    <a:lstStyle/>
                    <a:p>
                      <a:pPr algn="ctr"/>
                      <a:r>
                        <a:rPr lang="en-US" sz="2200" dirty="0">
                          <a:solidFill>
                            <a:schemeClr val="bg2"/>
                          </a:solidFill>
                        </a:rPr>
                        <a:t>Quasi-Experimental</a:t>
                      </a:r>
                      <a:endParaRPr lang="en-US" sz="2200" dirty="0">
                        <a:solidFill>
                          <a:schemeClr val="bg2"/>
                        </a:solidFill>
                        <a:latin typeface="Arial" panose="020B0604020202020204" pitchFamily="34" charset="0"/>
                        <a:cs typeface="Arial" panose="020B0604020202020204" pitchFamily="34" charset="0"/>
                      </a:endParaRPr>
                    </a:p>
                  </a:txBody>
                  <a:tcPr/>
                </a:tc>
                <a:tc>
                  <a:txBody>
                    <a:bodyPr/>
                    <a:lstStyle/>
                    <a:p>
                      <a:pPr algn="ctr"/>
                      <a:r>
                        <a:rPr lang="en-US" sz="2200" dirty="0">
                          <a:solidFill>
                            <a:schemeClr val="bg2"/>
                          </a:solidFill>
                        </a:rPr>
                        <a:t>Experimental</a:t>
                      </a:r>
                      <a:endParaRPr lang="en-US" sz="2200" dirty="0">
                        <a:solidFill>
                          <a:schemeClr val="bg2"/>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18018">
                <a:tc>
                  <a:txBody>
                    <a:bodyPr/>
                    <a:lstStyle/>
                    <a:p>
                      <a:pPr marL="342900" marR="0" lvl="2" indent="-342900" algn="l" defTabSz="4572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2000" kern="1200" dirty="0">
                          <a:solidFill>
                            <a:schemeClr val="tx1"/>
                          </a:solidFill>
                          <a:effectLst/>
                        </a:rPr>
                        <a:t>Can be challenging to identify a similar comparison group</a:t>
                      </a:r>
                    </a:p>
                    <a:p>
                      <a:pPr marL="342900" marR="0" lvl="2" indent="-342900" algn="l" defTabSz="4572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2000" kern="1200" dirty="0">
                          <a:solidFill>
                            <a:schemeClr val="tx1"/>
                          </a:solidFill>
                          <a:effectLst/>
                        </a:rPr>
                        <a:t>Because program and comparison groups are different, results are considered less rigorous</a:t>
                      </a:r>
                    </a:p>
                    <a:p>
                      <a:pPr marL="342900" marR="0" lvl="2" indent="-342900" algn="l" defTabSz="4572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2000" kern="1200" dirty="0">
                          <a:solidFill>
                            <a:schemeClr val="tx1"/>
                          </a:solidFill>
                          <a:effectLst/>
                        </a:rPr>
                        <a:t>Often less labor intensive and expensive than experimental design</a:t>
                      </a:r>
                    </a:p>
                    <a:p>
                      <a:pPr marL="342900" marR="0" indent="-342900" algn="l" defTabSz="457200" rtl="0" eaLnBrk="1" fontAlgn="auto" latinLnBrk="0" hangingPunct="1">
                        <a:lnSpc>
                          <a:spcPct val="100000"/>
                        </a:lnSpc>
                        <a:spcBef>
                          <a:spcPts val="0"/>
                        </a:spcBef>
                        <a:spcAft>
                          <a:spcPts val="1200"/>
                        </a:spcAft>
                        <a:buClrTx/>
                        <a:buSzTx/>
                        <a:buFont typeface="Arial" panose="020B0604020202020204" pitchFamily="34" charset="0"/>
                        <a:buChar char="•"/>
                        <a:tabLst/>
                        <a:defRPr/>
                      </a:pPr>
                      <a:endParaRPr lang="en-US" sz="2200" kern="1200" baseline="0" dirty="0">
                        <a:solidFill>
                          <a:schemeClr val="tx1"/>
                        </a:solidFill>
                        <a:effectLst/>
                        <a:latin typeface="Arial" panose="020B0604020202020204" pitchFamily="34" charset="0"/>
                        <a:ea typeface="+mn-ea"/>
                        <a:cs typeface="Arial" panose="020B0604020202020204" pitchFamily="34" charset="0"/>
                      </a:endParaRPr>
                    </a:p>
                  </a:txBody>
                  <a:tcPr/>
                </a:tc>
                <a:tc>
                  <a:txBody>
                    <a:bodyPr/>
                    <a:lstStyle/>
                    <a:p>
                      <a:pPr marL="342900" marR="0" lvl="2" indent="-342900" algn="l" defTabSz="4572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2000" kern="1200" dirty="0">
                          <a:solidFill>
                            <a:schemeClr val="tx1"/>
                          </a:solidFill>
                          <a:effectLst/>
                        </a:rPr>
                        <a:t>Most rigorous design option,</a:t>
                      </a:r>
                      <a:r>
                        <a:rPr lang="en-US" sz="2000" kern="1200" baseline="0" dirty="0">
                          <a:solidFill>
                            <a:schemeClr val="tx1"/>
                          </a:solidFill>
                          <a:effectLst/>
                        </a:rPr>
                        <a:t> so r</a:t>
                      </a:r>
                      <a:r>
                        <a:rPr lang="en-US" sz="2000" kern="1200" dirty="0">
                          <a:solidFill>
                            <a:schemeClr val="tx1"/>
                          </a:solidFill>
                          <a:effectLst/>
                        </a:rPr>
                        <a:t>esults tend</a:t>
                      </a:r>
                      <a:r>
                        <a:rPr lang="en-US" sz="2000" kern="1200" baseline="0" dirty="0">
                          <a:solidFill>
                            <a:schemeClr val="tx1"/>
                          </a:solidFill>
                          <a:effectLst/>
                        </a:rPr>
                        <a:t> to be</a:t>
                      </a:r>
                      <a:r>
                        <a:rPr lang="en-US" sz="2000" kern="1200" dirty="0">
                          <a:solidFill>
                            <a:schemeClr val="tx1"/>
                          </a:solidFill>
                          <a:effectLst/>
                        </a:rPr>
                        <a:t> more highly regarded</a:t>
                      </a:r>
                    </a:p>
                    <a:p>
                      <a:pPr marL="342900" marR="0" lvl="2" indent="-342900" algn="l" defTabSz="4572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2000" kern="1200" dirty="0">
                          <a:solidFill>
                            <a:schemeClr val="tx1"/>
                          </a:solidFill>
                          <a:effectLst/>
                        </a:rPr>
                        <a:t>Often requires increased program recruitment</a:t>
                      </a:r>
                    </a:p>
                    <a:p>
                      <a:pPr marL="342900" marR="0" lvl="2" indent="-342900" algn="l" defTabSz="4572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2000" kern="1200" dirty="0">
                          <a:solidFill>
                            <a:schemeClr val="tx1"/>
                          </a:solidFill>
                          <a:effectLst/>
                        </a:rPr>
                        <a:t>Applicant acceptance is randomly determined</a:t>
                      </a:r>
                    </a:p>
                    <a:p>
                      <a:pPr marL="342900" marR="0" lvl="2" indent="-342900" algn="l" defTabSz="4572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2000" kern="1200" dirty="0">
                          <a:solidFill>
                            <a:schemeClr val="tx1"/>
                          </a:solidFill>
                          <a:effectLst/>
                        </a:rPr>
                        <a:t>Can be more labor intensive and expensive</a:t>
                      </a:r>
                      <a:endParaRPr lang="en-US" sz="2000" kern="1200" dirty="0">
                        <a:solidFill>
                          <a:schemeClr val="tx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980647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8"/>
          </p:nvPr>
        </p:nvSpPr>
        <p:spPr>
          <a:xfrm>
            <a:off x="463210" y="1654005"/>
            <a:ext cx="10920476" cy="3559007"/>
          </a:xfrm>
        </p:spPr>
        <p:txBody>
          <a:bodyPr>
            <a:normAutofit/>
          </a:bodyPr>
          <a:lstStyle/>
          <a:p>
            <a:pPr>
              <a:spcAft>
                <a:spcPts val="1200"/>
              </a:spcAft>
            </a:pPr>
            <a:r>
              <a:rPr lang="en-US" sz="2400" dirty="0">
                <a:solidFill>
                  <a:srgbClr val="092141"/>
                </a:solidFill>
              </a:rPr>
              <a:t>A group of individuals not participating in the program or receiving the intervention</a:t>
            </a:r>
          </a:p>
          <a:p>
            <a:pPr>
              <a:spcAft>
                <a:spcPts val="1200"/>
              </a:spcAft>
            </a:pPr>
            <a:r>
              <a:rPr lang="en-US" sz="2400" dirty="0">
                <a:solidFill>
                  <a:srgbClr val="092141"/>
                </a:solidFill>
              </a:rPr>
              <a:t>Necessary to determine if the program, rather than some other factor, is causing observed changes</a:t>
            </a:r>
          </a:p>
          <a:p>
            <a:pPr>
              <a:spcAft>
                <a:spcPts val="1200"/>
              </a:spcAft>
            </a:pPr>
            <a:r>
              <a:rPr lang="en-US" sz="2400" dirty="0">
                <a:solidFill>
                  <a:srgbClr val="092141"/>
                </a:solidFill>
              </a:rPr>
              <a:t>“Comparison group” is associated with a quasi-experimental design and “control group” is associated with an experimental design</a:t>
            </a:r>
          </a:p>
          <a:p>
            <a:pPr>
              <a:spcAft>
                <a:spcPts val="1200"/>
              </a:spcAft>
            </a:pPr>
            <a:endParaRPr lang="en-US" dirty="0">
              <a:solidFill>
                <a:srgbClr val="092141"/>
              </a:solidFill>
            </a:endParaRPr>
          </a:p>
        </p:txBody>
      </p:sp>
      <p:sp>
        <p:nvSpPr>
          <p:cNvPr id="2" name="Title 1"/>
          <p:cNvSpPr>
            <a:spLocks noGrp="1"/>
          </p:cNvSpPr>
          <p:nvPr>
            <p:ph type="title"/>
          </p:nvPr>
        </p:nvSpPr>
        <p:spPr>
          <a:xfrm>
            <a:off x="463647" y="269632"/>
            <a:ext cx="8164537" cy="633045"/>
          </a:xfrm>
        </p:spPr>
        <p:txBody>
          <a:bodyPr anchor="b">
            <a:normAutofit/>
          </a:bodyPr>
          <a:lstStyle/>
          <a:p>
            <a:r>
              <a:rPr lang="en-US" sz="2900" dirty="0"/>
              <a:t>What is a Comparison or Control Group?	</a:t>
            </a:r>
          </a:p>
        </p:txBody>
      </p:sp>
      <p:sp>
        <p:nvSpPr>
          <p:cNvPr id="8" name="Text Placeholder 3">
            <a:extLst>
              <a:ext uri="{FF2B5EF4-FFF2-40B4-BE49-F238E27FC236}">
                <a16:creationId xmlns:a16="http://schemas.microsoft.com/office/drawing/2014/main" id="{55D57335-88B1-4B86-83F4-6089334B9039}"/>
              </a:ext>
            </a:extLst>
          </p:cNvPr>
          <p:cNvSpPr>
            <a:spLocks noGrp="1"/>
          </p:cNvSpPr>
          <p:nvPr>
            <p:ph type="body" sz="quarter" idx="13"/>
          </p:nvPr>
        </p:nvSpPr>
        <p:spPr>
          <a:xfrm>
            <a:off x="463210" y="1364672"/>
            <a:ext cx="6083300" cy="289333"/>
          </a:xfrm>
        </p:spPr>
        <p:txBody>
          <a:bodyPr/>
          <a:lstStyle/>
          <a:p>
            <a:endParaRPr lang="en-US" dirty="0"/>
          </a:p>
        </p:txBody>
      </p:sp>
      <p:sp>
        <p:nvSpPr>
          <p:cNvPr id="10" name="Slide Number Placeholder 4">
            <a:extLst>
              <a:ext uri="{FF2B5EF4-FFF2-40B4-BE49-F238E27FC236}">
                <a16:creationId xmlns:a16="http://schemas.microsoft.com/office/drawing/2014/main" id="{3096C370-9E41-A48E-353F-5224B2DEE5D1}"/>
              </a:ext>
            </a:extLst>
          </p:cNvPr>
          <p:cNvSpPr>
            <a:spLocks noGrp="1"/>
          </p:cNvSpPr>
          <p:nvPr>
            <p:ph type="sldNum" sz="quarter" idx="21"/>
          </p:nvPr>
        </p:nvSpPr>
        <p:spPr>
          <a:xfrm>
            <a:off x="11517942" y="6415849"/>
            <a:ext cx="296277" cy="137352"/>
          </a:xfrm>
        </p:spPr>
        <p:txBody>
          <a:bodyPr/>
          <a:lstStyle/>
          <a:p>
            <a:pPr>
              <a:spcAft>
                <a:spcPts val="600"/>
              </a:spcAft>
            </a:pPr>
            <a:r>
              <a:rPr lang="en-US" dirty="0"/>
              <a:t>  </a:t>
            </a:r>
            <a:fld id="{E0E21186-8CC3-194A-9753-0BBC1EC778BB}" type="slidenum">
              <a:rPr lang="en-US" smtClean="0"/>
              <a:pPr>
                <a:spcAft>
                  <a:spcPts val="600"/>
                </a:spcAft>
              </a:pPr>
              <a:t>34</a:t>
            </a:fld>
            <a:endParaRPr lang="en-US" dirty="0"/>
          </a:p>
        </p:txBody>
      </p:sp>
    </p:spTree>
    <p:extLst>
      <p:ext uri="{BB962C8B-B14F-4D97-AF65-F5344CB8AC3E}">
        <p14:creationId xmlns:p14="http://schemas.microsoft.com/office/powerpoint/2010/main" val="6965541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46E159-6630-8CA2-1DCD-67300BF4622D}"/>
              </a:ext>
            </a:extLst>
          </p:cNvPr>
          <p:cNvSpPr>
            <a:spLocks noGrp="1"/>
          </p:cNvSpPr>
          <p:nvPr>
            <p:ph type="body" sz="quarter" idx="18"/>
          </p:nvPr>
        </p:nvSpPr>
        <p:spPr>
          <a:xfrm>
            <a:off x="463648" y="1734425"/>
            <a:ext cx="11350571" cy="4117507"/>
          </a:xfrm>
        </p:spPr>
        <p:txBody>
          <a:bodyPr>
            <a:normAutofit/>
          </a:bodyPr>
          <a:lstStyle/>
          <a:p>
            <a:r>
              <a:rPr lang="en-US" altLang="en-US" sz="2400" dirty="0">
                <a:solidFill>
                  <a:srgbClr val="092141"/>
                </a:solidFill>
              </a:rPr>
              <a:t>AmeriCorps approves some other types of QED evaluation designs for large, recompete  grantees without the use of matching/propensity scoring if a reasonable comparison group is identified</a:t>
            </a:r>
          </a:p>
          <a:p>
            <a:r>
              <a:rPr lang="en-US" sz="2400" dirty="0">
                <a:solidFill>
                  <a:srgbClr val="092141"/>
                </a:solidFill>
              </a:rPr>
              <a:t>Examples: Interrupted Time Series Design, Regression Discontinuity Design, etc.</a:t>
            </a:r>
          </a:p>
        </p:txBody>
      </p:sp>
      <p:sp>
        <p:nvSpPr>
          <p:cNvPr id="2" name="Title 1">
            <a:extLst>
              <a:ext uri="{FF2B5EF4-FFF2-40B4-BE49-F238E27FC236}">
                <a16:creationId xmlns:a16="http://schemas.microsoft.com/office/drawing/2014/main" id="{B007E287-4C82-55EC-9C54-4E29C0F4E011}"/>
              </a:ext>
            </a:extLst>
          </p:cNvPr>
          <p:cNvSpPr>
            <a:spLocks noGrp="1"/>
          </p:cNvSpPr>
          <p:nvPr>
            <p:ph type="title"/>
          </p:nvPr>
        </p:nvSpPr>
        <p:spPr>
          <a:xfrm>
            <a:off x="463648" y="567041"/>
            <a:ext cx="7765952" cy="439027"/>
          </a:xfrm>
        </p:spPr>
        <p:txBody>
          <a:bodyPr anchor="b">
            <a:normAutofit/>
          </a:bodyPr>
          <a:lstStyle/>
          <a:p>
            <a:r>
              <a:rPr lang="en-US" sz="2900" dirty="0"/>
              <a:t>Other Types of Quasi-experimental Designs</a:t>
            </a:r>
          </a:p>
        </p:txBody>
      </p:sp>
      <p:sp>
        <p:nvSpPr>
          <p:cNvPr id="10" name="Slide Number Placeholder 4">
            <a:extLst>
              <a:ext uri="{FF2B5EF4-FFF2-40B4-BE49-F238E27FC236}">
                <a16:creationId xmlns:a16="http://schemas.microsoft.com/office/drawing/2014/main" id="{3314BBCD-0372-7F6B-2F66-ED1BC5E57B51}"/>
              </a:ext>
            </a:extLst>
          </p:cNvPr>
          <p:cNvSpPr>
            <a:spLocks noGrp="1"/>
          </p:cNvSpPr>
          <p:nvPr>
            <p:ph type="sldNum" sz="quarter" idx="21"/>
          </p:nvPr>
        </p:nvSpPr>
        <p:spPr>
          <a:xfrm>
            <a:off x="11517942" y="6415849"/>
            <a:ext cx="296277" cy="137352"/>
          </a:xfrm>
        </p:spPr>
        <p:txBody>
          <a:bodyPr/>
          <a:lstStyle/>
          <a:p>
            <a:pPr>
              <a:spcAft>
                <a:spcPts val="600"/>
              </a:spcAft>
            </a:pPr>
            <a:r>
              <a:rPr lang="en-US" dirty="0"/>
              <a:t>  </a:t>
            </a:r>
            <a:fld id="{E0E21186-8CC3-194A-9753-0BBC1EC778BB}" type="slidenum">
              <a:rPr lang="en-US" smtClean="0"/>
              <a:pPr>
                <a:spcAft>
                  <a:spcPts val="600"/>
                </a:spcAft>
              </a:pPr>
              <a:t>35</a:t>
            </a:fld>
            <a:endParaRPr lang="en-US" dirty="0"/>
          </a:p>
        </p:txBody>
      </p:sp>
    </p:spTree>
    <p:extLst>
      <p:ext uri="{BB962C8B-B14F-4D97-AF65-F5344CB8AC3E}">
        <p14:creationId xmlns:p14="http://schemas.microsoft.com/office/powerpoint/2010/main" val="4106561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8"/>
          </p:nvPr>
        </p:nvSpPr>
        <p:spPr>
          <a:xfrm>
            <a:off x="6236179" y="1406769"/>
            <a:ext cx="4767496" cy="4887380"/>
          </a:xfrm>
        </p:spPr>
        <p:txBody>
          <a:bodyPr>
            <a:normAutofit/>
          </a:bodyPr>
          <a:lstStyle/>
          <a:p>
            <a:pPr marL="0" indent="0">
              <a:spcAft>
                <a:spcPts val="1200"/>
              </a:spcAft>
              <a:buNone/>
            </a:pPr>
            <a:r>
              <a:rPr lang="en-US" sz="2400" b="1" dirty="0">
                <a:solidFill>
                  <a:srgbClr val="092141"/>
                </a:solidFill>
              </a:rPr>
              <a:t>Design considerations:</a:t>
            </a:r>
          </a:p>
          <a:p>
            <a:pPr>
              <a:spcAft>
                <a:spcPts val="1200"/>
              </a:spcAft>
            </a:pPr>
            <a:r>
              <a:rPr lang="en-US" sz="2400" dirty="0">
                <a:solidFill>
                  <a:srgbClr val="092141"/>
                </a:solidFill>
              </a:rPr>
              <a:t>What to measure</a:t>
            </a:r>
          </a:p>
          <a:p>
            <a:pPr>
              <a:spcAft>
                <a:spcPts val="1200"/>
              </a:spcAft>
            </a:pPr>
            <a:r>
              <a:rPr lang="en-US" sz="2400" dirty="0">
                <a:solidFill>
                  <a:srgbClr val="092141"/>
                </a:solidFill>
              </a:rPr>
              <a:t>Who to include in the evaluation</a:t>
            </a:r>
          </a:p>
          <a:p>
            <a:pPr>
              <a:spcAft>
                <a:spcPts val="1200"/>
              </a:spcAft>
            </a:pPr>
            <a:r>
              <a:rPr lang="en-US" sz="2400" dirty="0">
                <a:solidFill>
                  <a:srgbClr val="092141"/>
                </a:solidFill>
              </a:rPr>
              <a:t>When and how often data will be collected</a:t>
            </a:r>
          </a:p>
          <a:p>
            <a:pPr>
              <a:spcAft>
                <a:spcPts val="1200"/>
              </a:spcAft>
            </a:pPr>
            <a:r>
              <a:rPr lang="en-US" sz="2400" dirty="0">
                <a:solidFill>
                  <a:srgbClr val="092141"/>
                </a:solidFill>
              </a:rPr>
              <a:t>What methods will be used to collect data</a:t>
            </a:r>
          </a:p>
          <a:p>
            <a:pPr marL="0" indent="0"/>
            <a:endParaRPr lang="en-US" sz="2400" dirty="0">
              <a:solidFill>
                <a:srgbClr val="092141"/>
              </a:solidFill>
            </a:endParaRPr>
          </a:p>
        </p:txBody>
      </p:sp>
      <p:sp>
        <p:nvSpPr>
          <p:cNvPr id="2" name="Title 1"/>
          <p:cNvSpPr>
            <a:spLocks noGrp="1"/>
          </p:cNvSpPr>
          <p:nvPr>
            <p:ph type="title"/>
          </p:nvPr>
        </p:nvSpPr>
        <p:spPr>
          <a:xfrm>
            <a:off x="463646" y="344301"/>
            <a:ext cx="9618199" cy="877937"/>
          </a:xfrm>
        </p:spPr>
        <p:txBody>
          <a:bodyPr anchor="b">
            <a:noAutofit/>
          </a:bodyPr>
          <a:lstStyle/>
          <a:p>
            <a:r>
              <a:rPr lang="en-US" sz="2900" dirty="0"/>
              <a:t>Group Exercise #2: Designing an Impact Evaluation of a Literacy Program</a:t>
            </a:r>
          </a:p>
        </p:txBody>
      </p:sp>
      <p:sp>
        <p:nvSpPr>
          <p:cNvPr id="10" name="Slide Number Placeholder 4">
            <a:extLst>
              <a:ext uri="{FF2B5EF4-FFF2-40B4-BE49-F238E27FC236}">
                <a16:creationId xmlns:a16="http://schemas.microsoft.com/office/drawing/2014/main" id="{2AC10E5C-2C84-8B7F-7D4F-7535ECCA731B}"/>
              </a:ext>
            </a:extLst>
          </p:cNvPr>
          <p:cNvSpPr>
            <a:spLocks noGrp="1"/>
          </p:cNvSpPr>
          <p:nvPr>
            <p:ph type="sldNum" sz="quarter" idx="21"/>
          </p:nvPr>
        </p:nvSpPr>
        <p:spPr>
          <a:xfrm>
            <a:off x="11517942" y="6415849"/>
            <a:ext cx="296277" cy="137352"/>
          </a:xfrm>
        </p:spPr>
        <p:txBody>
          <a:bodyPr/>
          <a:lstStyle/>
          <a:p>
            <a:pPr>
              <a:spcAft>
                <a:spcPts val="600"/>
              </a:spcAft>
            </a:pPr>
            <a:r>
              <a:rPr lang="en-US" dirty="0"/>
              <a:t>  </a:t>
            </a:r>
            <a:fld id="{E0E21186-8CC3-194A-9753-0BBC1EC778BB}" type="slidenum">
              <a:rPr lang="en-US" smtClean="0"/>
              <a:pPr>
                <a:spcAft>
                  <a:spcPts val="600"/>
                </a:spcAft>
              </a:pPr>
              <a:t>36</a:t>
            </a:fld>
            <a:endParaRPr lang="en-US" dirty="0"/>
          </a:p>
        </p:txBody>
      </p:sp>
      <p:sp>
        <p:nvSpPr>
          <p:cNvPr id="5" name="TextBox 4">
            <a:extLst>
              <a:ext uri="{FF2B5EF4-FFF2-40B4-BE49-F238E27FC236}">
                <a16:creationId xmlns:a16="http://schemas.microsoft.com/office/drawing/2014/main" id="{501B766C-2E09-FAC3-C51C-6092ADC2A0EC}"/>
              </a:ext>
            </a:extLst>
          </p:cNvPr>
          <p:cNvSpPr txBox="1"/>
          <p:nvPr/>
        </p:nvSpPr>
        <p:spPr>
          <a:xfrm>
            <a:off x="562708" y="1620691"/>
            <a:ext cx="4767496" cy="2462213"/>
          </a:xfrm>
          <a:prstGeom prst="rect">
            <a:avLst/>
          </a:prstGeom>
          <a:noFill/>
        </p:spPr>
        <p:txBody>
          <a:bodyPr wrap="square">
            <a:spAutoFit/>
          </a:bodyPr>
          <a:lstStyle/>
          <a:p>
            <a:pPr marL="0" indent="0">
              <a:spcAft>
                <a:spcPts val="1200"/>
              </a:spcAft>
              <a:buNone/>
            </a:pPr>
            <a:r>
              <a:rPr lang="en-US" sz="2400" b="1" dirty="0">
                <a:solidFill>
                  <a:srgbClr val="092141"/>
                </a:solidFill>
              </a:rPr>
              <a:t>Research question:</a:t>
            </a:r>
          </a:p>
          <a:p>
            <a:pPr>
              <a:spcAft>
                <a:spcPts val="1200"/>
              </a:spcAft>
            </a:pPr>
            <a:r>
              <a:rPr lang="en-US" altLang="en-US" sz="2400" dirty="0">
                <a:solidFill>
                  <a:srgbClr val="092141"/>
                </a:solidFill>
              </a:rPr>
              <a:t>What impact does the </a:t>
            </a:r>
            <a:r>
              <a:rPr lang="en-US" sz="2400" dirty="0">
                <a:solidFill>
                  <a:srgbClr val="092141"/>
                </a:solidFill>
              </a:rPr>
              <a:t>literacy intervention program have on student reading levels relative to a comparison group of similar s</a:t>
            </a:r>
            <a:r>
              <a:rPr lang="en-US" altLang="en-US" sz="2400" dirty="0">
                <a:solidFill>
                  <a:srgbClr val="092141"/>
                </a:solidFill>
              </a:rPr>
              <a:t>tudents? </a:t>
            </a:r>
          </a:p>
        </p:txBody>
      </p:sp>
    </p:spTree>
    <p:extLst>
      <p:ext uri="{BB962C8B-B14F-4D97-AF65-F5344CB8AC3E}">
        <p14:creationId xmlns:p14="http://schemas.microsoft.com/office/powerpoint/2010/main" val="32564638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47" y="324004"/>
            <a:ext cx="8470232" cy="895350"/>
          </a:xfrm>
        </p:spPr>
        <p:txBody>
          <a:bodyPr>
            <a:normAutofit/>
          </a:bodyPr>
          <a:lstStyle/>
          <a:p>
            <a:r>
              <a:rPr lang="en-US" sz="2900" dirty="0"/>
              <a:t>Group Exercise #2: Designing an Impact Evaluation for a Literacy Program </a:t>
            </a:r>
          </a:p>
        </p:txBody>
      </p:sp>
      <p:graphicFrame>
        <p:nvGraphicFramePr>
          <p:cNvPr id="4" name="Table 3"/>
          <p:cNvGraphicFramePr>
            <a:graphicFrameLocks noGrp="1"/>
          </p:cNvGraphicFramePr>
          <p:nvPr>
            <p:extLst>
              <p:ext uri="{D42A27DB-BD31-4B8C-83A1-F6EECF244321}">
                <p14:modId xmlns:p14="http://schemas.microsoft.com/office/powerpoint/2010/main" val="4088527685"/>
              </p:ext>
            </p:extLst>
          </p:nvPr>
        </p:nvGraphicFramePr>
        <p:xfrm>
          <a:off x="413347" y="1570892"/>
          <a:ext cx="10922866" cy="4673765"/>
        </p:xfrm>
        <a:graphic>
          <a:graphicData uri="http://schemas.openxmlformats.org/drawingml/2006/table">
            <a:tbl>
              <a:tblPr firstRow="1" firstCol="1" bandRow="1"/>
              <a:tblGrid>
                <a:gridCol w="1467784">
                  <a:extLst>
                    <a:ext uri="{9D8B030D-6E8A-4147-A177-3AD203B41FA5}">
                      <a16:colId xmlns:a16="http://schemas.microsoft.com/office/drawing/2014/main" val="20000"/>
                    </a:ext>
                  </a:extLst>
                </a:gridCol>
                <a:gridCol w="2153332">
                  <a:extLst>
                    <a:ext uri="{9D8B030D-6E8A-4147-A177-3AD203B41FA5}">
                      <a16:colId xmlns:a16="http://schemas.microsoft.com/office/drawing/2014/main" val="20001"/>
                    </a:ext>
                  </a:extLst>
                </a:gridCol>
                <a:gridCol w="2192482">
                  <a:extLst>
                    <a:ext uri="{9D8B030D-6E8A-4147-A177-3AD203B41FA5}">
                      <a16:colId xmlns:a16="http://schemas.microsoft.com/office/drawing/2014/main" val="20002"/>
                    </a:ext>
                  </a:extLst>
                </a:gridCol>
                <a:gridCol w="2309937">
                  <a:extLst>
                    <a:ext uri="{9D8B030D-6E8A-4147-A177-3AD203B41FA5}">
                      <a16:colId xmlns:a16="http://schemas.microsoft.com/office/drawing/2014/main" val="20003"/>
                    </a:ext>
                  </a:extLst>
                </a:gridCol>
                <a:gridCol w="2799331">
                  <a:extLst>
                    <a:ext uri="{9D8B030D-6E8A-4147-A177-3AD203B41FA5}">
                      <a16:colId xmlns:a16="http://schemas.microsoft.com/office/drawing/2014/main" val="20004"/>
                    </a:ext>
                  </a:extLst>
                </a:gridCol>
              </a:tblGrid>
              <a:tr h="528243">
                <a:tc gridSpan="5">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1800" b="1" baseline="0" dirty="0">
                          <a:solidFill>
                            <a:srgbClr val="595959"/>
                          </a:solidFill>
                          <a:effectLst/>
                          <a:latin typeface="Arial"/>
                          <a:ea typeface="Calibri"/>
                          <a:cs typeface="Times New Roman"/>
                        </a:rPr>
                        <a:t>Crosswalk </a:t>
                      </a:r>
                      <a:r>
                        <a:rPr lang="en-US" sz="1800" b="0" baseline="0" dirty="0">
                          <a:solidFill>
                            <a:srgbClr val="595959"/>
                          </a:solidFill>
                          <a:effectLst/>
                          <a:latin typeface="Arial"/>
                          <a:ea typeface="Calibri"/>
                          <a:cs typeface="Times New Roman"/>
                        </a:rPr>
                        <a:t>for</a:t>
                      </a:r>
                      <a:r>
                        <a:rPr lang="en-US" sz="1800" b="0" baseline="0" dirty="0">
                          <a:solidFill>
                            <a:srgbClr val="FF0000"/>
                          </a:solidFill>
                          <a:effectLst/>
                          <a:latin typeface="Arial"/>
                          <a:ea typeface="Calibri"/>
                          <a:cs typeface="Times New Roman"/>
                        </a:rPr>
                        <a:t> </a:t>
                      </a:r>
                      <a:r>
                        <a:rPr lang="en-US" sz="1800" b="0" baseline="0" dirty="0">
                          <a:solidFill>
                            <a:schemeClr val="bg1"/>
                          </a:solidFill>
                          <a:effectLst/>
                          <a:latin typeface="Arial"/>
                          <a:ea typeface="Calibri"/>
                          <a:cs typeface="Times New Roman"/>
                        </a:rPr>
                        <a:t>Impact</a:t>
                      </a:r>
                      <a:r>
                        <a:rPr lang="en-US" sz="1800" b="0" baseline="0" dirty="0">
                          <a:solidFill>
                            <a:srgbClr val="FF0000"/>
                          </a:solidFill>
                          <a:effectLst/>
                          <a:latin typeface="Arial"/>
                          <a:ea typeface="Calibri"/>
                          <a:cs typeface="Times New Roman"/>
                        </a:rPr>
                        <a:t> </a:t>
                      </a:r>
                      <a:r>
                        <a:rPr lang="en-US" sz="1800" b="1" baseline="0" dirty="0">
                          <a:solidFill>
                            <a:srgbClr val="595959"/>
                          </a:solidFill>
                          <a:effectLst/>
                          <a:latin typeface="Arial"/>
                          <a:ea typeface="Calibri"/>
                          <a:cs typeface="Times New Roman"/>
                        </a:rPr>
                        <a:t>Evaluation of a Literacy Program</a:t>
                      </a:r>
                      <a:endParaRPr lang="en-US" sz="1800" b="1" dirty="0">
                        <a:effectLst/>
                        <a:latin typeface="+mn-lt"/>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48627">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Research question</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Indicators</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From whom</a:t>
                      </a:r>
                      <a:r>
                        <a:rPr lang="en-US" sz="1600" baseline="0" dirty="0">
                          <a:solidFill>
                            <a:srgbClr val="595959"/>
                          </a:solidFill>
                          <a:effectLst/>
                          <a:latin typeface="Arial"/>
                          <a:ea typeface="Calibri"/>
                          <a:cs typeface="Times New Roman"/>
                        </a:rPr>
                        <a:t> / data sources? </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When collected and by whom?</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How will</a:t>
                      </a:r>
                      <a:r>
                        <a:rPr lang="en-US" sz="1600" baseline="0" dirty="0">
                          <a:solidFill>
                            <a:srgbClr val="595959"/>
                          </a:solidFill>
                          <a:effectLst/>
                          <a:latin typeface="Arial"/>
                          <a:ea typeface="Calibri"/>
                          <a:cs typeface="Times New Roman"/>
                        </a:rPr>
                        <a:t> you analyze the data?</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96895">
                <a:tc>
                  <a:txBody>
                    <a:bodyPr/>
                    <a:lstStyle/>
                    <a:p>
                      <a:pPr marL="0" marR="0">
                        <a:lnSpc>
                          <a:spcPct val="100000"/>
                        </a:lnSpc>
                        <a:spcBef>
                          <a:spcPts val="0"/>
                        </a:spcBef>
                        <a:spcAft>
                          <a:spcPts val="0"/>
                        </a:spcAft>
                      </a:pPr>
                      <a:endParaRPr lang="en-US" sz="1200" dirty="0">
                        <a:effectLst/>
                        <a:latin typeface="Calibri"/>
                        <a:ea typeface="Calibri"/>
                        <a:cs typeface="Times New Roman"/>
                      </a:endParaRPr>
                    </a:p>
                    <a:p>
                      <a:pPr marL="0" marR="0" indent="0" algn="l" defTabSz="457200" rtl="0" eaLnBrk="1" latinLnBrk="0" hangingPunct="1">
                        <a:lnSpc>
                          <a:spcPct val="100000"/>
                        </a:lnSpc>
                        <a:spcBef>
                          <a:spcPts val="0"/>
                        </a:spcBef>
                        <a:spcAft>
                          <a:spcPts val="0"/>
                        </a:spcAft>
                        <a:buNone/>
                      </a:pPr>
                      <a:r>
                        <a:rPr lang="en-US" altLang="en-US" sz="1600" kern="1200" baseline="0" dirty="0">
                          <a:solidFill>
                            <a:srgbClr val="595959"/>
                          </a:solidFill>
                          <a:effectLst/>
                          <a:latin typeface="Arial"/>
                          <a:ea typeface="Calibri"/>
                          <a:cs typeface="Times New Roman"/>
                        </a:rPr>
                        <a:t>What impact does the </a:t>
                      </a:r>
                      <a:r>
                        <a:rPr lang="en-US" sz="1600" kern="1200" baseline="0" dirty="0">
                          <a:solidFill>
                            <a:srgbClr val="595959"/>
                          </a:solidFill>
                          <a:effectLst/>
                          <a:latin typeface="Arial"/>
                          <a:ea typeface="Calibri"/>
                          <a:cs typeface="Times New Roman"/>
                        </a:rPr>
                        <a:t>literacy intervention program have on student reading levels relative to a comparison group of s</a:t>
                      </a:r>
                      <a:r>
                        <a:rPr lang="en-US" altLang="en-US" sz="1600" kern="1200" baseline="0" dirty="0">
                          <a:solidFill>
                            <a:srgbClr val="595959"/>
                          </a:solidFill>
                          <a:effectLst/>
                          <a:latin typeface="Arial"/>
                          <a:ea typeface="Calibri"/>
                          <a:cs typeface="Times New Roman"/>
                        </a:rPr>
                        <a:t>tudents?</a:t>
                      </a:r>
                      <a:endParaRPr lang="en-US" sz="1600" kern="1200" baseline="0" dirty="0">
                        <a:solidFill>
                          <a:srgbClr val="595959"/>
                        </a:solidFill>
                        <a:effectLst/>
                        <a:latin typeface="Arial"/>
                        <a:ea typeface="Calibri"/>
                        <a:cs typeface="Times New Roman"/>
                      </a:endParaRPr>
                    </a:p>
                    <a:p>
                      <a:pPr marL="0" marR="0">
                        <a:lnSpc>
                          <a:spcPct val="100000"/>
                        </a:lnSpc>
                        <a:spcBef>
                          <a:spcPts val="0"/>
                        </a:spcBef>
                        <a:spcAft>
                          <a:spcPts val="0"/>
                        </a:spcAft>
                      </a:pPr>
                      <a:r>
                        <a:rPr lang="en-US" sz="1600" baseline="0" dirty="0">
                          <a:solidFill>
                            <a:srgbClr val="595959"/>
                          </a:solidFill>
                          <a:effectLst/>
                          <a:latin typeface="Arial"/>
                          <a:ea typeface="Calibri"/>
                          <a:cs typeface="Times New Roman"/>
                        </a:rPr>
                        <a:t> </a:t>
                      </a:r>
                      <a:endParaRPr lang="en-US" sz="16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b="1" baseline="0" dirty="0">
                        <a:solidFill>
                          <a:srgbClr val="595959"/>
                        </a:solidFill>
                        <a:effectLst/>
                        <a:latin typeface="Arial"/>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baseline="0" dirty="0">
                        <a:solidFill>
                          <a:schemeClr val="tx1"/>
                        </a:solidFill>
                        <a:effectLst/>
                        <a:latin typeface="+mn-lt"/>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377774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647" y="227072"/>
            <a:ext cx="9325122" cy="1003851"/>
          </a:xfrm>
        </p:spPr>
        <p:txBody>
          <a:bodyPr>
            <a:normAutofit/>
          </a:bodyPr>
          <a:lstStyle/>
          <a:p>
            <a:r>
              <a:rPr lang="en-US" sz="2900" dirty="0"/>
              <a:t>Example Crosswalk for an Impact Evaluation of a Literacy Program </a:t>
            </a:r>
          </a:p>
        </p:txBody>
      </p:sp>
      <p:graphicFrame>
        <p:nvGraphicFramePr>
          <p:cNvPr id="4" name="Table 3"/>
          <p:cNvGraphicFramePr>
            <a:graphicFrameLocks noGrp="1"/>
          </p:cNvGraphicFramePr>
          <p:nvPr>
            <p:extLst>
              <p:ext uri="{D42A27DB-BD31-4B8C-83A1-F6EECF244321}">
                <p14:modId xmlns:p14="http://schemas.microsoft.com/office/powerpoint/2010/main" val="3946635443"/>
              </p:ext>
            </p:extLst>
          </p:nvPr>
        </p:nvGraphicFramePr>
        <p:xfrm>
          <a:off x="463647" y="1617785"/>
          <a:ext cx="10954630" cy="4607003"/>
        </p:xfrm>
        <a:graphic>
          <a:graphicData uri="http://schemas.openxmlformats.org/drawingml/2006/table">
            <a:tbl>
              <a:tblPr firstRow="1" firstCol="1" bandRow="1"/>
              <a:tblGrid>
                <a:gridCol w="1472052">
                  <a:extLst>
                    <a:ext uri="{9D8B030D-6E8A-4147-A177-3AD203B41FA5}">
                      <a16:colId xmlns:a16="http://schemas.microsoft.com/office/drawing/2014/main" val="20000"/>
                    </a:ext>
                  </a:extLst>
                </a:gridCol>
                <a:gridCol w="2159594">
                  <a:extLst>
                    <a:ext uri="{9D8B030D-6E8A-4147-A177-3AD203B41FA5}">
                      <a16:colId xmlns:a16="http://schemas.microsoft.com/office/drawing/2014/main" val="20001"/>
                    </a:ext>
                  </a:extLst>
                </a:gridCol>
                <a:gridCol w="2198858">
                  <a:extLst>
                    <a:ext uri="{9D8B030D-6E8A-4147-A177-3AD203B41FA5}">
                      <a16:colId xmlns:a16="http://schemas.microsoft.com/office/drawing/2014/main" val="20002"/>
                    </a:ext>
                  </a:extLst>
                </a:gridCol>
                <a:gridCol w="2316654">
                  <a:extLst>
                    <a:ext uri="{9D8B030D-6E8A-4147-A177-3AD203B41FA5}">
                      <a16:colId xmlns:a16="http://schemas.microsoft.com/office/drawing/2014/main" val="20003"/>
                    </a:ext>
                  </a:extLst>
                </a:gridCol>
                <a:gridCol w="2807472">
                  <a:extLst>
                    <a:ext uri="{9D8B030D-6E8A-4147-A177-3AD203B41FA5}">
                      <a16:colId xmlns:a16="http://schemas.microsoft.com/office/drawing/2014/main" val="20004"/>
                    </a:ext>
                  </a:extLst>
                </a:gridCol>
              </a:tblGrid>
              <a:tr h="514012">
                <a:tc gridSpan="5">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1800" b="1" baseline="0" dirty="0">
                          <a:solidFill>
                            <a:srgbClr val="595959"/>
                          </a:solidFill>
                          <a:effectLst/>
                          <a:latin typeface="Arial"/>
                          <a:ea typeface="Calibri"/>
                          <a:cs typeface="Times New Roman"/>
                        </a:rPr>
                        <a:t>Crosswalk for </a:t>
                      </a:r>
                      <a:r>
                        <a:rPr lang="en-US" sz="1800" b="1" kern="1200" baseline="0" dirty="0">
                          <a:solidFill>
                            <a:srgbClr val="595959"/>
                          </a:solidFill>
                          <a:effectLst/>
                          <a:latin typeface="Arial"/>
                          <a:ea typeface="Calibri"/>
                          <a:cs typeface="Times New Roman"/>
                        </a:rPr>
                        <a:t>Impact E</a:t>
                      </a:r>
                      <a:r>
                        <a:rPr lang="en-US" sz="1800" b="1" baseline="0" dirty="0">
                          <a:solidFill>
                            <a:srgbClr val="595959"/>
                          </a:solidFill>
                          <a:effectLst/>
                          <a:latin typeface="Arial"/>
                          <a:ea typeface="Calibri"/>
                          <a:cs typeface="Times New Roman"/>
                        </a:rPr>
                        <a:t>valuation of a Literacy Program</a:t>
                      </a:r>
                      <a:endParaRPr lang="en-US" sz="1800" b="1" dirty="0">
                        <a:effectLst/>
                        <a:latin typeface="+mn-lt"/>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23071">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Research question</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Indicators</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From whom</a:t>
                      </a:r>
                      <a:r>
                        <a:rPr lang="en-US" sz="1600" baseline="0" dirty="0">
                          <a:solidFill>
                            <a:srgbClr val="595959"/>
                          </a:solidFill>
                          <a:effectLst/>
                          <a:latin typeface="Arial"/>
                          <a:ea typeface="Calibri"/>
                          <a:cs typeface="Times New Roman"/>
                        </a:rPr>
                        <a:t> / data sources? </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When collected and by whom?</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How will</a:t>
                      </a:r>
                      <a:r>
                        <a:rPr lang="en-US" sz="1600" baseline="0" dirty="0">
                          <a:solidFill>
                            <a:srgbClr val="595959"/>
                          </a:solidFill>
                          <a:effectLst/>
                          <a:latin typeface="Arial"/>
                          <a:ea typeface="Calibri"/>
                          <a:cs typeface="Times New Roman"/>
                        </a:rPr>
                        <a:t> you analyze the data?</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10769">
                <a:tc>
                  <a:txBody>
                    <a:bodyPr/>
                    <a:lstStyle/>
                    <a:p>
                      <a:pPr marL="0" marR="0">
                        <a:lnSpc>
                          <a:spcPct val="100000"/>
                        </a:lnSpc>
                        <a:spcBef>
                          <a:spcPts val="0"/>
                        </a:spcBef>
                        <a:spcAft>
                          <a:spcPts val="0"/>
                        </a:spcAft>
                      </a:pPr>
                      <a:endParaRPr lang="en-US" sz="1600" dirty="0">
                        <a:effectLst/>
                        <a:latin typeface="Calibri"/>
                        <a:ea typeface="Calibri"/>
                        <a:cs typeface="Times New Roman"/>
                      </a:endParaRPr>
                    </a:p>
                    <a:p>
                      <a:pPr marL="0" marR="0" indent="0" algn="l" defTabSz="457200" rtl="0" eaLnBrk="1" latinLnBrk="0" hangingPunct="1">
                        <a:lnSpc>
                          <a:spcPct val="100000"/>
                        </a:lnSpc>
                        <a:spcBef>
                          <a:spcPts val="0"/>
                        </a:spcBef>
                        <a:spcAft>
                          <a:spcPts val="0"/>
                        </a:spcAft>
                        <a:buNone/>
                      </a:pPr>
                      <a:r>
                        <a:rPr lang="en-US" altLang="en-US" sz="1600" kern="1200" baseline="0" dirty="0">
                          <a:solidFill>
                            <a:srgbClr val="595959"/>
                          </a:solidFill>
                          <a:effectLst/>
                          <a:latin typeface="Arial"/>
                          <a:ea typeface="Calibri"/>
                          <a:cs typeface="Times New Roman"/>
                        </a:rPr>
                        <a:t>What impact does the </a:t>
                      </a:r>
                      <a:r>
                        <a:rPr lang="en-US" sz="1600" kern="1200" baseline="0" dirty="0">
                          <a:solidFill>
                            <a:srgbClr val="595959"/>
                          </a:solidFill>
                          <a:effectLst/>
                          <a:latin typeface="Arial"/>
                          <a:ea typeface="Calibri"/>
                          <a:cs typeface="Times New Roman"/>
                        </a:rPr>
                        <a:t>literacy intervention program have on student reading levels relative to a comparison group of s</a:t>
                      </a:r>
                      <a:r>
                        <a:rPr lang="en-US" altLang="en-US" sz="1600" kern="1200" baseline="0" dirty="0">
                          <a:solidFill>
                            <a:srgbClr val="595959"/>
                          </a:solidFill>
                          <a:effectLst/>
                          <a:latin typeface="Arial"/>
                          <a:ea typeface="Calibri"/>
                          <a:cs typeface="Times New Roman"/>
                        </a:rPr>
                        <a:t>tudents?</a:t>
                      </a:r>
                      <a:endParaRPr lang="en-US" sz="1600" kern="1200" baseline="0" dirty="0">
                        <a:solidFill>
                          <a:srgbClr val="595959"/>
                        </a:solidFill>
                        <a:effectLst/>
                        <a:latin typeface="Arial"/>
                        <a:ea typeface="Calibri"/>
                        <a:cs typeface="Times New Roman"/>
                      </a:endParaRPr>
                    </a:p>
                    <a:p>
                      <a:pPr marL="0" marR="0">
                        <a:lnSpc>
                          <a:spcPct val="100000"/>
                        </a:lnSpc>
                        <a:spcBef>
                          <a:spcPts val="0"/>
                        </a:spcBef>
                        <a:spcAft>
                          <a:spcPts val="0"/>
                        </a:spcAft>
                      </a:pPr>
                      <a:r>
                        <a:rPr lang="en-US" sz="1600" baseline="0" dirty="0">
                          <a:solidFill>
                            <a:srgbClr val="595959"/>
                          </a:solidFill>
                          <a:effectLst/>
                          <a:latin typeface="Arial"/>
                          <a:ea typeface="Calibri"/>
                          <a:cs typeface="Times New Roman"/>
                        </a:rPr>
                        <a:t> </a:t>
                      </a:r>
                      <a:endParaRPr lang="en-US" sz="16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600" baseline="0" dirty="0">
                        <a:solidFill>
                          <a:srgbClr val="595959"/>
                        </a:solidFill>
                        <a:effectLst/>
                        <a:latin typeface="Arial"/>
                        <a:ea typeface="Calibri"/>
                        <a:cs typeface="Times New Roman"/>
                      </a:endParaRPr>
                    </a:p>
                    <a:p>
                      <a:pPr marL="0" marR="0">
                        <a:lnSpc>
                          <a:spcPct val="100000"/>
                        </a:lnSpc>
                        <a:spcBef>
                          <a:spcPts val="0"/>
                        </a:spcBef>
                        <a:spcAft>
                          <a:spcPts val="0"/>
                        </a:spcAft>
                      </a:pPr>
                      <a:r>
                        <a:rPr lang="en-US" sz="1600" b="0" baseline="0" dirty="0">
                          <a:solidFill>
                            <a:srgbClr val="595959"/>
                          </a:solidFill>
                          <a:effectLst/>
                          <a:latin typeface="Arial"/>
                          <a:ea typeface="Calibri"/>
                          <a:cs typeface="Times New Roman"/>
                        </a:rPr>
                        <a:t>Student reading achievement is measured with literacy assessment tests. </a:t>
                      </a:r>
                      <a:endParaRPr lang="en-US" sz="1600" b="1" baseline="0" dirty="0">
                        <a:solidFill>
                          <a:srgbClr val="595959"/>
                        </a:solidFill>
                        <a:effectLst/>
                        <a:latin typeface="Arial"/>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600" dirty="0">
                        <a:effectLst/>
                        <a:latin typeface="Calibri"/>
                        <a:ea typeface="Calibri"/>
                        <a:cs typeface="Times New Roman"/>
                      </a:endParaRPr>
                    </a:p>
                    <a:p>
                      <a:pPr marL="0" marR="0">
                        <a:lnSpc>
                          <a:spcPct val="100000"/>
                        </a:lnSpc>
                        <a:spcBef>
                          <a:spcPts val="0"/>
                        </a:spcBef>
                        <a:spcAft>
                          <a:spcPts val="0"/>
                        </a:spcAft>
                      </a:pPr>
                      <a:r>
                        <a:rPr lang="en-US" sz="1600" baseline="0" dirty="0">
                          <a:solidFill>
                            <a:srgbClr val="595959"/>
                          </a:solidFill>
                          <a:effectLst/>
                          <a:latin typeface="Arial"/>
                          <a:ea typeface="Calibri"/>
                          <a:cs typeface="Times New Roman"/>
                        </a:rPr>
                        <a:t>Students participating in the program serve as the intervention group.</a:t>
                      </a:r>
                    </a:p>
                    <a:p>
                      <a:pPr marL="0" marR="0">
                        <a:lnSpc>
                          <a:spcPct val="100000"/>
                        </a:lnSpc>
                        <a:spcBef>
                          <a:spcPts val="0"/>
                        </a:spcBef>
                        <a:spcAft>
                          <a:spcPts val="0"/>
                        </a:spcAft>
                      </a:pPr>
                      <a:r>
                        <a:rPr lang="en-US" sz="1600" baseline="0" dirty="0">
                          <a:solidFill>
                            <a:srgbClr val="595959"/>
                          </a:solidFill>
                          <a:effectLst/>
                          <a:latin typeface="Arial"/>
                          <a:ea typeface="Calibri"/>
                          <a:cs typeface="Times New Roman"/>
                        </a:rPr>
                        <a:t>Students enrolled at a similar school with no program serve as the comparison group. </a:t>
                      </a:r>
                    </a:p>
                    <a:p>
                      <a:pPr marL="0" marR="0">
                        <a:lnSpc>
                          <a:spcPct val="100000"/>
                        </a:lnSpc>
                        <a:spcBef>
                          <a:spcPts val="0"/>
                        </a:spcBef>
                        <a:spcAft>
                          <a:spcPts val="0"/>
                        </a:spcAft>
                      </a:pPr>
                      <a:endParaRPr lang="en-US" sz="16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600" dirty="0">
                        <a:effectLst/>
                        <a:latin typeface="Calibri"/>
                        <a:ea typeface="Calibri"/>
                        <a:cs typeface="Times New Roman"/>
                      </a:endParaRPr>
                    </a:p>
                    <a:p>
                      <a:pPr marL="0" marR="0">
                        <a:lnSpc>
                          <a:spcPct val="100000"/>
                        </a:lnSpc>
                        <a:spcBef>
                          <a:spcPts val="0"/>
                        </a:spcBef>
                        <a:spcAft>
                          <a:spcPts val="0"/>
                        </a:spcAft>
                      </a:pPr>
                      <a:r>
                        <a:rPr lang="en-US" sz="1600" baseline="0" dirty="0">
                          <a:solidFill>
                            <a:srgbClr val="595959"/>
                          </a:solidFill>
                          <a:effectLst/>
                          <a:latin typeface="Arial"/>
                          <a:ea typeface="Calibri"/>
                          <a:cs typeface="Times New Roman"/>
                        </a:rPr>
                        <a:t>The evaluator administers the assessments at two time points:</a:t>
                      </a:r>
                    </a:p>
                    <a:p>
                      <a:pPr marL="171450" marR="0" indent="-171450">
                        <a:lnSpc>
                          <a:spcPct val="100000"/>
                        </a:lnSpc>
                        <a:spcBef>
                          <a:spcPts val="0"/>
                        </a:spcBef>
                        <a:spcAft>
                          <a:spcPts val="0"/>
                        </a:spcAft>
                        <a:buFontTx/>
                        <a:buChar char="-"/>
                      </a:pPr>
                      <a:r>
                        <a:rPr lang="en-US" sz="1600" baseline="0" dirty="0">
                          <a:solidFill>
                            <a:srgbClr val="595959"/>
                          </a:solidFill>
                          <a:effectLst/>
                          <a:latin typeface="Arial"/>
                          <a:ea typeface="Calibri"/>
                          <a:cs typeface="Times New Roman"/>
                        </a:rPr>
                        <a:t>At the beginning of the school semester</a:t>
                      </a:r>
                    </a:p>
                    <a:p>
                      <a:pPr marL="171450" marR="0" indent="-171450">
                        <a:lnSpc>
                          <a:spcPct val="100000"/>
                        </a:lnSpc>
                        <a:spcBef>
                          <a:spcPts val="0"/>
                        </a:spcBef>
                        <a:spcAft>
                          <a:spcPts val="0"/>
                        </a:spcAft>
                        <a:buFontTx/>
                        <a:buChar char="-"/>
                      </a:pPr>
                      <a:r>
                        <a:rPr lang="en-US" sz="1600" baseline="0" dirty="0">
                          <a:solidFill>
                            <a:srgbClr val="595959"/>
                          </a:solidFill>
                          <a:effectLst/>
                          <a:latin typeface="Arial"/>
                          <a:ea typeface="Calibri"/>
                          <a:cs typeface="Times New Roman"/>
                        </a:rPr>
                        <a:t>At the end of the school semester </a:t>
                      </a:r>
                      <a:endParaRPr lang="en-US" sz="16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600" baseline="0" dirty="0">
                        <a:solidFill>
                          <a:schemeClr val="tx1"/>
                        </a:solidFill>
                        <a:effectLst/>
                        <a:latin typeface="+mn-lt"/>
                        <a:ea typeface="Calibri"/>
                        <a:cs typeface="Times New Roman"/>
                      </a:endParaRPr>
                    </a:p>
                    <a:p>
                      <a:pPr marL="0" marR="0">
                        <a:lnSpc>
                          <a:spcPct val="100000"/>
                        </a:lnSpc>
                        <a:spcBef>
                          <a:spcPts val="0"/>
                        </a:spcBef>
                        <a:spcAft>
                          <a:spcPts val="0"/>
                        </a:spcAft>
                      </a:pPr>
                      <a:r>
                        <a:rPr lang="en-US" sz="1600" kern="1200" baseline="0" dirty="0">
                          <a:solidFill>
                            <a:srgbClr val="595959"/>
                          </a:solidFill>
                          <a:effectLst/>
                          <a:latin typeface="Arial"/>
                          <a:ea typeface="Calibri"/>
                          <a:cs typeface="Times New Roman"/>
                        </a:rPr>
                        <a:t>Calculate an Analysis of Variance (ANOVA) or regression analysis to determine if there are any statistical differences in the average difference in outcomes between the intervention group and the comparison group before and after treatment </a:t>
                      </a: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6614042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533" y="395624"/>
            <a:ext cx="8470232" cy="895350"/>
          </a:xfrm>
        </p:spPr>
        <p:txBody>
          <a:bodyPr>
            <a:normAutofit/>
          </a:bodyPr>
          <a:lstStyle/>
          <a:p>
            <a:r>
              <a:rPr lang="en-US" sz="2900" dirty="0"/>
              <a:t>Optional Exercise #2: Designing an Impact Evaluation for a Literacy Program </a:t>
            </a:r>
          </a:p>
        </p:txBody>
      </p:sp>
      <p:graphicFrame>
        <p:nvGraphicFramePr>
          <p:cNvPr id="4" name="Table 3"/>
          <p:cNvGraphicFramePr>
            <a:graphicFrameLocks noGrp="1"/>
          </p:cNvGraphicFramePr>
          <p:nvPr>
            <p:extLst>
              <p:ext uri="{D42A27DB-BD31-4B8C-83A1-F6EECF244321}">
                <p14:modId xmlns:p14="http://schemas.microsoft.com/office/powerpoint/2010/main" val="337428946"/>
              </p:ext>
            </p:extLst>
          </p:nvPr>
        </p:nvGraphicFramePr>
        <p:xfrm>
          <a:off x="626533" y="1688123"/>
          <a:ext cx="10686236" cy="4568739"/>
        </p:xfrm>
        <a:graphic>
          <a:graphicData uri="http://schemas.openxmlformats.org/drawingml/2006/table">
            <a:tbl>
              <a:tblPr firstRow="1" firstCol="1" bandRow="1"/>
              <a:tblGrid>
                <a:gridCol w="1435986">
                  <a:extLst>
                    <a:ext uri="{9D8B030D-6E8A-4147-A177-3AD203B41FA5}">
                      <a16:colId xmlns:a16="http://schemas.microsoft.com/office/drawing/2014/main" val="20000"/>
                    </a:ext>
                  </a:extLst>
                </a:gridCol>
                <a:gridCol w="2106682">
                  <a:extLst>
                    <a:ext uri="{9D8B030D-6E8A-4147-A177-3AD203B41FA5}">
                      <a16:colId xmlns:a16="http://schemas.microsoft.com/office/drawing/2014/main" val="20001"/>
                    </a:ext>
                  </a:extLst>
                </a:gridCol>
                <a:gridCol w="2144985">
                  <a:extLst>
                    <a:ext uri="{9D8B030D-6E8A-4147-A177-3AD203B41FA5}">
                      <a16:colId xmlns:a16="http://schemas.microsoft.com/office/drawing/2014/main" val="20002"/>
                    </a:ext>
                  </a:extLst>
                </a:gridCol>
                <a:gridCol w="2259896">
                  <a:extLst>
                    <a:ext uri="{9D8B030D-6E8A-4147-A177-3AD203B41FA5}">
                      <a16:colId xmlns:a16="http://schemas.microsoft.com/office/drawing/2014/main" val="20003"/>
                    </a:ext>
                  </a:extLst>
                </a:gridCol>
                <a:gridCol w="2738687">
                  <a:extLst>
                    <a:ext uri="{9D8B030D-6E8A-4147-A177-3AD203B41FA5}">
                      <a16:colId xmlns:a16="http://schemas.microsoft.com/office/drawing/2014/main" val="20004"/>
                    </a:ext>
                  </a:extLst>
                </a:gridCol>
              </a:tblGrid>
              <a:tr h="485266">
                <a:tc gridSpan="5">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1800" b="1" baseline="0" dirty="0">
                          <a:solidFill>
                            <a:srgbClr val="595959"/>
                          </a:solidFill>
                          <a:effectLst/>
                          <a:latin typeface="Arial"/>
                          <a:ea typeface="Calibri"/>
                          <a:cs typeface="Times New Roman"/>
                        </a:rPr>
                        <a:t>Crosswalk for </a:t>
                      </a:r>
                      <a:r>
                        <a:rPr lang="en-US" sz="1800" b="0" baseline="0" dirty="0">
                          <a:solidFill>
                            <a:schemeClr val="bg1"/>
                          </a:solidFill>
                          <a:effectLst/>
                          <a:latin typeface="Arial"/>
                          <a:ea typeface="Calibri"/>
                          <a:cs typeface="Times New Roman"/>
                        </a:rPr>
                        <a:t>Impact </a:t>
                      </a:r>
                      <a:r>
                        <a:rPr lang="en-US" sz="1800" b="1" baseline="0" dirty="0">
                          <a:solidFill>
                            <a:srgbClr val="595959"/>
                          </a:solidFill>
                          <a:effectLst/>
                          <a:latin typeface="Arial"/>
                          <a:ea typeface="Calibri"/>
                          <a:cs typeface="Times New Roman"/>
                        </a:rPr>
                        <a:t>Evaluation of a Literacy Program</a:t>
                      </a:r>
                      <a:endParaRPr lang="en-US" sz="1800" b="1" dirty="0">
                        <a:effectLst/>
                        <a:latin typeface="+mn-lt"/>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13553">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Research question</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Indicators</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From whom</a:t>
                      </a:r>
                      <a:r>
                        <a:rPr lang="en-US" sz="1600" baseline="0" dirty="0">
                          <a:solidFill>
                            <a:srgbClr val="595959"/>
                          </a:solidFill>
                          <a:effectLst/>
                          <a:latin typeface="Arial"/>
                          <a:ea typeface="Calibri"/>
                          <a:cs typeface="Times New Roman"/>
                        </a:rPr>
                        <a:t> / data sources? </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When collected and by whom?</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How will</a:t>
                      </a:r>
                      <a:r>
                        <a:rPr lang="en-US" sz="1600" baseline="0" dirty="0">
                          <a:solidFill>
                            <a:srgbClr val="595959"/>
                          </a:solidFill>
                          <a:effectLst/>
                          <a:latin typeface="Arial"/>
                          <a:ea typeface="Calibri"/>
                          <a:cs typeface="Times New Roman"/>
                        </a:rPr>
                        <a:t> you analyze the data?</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78693">
                <a:tc>
                  <a:txBody>
                    <a:bodyPr/>
                    <a:lstStyle/>
                    <a:p>
                      <a:pPr marL="0" marR="0">
                        <a:lnSpc>
                          <a:spcPct val="100000"/>
                        </a:lnSpc>
                        <a:spcBef>
                          <a:spcPts val="0"/>
                        </a:spcBef>
                        <a:spcAft>
                          <a:spcPts val="0"/>
                        </a:spcAft>
                      </a:pPr>
                      <a:endParaRPr lang="en-US" sz="1600" dirty="0">
                        <a:effectLst/>
                        <a:latin typeface="Calibri"/>
                        <a:ea typeface="Calibri"/>
                        <a:cs typeface="Times New Roman"/>
                      </a:endParaRPr>
                    </a:p>
                    <a:p>
                      <a:pPr marL="0" marR="0" indent="0" algn="l" defTabSz="457200" rtl="0" eaLnBrk="1" latinLnBrk="0" hangingPunct="1">
                        <a:lnSpc>
                          <a:spcPct val="100000"/>
                        </a:lnSpc>
                        <a:spcBef>
                          <a:spcPts val="0"/>
                        </a:spcBef>
                        <a:spcAft>
                          <a:spcPts val="0"/>
                        </a:spcAft>
                        <a:buNone/>
                      </a:pPr>
                      <a:r>
                        <a:rPr lang="en-US" altLang="en-US" sz="1600" kern="1200" baseline="0" dirty="0">
                          <a:solidFill>
                            <a:srgbClr val="595959"/>
                          </a:solidFill>
                          <a:effectLst/>
                          <a:latin typeface="Arial"/>
                          <a:ea typeface="Calibri"/>
                          <a:cs typeface="Times New Roman"/>
                        </a:rPr>
                        <a:t>What impact does the </a:t>
                      </a:r>
                      <a:r>
                        <a:rPr lang="en-US" sz="1600" kern="1200" baseline="0" dirty="0">
                          <a:solidFill>
                            <a:srgbClr val="595959"/>
                          </a:solidFill>
                          <a:effectLst/>
                          <a:latin typeface="Arial"/>
                          <a:ea typeface="Calibri"/>
                          <a:cs typeface="Times New Roman"/>
                        </a:rPr>
                        <a:t>literacy intervention program have on student self-efficacy relative to a comparison group of s</a:t>
                      </a:r>
                      <a:r>
                        <a:rPr lang="en-US" altLang="en-US" sz="1600" kern="1200" baseline="0" dirty="0">
                          <a:solidFill>
                            <a:srgbClr val="595959"/>
                          </a:solidFill>
                          <a:effectLst/>
                          <a:latin typeface="Arial"/>
                          <a:ea typeface="Calibri"/>
                          <a:cs typeface="Times New Roman"/>
                        </a:rPr>
                        <a:t>tudents?</a:t>
                      </a:r>
                      <a:endParaRPr lang="en-US" sz="1600" kern="1200" baseline="0" dirty="0">
                        <a:solidFill>
                          <a:srgbClr val="595959"/>
                        </a:solidFill>
                        <a:effectLst/>
                        <a:latin typeface="Arial"/>
                        <a:ea typeface="Calibri"/>
                        <a:cs typeface="Times New Roman"/>
                      </a:endParaRPr>
                    </a:p>
                    <a:p>
                      <a:pPr marL="0" marR="0">
                        <a:lnSpc>
                          <a:spcPct val="100000"/>
                        </a:lnSpc>
                        <a:spcBef>
                          <a:spcPts val="0"/>
                        </a:spcBef>
                        <a:spcAft>
                          <a:spcPts val="0"/>
                        </a:spcAft>
                      </a:pPr>
                      <a:r>
                        <a:rPr lang="en-US" sz="1600" baseline="0" dirty="0">
                          <a:solidFill>
                            <a:srgbClr val="595959"/>
                          </a:solidFill>
                          <a:effectLst/>
                          <a:latin typeface="Arial"/>
                          <a:ea typeface="Calibri"/>
                          <a:cs typeface="Times New Roman"/>
                        </a:rPr>
                        <a:t> </a:t>
                      </a:r>
                      <a:endParaRPr lang="en-US" sz="16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600" b="1" baseline="0" dirty="0">
                        <a:solidFill>
                          <a:srgbClr val="595959"/>
                        </a:solidFill>
                        <a:effectLst/>
                        <a:latin typeface="Arial"/>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baseline="0" dirty="0">
                        <a:solidFill>
                          <a:schemeClr val="tx1"/>
                        </a:solidFill>
                        <a:effectLst/>
                        <a:latin typeface="+mn-lt"/>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87110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8FD9B123-0621-5E82-22CF-23C37F4668C0}"/>
              </a:ext>
            </a:extLst>
          </p:cNvPr>
          <p:cNvSpPr>
            <a:spLocks noGrp="1"/>
          </p:cNvSpPr>
          <p:nvPr>
            <p:ph type="body" sz="quarter" idx="18"/>
          </p:nvPr>
        </p:nvSpPr>
        <p:spPr>
          <a:xfrm>
            <a:off x="463648" y="1315326"/>
            <a:ext cx="10920038" cy="3897686"/>
          </a:xfrm>
        </p:spPr>
        <p:txBody>
          <a:bodyPr>
            <a:normAutofit/>
          </a:bodyPr>
          <a:lstStyle/>
          <a:p>
            <a:r>
              <a:rPr lang="en-US" sz="2400" dirty="0"/>
              <a:t>“The available body of facts or information indicating whether a belief or proposition is true or valid” </a:t>
            </a:r>
          </a:p>
          <a:p>
            <a:pPr marL="0" indent="0">
              <a:buNone/>
            </a:pPr>
            <a:r>
              <a:rPr lang="en-US" sz="2700" dirty="0"/>
              <a:t>	</a:t>
            </a:r>
            <a:r>
              <a:rPr lang="en-US" sz="2400" dirty="0"/>
              <a:t>--OMB Circular No. A-11 Section 200 page 13</a:t>
            </a:r>
          </a:p>
        </p:txBody>
      </p:sp>
      <p:sp>
        <p:nvSpPr>
          <p:cNvPr id="2" name="Title 1"/>
          <p:cNvSpPr>
            <a:spLocks noGrp="1"/>
          </p:cNvSpPr>
          <p:nvPr>
            <p:ph type="title"/>
          </p:nvPr>
        </p:nvSpPr>
        <p:spPr>
          <a:xfrm>
            <a:off x="463647" y="567041"/>
            <a:ext cx="8861105" cy="419100"/>
          </a:xfrm>
        </p:spPr>
        <p:txBody>
          <a:bodyPr>
            <a:normAutofit fontScale="90000"/>
          </a:bodyPr>
          <a:lstStyle/>
          <a:p>
            <a:r>
              <a:rPr lang="en-US" dirty="0"/>
              <a:t>What is Evidence?</a:t>
            </a:r>
          </a:p>
        </p:txBody>
      </p:sp>
      <p:sp>
        <p:nvSpPr>
          <p:cNvPr id="5" name="Slide Number Placeholder 4">
            <a:extLst>
              <a:ext uri="{FF2B5EF4-FFF2-40B4-BE49-F238E27FC236}">
                <a16:creationId xmlns:a16="http://schemas.microsoft.com/office/drawing/2014/main" id="{ED6BEC39-1F4E-E36D-CA12-47660F57576F}"/>
              </a:ext>
            </a:extLst>
          </p:cNvPr>
          <p:cNvSpPr>
            <a:spLocks noGrp="1"/>
          </p:cNvSpPr>
          <p:nvPr>
            <p:ph type="sldNum" sz="quarter" idx="21"/>
          </p:nvPr>
        </p:nvSpPr>
        <p:spPr/>
        <p:txBody>
          <a:bodyPr/>
          <a:lstStyle/>
          <a:p>
            <a:r>
              <a:rPr lang="en-US" dirty="0"/>
              <a:t>  </a:t>
            </a:r>
            <a:fld id="{E0E21186-8CC3-194A-9753-0BBC1EC778BB}" type="slidenum">
              <a:rPr lang="en-US" smtClean="0"/>
              <a:pPr/>
              <a:t>4</a:t>
            </a:fld>
            <a:endParaRPr lang="en-US" dirty="0"/>
          </a:p>
        </p:txBody>
      </p:sp>
    </p:spTree>
    <p:extLst>
      <p:ext uri="{BB962C8B-B14F-4D97-AF65-F5344CB8AC3E}">
        <p14:creationId xmlns:p14="http://schemas.microsoft.com/office/powerpoint/2010/main" val="33619383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647" y="367748"/>
            <a:ext cx="9301676" cy="988804"/>
          </a:xfrm>
        </p:spPr>
        <p:txBody>
          <a:bodyPr>
            <a:normAutofit/>
          </a:bodyPr>
          <a:lstStyle/>
          <a:p>
            <a:r>
              <a:rPr lang="en-US" sz="2900" dirty="0"/>
              <a:t>Example Crosswalk for an Impact Evaluation of a Literacy Program </a:t>
            </a:r>
          </a:p>
        </p:txBody>
      </p:sp>
      <p:graphicFrame>
        <p:nvGraphicFramePr>
          <p:cNvPr id="4" name="Table 3"/>
          <p:cNvGraphicFramePr>
            <a:graphicFrameLocks noGrp="1"/>
          </p:cNvGraphicFramePr>
          <p:nvPr>
            <p:extLst>
              <p:ext uri="{D42A27DB-BD31-4B8C-83A1-F6EECF244321}">
                <p14:modId xmlns:p14="http://schemas.microsoft.com/office/powerpoint/2010/main" val="2402036366"/>
              </p:ext>
            </p:extLst>
          </p:nvPr>
        </p:nvGraphicFramePr>
        <p:xfrm>
          <a:off x="463647" y="1617784"/>
          <a:ext cx="11107030" cy="4872466"/>
        </p:xfrm>
        <a:graphic>
          <a:graphicData uri="http://schemas.openxmlformats.org/drawingml/2006/table">
            <a:tbl>
              <a:tblPr firstRow="1" firstCol="1" bandRow="1"/>
              <a:tblGrid>
                <a:gridCol w="1503305">
                  <a:extLst>
                    <a:ext uri="{9D8B030D-6E8A-4147-A177-3AD203B41FA5}">
                      <a16:colId xmlns:a16="http://schemas.microsoft.com/office/drawing/2014/main" val="20000"/>
                    </a:ext>
                  </a:extLst>
                </a:gridCol>
                <a:gridCol w="2187184">
                  <a:extLst>
                    <a:ext uri="{9D8B030D-6E8A-4147-A177-3AD203B41FA5}">
                      <a16:colId xmlns:a16="http://schemas.microsoft.com/office/drawing/2014/main" val="20001"/>
                    </a:ext>
                  </a:extLst>
                </a:gridCol>
                <a:gridCol w="2226950">
                  <a:extLst>
                    <a:ext uri="{9D8B030D-6E8A-4147-A177-3AD203B41FA5}">
                      <a16:colId xmlns:a16="http://schemas.microsoft.com/office/drawing/2014/main" val="20002"/>
                    </a:ext>
                  </a:extLst>
                </a:gridCol>
                <a:gridCol w="2346252">
                  <a:extLst>
                    <a:ext uri="{9D8B030D-6E8A-4147-A177-3AD203B41FA5}">
                      <a16:colId xmlns:a16="http://schemas.microsoft.com/office/drawing/2014/main" val="20003"/>
                    </a:ext>
                  </a:extLst>
                </a:gridCol>
                <a:gridCol w="2843339">
                  <a:extLst>
                    <a:ext uri="{9D8B030D-6E8A-4147-A177-3AD203B41FA5}">
                      <a16:colId xmlns:a16="http://schemas.microsoft.com/office/drawing/2014/main" val="20004"/>
                    </a:ext>
                  </a:extLst>
                </a:gridCol>
              </a:tblGrid>
              <a:tr h="540838">
                <a:tc gridSpan="5">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1800" b="1" baseline="0" dirty="0">
                          <a:solidFill>
                            <a:srgbClr val="595959"/>
                          </a:solidFill>
                          <a:effectLst/>
                          <a:latin typeface="Arial"/>
                          <a:ea typeface="Calibri"/>
                          <a:cs typeface="Times New Roman"/>
                        </a:rPr>
                        <a:t>Crosswalk for </a:t>
                      </a:r>
                      <a:r>
                        <a:rPr lang="en-US" sz="1800" b="0" baseline="0" dirty="0">
                          <a:solidFill>
                            <a:schemeClr val="bg1"/>
                          </a:solidFill>
                          <a:effectLst/>
                          <a:latin typeface="Arial"/>
                          <a:ea typeface="Calibri"/>
                          <a:cs typeface="Times New Roman"/>
                        </a:rPr>
                        <a:t>Impact </a:t>
                      </a:r>
                      <a:r>
                        <a:rPr lang="en-US" sz="1800" b="1" baseline="0" dirty="0">
                          <a:solidFill>
                            <a:srgbClr val="595959"/>
                          </a:solidFill>
                          <a:effectLst/>
                          <a:latin typeface="Arial"/>
                          <a:ea typeface="Calibri"/>
                          <a:cs typeface="Times New Roman"/>
                        </a:rPr>
                        <a:t>Evaluation of a Literacy Program</a:t>
                      </a:r>
                      <a:endParaRPr lang="en-US" sz="1800" b="1" dirty="0">
                        <a:effectLst/>
                        <a:latin typeface="+mn-lt"/>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71245">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Research question</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Indicators</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From whom</a:t>
                      </a:r>
                      <a:r>
                        <a:rPr lang="en-US" sz="1600" baseline="0" dirty="0">
                          <a:solidFill>
                            <a:srgbClr val="595959"/>
                          </a:solidFill>
                          <a:effectLst/>
                          <a:latin typeface="Arial"/>
                          <a:ea typeface="Calibri"/>
                          <a:cs typeface="Times New Roman"/>
                        </a:rPr>
                        <a:t> / data sources? </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When collected and by whom?</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595959"/>
                          </a:solidFill>
                          <a:effectLst/>
                          <a:latin typeface="Arial"/>
                          <a:ea typeface="Calibri"/>
                          <a:cs typeface="Times New Roman"/>
                        </a:rPr>
                        <a:t>How will</a:t>
                      </a:r>
                      <a:r>
                        <a:rPr lang="en-US" sz="1600" baseline="0" dirty="0">
                          <a:solidFill>
                            <a:srgbClr val="595959"/>
                          </a:solidFill>
                          <a:effectLst/>
                          <a:latin typeface="Arial"/>
                          <a:ea typeface="Calibri"/>
                          <a:cs typeface="Times New Roman"/>
                        </a:rPr>
                        <a:t> you analyze the data?</a:t>
                      </a:r>
                      <a:endParaRPr lang="en-US" sz="1600" dirty="0">
                        <a:effectLst/>
                        <a:latin typeface="Calibri"/>
                        <a:ea typeface="Calibri"/>
                        <a:cs typeface="Times New Roman"/>
                      </a:endParaRPr>
                    </a:p>
                  </a:txBody>
                  <a:tcPr marL="58033" marR="580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360383">
                <a:tc>
                  <a:txBody>
                    <a:bodyPr/>
                    <a:lstStyle/>
                    <a:p>
                      <a:pPr marL="0" marR="0">
                        <a:lnSpc>
                          <a:spcPct val="100000"/>
                        </a:lnSpc>
                        <a:spcBef>
                          <a:spcPts val="0"/>
                        </a:spcBef>
                        <a:spcAft>
                          <a:spcPts val="0"/>
                        </a:spcAft>
                      </a:pPr>
                      <a:endParaRPr lang="en-US" sz="1600" dirty="0">
                        <a:effectLst/>
                        <a:latin typeface="Calibri"/>
                        <a:ea typeface="Calibri"/>
                        <a:cs typeface="Times New Roman"/>
                      </a:endParaRPr>
                    </a:p>
                    <a:p>
                      <a:pPr marL="0" marR="0" indent="0" algn="l" defTabSz="457200" rtl="0" eaLnBrk="1" latinLnBrk="0" hangingPunct="1">
                        <a:lnSpc>
                          <a:spcPct val="100000"/>
                        </a:lnSpc>
                        <a:spcBef>
                          <a:spcPts val="0"/>
                        </a:spcBef>
                        <a:spcAft>
                          <a:spcPts val="0"/>
                        </a:spcAft>
                        <a:buNone/>
                      </a:pPr>
                      <a:r>
                        <a:rPr lang="en-US" altLang="en-US" sz="1600" kern="1200" baseline="0" dirty="0">
                          <a:solidFill>
                            <a:srgbClr val="595959"/>
                          </a:solidFill>
                          <a:effectLst/>
                          <a:latin typeface="Arial"/>
                          <a:ea typeface="Calibri"/>
                          <a:cs typeface="Times New Roman"/>
                        </a:rPr>
                        <a:t>What impact does the </a:t>
                      </a:r>
                      <a:r>
                        <a:rPr lang="en-US" sz="1600" kern="1200" baseline="0" dirty="0">
                          <a:solidFill>
                            <a:srgbClr val="595959"/>
                          </a:solidFill>
                          <a:effectLst/>
                          <a:latin typeface="Arial"/>
                          <a:ea typeface="Calibri"/>
                          <a:cs typeface="Times New Roman"/>
                        </a:rPr>
                        <a:t>literacy intervention program have on student self-efficacy relative to a comparison group of s</a:t>
                      </a:r>
                      <a:r>
                        <a:rPr lang="en-US" altLang="en-US" sz="1600" kern="1200" baseline="0" dirty="0">
                          <a:solidFill>
                            <a:srgbClr val="595959"/>
                          </a:solidFill>
                          <a:effectLst/>
                          <a:latin typeface="Arial"/>
                          <a:ea typeface="Calibri"/>
                          <a:cs typeface="Times New Roman"/>
                        </a:rPr>
                        <a:t>tudents?</a:t>
                      </a:r>
                      <a:endParaRPr lang="en-US" sz="1600" kern="1200" baseline="0" dirty="0">
                        <a:solidFill>
                          <a:srgbClr val="595959"/>
                        </a:solidFill>
                        <a:effectLst/>
                        <a:latin typeface="Arial"/>
                        <a:ea typeface="Calibri"/>
                        <a:cs typeface="Times New Roman"/>
                      </a:endParaRPr>
                    </a:p>
                    <a:p>
                      <a:pPr marL="0" marR="0">
                        <a:lnSpc>
                          <a:spcPct val="100000"/>
                        </a:lnSpc>
                        <a:spcBef>
                          <a:spcPts val="0"/>
                        </a:spcBef>
                        <a:spcAft>
                          <a:spcPts val="0"/>
                        </a:spcAft>
                      </a:pPr>
                      <a:r>
                        <a:rPr lang="en-US" sz="1600" baseline="0" dirty="0">
                          <a:solidFill>
                            <a:srgbClr val="595959"/>
                          </a:solidFill>
                          <a:effectLst/>
                          <a:latin typeface="Arial"/>
                          <a:ea typeface="Calibri"/>
                          <a:cs typeface="Times New Roman"/>
                        </a:rPr>
                        <a:t> </a:t>
                      </a:r>
                      <a:endParaRPr lang="en-US" sz="16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600" baseline="0" dirty="0">
                        <a:solidFill>
                          <a:srgbClr val="595959"/>
                        </a:solidFill>
                        <a:effectLst/>
                        <a:latin typeface="Arial"/>
                        <a:ea typeface="Calibri"/>
                        <a:cs typeface="Times New Roman"/>
                      </a:endParaRPr>
                    </a:p>
                    <a:p>
                      <a:pPr marL="0" marR="0">
                        <a:lnSpc>
                          <a:spcPct val="100000"/>
                        </a:lnSpc>
                        <a:spcBef>
                          <a:spcPts val="0"/>
                        </a:spcBef>
                        <a:spcAft>
                          <a:spcPts val="0"/>
                        </a:spcAft>
                      </a:pPr>
                      <a:r>
                        <a:rPr lang="en-US" sz="1600" b="0" baseline="0" dirty="0">
                          <a:solidFill>
                            <a:srgbClr val="595959"/>
                          </a:solidFill>
                          <a:effectLst/>
                          <a:latin typeface="Arial"/>
                          <a:ea typeface="Calibri"/>
                          <a:cs typeface="Times New Roman"/>
                        </a:rPr>
                        <a:t>Student self-efficacy is measured with existing tools, such </a:t>
                      </a:r>
                      <a:r>
                        <a:rPr lang="en-US" sz="1600" b="0" kern="1200" baseline="0" dirty="0">
                          <a:solidFill>
                            <a:srgbClr val="595959"/>
                          </a:solidFill>
                          <a:effectLst/>
                          <a:latin typeface="Arial"/>
                          <a:ea typeface="Calibri"/>
                          <a:cs typeface="Times New Roman"/>
                        </a:rPr>
                        <a:t>as the self-efficacy questionnaire for children  (SEQ-C). </a:t>
                      </a: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600" dirty="0">
                        <a:effectLst/>
                        <a:latin typeface="Calibri"/>
                        <a:ea typeface="Calibri"/>
                        <a:cs typeface="Times New Roman"/>
                      </a:endParaRPr>
                    </a:p>
                    <a:p>
                      <a:pPr marL="0" marR="0">
                        <a:lnSpc>
                          <a:spcPct val="100000"/>
                        </a:lnSpc>
                        <a:spcBef>
                          <a:spcPts val="0"/>
                        </a:spcBef>
                        <a:spcAft>
                          <a:spcPts val="0"/>
                        </a:spcAft>
                      </a:pPr>
                      <a:r>
                        <a:rPr lang="en-US" sz="1600" baseline="0" dirty="0">
                          <a:solidFill>
                            <a:srgbClr val="595959"/>
                          </a:solidFill>
                          <a:effectLst/>
                          <a:latin typeface="Arial"/>
                          <a:ea typeface="Calibri"/>
                          <a:cs typeface="Times New Roman"/>
                        </a:rPr>
                        <a:t>Students participating in the program serve as the intervention group.</a:t>
                      </a:r>
                    </a:p>
                    <a:p>
                      <a:pPr marL="0" marR="0">
                        <a:lnSpc>
                          <a:spcPct val="100000"/>
                        </a:lnSpc>
                        <a:spcBef>
                          <a:spcPts val="0"/>
                        </a:spcBef>
                        <a:spcAft>
                          <a:spcPts val="0"/>
                        </a:spcAft>
                      </a:pPr>
                      <a:r>
                        <a:rPr lang="en-US" sz="1600" baseline="0" dirty="0">
                          <a:solidFill>
                            <a:srgbClr val="595959"/>
                          </a:solidFill>
                          <a:effectLst/>
                          <a:latin typeface="Arial"/>
                          <a:ea typeface="Calibri"/>
                          <a:cs typeface="Times New Roman"/>
                        </a:rPr>
                        <a:t>Students enrolled at a similar school with no program serve as the comparison group. </a:t>
                      </a:r>
                    </a:p>
                    <a:p>
                      <a:pPr marL="0" marR="0">
                        <a:lnSpc>
                          <a:spcPct val="100000"/>
                        </a:lnSpc>
                        <a:spcBef>
                          <a:spcPts val="0"/>
                        </a:spcBef>
                        <a:spcAft>
                          <a:spcPts val="0"/>
                        </a:spcAft>
                      </a:pPr>
                      <a:endParaRPr lang="en-US" sz="16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600" dirty="0">
                        <a:effectLst/>
                        <a:latin typeface="Calibri"/>
                        <a:ea typeface="Calibri"/>
                        <a:cs typeface="Times New Roman"/>
                      </a:endParaRPr>
                    </a:p>
                    <a:p>
                      <a:pPr marL="0" marR="0">
                        <a:lnSpc>
                          <a:spcPct val="100000"/>
                        </a:lnSpc>
                        <a:spcBef>
                          <a:spcPts val="0"/>
                        </a:spcBef>
                        <a:spcAft>
                          <a:spcPts val="0"/>
                        </a:spcAft>
                      </a:pPr>
                      <a:r>
                        <a:rPr lang="en-US" sz="1600" baseline="0" dirty="0">
                          <a:solidFill>
                            <a:srgbClr val="595959"/>
                          </a:solidFill>
                          <a:effectLst/>
                          <a:latin typeface="Arial"/>
                          <a:ea typeface="Calibri"/>
                          <a:cs typeface="Times New Roman"/>
                        </a:rPr>
                        <a:t>The evaluator administers the assessments at two time points:</a:t>
                      </a:r>
                    </a:p>
                    <a:p>
                      <a:pPr marL="171450" marR="0" indent="-171450">
                        <a:lnSpc>
                          <a:spcPct val="100000"/>
                        </a:lnSpc>
                        <a:spcBef>
                          <a:spcPts val="0"/>
                        </a:spcBef>
                        <a:spcAft>
                          <a:spcPts val="0"/>
                        </a:spcAft>
                        <a:buFontTx/>
                        <a:buChar char="-"/>
                      </a:pPr>
                      <a:r>
                        <a:rPr lang="en-US" sz="1600" baseline="0" dirty="0">
                          <a:solidFill>
                            <a:srgbClr val="595959"/>
                          </a:solidFill>
                          <a:effectLst/>
                          <a:latin typeface="Arial"/>
                          <a:ea typeface="Calibri"/>
                          <a:cs typeface="Times New Roman"/>
                        </a:rPr>
                        <a:t>At the beginning of the school semester</a:t>
                      </a:r>
                    </a:p>
                    <a:p>
                      <a:pPr marL="171450" marR="0" indent="-171450">
                        <a:lnSpc>
                          <a:spcPct val="100000"/>
                        </a:lnSpc>
                        <a:spcBef>
                          <a:spcPts val="0"/>
                        </a:spcBef>
                        <a:spcAft>
                          <a:spcPts val="0"/>
                        </a:spcAft>
                        <a:buFontTx/>
                        <a:buChar char="-"/>
                      </a:pPr>
                      <a:r>
                        <a:rPr lang="en-US" sz="1600" baseline="0" dirty="0">
                          <a:solidFill>
                            <a:srgbClr val="595959"/>
                          </a:solidFill>
                          <a:effectLst/>
                          <a:latin typeface="Arial"/>
                          <a:ea typeface="Calibri"/>
                          <a:cs typeface="Times New Roman"/>
                        </a:rPr>
                        <a:t>At the end of the school semester </a:t>
                      </a:r>
                      <a:endParaRPr lang="en-US" sz="1600" dirty="0">
                        <a:effectLst/>
                        <a:latin typeface="Calibri"/>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600" baseline="0" dirty="0">
                        <a:solidFill>
                          <a:schemeClr val="tx1"/>
                        </a:solidFill>
                        <a:effectLst/>
                        <a:latin typeface="+mn-lt"/>
                        <a:ea typeface="Calibri"/>
                        <a:cs typeface="Times New Roman"/>
                      </a:endParaRPr>
                    </a:p>
                    <a:p>
                      <a:pPr marL="0" marR="0">
                        <a:lnSpc>
                          <a:spcPct val="100000"/>
                        </a:lnSpc>
                        <a:spcBef>
                          <a:spcPts val="0"/>
                        </a:spcBef>
                        <a:spcAft>
                          <a:spcPts val="0"/>
                        </a:spcAft>
                      </a:pPr>
                      <a:r>
                        <a:rPr lang="en-US" sz="1600" baseline="0" dirty="0">
                          <a:solidFill>
                            <a:srgbClr val="595959"/>
                          </a:solidFill>
                          <a:effectLst/>
                          <a:latin typeface="Arial"/>
                          <a:ea typeface="Calibri"/>
                          <a:cs typeface="Times New Roman"/>
                        </a:rPr>
                        <a:t>Calculate the difference in average outcome in the intervention group minus the difference in average outcome in the comparison group before and after treatment (difference in differences method)</a:t>
                      </a:r>
                      <a:endParaRPr lang="en-US" sz="1600" baseline="0" dirty="0">
                        <a:solidFill>
                          <a:schemeClr val="tx1"/>
                        </a:solidFill>
                        <a:effectLst/>
                        <a:latin typeface="+mn-lt"/>
                        <a:ea typeface="Calibri"/>
                        <a:cs typeface="Times New Roman"/>
                      </a:endParaRPr>
                    </a:p>
                  </a:txBody>
                  <a:tcPr marL="58033" marR="580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909324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C9C3D-4784-4918-B573-0737043DCE57}"/>
              </a:ext>
            </a:extLst>
          </p:cNvPr>
          <p:cNvSpPr>
            <a:spLocks noGrp="1"/>
          </p:cNvSpPr>
          <p:nvPr>
            <p:ph type="title"/>
          </p:nvPr>
        </p:nvSpPr>
        <p:spPr>
          <a:xfrm>
            <a:off x="629957" y="447628"/>
            <a:ext cx="9404997" cy="630896"/>
          </a:xfrm>
        </p:spPr>
        <p:txBody>
          <a:bodyPr>
            <a:normAutofit/>
          </a:bodyPr>
          <a:lstStyle/>
          <a:p>
            <a:r>
              <a:rPr lang="en-US" sz="2900" dirty="0"/>
              <a:t>Small and Large Requirements for an Evaluation Plan</a:t>
            </a:r>
          </a:p>
        </p:txBody>
      </p:sp>
      <p:graphicFrame>
        <p:nvGraphicFramePr>
          <p:cNvPr id="3" name="Table 4">
            <a:extLst>
              <a:ext uri="{FF2B5EF4-FFF2-40B4-BE49-F238E27FC236}">
                <a16:creationId xmlns:a16="http://schemas.microsoft.com/office/drawing/2014/main" id="{04D6EA01-DB70-4EB1-A1AC-E591B5DC998C}"/>
              </a:ext>
            </a:extLst>
          </p:cNvPr>
          <p:cNvGraphicFramePr>
            <a:graphicFrameLocks noGrp="1"/>
          </p:cNvGraphicFramePr>
          <p:nvPr>
            <p:extLst>
              <p:ext uri="{D42A27DB-BD31-4B8C-83A1-F6EECF244321}">
                <p14:modId xmlns:p14="http://schemas.microsoft.com/office/powerpoint/2010/main" val="3374867188"/>
              </p:ext>
            </p:extLst>
          </p:nvPr>
        </p:nvGraphicFramePr>
        <p:xfrm>
          <a:off x="629958" y="1406769"/>
          <a:ext cx="10928996" cy="4607169"/>
        </p:xfrm>
        <a:graphic>
          <a:graphicData uri="http://schemas.openxmlformats.org/drawingml/2006/table">
            <a:tbl>
              <a:tblPr firstRow="1" bandRow="1">
                <a:tableStyleId>{21E4AEA4-8DFA-4A89-87EB-49C32662AFE0}</a:tableStyleId>
              </a:tblPr>
              <a:tblGrid>
                <a:gridCol w="3126751">
                  <a:extLst>
                    <a:ext uri="{9D8B030D-6E8A-4147-A177-3AD203B41FA5}">
                      <a16:colId xmlns:a16="http://schemas.microsoft.com/office/drawing/2014/main" val="3720709273"/>
                    </a:ext>
                  </a:extLst>
                </a:gridCol>
                <a:gridCol w="3787609">
                  <a:extLst>
                    <a:ext uri="{9D8B030D-6E8A-4147-A177-3AD203B41FA5}">
                      <a16:colId xmlns:a16="http://schemas.microsoft.com/office/drawing/2014/main" val="2813337999"/>
                    </a:ext>
                  </a:extLst>
                </a:gridCol>
                <a:gridCol w="4014636">
                  <a:extLst>
                    <a:ext uri="{9D8B030D-6E8A-4147-A177-3AD203B41FA5}">
                      <a16:colId xmlns:a16="http://schemas.microsoft.com/office/drawing/2014/main" val="2954794274"/>
                    </a:ext>
                  </a:extLst>
                </a:gridCol>
              </a:tblGrid>
              <a:tr h="584154">
                <a:tc>
                  <a:txBody>
                    <a:bodyPr/>
                    <a:lstStyle/>
                    <a:p>
                      <a:endParaRPr lang="en-US" sz="1800" dirty="0"/>
                    </a:p>
                  </a:txBody>
                  <a:tcPr marL="82265" marR="82265" marT="41132" marB="41132"/>
                </a:tc>
                <a:tc>
                  <a:txBody>
                    <a:bodyPr/>
                    <a:lstStyle/>
                    <a:p>
                      <a:r>
                        <a:rPr lang="en-US" sz="1800" dirty="0">
                          <a:solidFill>
                            <a:schemeClr val="bg2"/>
                          </a:solidFill>
                        </a:rPr>
                        <a:t>Small Grantees (&lt;$500,000)</a:t>
                      </a:r>
                    </a:p>
                  </a:txBody>
                  <a:tcPr marL="82265" marR="82265" marT="41132" marB="41132"/>
                </a:tc>
                <a:tc>
                  <a:txBody>
                    <a:bodyPr/>
                    <a:lstStyle/>
                    <a:p>
                      <a:r>
                        <a:rPr lang="en-US" sz="1800" dirty="0">
                          <a:solidFill>
                            <a:schemeClr val="bg2"/>
                          </a:solidFill>
                        </a:rPr>
                        <a:t>Large Grantees (&gt;$500,000)</a:t>
                      </a:r>
                    </a:p>
                  </a:txBody>
                  <a:tcPr marL="82265" marR="82265" marT="41132" marB="41132"/>
                </a:tc>
                <a:extLst>
                  <a:ext uri="{0D108BD9-81ED-4DB2-BD59-A6C34878D82A}">
                    <a16:rowId xmlns:a16="http://schemas.microsoft.com/office/drawing/2014/main" val="2156611786"/>
                  </a:ext>
                </a:extLst>
              </a:tr>
              <a:tr h="1427353">
                <a:tc>
                  <a:txBody>
                    <a:bodyPr/>
                    <a:lstStyle/>
                    <a:p>
                      <a:r>
                        <a:rPr lang="en-US" sz="1800" dirty="0"/>
                        <a:t>When are grantees required to conduct an evaluation?</a:t>
                      </a:r>
                    </a:p>
                  </a:txBody>
                  <a:tcPr marL="82265" marR="82265" marT="41132" marB="41132"/>
                </a:tc>
                <a:tc>
                  <a:txBody>
                    <a:bodyPr/>
                    <a:lstStyle/>
                    <a:p>
                      <a:r>
                        <a:rPr lang="en-US" sz="1800" dirty="0"/>
                        <a:t>During 2</a:t>
                      </a:r>
                      <a:r>
                        <a:rPr lang="en-US" sz="1800" baseline="30000" dirty="0"/>
                        <a:t>nd</a:t>
                      </a:r>
                      <a:r>
                        <a:rPr lang="en-US" sz="1800" dirty="0"/>
                        <a:t> competitive grant cycle, and all following competitive cycles.</a:t>
                      </a:r>
                    </a:p>
                  </a:txBody>
                  <a:tcPr marL="82265" marR="82265" marT="41132" marB="4113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During 2</a:t>
                      </a:r>
                      <a:r>
                        <a:rPr lang="en-US" sz="1800" baseline="30000" dirty="0"/>
                        <a:t>nd</a:t>
                      </a:r>
                      <a:r>
                        <a:rPr lang="en-US" sz="1800" dirty="0"/>
                        <a:t> competitive grant cycle, and all following competitive cycles.</a:t>
                      </a:r>
                    </a:p>
                  </a:txBody>
                  <a:tcPr marL="82265" marR="82265" marT="41132" marB="41132"/>
                </a:tc>
                <a:extLst>
                  <a:ext uri="{0D108BD9-81ED-4DB2-BD59-A6C34878D82A}">
                    <a16:rowId xmlns:a16="http://schemas.microsoft.com/office/drawing/2014/main" val="2516708619"/>
                  </a:ext>
                </a:extLst>
              </a:tr>
              <a:tr h="1005754">
                <a:tc>
                  <a:txBody>
                    <a:bodyPr/>
                    <a:lstStyle/>
                    <a:p>
                      <a:r>
                        <a:rPr lang="en-US" sz="1800" dirty="0"/>
                        <a:t>When must evaluation plans be approved?</a:t>
                      </a:r>
                    </a:p>
                  </a:txBody>
                  <a:tcPr marL="82265" marR="82265" marT="41132" marB="41132"/>
                </a:tc>
                <a:tc>
                  <a:txBody>
                    <a:bodyPr/>
                    <a:lstStyle/>
                    <a:p>
                      <a:r>
                        <a:rPr lang="en-US" sz="1800" kern="1200" dirty="0">
                          <a:solidFill>
                            <a:schemeClr val="dk1"/>
                          </a:solidFill>
                          <a:effectLst/>
                          <a:latin typeface="+mn-lt"/>
                          <a:ea typeface="+mn-ea"/>
                          <a:cs typeface="+mn-cs"/>
                        </a:rPr>
                        <a:t>By the end of the first year of the second grant cycle.</a:t>
                      </a:r>
                      <a:endParaRPr lang="en-US" sz="1800" dirty="0"/>
                    </a:p>
                  </a:txBody>
                  <a:tcPr marL="82265" marR="82265" marT="41132" marB="41132"/>
                </a:tc>
                <a:tc>
                  <a:txBody>
                    <a:bodyPr/>
                    <a:lstStyle/>
                    <a:p>
                      <a:r>
                        <a:rPr lang="en-US" sz="1800" kern="1200" dirty="0">
                          <a:solidFill>
                            <a:schemeClr val="dk1"/>
                          </a:solidFill>
                          <a:effectLst/>
                          <a:latin typeface="+mn-lt"/>
                          <a:ea typeface="+mn-ea"/>
                          <a:cs typeface="+mn-cs"/>
                        </a:rPr>
                        <a:t>By the end of the first year of the second grant cycle.</a:t>
                      </a:r>
                      <a:endParaRPr lang="en-US" sz="1800" dirty="0"/>
                    </a:p>
                  </a:txBody>
                  <a:tcPr marL="82265" marR="82265" marT="41132" marB="41132"/>
                </a:tc>
                <a:extLst>
                  <a:ext uri="{0D108BD9-81ED-4DB2-BD59-A6C34878D82A}">
                    <a16:rowId xmlns:a16="http://schemas.microsoft.com/office/drawing/2014/main" val="515724742"/>
                  </a:ext>
                </a:extLst>
              </a:tr>
              <a:tr h="1005754">
                <a:tc>
                  <a:txBody>
                    <a:bodyPr/>
                    <a:lstStyle/>
                    <a:p>
                      <a:r>
                        <a:rPr lang="en-US" sz="1800" dirty="0"/>
                        <a:t>What evaluation design is required?</a:t>
                      </a:r>
                    </a:p>
                  </a:txBody>
                  <a:tcPr marL="82265" marR="82265" marT="41132" marB="41132"/>
                </a:tc>
                <a:tc>
                  <a:txBody>
                    <a:bodyPr/>
                    <a:lstStyle/>
                    <a:p>
                      <a:r>
                        <a:rPr lang="en-US" sz="1800" dirty="0"/>
                        <a:t>Any design (e.g., process, non-experimental outcomes).</a:t>
                      </a:r>
                    </a:p>
                  </a:txBody>
                  <a:tcPr marL="82265" marR="82265" marT="41132" marB="41132"/>
                </a:tc>
                <a:tc>
                  <a:txBody>
                    <a:bodyPr/>
                    <a:lstStyle/>
                    <a:p>
                      <a:r>
                        <a:rPr lang="en-US" sz="1800" dirty="0"/>
                        <a:t>Impact evaluation (quasi-experimental or experimental)</a:t>
                      </a:r>
                    </a:p>
                  </a:txBody>
                  <a:tcPr marL="82265" marR="82265" marT="41132" marB="41132"/>
                </a:tc>
                <a:extLst>
                  <a:ext uri="{0D108BD9-81ED-4DB2-BD59-A6C34878D82A}">
                    <a16:rowId xmlns:a16="http://schemas.microsoft.com/office/drawing/2014/main" val="3573601746"/>
                  </a:ext>
                </a:extLst>
              </a:tr>
              <a:tr h="584154">
                <a:tc>
                  <a:txBody>
                    <a:bodyPr/>
                    <a:lstStyle/>
                    <a:p>
                      <a:r>
                        <a:rPr lang="en-US" sz="1800" dirty="0"/>
                        <a:t>What type of evaluator?</a:t>
                      </a:r>
                    </a:p>
                  </a:txBody>
                  <a:tcPr marL="82265" marR="82265" marT="41132" marB="41132"/>
                </a:tc>
                <a:tc>
                  <a:txBody>
                    <a:bodyPr/>
                    <a:lstStyle/>
                    <a:p>
                      <a:r>
                        <a:rPr lang="en-US" sz="1800" dirty="0"/>
                        <a:t>Internal or external evaluator.</a:t>
                      </a:r>
                    </a:p>
                  </a:txBody>
                  <a:tcPr marL="82265" marR="82265" marT="41132" marB="41132"/>
                </a:tc>
                <a:tc>
                  <a:txBody>
                    <a:bodyPr/>
                    <a:lstStyle/>
                    <a:p>
                      <a:r>
                        <a:rPr lang="en-US" sz="1800" dirty="0"/>
                        <a:t>External evaluator.</a:t>
                      </a:r>
                    </a:p>
                  </a:txBody>
                  <a:tcPr marL="82265" marR="82265" marT="41132" marB="41132"/>
                </a:tc>
                <a:extLst>
                  <a:ext uri="{0D108BD9-81ED-4DB2-BD59-A6C34878D82A}">
                    <a16:rowId xmlns:a16="http://schemas.microsoft.com/office/drawing/2014/main" val="1504996811"/>
                  </a:ext>
                </a:extLst>
              </a:tr>
            </a:tbl>
          </a:graphicData>
        </a:graphic>
      </p:graphicFrame>
    </p:spTree>
    <p:extLst>
      <p:ext uri="{BB962C8B-B14F-4D97-AF65-F5344CB8AC3E}">
        <p14:creationId xmlns:p14="http://schemas.microsoft.com/office/powerpoint/2010/main" val="6601785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C9C3D-4784-4918-B573-0737043DCE57}"/>
              </a:ext>
            </a:extLst>
          </p:cNvPr>
          <p:cNvSpPr>
            <a:spLocks noGrp="1"/>
          </p:cNvSpPr>
          <p:nvPr>
            <p:ph type="title"/>
          </p:nvPr>
        </p:nvSpPr>
        <p:spPr>
          <a:xfrm>
            <a:off x="726833" y="626015"/>
            <a:ext cx="7995136" cy="417340"/>
          </a:xfrm>
        </p:spPr>
        <p:txBody>
          <a:bodyPr>
            <a:normAutofit fontScale="90000"/>
          </a:bodyPr>
          <a:lstStyle/>
          <a:p>
            <a:r>
              <a:rPr lang="en-US" dirty="0"/>
              <a:t>Alternative Evaluation Approach (AEA)</a:t>
            </a:r>
          </a:p>
        </p:txBody>
      </p:sp>
      <p:sp>
        <p:nvSpPr>
          <p:cNvPr id="5" name="Text Placeholder 1">
            <a:extLst>
              <a:ext uri="{FF2B5EF4-FFF2-40B4-BE49-F238E27FC236}">
                <a16:creationId xmlns:a16="http://schemas.microsoft.com/office/drawing/2014/main" id="{344D0D86-10A1-4D93-A25A-643C40B0310C}"/>
              </a:ext>
            </a:extLst>
          </p:cNvPr>
          <p:cNvSpPr>
            <a:spLocks noGrp="1"/>
          </p:cNvSpPr>
          <p:nvPr>
            <p:ph type="body" sz="quarter" idx="18"/>
          </p:nvPr>
        </p:nvSpPr>
        <p:spPr>
          <a:xfrm>
            <a:off x="1871736" y="1659849"/>
            <a:ext cx="7349602" cy="2920439"/>
          </a:xfrm>
        </p:spPr>
        <p:txBody>
          <a:bodyPr>
            <a:noAutofit/>
          </a:bodyPr>
          <a:lstStyle/>
          <a:p>
            <a:pPr marL="216694" lvl="1" indent="0">
              <a:buNone/>
            </a:pPr>
            <a:endParaRPr lang="en-US" sz="1800" dirty="0"/>
          </a:p>
          <a:p>
            <a:endParaRPr lang="en-US" sz="1800" dirty="0"/>
          </a:p>
          <a:p>
            <a:endParaRPr lang="en-US" sz="1800" dirty="0"/>
          </a:p>
          <a:p>
            <a:endParaRPr lang="en-US" sz="1800" dirty="0"/>
          </a:p>
        </p:txBody>
      </p:sp>
      <p:graphicFrame>
        <p:nvGraphicFramePr>
          <p:cNvPr id="7" name="Table 7">
            <a:extLst>
              <a:ext uri="{FF2B5EF4-FFF2-40B4-BE49-F238E27FC236}">
                <a16:creationId xmlns:a16="http://schemas.microsoft.com/office/drawing/2014/main" id="{2CD8E7F9-B1B9-49C8-AA7D-5E76C85467E8}"/>
              </a:ext>
            </a:extLst>
          </p:cNvPr>
          <p:cNvGraphicFramePr>
            <a:graphicFrameLocks noGrp="1"/>
          </p:cNvGraphicFramePr>
          <p:nvPr>
            <p:extLst>
              <p:ext uri="{D42A27DB-BD31-4B8C-83A1-F6EECF244321}">
                <p14:modId xmlns:p14="http://schemas.microsoft.com/office/powerpoint/2010/main" val="1144906282"/>
              </p:ext>
            </p:extLst>
          </p:nvPr>
        </p:nvGraphicFramePr>
        <p:xfrm>
          <a:off x="726832" y="1301262"/>
          <a:ext cx="10714891" cy="4747846"/>
        </p:xfrm>
        <a:graphic>
          <a:graphicData uri="http://schemas.openxmlformats.org/drawingml/2006/table">
            <a:tbl>
              <a:tblPr firstRow="1" bandRow="1">
                <a:tableStyleId>{21E4AEA4-8DFA-4A89-87EB-49C32662AFE0}</a:tableStyleId>
              </a:tblPr>
              <a:tblGrid>
                <a:gridCol w="2264852">
                  <a:extLst>
                    <a:ext uri="{9D8B030D-6E8A-4147-A177-3AD203B41FA5}">
                      <a16:colId xmlns:a16="http://schemas.microsoft.com/office/drawing/2014/main" val="858586547"/>
                    </a:ext>
                  </a:extLst>
                </a:gridCol>
                <a:gridCol w="1224553">
                  <a:extLst>
                    <a:ext uri="{9D8B030D-6E8A-4147-A177-3AD203B41FA5}">
                      <a16:colId xmlns:a16="http://schemas.microsoft.com/office/drawing/2014/main" val="2237032882"/>
                    </a:ext>
                  </a:extLst>
                </a:gridCol>
                <a:gridCol w="7225486">
                  <a:extLst>
                    <a:ext uri="{9D8B030D-6E8A-4147-A177-3AD203B41FA5}">
                      <a16:colId xmlns:a16="http://schemas.microsoft.com/office/drawing/2014/main" val="1803763753"/>
                    </a:ext>
                  </a:extLst>
                </a:gridCol>
              </a:tblGrid>
              <a:tr h="617133">
                <a:tc>
                  <a:txBody>
                    <a:bodyPr/>
                    <a:lstStyle/>
                    <a:p>
                      <a:r>
                        <a:rPr lang="en-US" sz="1800" dirty="0">
                          <a:solidFill>
                            <a:schemeClr val="bg2"/>
                          </a:solidFill>
                        </a:rPr>
                        <a:t>AEA</a:t>
                      </a:r>
                    </a:p>
                  </a:txBody>
                  <a:tcPr marL="68580" marR="68580" marT="34290" marB="34290"/>
                </a:tc>
                <a:tc>
                  <a:txBody>
                    <a:bodyPr/>
                    <a:lstStyle/>
                    <a:p>
                      <a:r>
                        <a:rPr lang="en-US" sz="1800" dirty="0">
                          <a:solidFill>
                            <a:schemeClr val="bg2"/>
                          </a:solidFill>
                        </a:rPr>
                        <a:t>Grantee</a:t>
                      </a:r>
                    </a:p>
                  </a:txBody>
                  <a:tcPr marL="68580" marR="68580" marT="34290" marB="34290"/>
                </a:tc>
                <a:tc>
                  <a:txBody>
                    <a:bodyPr/>
                    <a:lstStyle/>
                    <a:p>
                      <a:r>
                        <a:rPr lang="en-US" sz="1800" dirty="0">
                          <a:solidFill>
                            <a:schemeClr val="bg2"/>
                          </a:solidFill>
                        </a:rPr>
                        <a:t>Justification</a:t>
                      </a:r>
                    </a:p>
                  </a:txBody>
                  <a:tcPr marL="68580" marR="68580" marT="34290" marB="34290"/>
                </a:tc>
                <a:extLst>
                  <a:ext uri="{0D108BD9-81ED-4DB2-BD59-A6C34878D82A}">
                    <a16:rowId xmlns:a16="http://schemas.microsoft.com/office/drawing/2014/main" val="2182413095"/>
                  </a:ext>
                </a:extLst>
              </a:tr>
              <a:tr h="962076">
                <a:tc>
                  <a:txBody>
                    <a:bodyPr/>
                    <a:lstStyle/>
                    <a:p>
                      <a:r>
                        <a:rPr lang="en-US" sz="1800" dirty="0"/>
                        <a:t>Funding threshold</a:t>
                      </a:r>
                    </a:p>
                  </a:txBody>
                  <a:tcPr marL="68580" marR="68580" marT="34290" marB="34290"/>
                </a:tc>
                <a:tc>
                  <a:txBody>
                    <a:bodyPr/>
                    <a:lstStyle/>
                    <a:p>
                      <a:r>
                        <a:rPr lang="en-US" sz="1800" dirty="0"/>
                        <a:t>Large</a:t>
                      </a:r>
                    </a:p>
                  </a:txBody>
                  <a:tcPr marL="68580" marR="68580" marT="34290" marB="34290"/>
                </a:tc>
                <a:tc>
                  <a:txBody>
                    <a:bodyPr/>
                    <a:lstStyle/>
                    <a:p>
                      <a:r>
                        <a:rPr lang="en-US" sz="1800" dirty="0"/>
                        <a:t> - Grantees who receive an average of less than $1 million per year can request to be exempt from the large grantee requirements and conduct an internal non-impact evaluation.</a:t>
                      </a:r>
                    </a:p>
                  </a:txBody>
                  <a:tcPr marL="68580" marR="68580" marT="34290" marB="34290"/>
                </a:tc>
                <a:extLst>
                  <a:ext uri="{0D108BD9-81ED-4DB2-BD59-A6C34878D82A}">
                    <a16:rowId xmlns:a16="http://schemas.microsoft.com/office/drawing/2014/main" val="305255301"/>
                  </a:ext>
                </a:extLst>
              </a:tr>
              <a:tr h="986463">
                <a:tc>
                  <a:txBody>
                    <a:bodyPr/>
                    <a:lstStyle/>
                    <a:p>
                      <a:r>
                        <a:rPr lang="en-US" sz="1800" dirty="0"/>
                        <a:t>Previous impact evaluation</a:t>
                      </a:r>
                    </a:p>
                  </a:txBody>
                  <a:tcPr marL="68580" marR="68580" marT="34290" marB="34290"/>
                </a:tc>
                <a:tc>
                  <a:txBody>
                    <a:bodyPr/>
                    <a:lstStyle/>
                    <a:p>
                      <a:r>
                        <a:rPr lang="en-US" sz="1800" dirty="0"/>
                        <a:t>Large</a:t>
                      </a:r>
                    </a:p>
                  </a:txBody>
                  <a:tcPr marL="68580" marR="68580" marT="34290" marB="34290"/>
                </a:tc>
                <a:tc>
                  <a:txBody>
                    <a:bodyPr/>
                    <a:lstStyle/>
                    <a:p>
                      <a:r>
                        <a:rPr lang="en-US" sz="1800" dirty="0"/>
                        <a:t> - Previously conducted an impact evaluation with demonstrated evidence of effectiveness (i.e., Strong or Moderate evidence).</a:t>
                      </a:r>
                    </a:p>
                  </a:txBody>
                  <a:tcPr marL="68580" marR="68580" marT="34290" marB="34290"/>
                </a:tc>
                <a:extLst>
                  <a:ext uri="{0D108BD9-81ED-4DB2-BD59-A6C34878D82A}">
                    <a16:rowId xmlns:a16="http://schemas.microsoft.com/office/drawing/2014/main" val="473377827"/>
                  </a:ext>
                </a:extLst>
              </a:tr>
              <a:tr h="2182174">
                <a:tc>
                  <a:txBody>
                    <a:bodyPr/>
                    <a:lstStyle/>
                    <a:p>
                      <a:r>
                        <a:rPr lang="en-US" sz="1800" dirty="0"/>
                        <a:t>AmeriCorps National Evaluation</a:t>
                      </a:r>
                    </a:p>
                  </a:txBody>
                  <a:tcPr marL="68580" marR="68580" marT="34290" marB="34290"/>
                </a:tc>
                <a:tc>
                  <a:txBody>
                    <a:bodyPr/>
                    <a:lstStyle/>
                    <a:p>
                      <a:r>
                        <a:rPr lang="en-US" sz="1800" dirty="0"/>
                        <a:t>Large or Small</a:t>
                      </a:r>
                    </a:p>
                  </a:txBody>
                  <a:tcPr marL="68580" marR="68580" marT="34290" marB="34290"/>
                </a:tc>
                <a:tc>
                  <a:txBody>
                    <a:bodyPr/>
                    <a:lstStyle/>
                    <a:p>
                      <a:r>
                        <a:rPr lang="en-US" sz="1800" dirty="0"/>
                        <a:t> - Grantees participating in an AmeriCorps’ Office of Research and Evaluation national evaluation (i.e., bundled evaluation or Return on Investment) that will not be completed during current grant cycle</a:t>
                      </a:r>
                    </a:p>
                    <a:p>
                      <a:r>
                        <a:rPr lang="en-US" sz="1800" dirty="0"/>
                        <a:t> - Large grantees can also request this if the national evaluation’s design does not fulfill the requirements for a large grantee.</a:t>
                      </a:r>
                    </a:p>
                  </a:txBody>
                  <a:tcPr marL="68580" marR="68580" marT="34290" marB="34290"/>
                </a:tc>
                <a:extLst>
                  <a:ext uri="{0D108BD9-81ED-4DB2-BD59-A6C34878D82A}">
                    <a16:rowId xmlns:a16="http://schemas.microsoft.com/office/drawing/2014/main" val="1156520450"/>
                  </a:ext>
                </a:extLst>
              </a:tr>
            </a:tbl>
          </a:graphicData>
        </a:graphic>
      </p:graphicFrame>
    </p:spTree>
    <p:extLst>
      <p:ext uri="{BB962C8B-B14F-4D97-AF65-F5344CB8AC3E}">
        <p14:creationId xmlns:p14="http://schemas.microsoft.com/office/powerpoint/2010/main" val="42088115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C9C3D-4784-4918-B573-0737043DCE57}"/>
              </a:ext>
            </a:extLst>
          </p:cNvPr>
          <p:cNvSpPr>
            <a:spLocks noGrp="1"/>
          </p:cNvSpPr>
          <p:nvPr>
            <p:ph type="title"/>
          </p:nvPr>
        </p:nvSpPr>
        <p:spPr>
          <a:xfrm>
            <a:off x="550986" y="553375"/>
            <a:ext cx="10245968" cy="581376"/>
          </a:xfrm>
        </p:spPr>
        <p:txBody>
          <a:bodyPr>
            <a:normAutofit/>
          </a:bodyPr>
          <a:lstStyle/>
          <a:p>
            <a:r>
              <a:rPr lang="en-US" sz="2900" dirty="0"/>
              <a:t>Alternative Evaluation Approach (AEA) – continued </a:t>
            </a:r>
          </a:p>
        </p:txBody>
      </p:sp>
      <p:sp>
        <p:nvSpPr>
          <p:cNvPr id="5" name="Text Placeholder 1">
            <a:extLst>
              <a:ext uri="{FF2B5EF4-FFF2-40B4-BE49-F238E27FC236}">
                <a16:creationId xmlns:a16="http://schemas.microsoft.com/office/drawing/2014/main" id="{344D0D86-10A1-4D93-A25A-643C40B0310C}"/>
              </a:ext>
            </a:extLst>
          </p:cNvPr>
          <p:cNvSpPr>
            <a:spLocks noGrp="1"/>
          </p:cNvSpPr>
          <p:nvPr>
            <p:ph type="body" sz="quarter" idx="18"/>
          </p:nvPr>
        </p:nvSpPr>
        <p:spPr>
          <a:xfrm>
            <a:off x="1871736" y="1659849"/>
            <a:ext cx="7349602" cy="2920439"/>
          </a:xfrm>
        </p:spPr>
        <p:txBody>
          <a:bodyPr>
            <a:noAutofit/>
          </a:bodyPr>
          <a:lstStyle/>
          <a:p>
            <a:pPr marL="216694" lvl="1" indent="0">
              <a:buNone/>
            </a:pPr>
            <a:endParaRPr lang="en-US" sz="1800" dirty="0"/>
          </a:p>
          <a:p>
            <a:endParaRPr lang="en-US" sz="1800" dirty="0"/>
          </a:p>
          <a:p>
            <a:endParaRPr lang="en-US" sz="1800" dirty="0"/>
          </a:p>
          <a:p>
            <a:endParaRPr lang="en-US" sz="1800" dirty="0"/>
          </a:p>
        </p:txBody>
      </p:sp>
      <p:graphicFrame>
        <p:nvGraphicFramePr>
          <p:cNvPr id="7" name="Table 7">
            <a:extLst>
              <a:ext uri="{FF2B5EF4-FFF2-40B4-BE49-F238E27FC236}">
                <a16:creationId xmlns:a16="http://schemas.microsoft.com/office/drawing/2014/main" id="{2CD8E7F9-B1B9-49C8-AA7D-5E76C85467E8}"/>
              </a:ext>
            </a:extLst>
          </p:cNvPr>
          <p:cNvGraphicFramePr>
            <a:graphicFrameLocks noGrp="1"/>
          </p:cNvGraphicFramePr>
          <p:nvPr>
            <p:extLst>
              <p:ext uri="{D42A27DB-BD31-4B8C-83A1-F6EECF244321}">
                <p14:modId xmlns:p14="http://schemas.microsoft.com/office/powerpoint/2010/main" val="3335917648"/>
              </p:ext>
            </p:extLst>
          </p:nvPr>
        </p:nvGraphicFramePr>
        <p:xfrm>
          <a:off x="550986" y="1453663"/>
          <a:ext cx="11007968" cy="4560274"/>
        </p:xfrm>
        <a:graphic>
          <a:graphicData uri="http://schemas.openxmlformats.org/drawingml/2006/table">
            <a:tbl>
              <a:tblPr firstRow="1" bandRow="1">
                <a:tableStyleId>{21E4AEA4-8DFA-4A89-87EB-49C32662AFE0}</a:tableStyleId>
              </a:tblPr>
              <a:tblGrid>
                <a:gridCol w="2326800">
                  <a:extLst>
                    <a:ext uri="{9D8B030D-6E8A-4147-A177-3AD203B41FA5}">
                      <a16:colId xmlns:a16="http://schemas.microsoft.com/office/drawing/2014/main" val="858586547"/>
                    </a:ext>
                  </a:extLst>
                </a:gridCol>
                <a:gridCol w="1171962">
                  <a:extLst>
                    <a:ext uri="{9D8B030D-6E8A-4147-A177-3AD203B41FA5}">
                      <a16:colId xmlns:a16="http://schemas.microsoft.com/office/drawing/2014/main" val="2237032882"/>
                    </a:ext>
                  </a:extLst>
                </a:gridCol>
                <a:gridCol w="7509206">
                  <a:extLst>
                    <a:ext uri="{9D8B030D-6E8A-4147-A177-3AD203B41FA5}">
                      <a16:colId xmlns:a16="http://schemas.microsoft.com/office/drawing/2014/main" val="1803763753"/>
                    </a:ext>
                  </a:extLst>
                </a:gridCol>
              </a:tblGrid>
              <a:tr h="522991">
                <a:tc>
                  <a:txBody>
                    <a:bodyPr/>
                    <a:lstStyle/>
                    <a:p>
                      <a:r>
                        <a:rPr lang="en-US" sz="1800" dirty="0">
                          <a:solidFill>
                            <a:schemeClr val="bg2"/>
                          </a:solidFill>
                        </a:rPr>
                        <a:t>AEA</a:t>
                      </a:r>
                    </a:p>
                  </a:txBody>
                  <a:tcPr marL="68580" marR="68580" marT="34290" marB="34290"/>
                </a:tc>
                <a:tc>
                  <a:txBody>
                    <a:bodyPr/>
                    <a:lstStyle/>
                    <a:p>
                      <a:r>
                        <a:rPr lang="en-US" sz="1800" dirty="0">
                          <a:solidFill>
                            <a:schemeClr val="bg2"/>
                          </a:solidFill>
                        </a:rPr>
                        <a:t>Grantee</a:t>
                      </a:r>
                    </a:p>
                  </a:txBody>
                  <a:tcPr marL="68580" marR="68580" marT="34290" marB="34290"/>
                </a:tc>
                <a:tc>
                  <a:txBody>
                    <a:bodyPr/>
                    <a:lstStyle/>
                    <a:p>
                      <a:r>
                        <a:rPr lang="en-US" sz="1800" dirty="0">
                          <a:solidFill>
                            <a:schemeClr val="bg2"/>
                          </a:solidFill>
                        </a:rPr>
                        <a:t>Justification</a:t>
                      </a:r>
                    </a:p>
                  </a:txBody>
                  <a:tcPr marL="68580" marR="68580" marT="34290" marB="34290"/>
                </a:tc>
                <a:extLst>
                  <a:ext uri="{0D108BD9-81ED-4DB2-BD59-A6C34878D82A}">
                    <a16:rowId xmlns:a16="http://schemas.microsoft.com/office/drawing/2014/main" val="2182413095"/>
                  </a:ext>
                </a:extLst>
              </a:tr>
              <a:tr h="1345761">
                <a:tc>
                  <a:txBody>
                    <a:bodyPr/>
                    <a:lstStyle/>
                    <a:p>
                      <a:r>
                        <a:rPr lang="en-US" sz="1800" dirty="0"/>
                        <a:t>Structure of program or grantee organization</a:t>
                      </a:r>
                    </a:p>
                  </a:txBody>
                  <a:tcPr marL="68580" marR="68580" marT="34290" marB="34290"/>
                </a:tc>
                <a:tc>
                  <a:txBody>
                    <a:bodyPr/>
                    <a:lstStyle/>
                    <a:p>
                      <a:r>
                        <a:rPr lang="en-US" sz="1800" dirty="0"/>
                        <a:t>Large</a:t>
                      </a:r>
                    </a:p>
                  </a:txBody>
                  <a:tcPr marL="68580" marR="68580" marT="34290" marB="34290"/>
                </a:tc>
                <a:tc>
                  <a:txBody>
                    <a:bodyPr/>
                    <a:lstStyle/>
                    <a:p>
                      <a:r>
                        <a:rPr lang="en-US" sz="1800" dirty="0"/>
                        <a:t> - Insurmountable challenges forming a comparison group.</a:t>
                      </a:r>
                    </a:p>
                    <a:p>
                      <a:r>
                        <a:rPr lang="en-US" sz="1800" dirty="0"/>
                        <a:t> - Significant changes to program design.</a:t>
                      </a:r>
                    </a:p>
                  </a:txBody>
                  <a:tcPr marL="68580" marR="68580" marT="34290" marB="34290"/>
                </a:tc>
                <a:extLst>
                  <a:ext uri="{0D108BD9-81ED-4DB2-BD59-A6C34878D82A}">
                    <a16:rowId xmlns:a16="http://schemas.microsoft.com/office/drawing/2014/main" val="83705705"/>
                  </a:ext>
                </a:extLst>
              </a:tr>
              <a:tr h="1345761">
                <a:tc>
                  <a:txBody>
                    <a:bodyPr/>
                    <a:lstStyle/>
                    <a:p>
                      <a:r>
                        <a:rPr lang="en-US" sz="1800" dirty="0"/>
                        <a:t>Replication</a:t>
                      </a:r>
                    </a:p>
                  </a:txBody>
                  <a:tcPr marL="68580" marR="68580" marT="34290" marB="34290"/>
                </a:tc>
                <a:tc>
                  <a:txBody>
                    <a:bodyPr/>
                    <a:lstStyle/>
                    <a:p>
                      <a:r>
                        <a:rPr lang="en-US" sz="1800" dirty="0"/>
                        <a:t>Large</a:t>
                      </a:r>
                    </a:p>
                  </a:txBody>
                  <a:tcPr marL="68580" marR="68580" marT="34290" marB="34290"/>
                </a:tc>
                <a:tc>
                  <a:txBody>
                    <a:bodyPr/>
                    <a:lstStyle/>
                    <a:p>
                      <a:r>
                        <a:rPr lang="en-US" sz="1800" dirty="0"/>
                        <a:t> - Implementing an evidence-based intervention with fidelity in a new setting.</a:t>
                      </a:r>
                    </a:p>
                    <a:p>
                      <a:r>
                        <a:rPr lang="en-US" sz="1800" dirty="0"/>
                        <a:t> - A grantee’s application must be assessed at the Strong or Moderate evidence level.</a:t>
                      </a:r>
                    </a:p>
                  </a:txBody>
                  <a:tcPr marL="68580" marR="68580" marT="34290" marB="34290"/>
                </a:tc>
                <a:extLst>
                  <a:ext uri="{0D108BD9-81ED-4DB2-BD59-A6C34878D82A}">
                    <a16:rowId xmlns:a16="http://schemas.microsoft.com/office/drawing/2014/main" val="1596852824"/>
                  </a:ext>
                </a:extLst>
              </a:tr>
              <a:tr h="1345761">
                <a:tc>
                  <a:txBody>
                    <a:bodyPr/>
                    <a:lstStyle/>
                    <a:p>
                      <a:r>
                        <a:rPr lang="en-US" sz="1800" dirty="0"/>
                        <a:t>Timing</a:t>
                      </a:r>
                    </a:p>
                  </a:txBody>
                  <a:tcPr marL="68580" marR="68580" marT="34290" marB="34290"/>
                </a:tc>
                <a:tc>
                  <a:txBody>
                    <a:bodyPr/>
                    <a:lstStyle/>
                    <a:p>
                      <a:r>
                        <a:rPr lang="en-US" sz="1800" dirty="0"/>
                        <a:t>Large or Small</a:t>
                      </a:r>
                    </a:p>
                  </a:txBody>
                  <a:tcPr marL="68580" marR="68580" marT="34290" marB="34290"/>
                </a:tc>
                <a:tc>
                  <a:txBody>
                    <a:bodyPr/>
                    <a:lstStyle/>
                    <a:p>
                      <a:r>
                        <a:rPr lang="en-US" sz="1800" dirty="0"/>
                        <a:t> - Evaluation will not be completed by end of current grant cycle.</a:t>
                      </a:r>
                    </a:p>
                    <a:p>
                      <a:r>
                        <a:rPr lang="en-US" sz="1800" dirty="0"/>
                        <a:t> - AEA approval required only if an interim evaluation report will not meet evaluation requirements.</a:t>
                      </a:r>
                    </a:p>
                  </a:txBody>
                  <a:tcPr marL="68580" marR="68580" marT="34290" marB="34290"/>
                </a:tc>
                <a:extLst>
                  <a:ext uri="{0D108BD9-81ED-4DB2-BD59-A6C34878D82A}">
                    <a16:rowId xmlns:a16="http://schemas.microsoft.com/office/drawing/2014/main" val="1594010894"/>
                  </a:ext>
                </a:extLst>
              </a:tr>
            </a:tbl>
          </a:graphicData>
        </a:graphic>
      </p:graphicFrame>
    </p:spTree>
    <p:extLst>
      <p:ext uri="{BB962C8B-B14F-4D97-AF65-F5344CB8AC3E}">
        <p14:creationId xmlns:p14="http://schemas.microsoft.com/office/powerpoint/2010/main" val="8947446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46E5633-9602-A437-E3BB-59D2B8B72FF4}"/>
              </a:ext>
            </a:extLst>
          </p:cNvPr>
          <p:cNvSpPr>
            <a:spLocks noGrp="1"/>
          </p:cNvSpPr>
          <p:nvPr>
            <p:ph type="body" sz="quarter" idx="18"/>
          </p:nvPr>
        </p:nvSpPr>
        <p:spPr>
          <a:xfrm>
            <a:off x="484858" y="1078523"/>
            <a:ext cx="11273387" cy="5212436"/>
          </a:xfrm>
        </p:spPr>
        <p:txBody>
          <a:bodyPr>
            <a:normAutofit/>
          </a:bodyPr>
          <a:lstStyle/>
          <a:p>
            <a:r>
              <a:rPr lang="en-US" sz="2400" dirty="0"/>
              <a:t>Resources for State and National Direct Grantees</a:t>
            </a:r>
          </a:p>
          <a:p>
            <a:pPr marL="258366" indent="0">
              <a:buNone/>
            </a:pPr>
            <a:r>
              <a:rPr lang="en-US" sz="2400" dirty="0">
                <a:hlinkClick r:id="rId3"/>
              </a:rPr>
              <a:t>https://americorps.gov/grantees-sponsors/directs-territories-tribes?field_document_type_tax_target_id=19756#resources</a:t>
            </a:r>
            <a:r>
              <a:rPr lang="en-US" sz="2400" dirty="0"/>
              <a:t> </a:t>
            </a:r>
          </a:p>
          <a:p>
            <a:pPr lvl="1"/>
            <a:r>
              <a:rPr lang="en-US" sz="2000" dirty="0"/>
              <a:t>This page includes information about the following:</a:t>
            </a:r>
          </a:p>
          <a:p>
            <a:pPr lvl="2"/>
            <a:r>
              <a:rPr lang="en-US" sz="1800" dirty="0"/>
              <a:t>AEA Guidance and Request Form</a:t>
            </a:r>
          </a:p>
          <a:p>
            <a:pPr lvl="2"/>
            <a:r>
              <a:rPr lang="en-US" sz="1800" dirty="0"/>
              <a:t>Evaluation FAQs</a:t>
            </a:r>
          </a:p>
          <a:p>
            <a:pPr lvl="2"/>
            <a:r>
              <a:rPr lang="en-US" sz="1800" dirty="0"/>
              <a:t>Evaluation Plan Template</a:t>
            </a:r>
          </a:p>
          <a:p>
            <a:pPr lvl="2"/>
            <a:r>
              <a:rPr lang="en-US" sz="1800" dirty="0"/>
              <a:t>Evaluation Requirements</a:t>
            </a:r>
          </a:p>
          <a:p>
            <a:r>
              <a:rPr lang="en-US" sz="2400" dirty="0"/>
              <a:t>ASN – Evaluation Resources</a:t>
            </a:r>
          </a:p>
          <a:p>
            <a:pPr marL="288925" lvl="1" indent="0">
              <a:lnSpc>
                <a:spcPct val="100000"/>
              </a:lnSpc>
              <a:buNone/>
            </a:pPr>
            <a:r>
              <a:rPr lang="en-US" sz="2400" dirty="0">
                <a:hlinkClick r:id="rId4"/>
              </a:rPr>
              <a:t>https://www.americorps.gov/grantees-sponsors/evaluation-resources</a:t>
            </a:r>
            <a:r>
              <a:rPr lang="en-US" sz="2400" dirty="0"/>
              <a:t> </a:t>
            </a:r>
          </a:p>
          <a:p>
            <a:r>
              <a:rPr lang="en-US" sz="2400" dirty="0"/>
              <a:t>AmeriCorps Evaluation TA Portal </a:t>
            </a:r>
          </a:p>
          <a:p>
            <a:r>
              <a:rPr lang="en-US" sz="2400" dirty="0">
                <a:hlinkClick r:id="rId5"/>
              </a:rPr>
              <a:t>https://americorpsevaluationta.norc.org</a:t>
            </a:r>
            <a:endParaRPr lang="en-US" sz="2400" dirty="0"/>
          </a:p>
        </p:txBody>
      </p:sp>
      <p:sp>
        <p:nvSpPr>
          <p:cNvPr id="2" name="Title 1"/>
          <p:cNvSpPr>
            <a:spLocks noGrp="1"/>
          </p:cNvSpPr>
          <p:nvPr>
            <p:ph type="title"/>
          </p:nvPr>
        </p:nvSpPr>
        <p:spPr/>
        <p:txBody>
          <a:bodyPr>
            <a:normAutofit fontScale="90000"/>
          </a:bodyPr>
          <a:lstStyle/>
          <a:p>
            <a:r>
              <a:rPr lang="en-US" altLang="en-US" dirty="0">
                <a:latin typeface="Arial" pitchFamily="34" charset="0"/>
                <a:cs typeface="Arial" pitchFamily="34" charset="0"/>
              </a:rPr>
              <a:t>Internal Resources</a:t>
            </a:r>
            <a:endParaRPr lang="en-US" dirty="0"/>
          </a:p>
        </p:txBody>
      </p:sp>
      <p:sp>
        <p:nvSpPr>
          <p:cNvPr id="5" name="Slide Number Placeholder 4">
            <a:extLst>
              <a:ext uri="{FF2B5EF4-FFF2-40B4-BE49-F238E27FC236}">
                <a16:creationId xmlns:a16="http://schemas.microsoft.com/office/drawing/2014/main" id="{A3BFCF32-6C90-50C3-E8F4-E7716DFDCD69}"/>
              </a:ext>
            </a:extLst>
          </p:cNvPr>
          <p:cNvSpPr>
            <a:spLocks noGrp="1"/>
          </p:cNvSpPr>
          <p:nvPr>
            <p:ph type="sldNum" sz="quarter" idx="21"/>
          </p:nvPr>
        </p:nvSpPr>
        <p:spPr/>
        <p:txBody>
          <a:bodyPr/>
          <a:lstStyle/>
          <a:p>
            <a:r>
              <a:rPr lang="en-US" dirty="0"/>
              <a:t>  </a:t>
            </a:r>
            <a:fld id="{E0E21186-8CC3-194A-9753-0BBC1EC778BB}" type="slidenum">
              <a:rPr lang="en-US" smtClean="0"/>
              <a:pPr/>
              <a:t>44</a:t>
            </a:fld>
            <a:endParaRPr lang="en-US" dirty="0"/>
          </a:p>
        </p:txBody>
      </p:sp>
    </p:spTree>
    <p:extLst>
      <p:ext uri="{BB962C8B-B14F-4D97-AF65-F5344CB8AC3E}">
        <p14:creationId xmlns:p14="http://schemas.microsoft.com/office/powerpoint/2010/main" val="33036198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46E5633-9602-A437-E3BB-59D2B8B72FF4}"/>
              </a:ext>
            </a:extLst>
          </p:cNvPr>
          <p:cNvSpPr>
            <a:spLocks noGrp="1"/>
          </p:cNvSpPr>
          <p:nvPr>
            <p:ph type="body" sz="quarter" idx="18"/>
          </p:nvPr>
        </p:nvSpPr>
        <p:spPr>
          <a:xfrm>
            <a:off x="484858" y="1078523"/>
            <a:ext cx="11273387" cy="5212436"/>
          </a:xfrm>
        </p:spPr>
        <p:txBody>
          <a:bodyPr>
            <a:normAutofit/>
          </a:bodyPr>
          <a:lstStyle/>
          <a:p>
            <a:r>
              <a:rPr lang="en-US" sz="2400" dirty="0"/>
              <a:t>The American Evaluation Association: </a:t>
            </a:r>
            <a:r>
              <a:rPr lang="en-US" sz="2400" dirty="0">
                <a:hlinkClick r:id="rId3"/>
              </a:rPr>
              <a:t>http://www.eval.org</a:t>
            </a:r>
            <a:endParaRPr lang="en-US" sz="2400" dirty="0"/>
          </a:p>
          <a:p>
            <a:pPr marL="0" indent="0">
              <a:buNone/>
            </a:pPr>
            <a:r>
              <a:rPr lang="en-US" sz="2400" dirty="0"/>
              <a:t> </a:t>
            </a:r>
          </a:p>
          <a:p>
            <a:r>
              <a:rPr lang="en-US" sz="2400" dirty="0"/>
              <a:t>The Evaluation Center: </a:t>
            </a:r>
            <a:r>
              <a:rPr lang="en-US" sz="2400" dirty="0">
                <a:hlinkClick r:id="rId4"/>
              </a:rPr>
              <a:t>http://www.wmich.edu/evalctr/</a:t>
            </a:r>
            <a:endParaRPr lang="en-US" sz="2400" dirty="0"/>
          </a:p>
          <a:p>
            <a:pPr marL="0" indent="0">
              <a:buNone/>
            </a:pPr>
            <a:r>
              <a:rPr lang="en-US" sz="2400" dirty="0"/>
              <a:t> </a:t>
            </a:r>
          </a:p>
          <a:p>
            <a:r>
              <a:rPr lang="en-US" sz="2400" dirty="0"/>
              <a:t>Innovation Network’s Point K Learning Center: </a:t>
            </a:r>
            <a:r>
              <a:rPr lang="en-US" sz="2400" dirty="0">
                <a:hlinkClick r:id="rId5"/>
              </a:rPr>
              <a:t>http://www.innonet.org</a:t>
            </a:r>
            <a:endParaRPr lang="en-US" sz="2400" dirty="0"/>
          </a:p>
          <a:p>
            <a:pPr marL="0" indent="0">
              <a:buNone/>
            </a:pPr>
            <a:r>
              <a:rPr lang="en-US" sz="2400" dirty="0"/>
              <a:t> </a:t>
            </a:r>
          </a:p>
        </p:txBody>
      </p:sp>
      <p:sp>
        <p:nvSpPr>
          <p:cNvPr id="2" name="Title 1"/>
          <p:cNvSpPr>
            <a:spLocks noGrp="1"/>
          </p:cNvSpPr>
          <p:nvPr>
            <p:ph type="title"/>
          </p:nvPr>
        </p:nvSpPr>
        <p:spPr/>
        <p:txBody>
          <a:bodyPr>
            <a:normAutofit fontScale="90000"/>
          </a:bodyPr>
          <a:lstStyle/>
          <a:p>
            <a:r>
              <a:rPr lang="en-US" altLang="en-US" dirty="0">
                <a:latin typeface="Arial" pitchFamily="34" charset="0"/>
                <a:cs typeface="Arial" pitchFamily="34" charset="0"/>
              </a:rPr>
              <a:t>External Resources</a:t>
            </a:r>
            <a:endParaRPr lang="en-US" dirty="0"/>
          </a:p>
        </p:txBody>
      </p:sp>
      <p:sp>
        <p:nvSpPr>
          <p:cNvPr id="5" name="Slide Number Placeholder 4">
            <a:extLst>
              <a:ext uri="{FF2B5EF4-FFF2-40B4-BE49-F238E27FC236}">
                <a16:creationId xmlns:a16="http://schemas.microsoft.com/office/drawing/2014/main" id="{A3BFCF32-6C90-50C3-E8F4-E7716DFDCD69}"/>
              </a:ext>
            </a:extLst>
          </p:cNvPr>
          <p:cNvSpPr>
            <a:spLocks noGrp="1"/>
          </p:cNvSpPr>
          <p:nvPr>
            <p:ph type="sldNum" sz="quarter" idx="21"/>
          </p:nvPr>
        </p:nvSpPr>
        <p:spPr/>
        <p:txBody>
          <a:bodyPr/>
          <a:lstStyle/>
          <a:p>
            <a:r>
              <a:rPr lang="en-US" dirty="0"/>
              <a:t>  </a:t>
            </a:r>
            <a:fld id="{E0E21186-8CC3-194A-9753-0BBC1EC778BB}" type="slidenum">
              <a:rPr lang="en-US" smtClean="0"/>
              <a:pPr/>
              <a:t>45</a:t>
            </a:fld>
            <a:endParaRPr lang="en-US" dirty="0"/>
          </a:p>
        </p:txBody>
      </p:sp>
    </p:spTree>
    <p:extLst>
      <p:ext uri="{BB962C8B-B14F-4D97-AF65-F5344CB8AC3E}">
        <p14:creationId xmlns:p14="http://schemas.microsoft.com/office/powerpoint/2010/main" val="8476210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80E48D6-3486-3620-704F-510EFCB571EA}"/>
              </a:ext>
            </a:extLst>
          </p:cNvPr>
          <p:cNvSpPr>
            <a:spLocks noGrp="1"/>
          </p:cNvSpPr>
          <p:nvPr>
            <p:ph type="body" sz="quarter" idx="18"/>
          </p:nvPr>
        </p:nvSpPr>
        <p:spPr/>
        <p:txBody>
          <a:bodyPr/>
          <a:lstStyle/>
          <a:p>
            <a:endParaRPr lang="en-US" dirty="0"/>
          </a:p>
        </p:txBody>
      </p:sp>
      <p:sp>
        <p:nvSpPr>
          <p:cNvPr id="2" name="Title 1"/>
          <p:cNvSpPr>
            <a:spLocks noGrp="1"/>
          </p:cNvSpPr>
          <p:nvPr>
            <p:ph type="title"/>
          </p:nvPr>
        </p:nvSpPr>
        <p:spPr/>
        <p:txBody>
          <a:bodyPr>
            <a:normAutofit fontScale="90000"/>
          </a:bodyPr>
          <a:lstStyle/>
          <a:p>
            <a:r>
              <a:rPr lang="en-US" altLang="en-US" dirty="0">
                <a:latin typeface="Arial" pitchFamily="34" charset="0"/>
                <a:cs typeface="Arial" pitchFamily="34" charset="0"/>
              </a:rPr>
              <a:t>Questions and Answers</a:t>
            </a:r>
            <a:endParaRPr lang="en-US" dirty="0"/>
          </a:p>
        </p:txBody>
      </p:sp>
      <p:sp>
        <p:nvSpPr>
          <p:cNvPr id="4" name="Text Placeholder 3">
            <a:extLst>
              <a:ext uri="{FF2B5EF4-FFF2-40B4-BE49-F238E27FC236}">
                <a16:creationId xmlns:a16="http://schemas.microsoft.com/office/drawing/2014/main" id="{0F9D3316-5AF0-6115-6C37-76A28AAEB621}"/>
              </a:ext>
            </a:extLst>
          </p:cNvPr>
          <p:cNvSpPr>
            <a:spLocks noGrp="1"/>
          </p:cNvSpPr>
          <p:nvPr>
            <p:ph type="body" sz="quarter" idx="13"/>
          </p:nvPr>
        </p:nvSpPr>
        <p:spPr/>
        <p:txBody>
          <a:bodyPr/>
          <a:lstStyle/>
          <a:p>
            <a:endParaRPr lang="en-US" dirty="0"/>
          </a:p>
        </p:txBody>
      </p:sp>
      <p:sp>
        <p:nvSpPr>
          <p:cNvPr id="6" name="Slide Number Placeholder 5">
            <a:extLst>
              <a:ext uri="{FF2B5EF4-FFF2-40B4-BE49-F238E27FC236}">
                <a16:creationId xmlns:a16="http://schemas.microsoft.com/office/drawing/2014/main" id="{9D626E98-2BB4-C5DA-E75C-774C1A592432}"/>
              </a:ext>
            </a:extLst>
          </p:cNvPr>
          <p:cNvSpPr>
            <a:spLocks noGrp="1"/>
          </p:cNvSpPr>
          <p:nvPr>
            <p:ph type="sldNum" sz="quarter" idx="21"/>
          </p:nvPr>
        </p:nvSpPr>
        <p:spPr/>
        <p:txBody>
          <a:bodyPr/>
          <a:lstStyle/>
          <a:p>
            <a:r>
              <a:rPr lang="en-US" dirty="0"/>
              <a:t>  </a:t>
            </a:r>
            <a:fld id="{E0E21186-8CC3-194A-9753-0BBC1EC778BB}" type="slidenum">
              <a:rPr lang="en-US" smtClean="0"/>
              <a:pPr/>
              <a:t>46</a:t>
            </a:fld>
            <a:endParaRPr lang="en-US" dirty="0"/>
          </a:p>
        </p:txBody>
      </p:sp>
    </p:spTree>
    <p:extLst>
      <p:ext uri="{BB962C8B-B14F-4D97-AF65-F5344CB8AC3E}">
        <p14:creationId xmlns:p14="http://schemas.microsoft.com/office/powerpoint/2010/main" val="4861714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C604121-DEF2-4EBE-A55A-B71E9DB928FC}"/>
              </a:ext>
            </a:extLst>
          </p:cNvPr>
          <p:cNvSpPr>
            <a:spLocks noGrp="1"/>
          </p:cNvSpPr>
          <p:nvPr>
            <p:ph type="body" sz="quarter" idx="15"/>
          </p:nvPr>
        </p:nvSpPr>
        <p:spPr>
          <a:xfrm>
            <a:off x="1295400" y="565883"/>
            <a:ext cx="3484563" cy="273050"/>
          </a:xfrm>
        </p:spPr>
        <p:txBody>
          <a:bodyPr/>
          <a:lstStyle/>
          <a:p>
            <a:endParaRPr lang="en-US" dirty="0"/>
          </a:p>
        </p:txBody>
      </p:sp>
      <p:sp>
        <p:nvSpPr>
          <p:cNvPr id="9" name="Text Placeholder 8">
            <a:extLst>
              <a:ext uri="{FF2B5EF4-FFF2-40B4-BE49-F238E27FC236}">
                <a16:creationId xmlns:a16="http://schemas.microsoft.com/office/drawing/2014/main" id="{0AD1245E-C65C-467F-9485-8BAC90D40DA8}"/>
              </a:ext>
            </a:extLst>
          </p:cNvPr>
          <p:cNvSpPr>
            <a:spLocks noGrp="1"/>
          </p:cNvSpPr>
          <p:nvPr>
            <p:ph type="body" sz="quarter" idx="16"/>
          </p:nvPr>
        </p:nvSpPr>
        <p:spPr>
          <a:xfrm>
            <a:off x="1295400" y="1515546"/>
            <a:ext cx="4419600" cy="266700"/>
          </a:xfrm>
        </p:spPr>
        <p:txBody>
          <a:bodyPr/>
          <a:lstStyle/>
          <a:p>
            <a:r>
              <a:rPr lang="en-US" sz="1800" dirty="0"/>
              <a:t>Carrie E. Markovitz, Ph.D.</a:t>
            </a:r>
          </a:p>
          <a:p>
            <a:r>
              <a:rPr lang="en-US" sz="1800" dirty="0"/>
              <a:t>NORC at the University of Chicago</a:t>
            </a:r>
          </a:p>
          <a:p>
            <a:r>
              <a:rPr lang="en-US" sz="1800" dirty="0">
                <a:hlinkClick r:id="rId3"/>
              </a:rPr>
              <a:t>markovitz-carrie@norc.org</a:t>
            </a:r>
            <a:endParaRPr lang="en-US" sz="1800" dirty="0"/>
          </a:p>
          <a:p>
            <a:endParaRPr lang="en-US" sz="1800" dirty="0"/>
          </a:p>
          <a:p>
            <a:r>
              <a:rPr lang="en-US" sz="1800" dirty="0">
                <a:latin typeface="+mj-lt"/>
              </a:rPr>
              <a:t>To contact the Office of Research and Evaluation: </a:t>
            </a:r>
            <a:r>
              <a:rPr lang="en-US" sz="1800" u="sng" dirty="0">
                <a:solidFill>
                  <a:srgbClr val="0563C1"/>
                </a:solidFill>
                <a:effectLst/>
                <a:latin typeface="+mj-lt"/>
                <a:ea typeface="Calibri" panose="020F0502020204030204" pitchFamily="34" charset="0"/>
                <a:cs typeface="Calibri" panose="020F0502020204030204" pitchFamily="34" charset="0"/>
                <a:hlinkClick r:id="rId4"/>
              </a:rPr>
              <a:t>evaluation@cns.gov</a:t>
            </a:r>
            <a:endParaRPr lang="en-US" sz="1800" dirty="0">
              <a:latin typeface="+mj-lt"/>
            </a:endParaRPr>
          </a:p>
        </p:txBody>
      </p:sp>
      <p:sp>
        <p:nvSpPr>
          <p:cNvPr id="7" name="Title 6">
            <a:extLst>
              <a:ext uri="{FF2B5EF4-FFF2-40B4-BE49-F238E27FC236}">
                <a16:creationId xmlns:a16="http://schemas.microsoft.com/office/drawing/2014/main" id="{7C41E5CE-7E91-445A-84E9-4502738A43AE}"/>
              </a:ext>
            </a:extLst>
          </p:cNvPr>
          <p:cNvSpPr>
            <a:spLocks noGrp="1"/>
          </p:cNvSpPr>
          <p:nvPr>
            <p:ph type="title"/>
          </p:nvPr>
        </p:nvSpPr>
        <p:spPr>
          <a:xfrm>
            <a:off x="1295400" y="862584"/>
            <a:ext cx="6400800" cy="1115641"/>
          </a:xfrm>
        </p:spPr>
        <p:txBody>
          <a:bodyPr/>
          <a:lstStyle/>
          <a:p>
            <a:r>
              <a:rPr lang="en-US" dirty="0"/>
              <a:t>Thank you!</a:t>
            </a:r>
          </a:p>
        </p:txBody>
      </p:sp>
    </p:spTree>
    <p:extLst>
      <p:ext uri="{BB962C8B-B14F-4D97-AF65-F5344CB8AC3E}">
        <p14:creationId xmlns:p14="http://schemas.microsoft.com/office/powerpoint/2010/main" val="660837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C5F96EB-1018-59ED-EF3F-9520291B828D}"/>
              </a:ext>
            </a:extLst>
          </p:cNvPr>
          <p:cNvSpPr>
            <a:spLocks noGrp="1"/>
          </p:cNvSpPr>
          <p:nvPr>
            <p:ph type="body" sz="quarter" idx="18"/>
          </p:nvPr>
        </p:nvSpPr>
        <p:spPr>
          <a:xfrm>
            <a:off x="463647" y="1325880"/>
            <a:ext cx="11253431" cy="4641165"/>
          </a:xfrm>
        </p:spPr>
        <p:txBody>
          <a:bodyPr>
            <a:normAutofit/>
          </a:bodyPr>
          <a:lstStyle/>
          <a:p>
            <a:r>
              <a:rPr lang="en-US" sz="2400" dirty="0"/>
              <a:t>Evidence generates credible, relevant, and actionable information about [AmeriCorps’] organizational effectiveness, operational performance, and the outcomes of national service programs</a:t>
            </a:r>
          </a:p>
          <a:p>
            <a:r>
              <a:rPr lang="en-US" sz="2400" dirty="0"/>
              <a:t>Building evidence for what works, for whom, and under what circumstances, is a central part of ensuring the public’s access to effective solutions.</a:t>
            </a:r>
          </a:p>
          <a:p>
            <a:r>
              <a:rPr lang="en-US" sz="2400" dirty="0"/>
              <a:t>Evidence supports innovation, improvement, and learning</a:t>
            </a:r>
          </a:p>
          <a:p>
            <a:endParaRPr lang="en-US" sz="2400" dirty="0"/>
          </a:p>
          <a:p>
            <a:pPr marL="0" indent="0">
              <a:buNone/>
            </a:pPr>
            <a:r>
              <a:rPr lang="en-US" sz="2400" dirty="0"/>
              <a:t>--AmeriCorps Strategic Learning and Evidence Building Plan, 2022-2026</a:t>
            </a:r>
          </a:p>
          <a:p>
            <a:pPr marL="0" indent="0">
              <a:buNone/>
            </a:pPr>
            <a:endParaRPr lang="en-US" sz="2400" dirty="0"/>
          </a:p>
        </p:txBody>
      </p:sp>
      <p:sp>
        <p:nvSpPr>
          <p:cNvPr id="2" name="Title 1"/>
          <p:cNvSpPr>
            <a:spLocks noGrp="1"/>
          </p:cNvSpPr>
          <p:nvPr>
            <p:ph type="title"/>
          </p:nvPr>
        </p:nvSpPr>
        <p:spPr>
          <a:xfrm>
            <a:off x="463647" y="567041"/>
            <a:ext cx="9988157" cy="419100"/>
          </a:xfrm>
        </p:spPr>
        <p:txBody>
          <a:bodyPr>
            <a:noAutofit/>
          </a:bodyPr>
          <a:lstStyle/>
          <a:p>
            <a:r>
              <a:rPr lang="en-US" sz="2900" dirty="0"/>
              <a:t>Why is Evidence Important?</a:t>
            </a:r>
          </a:p>
        </p:txBody>
      </p:sp>
      <p:sp>
        <p:nvSpPr>
          <p:cNvPr id="5" name="Slide Number Placeholder 4">
            <a:extLst>
              <a:ext uri="{FF2B5EF4-FFF2-40B4-BE49-F238E27FC236}">
                <a16:creationId xmlns:a16="http://schemas.microsoft.com/office/drawing/2014/main" id="{682C1BE9-7AC7-4BCE-BAB4-86DECF5DA265}"/>
              </a:ext>
            </a:extLst>
          </p:cNvPr>
          <p:cNvSpPr>
            <a:spLocks noGrp="1"/>
          </p:cNvSpPr>
          <p:nvPr>
            <p:ph type="sldNum" sz="quarter" idx="21"/>
          </p:nvPr>
        </p:nvSpPr>
        <p:spPr/>
        <p:txBody>
          <a:bodyPr/>
          <a:lstStyle/>
          <a:p>
            <a:r>
              <a:rPr lang="en-US" dirty="0"/>
              <a:t>  </a:t>
            </a:r>
            <a:fld id="{E0E21186-8CC3-194A-9753-0BBC1EC778BB}" type="slidenum">
              <a:rPr lang="en-US" smtClean="0"/>
              <a:pPr/>
              <a:t>5</a:t>
            </a:fld>
            <a:endParaRPr lang="en-US" dirty="0"/>
          </a:p>
        </p:txBody>
      </p:sp>
    </p:spTree>
    <p:extLst>
      <p:ext uri="{BB962C8B-B14F-4D97-AF65-F5344CB8AC3E}">
        <p14:creationId xmlns:p14="http://schemas.microsoft.com/office/powerpoint/2010/main" val="859039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D5E077B5-6AE5-3024-E423-F694E61BE404}"/>
              </a:ext>
            </a:extLst>
          </p:cNvPr>
          <p:cNvSpPr>
            <a:spLocks noGrp="1"/>
          </p:cNvSpPr>
          <p:nvPr>
            <p:ph type="body" sz="quarter" idx="18"/>
          </p:nvPr>
        </p:nvSpPr>
        <p:spPr>
          <a:xfrm>
            <a:off x="463648" y="1555411"/>
            <a:ext cx="11054294" cy="4200619"/>
          </a:xfrm>
        </p:spPr>
        <p:txBody>
          <a:bodyPr>
            <a:normAutofit/>
          </a:bodyPr>
          <a:lstStyle/>
          <a:p>
            <a:pPr>
              <a:spcAft>
                <a:spcPts val="1200"/>
              </a:spcAft>
            </a:pPr>
            <a:r>
              <a:rPr lang="en-US" sz="2400" dirty="0"/>
              <a:t>Evaluation is the use of research methods to assess a program’s design, implementation, outcomes, or impacts.</a:t>
            </a:r>
          </a:p>
          <a:p>
            <a:pPr lvl="0">
              <a:spcAft>
                <a:spcPts val="1200"/>
              </a:spcAft>
            </a:pPr>
            <a:r>
              <a:rPr lang="en-US" sz="2400" dirty="0"/>
              <a:t>Evaluation looks at the results of your investment of time, expertise, resources, and energy, and compares those results with what you said you wanted to achieve in your program’s logic model. </a:t>
            </a:r>
          </a:p>
        </p:txBody>
      </p:sp>
      <p:sp>
        <p:nvSpPr>
          <p:cNvPr id="2" name="Title 1"/>
          <p:cNvSpPr>
            <a:spLocks noGrp="1"/>
          </p:cNvSpPr>
          <p:nvPr>
            <p:ph type="title"/>
          </p:nvPr>
        </p:nvSpPr>
        <p:spPr/>
        <p:txBody>
          <a:bodyPr>
            <a:noAutofit/>
          </a:bodyPr>
          <a:lstStyle/>
          <a:p>
            <a:r>
              <a:rPr lang="en-US" sz="2900" dirty="0"/>
              <a:t>What is Evaluation?</a:t>
            </a:r>
          </a:p>
        </p:txBody>
      </p:sp>
      <p:sp>
        <p:nvSpPr>
          <p:cNvPr id="9" name="Text Placeholder 8">
            <a:extLst>
              <a:ext uri="{FF2B5EF4-FFF2-40B4-BE49-F238E27FC236}">
                <a16:creationId xmlns:a16="http://schemas.microsoft.com/office/drawing/2014/main" id="{A5AFFE42-ED5B-504F-865F-CA9F9E47D747}"/>
              </a:ext>
            </a:extLst>
          </p:cNvPr>
          <p:cNvSpPr>
            <a:spLocks noGrp="1"/>
          </p:cNvSpPr>
          <p:nvPr>
            <p:ph type="body" sz="quarter" idx="13"/>
          </p:nvPr>
        </p:nvSpPr>
        <p:spPr/>
        <p:txBody>
          <a:bodyPr/>
          <a:lstStyle/>
          <a:p>
            <a:endParaRPr lang="en-US" dirty="0"/>
          </a:p>
        </p:txBody>
      </p:sp>
      <p:sp>
        <p:nvSpPr>
          <p:cNvPr id="6" name="Slide Number Placeholder 5">
            <a:extLst>
              <a:ext uri="{FF2B5EF4-FFF2-40B4-BE49-F238E27FC236}">
                <a16:creationId xmlns:a16="http://schemas.microsoft.com/office/drawing/2014/main" id="{804AF92E-66C3-A363-A8B9-680D83EE4D2D}"/>
              </a:ext>
            </a:extLst>
          </p:cNvPr>
          <p:cNvSpPr>
            <a:spLocks noGrp="1"/>
          </p:cNvSpPr>
          <p:nvPr>
            <p:ph type="sldNum" sz="quarter" idx="21"/>
          </p:nvPr>
        </p:nvSpPr>
        <p:spPr/>
        <p:txBody>
          <a:bodyPr/>
          <a:lstStyle/>
          <a:p>
            <a:r>
              <a:rPr lang="en-US" dirty="0"/>
              <a:t>  </a:t>
            </a:r>
            <a:fld id="{E0E21186-8CC3-194A-9753-0BBC1EC778BB}" type="slidenum">
              <a:rPr lang="en-US" smtClean="0"/>
              <a:pPr/>
              <a:t>6</a:t>
            </a:fld>
            <a:endParaRPr lang="en-US" dirty="0"/>
          </a:p>
        </p:txBody>
      </p:sp>
    </p:spTree>
    <p:extLst>
      <p:ext uri="{BB962C8B-B14F-4D97-AF65-F5344CB8AC3E}">
        <p14:creationId xmlns:p14="http://schemas.microsoft.com/office/powerpoint/2010/main" val="1640101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8717C5C-BDB4-97EF-4786-2095B62A0B32}"/>
              </a:ext>
            </a:extLst>
          </p:cNvPr>
          <p:cNvSpPr>
            <a:spLocks noGrp="1"/>
          </p:cNvSpPr>
          <p:nvPr>
            <p:ph type="body" sz="quarter" idx="18"/>
          </p:nvPr>
        </p:nvSpPr>
        <p:spPr>
          <a:xfrm>
            <a:off x="463648" y="1547528"/>
            <a:ext cx="10920038" cy="4851558"/>
          </a:xfrm>
        </p:spPr>
        <p:txBody>
          <a:bodyPr>
            <a:normAutofit/>
          </a:bodyPr>
          <a:lstStyle/>
          <a:p>
            <a:pPr>
              <a:spcAft>
                <a:spcPts val="1200"/>
              </a:spcAft>
            </a:pPr>
            <a:r>
              <a:rPr lang="en-US" sz="2400" dirty="0"/>
              <a:t>Evaluation is a key driver of AmeriCorps program development, implementation, and continuous quality improvement</a:t>
            </a:r>
          </a:p>
          <a:p>
            <a:pPr>
              <a:spcAft>
                <a:spcPts val="1200"/>
              </a:spcAft>
            </a:pPr>
            <a:r>
              <a:rPr lang="en-US" sz="2400" dirty="0"/>
              <a:t>Evaluation enables programs to systematically build evidence of effectiveness</a:t>
            </a:r>
          </a:p>
          <a:p>
            <a:pPr marL="0" indent="0">
              <a:buNone/>
            </a:pPr>
            <a:endParaRPr lang="en-US" dirty="0"/>
          </a:p>
        </p:txBody>
      </p:sp>
      <p:sp>
        <p:nvSpPr>
          <p:cNvPr id="2" name="Title 1"/>
          <p:cNvSpPr>
            <a:spLocks noGrp="1"/>
          </p:cNvSpPr>
          <p:nvPr>
            <p:ph type="title"/>
          </p:nvPr>
        </p:nvSpPr>
        <p:spPr>
          <a:xfrm>
            <a:off x="463648" y="198045"/>
            <a:ext cx="10051953" cy="692909"/>
          </a:xfrm>
        </p:spPr>
        <p:txBody>
          <a:bodyPr>
            <a:noAutofit/>
          </a:bodyPr>
          <a:lstStyle/>
          <a:p>
            <a:r>
              <a:rPr lang="en-US" sz="2900" dirty="0"/>
              <a:t>Why are Evaluation and Evidence Building Important?</a:t>
            </a:r>
          </a:p>
        </p:txBody>
      </p:sp>
      <p:sp>
        <p:nvSpPr>
          <p:cNvPr id="5" name="Slide Number Placeholder 4">
            <a:extLst>
              <a:ext uri="{FF2B5EF4-FFF2-40B4-BE49-F238E27FC236}">
                <a16:creationId xmlns:a16="http://schemas.microsoft.com/office/drawing/2014/main" id="{0A042DD9-E915-6605-E661-7F1F4251E962}"/>
              </a:ext>
            </a:extLst>
          </p:cNvPr>
          <p:cNvSpPr>
            <a:spLocks noGrp="1"/>
          </p:cNvSpPr>
          <p:nvPr>
            <p:ph type="sldNum" sz="quarter" idx="21"/>
          </p:nvPr>
        </p:nvSpPr>
        <p:spPr/>
        <p:txBody>
          <a:bodyPr/>
          <a:lstStyle/>
          <a:p>
            <a:r>
              <a:rPr lang="en-US" dirty="0"/>
              <a:t>  </a:t>
            </a:r>
            <a:fld id="{E0E21186-8CC3-194A-9753-0BBC1EC778BB}" type="slidenum">
              <a:rPr lang="en-US" smtClean="0"/>
              <a:pPr/>
              <a:t>7</a:t>
            </a:fld>
            <a:endParaRPr lang="en-US" dirty="0"/>
          </a:p>
        </p:txBody>
      </p:sp>
    </p:spTree>
    <p:extLst>
      <p:ext uri="{BB962C8B-B14F-4D97-AF65-F5344CB8AC3E}">
        <p14:creationId xmlns:p14="http://schemas.microsoft.com/office/powerpoint/2010/main" val="722792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3647" y="567041"/>
            <a:ext cx="9818837" cy="475658"/>
          </a:xfrm>
        </p:spPr>
        <p:txBody>
          <a:bodyPr>
            <a:noAutofit/>
          </a:bodyPr>
          <a:lstStyle/>
          <a:p>
            <a:r>
              <a:rPr lang="en-US" sz="2900" dirty="0"/>
              <a:t>Performance Measurement and Program Evaluation</a:t>
            </a:r>
          </a:p>
        </p:txBody>
      </p:sp>
      <p:sp>
        <p:nvSpPr>
          <p:cNvPr id="5" name="Slide Number Placeholder 4">
            <a:extLst>
              <a:ext uri="{FF2B5EF4-FFF2-40B4-BE49-F238E27FC236}">
                <a16:creationId xmlns:a16="http://schemas.microsoft.com/office/drawing/2014/main" id="{86B9DD18-394B-2E66-AE5E-B05B982A71FC}"/>
              </a:ext>
            </a:extLst>
          </p:cNvPr>
          <p:cNvSpPr>
            <a:spLocks noGrp="1"/>
          </p:cNvSpPr>
          <p:nvPr>
            <p:ph type="sldNum" sz="quarter" idx="21"/>
          </p:nvPr>
        </p:nvSpPr>
        <p:spPr/>
        <p:txBody>
          <a:bodyPr/>
          <a:lstStyle/>
          <a:p>
            <a:r>
              <a:rPr lang="en-US" dirty="0"/>
              <a:t>  </a:t>
            </a:r>
            <a:fld id="{E0E21186-8CC3-194A-9753-0BBC1EC778BB}" type="slidenum">
              <a:rPr lang="en-US" smtClean="0"/>
              <a:pPr/>
              <a:t>8</a:t>
            </a:fld>
            <a:endParaRPr lang="en-US" dirty="0"/>
          </a:p>
        </p:txBody>
      </p:sp>
      <p:graphicFrame>
        <p:nvGraphicFramePr>
          <p:cNvPr id="21" name="Content Placeholder 3">
            <a:extLst>
              <a:ext uri="{FF2B5EF4-FFF2-40B4-BE49-F238E27FC236}">
                <a16:creationId xmlns:a16="http://schemas.microsoft.com/office/drawing/2014/main" id="{30E2C96D-3181-6CB4-242B-7B4405E7FC4C}"/>
              </a:ext>
            </a:extLst>
          </p:cNvPr>
          <p:cNvGraphicFramePr>
            <a:graphicFrameLocks/>
          </p:cNvGraphicFramePr>
          <p:nvPr>
            <p:extLst>
              <p:ext uri="{D42A27DB-BD31-4B8C-83A1-F6EECF244321}">
                <p14:modId xmlns:p14="http://schemas.microsoft.com/office/powerpoint/2010/main" val="2197748032"/>
              </p:ext>
            </p:extLst>
          </p:nvPr>
        </p:nvGraphicFramePr>
        <p:xfrm>
          <a:off x="1082040" y="1395700"/>
          <a:ext cx="10134600" cy="4471699"/>
        </p:xfrm>
        <a:graphic>
          <a:graphicData uri="http://schemas.openxmlformats.org/drawingml/2006/table">
            <a:tbl>
              <a:tblPr firstRow="1" bandRow="1">
                <a:tableStyleId>{21E4AEA4-8DFA-4A89-87EB-49C32662AFE0}</a:tableStyleId>
              </a:tblPr>
              <a:tblGrid>
                <a:gridCol w="5067300">
                  <a:extLst>
                    <a:ext uri="{9D8B030D-6E8A-4147-A177-3AD203B41FA5}">
                      <a16:colId xmlns:a16="http://schemas.microsoft.com/office/drawing/2014/main" val="20000"/>
                    </a:ext>
                  </a:extLst>
                </a:gridCol>
                <a:gridCol w="5067300">
                  <a:extLst>
                    <a:ext uri="{9D8B030D-6E8A-4147-A177-3AD203B41FA5}">
                      <a16:colId xmlns:a16="http://schemas.microsoft.com/office/drawing/2014/main" val="20002"/>
                    </a:ext>
                  </a:extLst>
                </a:gridCol>
              </a:tblGrid>
              <a:tr h="456962">
                <a:tc>
                  <a:txBody>
                    <a:bodyPr/>
                    <a:lstStyle/>
                    <a:p>
                      <a:pPr algn="ctr"/>
                      <a:r>
                        <a:rPr lang="en-US" sz="2200" dirty="0">
                          <a:solidFill>
                            <a:schemeClr val="bg2"/>
                          </a:solidFill>
                          <a:latin typeface="+mj-lt"/>
                          <a:cs typeface="Arial" panose="020B0604020202020204" pitchFamily="34" charset="0"/>
                        </a:rPr>
                        <a:t>Performance Measurement</a:t>
                      </a:r>
                    </a:p>
                  </a:txBody>
                  <a:tcPr/>
                </a:tc>
                <a:tc>
                  <a:txBody>
                    <a:bodyPr/>
                    <a:lstStyle/>
                    <a:p>
                      <a:pPr algn="ctr"/>
                      <a:r>
                        <a:rPr lang="en-US" sz="2200" dirty="0">
                          <a:solidFill>
                            <a:schemeClr val="bg2"/>
                          </a:solidFill>
                          <a:latin typeface="+mj-lt"/>
                          <a:cs typeface="Arial" panose="020B0604020202020204" pitchFamily="34" charset="0"/>
                        </a:rPr>
                        <a:t>Program</a:t>
                      </a:r>
                      <a:r>
                        <a:rPr lang="en-US" sz="2200" baseline="0" dirty="0">
                          <a:solidFill>
                            <a:schemeClr val="bg2"/>
                          </a:solidFill>
                          <a:latin typeface="+mj-lt"/>
                          <a:cs typeface="Arial" panose="020B0604020202020204" pitchFamily="34" charset="0"/>
                        </a:rPr>
                        <a:t> Evaluation</a:t>
                      </a:r>
                      <a:endParaRPr lang="en-US" sz="2200" dirty="0">
                        <a:solidFill>
                          <a:schemeClr val="bg2"/>
                        </a:solidFill>
                        <a:latin typeface="+mj-lt"/>
                        <a:cs typeface="Arial" panose="020B0604020202020204" pitchFamily="34" charset="0"/>
                      </a:endParaRPr>
                    </a:p>
                  </a:txBody>
                  <a:tcPr/>
                </a:tc>
                <a:extLst>
                  <a:ext uri="{0D108BD9-81ED-4DB2-BD59-A6C34878D82A}">
                    <a16:rowId xmlns:a16="http://schemas.microsoft.com/office/drawing/2014/main" val="10000"/>
                  </a:ext>
                </a:extLst>
              </a:tr>
              <a:tr h="4014737">
                <a:tc>
                  <a:txBody>
                    <a:bodyPr/>
                    <a:lstStyle/>
                    <a:p>
                      <a:pPr marL="342900" marR="0" indent="-342900" algn="l" defTabSz="4572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2200" kern="1200" dirty="0">
                          <a:solidFill>
                            <a:schemeClr val="tx1"/>
                          </a:solidFill>
                          <a:effectLst/>
                          <a:latin typeface="+mj-lt"/>
                          <a:ea typeface="+mn-ea"/>
                          <a:cs typeface="Arial" panose="020B0604020202020204" pitchFamily="34" charset="0"/>
                        </a:rPr>
                        <a:t>Ongoing monitoring and reporting of program</a:t>
                      </a:r>
                      <a:r>
                        <a:rPr lang="en-US" sz="2200" kern="1200" baseline="0" dirty="0">
                          <a:solidFill>
                            <a:schemeClr val="tx1"/>
                          </a:solidFill>
                          <a:effectLst/>
                          <a:latin typeface="+mj-lt"/>
                          <a:ea typeface="+mn-ea"/>
                          <a:cs typeface="Arial" panose="020B0604020202020204" pitchFamily="34" charset="0"/>
                        </a:rPr>
                        <a:t> accomplishments and progress</a:t>
                      </a:r>
                      <a:endParaRPr lang="en-US" sz="2200" kern="1200" dirty="0">
                        <a:solidFill>
                          <a:schemeClr val="tx1"/>
                        </a:solidFill>
                        <a:effectLst/>
                        <a:latin typeface="+mj-lt"/>
                        <a:ea typeface="+mn-ea"/>
                        <a:cs typeface="Arial" panose="020B0604020202020204" pitchFamily="34" charset="0"/>
                      </a:endParaRPr>
                    </a:p>
                    <a:p>
                      <a:pPr marL="342900" marR="0" indent="-342900" algn="l" defTabSz="4572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2200" kern="1200" baseline="0" dirty="0">
                          <a:solidFill>
                            <a:schemeClr val="tx1"/>
                          </a:solidFill>
                          <a:effectLst/>
                          <a:latin typeface="+mj-lt"/>
                          <a:ea typeface="+mn-ea"/>
                          <a:cs typeface="Arial" panose="020B0604020202020204" pitchFamily="34" charset="0"/>
                        </a:rPr>
                        <a:t>Explains what level of performance is achieved by the program </a:t>
                      </a:r>
                    </a:p>
                  </a:txBody>
                  <a:tcPr/>
                </a:tc>
                <a:tc>
                  <a:txBody>
                    <a:bodyPr/>
                    <a:lstStyle/>
                    <a:p>
                      <a:pPr marL="285750" lvl="0" indent="-285750">
                        <a:spcAft>
                          <a:spcPts val="1200"/>
                        </a:spcAft>
                        <a:buFont typeface="Arial" panose="020B0604020202020204" pitchFamily="34" charset="0"/>
                        <a:buChar char="•"/>
                      </a:pPr>
                      <a:r>
                        <a:rPr lang="en-US" sz="2200" kern="1200" dirty="0">
                          <a:solidFill>
                            <a:schemeClr val="tx1"/>
                          </a:solidFill>
                          <a:effectLst/>
                          <a:latin typeface="+mj-lt"/>
                          <a:ea typeface="+mn-ea"/>
                          <a:cs typeface="Arial" panose="020B0604020202020204" pitchFamily="34" charset="0"/>
                        </a:rPr>
                        <a:t>In</a:t>
                      </a:r>
                      <a:r>
                        <a:rPr lang="en-US" sz="2200" kern="1200" baseline="0" dirty="0">
                          <a:solidFill>
                            <a:schemeClr val="tx1"/>
                          </a:solidFill>
                          <a:effectLst/>
                          <a:latin typeface="+mj-lt"/>
                          <a:ea typeface="+mn-ea"/>
                          <a:cs typeface="Arial" panose="020B0604020202020204" pitchFamily="34" charset="0"/>
                        </a:rPr>
                        <a:t>-depth r</a:t>
                      </a:r>
                      <a:r>
                        <a:rPr lang="en-US" sz="2200" kern="1200" dirty="0">
                          <a:solidFill>
                            <a:schemeClr val="tx1"/>
                          </a:solidFill>
                          <a:effectLst/>
                          <a:latin typeface="+mj-lt"/>
                          <a:ea typeface="+mn-ea"/>
                          <a:cs typeface="Arial" panose="020B0604020202020204" pitchFamily="34" charset="0"/>
                        </a:rPr>
                        <a:t>esearch activity conducted periodically or on an ad-hoc basis</a:t>
                      </a:r>
                    </a:p>
                    <a:p>
                      <a:pPr marL="285750" marR="0" lvl="0" indent="-285750" algn="l" defTabSz="4572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2200" kern="1200" dirty="0">
                          <a:solidFill>
                            <a:schemeClr val="tx1"/>
                          </a:solidFill>
                          <a:effectLst/>
                          <a:latin typeface="+mj-lt"/>
                          <a:ea typeface="+mn-ea"/>
                          <a:cs typeface="Arial" panose="020B0604020202020204" pitchFamily="34" charset="0"/>
                        </a:rPr>
                        <a:t>Answers </a:t>
                      </a:r>
                      <a:r>
                        <a:rPr lang="en-US" sz="2200" kern="1200" baseline="0" dirty="0">
                          <a:solidFill>
                            <a:schemeClr val="tx1"/>
                          </a:solidFill>
                          <a:effectLst/>
                          <a:latin typeface="+mj-lt"/>
                          <a:ea typeface="+mn-ea"/>
                          <a:cs typeface="Arial" panose="020B0604020202020204" pitchFamily="34" charset="0"/>
                        </a:rPr>
                        <a:t>questions or tests hypotheses about program processes and/or outcomes</a:t>
                      </a:r>
                      <a:endParaRPr lang="en-US" sz="2200" b="0" i="0" kern="1200" dirty="0">
                        <a:solidFill>
                          <a:schemeClr val="dk1"/>
                        </a:solidFill>
                        <a:effectLst/>
                        <a:latin typeface="+mj-lt"/>
                        <a:ea typeface="+mn-ea"/>
                        <a:cs typeface="+mn-cs"/>
                      </a:endParaRPr>
                    </a:p>
                    <a:p>
                      <a:pPr marL="285750" marR="0" lvl="0" indent="-285750" algn="l" defTabSz="4572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2200" kern="1200" baseline="0" dirty="0">
                          <a:solidFill>
                            <a:schemeClr val="tx1"/>
                          </a:solidFill>
                          <a:effectLst/>
                          <a:latin typeface="+mj-lt"/>
                          <a:ea typeface="+mn-ea"/>
                          <a:cs typeface="Arial" panose="020B0604020202020204" pitchFamily="34" charset="0"/>
                        </a:rPr>
                        <a:t>Used to assess whether or not a program works as expected and why (e.g., did the program cause the observed changes?)</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28958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3647" y="267774"/>
            <a:ext cx="10073217" cy="419100"/>
          </a:xfrm>
        </p:spPr>
        <p:txBody>
          <a:bodyPr>
            <a:noAutofit/>
          </a:bodyPr>
          <a:lstStyle/>
          <a:p>
            <a:r>
              <a:rPr lang="en-US" sz="2900" dirty="0"/>
              <a:t>Building Evidence of Effectiveness</a:t>
            </a:r>
          </a:p>
        </p:txBody>
      </p:sp>
      <p:sp>
        <p:nvSpPr>
          <p:cNvPr id="5" name="Slide Number Placeholder 4">
            <a:extLst>
              <a:ext uri="{FF2B5EF4-FFF2-40B4-BE49-F238E27FC236}">
                <a16:creationId xmlns:a16="http://schemas.microsoft.com/office/drawing/2014/main" id="{ECD3CF6A-2667-F16F-DC9B-7E8A26E53B25}"/>
              </a:ext>
            </a:extLst>
          </p:cNvPr>
          <p:cNvSpPr>
            <a:spLocks noGrp="1"/>
          </p:cNvSpPr>
          <p:nvPr>
            <p:ph type="sldNum" sz="quarter" idx="21"/>
          </p:nvPr>
        </p:nvSpPr>
        <p:spPr/>
        <p:txBody>
          <a:bodyPr/>
          <a:lstStyle/>
          <a:p>
            <a:r>
              <a:rPr lang="en-US" dirty="0"/>
              <a:t>  </a:t>
            </a:r>
            <a:fld id="{E0E21186-8CC3-194A-9753-0BBC1EC778BB}" type="slidenum">
              <a:rPr lang="en-US" smtClean="0"/>
              <a:pPr/>
              <a:t>9</a:t>
            </a:fld>
            <a:endParaRPr lang="en-US" dirty="0"/>
          </a:p>
        </p:txBody>
      </p:sp>
      <p:pic>
        <p:nvPicPr>
          <p:cNvPr id="38" name="Picture 37">
            <a:extLst>
              <a:ext uri="{FF2B5EF4-FFF2-40B4-BE49-F238E27FC236}">
                <a16:creationId xmlns:a16="http://schemas.microsoft.com/office/drawing/2014/main" id="{A279AD2F-55F2-AB3E-CFC9-249BA72506E3}"/>
              </a:ext>
            </a:extLst>
          </p:cNvPr>
          <p:cNvPicPr>
            <a:picLocks noChangeAspect="1"/>
          </p:cNvPicPr>
          <p:nvPr/>
        </p:nvPicPr>
        <p:blipFill rotWithShape="1">
          <a:blip r:embed="rId3"/>
          <a:srcRect b="24444"/>
          <a:stretch/>
        </p:blipFill>
        <p:spPr>
          <a:xfrm>
            <a:off x="846286" y="434378"/>
            <a:ext cx="10095004" cy="6302644"/>
          </a:xfrm>
          <a:prstGeom prst="rect">
            <a:avLst/>
          </a:prstGeom>
        </p:spPr>
      </p:pic>
    </p:spTree>
    <p:extLst>
      <p:ext uri="{BB962C8B-B14F-4D97-AF65-F5344CB8AC3E}">
        <p14:creationId xmlns:p14="http://schemas.microsoft.com/office/powerpoint/2010/main" val="1032245707"/>
      </p:ext>
    </p:extLst>
  </p:cSld>
  <p:clrMapOvr>
    <a:masterClrMapping/>
  </p:clrMapOvr>
</p:sld>
</file>

<file path=ppt/theme/theme1.xml><?xml version="1.0" encoding="utf-8"?>
<a:theme xmlns:a="http://schemas.openxmlformats.org/drawingml/2006/main" name="COVER ALT ">
  <a:themeElements>
    <a:clrScheme name="AMERICORP SCREEN">
      <a:dk1>
        <a:srgbClr val="112441"/>
      </a:dk1>
      <a:lt1>
        <a:srgbClr val="112441"/>
      </a:lt1>
      <a:dk2>
        <a:srgbClr val="B82028"/>
      </a:dk2>
      <a:lt2>
        <a:srgbClr val="FFFFFF"/>
      </a:lt2>
      <a:accent1>
        <a:srgbClr val="FD2F32"/>
      </a:accent1>
      <a:accent2>
        <a:srgbClr val="1550ED"/>
      </a:accent2>
      <a:accent3>
        <a:srgbClr val="3B2B93"/>
      </a:accent3>
      <a:accent4>
        <a:srgbClr val="DCA312"/>
      </a:accent4>
      <a:accent5>
        <a:srgbClr val="839324"/>
      </a:accent5>
      <a:accent6>
        <a:srgbClr val="2CC3B6"/>
      </a:accent6>
      <a:hlink>
        <a:srgbClr val="1550ED"/>
      </a:hlink>
      <a:folHlink>
        <a:srgbClr val="FD2F3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meriCorps PPT Template_Simple" id="{C285B197-1A4B-4D7D-85B6-03DB03988CF4}" vid="{6EC63F7E-9DDD-4D15-AB52-D756785E8E61}"/>
    </a:ext>
  </a:extLst>
</a:theme>
</file>

<file path=ppt/theme/theme2.xml><?xml version="1.0" encoding="utf-8"?>
<a:theme xmlns:a="http://schemas.openxmlformats.org/drawingml/2006/main" name="ALT Interior Slide">
  <a:themeElements>
    <a:clrScheme name="AMERICORP SCREEN">
      <a:dk1>
        <a:srgbClr val="112441"/>
      </a:dk1>
      <a:lt1>
        <a:srgbClr val="112441"/>
      </a:lt1>
      <a:dk2>
        <a:srgbClr val="B82028"/>
      </a:dk2>
      <a:lt2>
        <a:srgbClr val="FFFFFF"/>
      </a:lt2>
      <a:accent1>
        <a:srgbClr val="FD2F32"/>
      </a:accent1>
      <a:accent2>
        <a:srgbClr val="1550ED"/>
      </a:accent2>
      <a:accent3>
        <a:srgbClr val="3B2B93"/>
      </a:accent3>
      <a:accent4>
        <a:srgbClr val="DCA312"/>
      </a:accent4>
      <a:accent5>
        <a:srgbClr val="839324"/>
      </a:accent5>
      <a:accent6>
        <a:srgbClr val="2CC3B6"/>
      </a:accent6>
      <a:hlink>
        <a:srgbClr val="1550ED"/>
      </a:hlink>
      <a:folHlink>
        <a:srgbClr val="FD2F3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meriCorps PPT Template_Simple" id="{C285B197-1A4B-4D7D-85B6-03DB03988CF4}" vid="{7BED4A0E-29A8-4620-8681-ABCE5E62D774}"/>
    </a:ext>
  </a:extLst>
</a:theme>
</file>

<file path=ppt/theme/theme3.xml><?xml version="1.0" encoding="utf-8"?>
<a:theme xmlns:a="http://schemas.openxmlformats.org/drawingml/2006/main" name="1_Interior Slide">
  <a:themeElements>
    <a:clrScheme name="AMERICORP SCREEN">
      <a:dk1>
        <a:srgbClr val="112441"/>
      </a:dk1>
      <a:lt1>
        <a:srgbClr val="112441"/>
      </a:lt1>
      <a:dk2>
        <a:srgbClr val="B82028"/>
      </a:dk2>
      <a:lt2>
        <a:srgbClr val="FFFFFF"/>
      </a:lt2>
      <a:accent1>
        <a:srgbClr val="FD2F32"/>
      </a:accent1>
      <a:accent2>
        <a:srgbClr val="1550ED"/>
      </a:accent2>
      <a:accent3>
        <a:srgbClr val="3B2B93"/>
      </a:accent3>
      <a:accent4>
        <a:srgbClr val="DCA312"/>
      </a:accent4>
      <a:accent5>
        <a:srgbClr val="839324"/>
      </a:accent5>
      <a:accent6>
        <a:srgbClr val="2CC3B6"/>
      </a:accent6>
      <a:hlink>
        <a:srgbClr val="1550ED"/>
      </a:hlink>
      <a:folHlink>
        <a:srgbClr val="FD2F3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meriCorps PPT Template_Simple" id="{C285B197-1A4B-4D7D-85B6-03DB03988CF4}" vid="{33A86341-3FCA-4C83-84D0-0A26AE832548}"/>
    </a:ext>
  </a:extLst>
</a:theme>
</file>

<file path=ppt/theme/theme4.xml><?xml version="1.0" encoding="utf-8"?>
<a:theme xmlns:a="http://schemas.openxmlformats.org/drawingml/2006/main" name="1_COVER ALT ">
  <a:themeElements>
    <a:clrScheme name="AMERICORP SCREEN">
      <a:dk1>
        <a:srgbClr val="112441"/>
      </a:dk1>
      <a:lt1>
        <a:srgbClr val="112441"/>
      </a:lt1>
      <a:dk2>
        <a:srgbClr val="B82028"/>
      </a:dk2>
      <a:lt2>
        <a:srgbClr val="FFFFFF"/>
      </a:lt2>
      <a:accent1>
        <a:srgbClr val="FD2F32"/>
      </a:accent1>
      <a:accent2>
        <a:srgbClr val="1550ED"/>
      </a:accent2>
      <a:accent3>
        <a:srgbClr val="3B2B93"/>
      </a:accent3>
      <a:accent4>
        <a:srgbClr val="DCA312"/>
      </a:accent4>
      <a:accent5>
        <a:srgbClr val="839324"/>
      </a:accent5>
      <a:accent6>
        <a:srgbClr val="2CC3B6"/>
      </a:accent6>
      <a:hlink>
        <a:srgbClr val="1550ED"/>
      </a:hlink>
      <a:folHlink>
        <a:srgbClr val="FD2F3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meriCorps PPT Template_Simple" id="{C285B197-1A4B-4D7D-85B6-03DB03988CF4}" vid="{6EC63F7E-9DDD-4D15-AB52-D756785E8E61}"/>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cf0e955b-4959-4947-ae61-37b4ef48618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0FEF3D6E0C7A54A95F8012C750E764F" ma:contentTypeVersion="14" ma:contentTypeDescription="Create a new document." ma:contentTypeScope="" ma:versionID="f8a3d6fbaf38e5e24919e9385603d51d">
  <xsd:schema xmlns:xsd="http://www.w3.org/2001/XMLSchema" xmlns:xs="http://www.w3.org/2001/XMLSchema" xmlns:p="http://schemas.microsoft.com/office/2006/metadata/properties" xmlns:ns3="cf0e955b-4959-4947-ae61-37b4ef48618a" targetNamespace="http://schemas.microsoft.com/office/2006/metadata/properties" ma:root="true" ma:fieldsID="e12b8f7b5266bee24e0d063ef66d5f97" ns3:_="">
    <xsd:import namespace="cf0e955b-4959-4947-ae61-37b4ef48618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LengthInSeconds" minOccurs="0"/>
                <xsd:element ref="ns3:MediaServiceDateTaken" minOccurs="0"/>
                <xsd:element ref="ns3:MediaServiceLocation"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0e955b-4959-4947-ae61-37b4ef4861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ystemTags" ma:index="21" nillable="true" ma:displayName="MediaServiceSystemTags" ma:hidden="true" ma:internalName="MediaServiceSystemTag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E9CF3D-C1D8-46D8-AE69-48DAE5AB17ED}">
  <ds:schemaRefs>
    <ds:schemaRef ds:uri="http://schemas.microsoft.com/office/infopath/2007/PartnerControls"/>
    <ds:schemaRef ds:uri="http://purl.org/dc/terms/"/>
    <ds:schemaRef ds:uri="http://purl.org/dc/dcmitype/"/>
    <ds:schemaRef ds:uri="http://schemas.microsoft.com/office/2006/documentManagement/types"/>
    <ds:schemaRef ds:uri="http://www.w3.org/XML/1998/namespace"/>
    <ds:schemaRef ds:uri="cf0e955b-4959-4947-ae61-37b4ef48618a"/>
    <ds:schemaRef ds:uri="http://purl.org/dc/elements/1.1/"/>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552AF4B7-0868-4C09-B447-C3DB581FCF38}">
  <ds:schemaRefs>
    <ds:schemaRef ds:uri="http://schemas.microsoft.com/sharepoint/v3/contenttype/forms"/>
  </ds:schemaRefs>
</ds:datastoreItem>
</file>

<file path=customXml/itemProps3.xml><?xml version="1.0" encoding="utf-8"?>
<ds:datastoreItem xmlns:ds="http://schemas.openxmlformats.org/officeDocument/2006/customXml" ds:itemID="{862B7862-9978-4E9F-83BD-EC8B44EF9E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f0e955b-4959-4947-ae61-37b4ef4861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Best Practices Evaluation Plan Presentation_new</Template>
  <TotalTime>3482</TotalTime>
  <Words>13574</Words>
  <Application>Microsoft Office PowerPoint</Application>
  <PresentationFormat>Widescreen</PresentationFormat>
  <Paragraphs>838</Paragraphs>
  <Slides>47</Slides>
  <Notes>47</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47</vt:i4>
      </vt:variant>
    </vt:vector>
  </HeadingPairs>
  <TitlesOfParts>
    <vt:vector size="57" baseType="lpstr">
      <vt:lpstr>Arial</vt:lpstr>
      <vt:lpstr>Calibri</vt:lpstr>
      <vt:lpstr>Century Gothic</vt:lpstr>
      <vt:lpstr>Courier New</vt:lpstr>
      <vt:lpstr>Roboto Light</vt:lpstr>
      <vt:lpstr>Symbol</vt:lpstr>
      <vt:lpstr>COVER ALT </vt:lpstr>
      <vt:lpstr>ALT Interior Slide</vt:lpstr>
      <vt:lpstr>1_Interior Slide</vt:lpstr>
      <vt:lpstr>1_COVER ALT </vt:lpstr>
      <vt:lpstr>Overview of Evaluation Designs</vt:lpstr>
      <vt:lpstr>Learning Objectives</vt:lpstr>
      <vt:lpstr>Overview of the Presentation</vt:lpstr>
      <vt:lpstr>What is Evidence?</vt:lpstr>
      <vt:lpstr>Why is Evidence Important?</vt:lpstr>
      <vt:lpstr>What is Evaluation?</vt:lpstr>
      <vt:lpstr>Why are Evaluation and Evidence Building Important?</vt:lpstr>
      <vt:lpstr>Performance Measurement and Program Evaluation</vt:lpstr>
      <vt:lpstr>Building Evidence of Effectiveness</vt:lpstr>
      <vt:lpstr>What is Evaluation Design?</vt:lpstr>
      <vt:lpstr>Key Considerations in Selecting a Design</vt:lpstr>
      <vt:lpstr>Program Logic Model</vt:lpstr>
      <vt:lpstr>Example Logic Model for a Literacy Program</vt:lpstr>
      <vt:lpstr>Define Purpose and Scope</vt:lpstr>
      <vt:lpstr>Selecting Research Questions</vt:lpstr>
      <vt:lpstr>Resource Considerations</vt:lpstr>
      <vt:lpstr>Basic Types of Evaluation Designs</vt:lpstr>
      <vt:lpstr>Basic Types of Evaluation Designs</vt:lpstr>
      <vt:lpstr>AmeriCorps Approved Evaluation Designs </vt:lpstr>
      <vt:lpstr>Process Evaluation</vt:lpstr>
      <vt:lpstr>Examples of Process Evaluation Questions</vt:lpstr>
      <vt:lpstr>Examples of Methods and Data Collection Tools for Process Evaluation</vt:lpstr>
      <vt:lpstr>Group Exercise #1: Designing a Process Evaluation for a Literacy Program</vt:lpstr>
      <vt:lpstr>Group Exercise #1: Designing a Process Evaluation for a Literacy Program</vt:lpstr>
      <vt:lpstr>Example Crosswalk for a Process Evaluation of a Literacy Program</vt:lpstr>
      <vt:lpstr>Optional Exercise #1: Designing a Process Evaluation for a Literacy Program</vt:lpstr>
      <vt:lpstr>Example Crosswalk for a Process Evaluation of a Literacy Program</vt:lpstr>
      <vt:lpstr>Outcome Evaluation</vt:lpstr>
      <vt:lpstr>Outcome Evaluation Questions</vt:lpstr>
      <vt:lpstr>Outcome Evaluation Designs</vt:lpstr>
      <vt:lpstr>Impact Evaluation</vt:lpstr>
      <vt:lpstr>Impact Evaluation Designs </vt:lpstr>
      <vt:lpstr>Quasi-Experimental vs. Experimental Designs</vt:lpstr>
      <vt:lpstr>What is a Comparison or Control Group? </vt:lpstr>
      <vt:lpstr>Other Types of Quasi-experimental Designs</vt:lpstr>
      <vt:lpstr>Group Exercise #2: Designing an Impact Evaluation of a Literacy Program</vt:lpstr>
      <vt:lpstr>Group Exercise #2: Designing an Impact Evaluation for a Literacy Program </vt:lpstr>
      <vt:lpstr>Example Crosswalk for an Impact Evaluation of a Literacy Program </vt:lpstr>
      <vt:lpstr>Optional Exercise #2: Designing an Impact Evaluation for a Literacy Program </vt:lpstr>
      <vt:lpstr>Example Crosswalk for an Impact Evaluation of a Literacy Program </vt:lpstr>
      <vt:lpstr>Small and Large Requirements for an Evaluation Plan</vt:lpstr>
      <vt:lpstr>Alternative Evaluation Approach (AEA)</vt:lpstr>
      <vt:lpstr>Alternative Evaluation Approach (AEA) – continued </vt:lpstr>
      <vt:lpstr>Internal Resources</vt:lpstr>
      <vt:lpstr>External Resources</vt:lpstr>
      <vt:lpstr>Questions and Answers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 in Writing an Evaluation Plan</dc:title>
  <dc:creator>Jennifer Scolese</dc:creator>
  <cp:lastModifiedBy>Kelsey Bagwill</cp:lastModifiedBy>
  <cp:revision>87</cp:revision>
  <dcterms:created xsi:type="dcterms:W3CDTF">2022-03-22T14:49:49Z</dcterms:created>
  <dcterms:modified xsi:type="dcterms:W3CDTF">2024-01-03T22:51:29Z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0x01010000FEF3D6E0C7A54A95F8012C750E764F</vt:lpwstr>
  </property>
  <property fmtid="{D5CDD505-2E9C-101B-9397-08002B2CF9AE}" pid="3" name="_dlc_DocIdItemGuid">
    <vt:lpwstr>a0019356-76ee-4244-960f-c094cc222d7b</vt:lpwstr>
  </property>
  <property fmtid="{D5CDD505-2E9C-101B-9397-08002B2CF9AE}" pid="4" name="MediaServiceImageTags">
    <vt:lpwstr/>
  </property>
</Properties>
</file>