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14" r:id="rId2"/>
    <p:sldMasterId id="2147483726" r:id="rId3"/>
    <p:sldMasterId id="2147483752" r:id="rId4"/>
    <p:sldMasterId id="2147483762" r:id="rId5"/>
    <p:sldMasterId id="2147483734" r:id="rId6"/>
  </p:sldMasterIdLst>
  <p:notesMasterIdLst>
    <p:notesMasterId r:id="rId44"/>
  </p:notesMasterIdLst>
  <p:handoutMasterIdLst>
    <p:handoutMasterId r:id="rId45"/>
  </p:handoutMasterIdLst>
  <p:sldIdLst>
    <p:sldId id="308" r:id="rId7"/>
    <p:sldId id="269" r:id="rId8"/>
    <p:sldId id="270" r:id="rId9"/>
    <p:sldId id="271" r:id="rId10"/>
    <p:sldId id="272" r:id="rId11"/>
    <p:sldId id="304" r:id="rId12"/>
    <p:sldId id="305"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6" r:id="rId36"/>
    <p:sldId id="297" r:id="rId37"/>
    <p:sldId id="298" r:id="rId38"/>
    <p:sldId id="299" r:id="rId39"/>
    <p:sldId id="306" r:id="rId40"/>
    <p:sldId id="302" r:id="rId41"/>
    <p:sldId id="303" r:id="rId42"/>
    <p:sldId id="259" r:id="rId4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49">
          <p15:clr>
            <a:srgbClr val="A4A3A4"/>
          </p15:clr>
        </p15:guide>
        <p15:guide id="2" pos="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623"/>
    <a:srgbClr val="01439F"/>
    <a:srgbClr val="7F7F7F"/>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73964" autoAdjust="0"/>
  </p:normalViewPr>
  <p:slideViewPr>
    <p:cSldViewPr snapToGrid="0">
      <p:cViewPr varScale="1">
        <p:scale>
          <a:sx n="82" d="100"/>
          <a:sy n="82" d="100"/>
        </p:scale>
        <p:origin x="-2190" y="-96"/>
      </p:cViewPr>
      <p:guideLst>
        <p:guide orient="horz" pos="4249"/>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5051657-A195-C741-98D3-F193726ADD88}" type="datetime1">
              <a:rPr lang="en-US" smtClean="0"/>
              <a:t>12/9/2014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CNCS Template 2013</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FB3D17-1147-6647-8C78-7959D1AD69A9}" type="datetime1">
              <a:rPr lang="en-US" smtClean="0"/>
              <a:t>12/9/2014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CNCS Template 2013</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u="sng" dirty="0"/>
              <a:t>Facilitator notes</a:t>
            </a:r>
            <a:r>
              <a:rPr lang="en-US" dirty="0"/>
              <a:t>: </a:t>
            </a:r>
            <a:r>
              <a:rPr lang="en-US" dirty="0" smtClean="0"/>
              <a:t>This  </a:t>
            </a:r>
            <a:r>
              <a:rPr lang="en-US" dirty="0"/>
              <a:t>presentation provides an overview of </a:t>
            </a:r>
            <a:r>
              <a:rPr lang="en-US" dirty="0" smtClean="0"/>
              <a:t>how to effectively</a:t>
            </a:r>
            <a:r>
              <a:rPr lang="en-US" baseline="0" dirty="0" smtClean="0"/>
              <a:t> budget for an evaluation.</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eaLnBrk="1" fontAlgn="b" latinLnBrk="0" hangingPunct="1"/>
            <a:r>
              <a:rPr lang="en-US" b="0" dirty="0" smtClean="0">
                <a:solidFill>
                  <a:schemeClr val="tx1"/>
                </a:solidFill>
              </a:rPr>
              <a:t>-We are often asked to provide information</a:t>
            </a:r>
            <a:r>
              <a:rPr lang="en-US" b="0" baseline="0" dirty="0" smtClean="0">
                <a:solidFill>
                  <a:schemeClr val="tx1"/>
                </a:solidFill>
              </a:rPr>
              <a:t> about the average costs of different evaluation designs; however, there is not much publicly available information available about evaluation costs.  Here we provide information gathered from another federal competitive grant program. While we acknowledge that this data may or may not be representative of all evaluation budget data, we think it is helpful to share as a starting point for a discussion about evaluation costs for AmeriCorps programs.</a:t>
            </a:r>
          </a:p>
          <a:p>
            <a:pPr rtl="0" eaLnBrk="1" fontAlgn="b" latinLnBrk="0" hangingPunct="1"/>
            <a:r>
              <a:rPr lang="en-US" b="0" baseline="0" dirty="0" smtClean="0">
                <a:solidFill>
                  <a:schemeClr val="tx1"/>
                </a:solidFill>
              </a:rPr>
              <a:t>-The important takeaway from this slide is that budgets do vary, and the ratio of evaluation budget to overall program budget is higher than the old rules-of-thumb, even for simple pre-post evaluations. </a:t>
            </a:r>
          </a:p>
          <a:p>
            <a:pPr rtl="0" eaLnBrk="1" fontAlgn="b" latinLnBrk="0" hangingPunct="1"/>
            <a:endParaRPr lang="en-US" b="0" dirty="0" smtClean="0">
              <a:solidFill>
                <a:schemeClr val="tx1"/>
              </a:solidFill>
            </a:endParaRPr>
          </a:p>
          <a:p>
            <a:pPr rtl="0" eaLnBrk="1" fontAlgn="b" latinLnBrk="0" hangingPunct="1"/>
            <a:r>
              <a:rPr lang="en-US" b="1" dirty="0" smtClean="0">
                <a:solidFill>
                  <a:schemeClr val="tx1"/>
                </a:solidFill>
              </a:rPr>
              <a:t>Non-Experimental (NE)</a:t>
            </a:r>
            <a:endParaRPr lang="en-US" dirty="0" smtClean="0">
              <a:solidFill>
                <a:schemeClr val="tx1"/>
              </a:solidFill>
            </a:endParaRPr>
          </a:p>
          <a:p>
            <a:pPr rtl="0" eaLnBrk="1" fontAlgn="b" latinLnBrk="0" hangingPunct="1"/>
            <a:r>
              <a:rPr lang="en-US" dirty="0" smtClean="0">
                <a:solidFill>
                  <a:schemeClr val="tx1"/>
                </a:solidFill>
              </a:rPr>
              <a:t>Avg. Program Budget: $828,655</a:t>
            </a:r>
          </a:p>
          <a:p>
            <a:pPr rtl="0" eaLnBrk="1" fontAlgn="b" latinLnBrk="0" hangingPunct="1"/>
            <a:r>
              <a:rPr lang="en-US" dirty="0" smtClean="0">
                <a:solidFill>
                  <a:schemeClr val="tx1"/>
                </a:solidFill>
              </a:rPr>
              <a:t>Median Program Budget: $420,000</a:t>
            </a:r>
          </a:p>
          <a:p>
            <a:pPr rtl="0" eaLnBrk="1" fontAlgn="b" latinLnBrk="0" hangingPunct="1"/>
            <a:r>
              <a:rPr lang="en-US" dirty="0" smtClean="0">
                <a:solidFill>
                  <a:schemeClr val="tx1"/>
                </a:solidFill>
              </a:rPr>
              <a:t>Avg. Evaluation Budget Per Year: $111,473</a:t>
            </a:r>
          </a:p>
          <a:p>
            <a:pPr rtl="0" eaLnBrk="1" fontAlgn="b" latinLnBrk="0" hangingPunct="1"/>
            <a:r>
              <a:rPr lang="en-US" dirty="0" smtClean="0">
                <a:solidFill>
                  <a:schemeClr val="tx1"/>
                </a:solidFill>
              </a:rPr>
              <a:t>Median Evaluation Budget Per year: $40,700</a:t>
            </a:r>
          </a:p>
          <a:p>
            <a:pPr rtl="0" eaLnBrk="1" fontAlgn="b" latinLnBrk="0" hangingPunct="1"/>
            <a:r>
              <a:rPr lang="en-US" dirty="0" smtClean="0">
                <a:solidFill>
                  <a:schemeClr val="tx1"/>
                </a:solidFill>
              </a:rPr>
              <a:t>Avg. Evaluation to Program Budget Ratio: 16%</a:t>
            </a:r>
          </a:p>
          <a:p>
            <a:pPr rtl="0" eaLnBrk="1" fontAlgn="b" latinLnBrk="0" hangingPunct="1"/>
            <a:r>
              <a:rPr lang="en-US" dirty="0" smtClean="0">
                <a:solidFill>
                  <a:schemeClr val="tx1"/>
                </a:solidFill>
              </a:rPr>
              <a:t>Median Evaluation to Program Budget </a:t>
            </a:r>
            <a:r>
              <a:rPr lang="en-US" dirty="0" smtClean="0">
                <a:solidFill>
                  <a:prstClr val="black"/>
                </a:solidFill>
              </a:rPr>
              <a:t>Ratio: </a:t>
            </a:r>
            <a:r>
              <a:rPr lang="en-US" dirty="0" smtClean="0"/>
              <a:t>13%</a:t>
            </a:r>
          </a:p>
          <a:p>
            <a:pPr rtl="0" eaLnBrk="1" fontAlgn="b" latinLnBrk="0" hangingPunct="1"/>
            <a:r>
              <a:rPr lang="en-US" dirty="0" smtClean="0"/>
              <a:t>N=16</a:t>
            </a:r>
          </a:p>
          <a:p>
            <a:pPr rtl="0" eaLnBrk="1" fontAlgn="b" latinLnBrk="0" hangingPunct="1"/>
            <a:endParaRPr lang="en-US" dirty="0" smtClean="0"/>
          </a:p>
          <a:p>
            <a:pPr rtl="0" eaLnBrk="1" fontAlgn="b" latinLnBrk="0" hangingPunct="1"/>
            <a:r>
              <a:rPr lang="en-US" b="1" dirty="0" smtClean="0"/>
              <a:t>Quasi-Experimental Design (QED) [N=32]</a:t>
            </a:r>
            <a:endParaRPr lang="en-US" dirty="0" smtClean="0"/>
          </a:p>
          <a:p>
            <a:pPr rtl="0" eaLnBrk="1" fontAlgn="b" latinLnBrk="0" hangingPunct="1"/>
            <a:r>
              <a:rPr lang="en-US" dirty="0" smtClean="0">
                <a:solidFill>
                  <a:prstClr val="black"/>
                </a:solidFill>
              </a:rPr>
              <a:t>Avg. Program Budget: </a:t>
            </a:r>
            <a:r>
              <a:rPr lang="en-US" dirty="0" smtClean="0"/>
              <a:t>$820,343</a:t>
            </a:r>
          </a:p>
          <a:p>
            <a:pPr rtl="0" eaLnBrk="1" fontAlgn="b" latinLnBrk="0" hangingPunct="1"/>
            <a:r>
              <a:rPr lang="en-US" dirty="0" smtClean="0">
                <a:solidFill>
                  <a:prstClr val="black"/>
                </a:solidFill>
              </a:rPr>
              <a:t>Median Program Budget: </a:t>
            </a:r>
            <a:r>
              <a:rPr lang="en-US" dirty="0" smtClean="0"/>
              <a:t>$362,008</a:t>
            </a:r>
          </a:p>
          <a:p>
            <a:pPr rtl="0" eaLnBrk="1" fontAlgn="b" latinLnBrk="0" hangingPunct="1"/>
            <a:r>
              <a:rPr lang="en-US" dirty="0" smtClean="0">
                <a:solidFill>
                  <a:prstClr val="black"/>
                </a:solidFill>
              </a:rPr>
              <a:t>Avg. Evaluation Budget Per Year: </a:t>
            </a:r>
            <a:r>
              <a:rPr lang="en-US" dirty="0" smtClean="0"/>
              <a:t>$118,083</a:t>
            </a:r>
          </a:p>
          <a:p>
            <a:pPr rtl="0" eaLnBrk="1" fontAlgn="b" latinLnBrk="0" hangingPunct="1"/>
            <a:r>
              <a:rPr lang="en-US" dirty="0" smtClean="0">
                <a:solidFill>
                  <a:prstClr val="black"/>
                </a:solidFill>
              </a:rPr>
              <a:t>Median Evaluation Budget Per Year: </a:t>
            </a:r>
            <a:r>
              <a:rPr lang="en-US" dirty="0" smtClean="0"/>
              <a:t>$38,434</a:t>
            </a:r>
          </a:p>
          <a:p>
            <a:pPr rtl="0" eaLnBrk="1" fontAlgn="b" latinLnBrk="0" hangingPunct="1"/>
            <a:r>
              <a:rPr lang="en-US" dirty="0" smtClean="0">
                <a:solidFill>
                  <a:prstClr val="black"/>
                </a:solidFill>
              </a:rPr>
              <a:t>Avg. Evaluation to Program Budget Ratio: </a:t>
            </a:r>
            <a:r>
              <a:rPr lang="en-US" dirty="0" smtClean="0"/>
              <a:t>16%</a:t>
            </a:r>
          </a:p>
          <a:p>
            <a:pPr rtl="0" eaLnBrk="1" fontAlgn="b" latinLnBrk="0" hangingPunct="1"/>
            <a:r>
              <a:rPr lang="en-US" dirty="0" smtClean="0">
                <a:solidFill>
                  <a:prstClr val="black"/>
                </a:solidFill>
              </a:rPr>
              <a:t>Median Evaluation to Program Budget Ratio: </a:t>
            </a:r>
            <a:r>
              <a:rPr lang="en-US" dirty="0" smtClean="0"/>
              <a:t>13%</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10</a:t>
            </a:fld>
            <a:endParaRPr lang="en-US"/>
          </a:p>
        </p:txBody>
      </p:sp>
    </p:spTree>
    <p:extLst>
      <p:ext uri="{BB962C8B-B14F-4D97-AF65-F5344CB8AC3E}">
        <p14:creationId xmlns:p14="http://schemas.microsoft.com/office/powerpoint/2010/main" val="130736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dirty="0" smtClean="0">
                <a:solidFill>
                  <a:schemeClr val="tx1"/>
                </a:solidFill>
              </a:rPr>
              <a:t>Looking at these same programs, this</a:t>
            </a:r>
            <a:r>
              <a:rPr lang="en-US" baseline="0" dirty="0" smtClean="0">
                <a:solidFill>
                  <a:schemeClr val="tx1"/>
                </a:solidFill>
              </a:rPr>
              <a:t> time organized by level of evidence, we can see that as you increase the strength of the evaluation design, both average and median evaluation budget increases. You can see that evaluations that would produce a preliminary level of evidence (meaning non-experimental evaluations that did not use a control group or a comparison group) had the lowest ratio of evaluation to program budget (avg. of 15%), and evaluations producing a strong level of evidence (randomized control trials with a randomly assigned control group) had the highest ratio of evaluation to program budget (avg. of 28%). </a:t>
            </a:r>
          </a:p>
          <a:p>
            <a:pPr marL="171441" indent="-171441">
              <a:buFont typeface="Arial" panose="020B0604020202020204" pitchFamily="34" charset="0"/>
              <a:buChar char="•"/>
            </a:pPr>
            <a:r>
              <a:rPr lang="en-US" baseline="0" dirty="0" smtClean="0">
                <a:solidFill>
                  <a:schemeClr val="tx1"/>
                </a:solidFill>
              </a:rPr>
              <a:t>These budgets reflect the research questions being asked, the duration of data collection</a:t>
            </a:r>
            <a:r>
              <a:rPr lang="en-US" baseline="0" dirty="0" smtClean="0"/>
              <a:t>, evaluation design and methods being used, and the scale and scope of the evaluation effort.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11</a:t>
            </a:fld>
            <a:endParaRPr lang="en-US"/>
          </a:p>
        </p:txBody>
      </p:sp>
    </p:spTree>
    <p:extLst>
      <p:ext uri="{BB962C8B-B14F-4D97-AF65-F5344CB8AC3E}">
        <p14:creationId xmlns:p14="http://schemas.microsoft.com/office/powerpoint/2010/main" val="294683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4350">
              <a:defRPr/>
            </a:pPr>
            <a:r>
              <a:rPr lang="en-US" dirty="0">
                <a:solidFill>
                  <a:prstClr val="black"/>
                </a:solidFill>
                <a:latin typeface="Myriad Pro SemiCond"/>
                <a:ea typeface="Times New Roman"/>
                <a:cs typeface="Times New Roman"/>
              </a:rPr>
              <a:t>-</a:t>
            </a:r>
            <a:r>
              <a:rPr lang="en-US" dirty="0">
                <a:latin typeface="Myriad Pro SemiCond"/>
                <a:ea typeface="Times New Roman"/>
                <a:cs typeface="Times New Roman"/>
              </a:rPr>
              <a:t>The key themes from this analysis </a:t>
            </a:r>
            <a:r>
              <a:rPr lang="en-US" dirty="0" smtClean="0">
                <a:latin typeface="Myriad Pro SemiCond"/>
                <a:ea typeface="Times New Roman"/>
                <a:cs typeface="Times New Roman"/>
              </a:rPr>
              <a:t>of </a:t>
            </a:r>
            <a:r>
              <a:rPr lang="en-US" dirty="0">
                <a:latin typeface="Myriad Pro SemiCond"/>
                <a:ea typeface="Times New Roman"/>
                <a:cs typeface="Times New Roman"/>
              </a:rPr>
              <a:t>data, and from other recent evaluations, are the following: </a:t>
            </a:r>
          </a:p>
          <a:p>
            <a:pPr marL="342881" indent="-342881" defTabSz="914350">
              <a:buFont typeface="Symbol"/>
              <a:buChar char=""/>
              <a:defRPr/>
            </a:pPr>
            <a:r>
              <a:rPr lang="en-US" dirty="0">
                <a:latin typeface="Myriad Pro SemiCond"/>
                <a:ea typeface="Times New Roman"/>
                <a:cs typeface="Times New Roman"/>
              </a:rPr>
              <a:t>First, the existing rule of thumb ratios of 5%-10% of a program’s budget lead to serious under budgeting of evaluations. The bare minimum % is somewhere around 13% to 15% for non-experimental evaluations (evaluation designs without a comparison group) and quasi-experimental designs. However, a more realistic ratio would be closer to 20%. For randomized control trials with randomly assigned treatment and control groups, the % would likely have to be above 25%.  </a:t>
            </a:r>
          </a:p>
          <a:p>
            <a:pPr marL="342881" indent="-342881" defTabSz="914350">
              <a:buFont typeface="Symbol"/>
              <a:buChar char=""/>
              <a:defRPr/>
            </a:pPr>
            <a:r>
              <a:rPr lang="en-US" dirty="0">
                <a:latin typeface="Myriad Pro SemiCond"/>
                <a:ea typeface="Calibri"/>
                <a:cs typeface="Arial"/>
              </a:rPr>
              <a:t>However, the % of program budget is not the best way to allocate evaluation funds. Evaluation costs should be considered in dollars as well as percentages. For example, you can't conduct an evaluation that targets a moderate level of evidence (quasi-experimental design) for less than $75,000 per year, unless you are getting some time or resources donated.</a:t>
            </a:r>
          </a:p>
          <a:p>
            <a:pPr marL="342881" indent="-342881" defTabSz="914350">
              <a:buFont typeface="Symbol"/>
              <a:buChar char=""/>
              <a:defRPr/>
            </a:pPr>
            <a:r>
              <a:rPr lang="en-US" dirty="0">
                <a:latin typeface="Myriad Pro SemiCond"/>
              </a:rPr>
              <a:t>Third, given the current state of evaluation methods, it is not possible to conduct a rigorous evaluation on a shoestring budget and in order to conduct a robust evaluation that targets a high level of evidence you have to be willing to budget for it accordingly. While costs do generally increase as you move toward higher levels of evidence, we want to emphasize the point that costs vary based on the study design. </a:t>
            </a:r>
          </a:p>
          <a:p>
            <a:pPr marL="342881" indent="-342881" defTabSz="914350">
              <a:buFont typeface="Symbol"/>
              <a:buChar char=""/>
              <a:defRPr/>
            </a:pPr>
            <a:r>
              <a:rPr lang="en-US" dirty="0">
                <a:latin typeface="Myriad Pro SemiCond"/>
                <a:ea typeface="Times New Roman"/>
                <a:cs typeface="Times New Roman"/>
              </a:rPr>
              <a:t>Remember that you are investing in valuable evidence that will help you serve your beneficiaries more efficiently and effectively. And as you develop a long term research and evaluation agenda for your program, these costs will likely decrease, as you will have data collection systems, instruments, and historical data available to decrease costs. </a:t>
            </a:r>
          </a:p>
          <a:p>
            <a:pPr defTabSz="914350">
              <a:defRPr/>
            </a:pPr>
            <a:endParaRPr lang="en-US" dirty="0">
              <a:latin typeface="Myriad Pro SemiCond"/>
              <a:ea typeface="Calibri"/>
              <a:cs typeface="Arial"/>
            </a:endParaRPr>
          </a:p>
          <a:p>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12</a:t>
            </a:fld>
            <a:endParaRPr lang="en-US"/>
          </a:p>
        </p:txBody>
      </p:sp>
    </p:spTree>
    <p:extLst>
      <p:ext uri="{BB962C8B-B14F-4D97-AF65-F5344CB8AC3E}">
        <p14:creationId xmlns:p14="http://schemas.microsoft.com/office/powerpoint/2010/main" val="151640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dirty="0" smtClean="0">
                <a:solidFill>
                  <a:schemeClr val="tx1"/>
                </a:solidFill>
              </a:rPr>
              <a:t>It’s also important to keep</a:t>
            </a:r>
            <a:r>
              <a:rPr lang="en-US" baseline="0" dirty="0" smtClean="0">
                <a:solidFill>
                  <a:schemeClr val="tx1"/>
                </a:solidFill>
              </a:rPr>
              <a:t> in mind </a:t>
            </a:r>
            <a:r>
              <a:rPr lang="en-US" dirty="0" smtClean="0">
                <a:solidFill>
                  <a:schemeClr val="tx1"/>
                </a:solidFill>
              </a:rPr>
              <a:t>that any type of evaluation design can potentially be</a:t>
            </a:r>
            <a:r>
              <a:rPr lang="en-US" baseline="0" dirty="0" smtClean="0">
                <a:solidFill>
                  <a:schemeClr val="tx1"/>
                </a:solidFill>
              </a:rPr>
              <a:t> </a:t>
            </a:r>
            <a:r>
              <a:rPr lang="en-US" dirty="0" smtClean="0">
                <a:solidFill>
                  <a:schemeClr val="tx1"/>
                </a:solidFill>
              </a:rPr>
              <a:t>expensive</a:t>
            </a:r>
            <a:r>
              <a:rPr lang="en-US" baseline="0" dirty="0" smtClean="0">
                <a:solidFill>
                  <a:schemeClr val="tx1"/>
                </a:solidFill>
              </a:rPr>
              <a:t>. For example, an implementation study, which is a non-experimental evaluation design, can become very expensive if you expand the scope to include multiple sites, particularly those that are geographically dispersed. The same holds for feasibility studies, which are often done before a program embarks upon a rigorous impact evaluation. </a:t>
            </a:r>
          </a:p>
          <a:p>
            <a:endParaRPr lang="en-US" baseline="0" dirty="0" smtClean="0">
              <a:solidFill>
                <a:schemeClr val="tx1"/>
              </a:solidFill>
            </a:endParaRPr>
          </a:p>
          <a:p>
            <a:pPr marL="171441" indent="-171441">
              <a:buFont typeface="Arial" panose="020B0604020202020204" pitchFamily="34" charset="0"/>
              <a:buChar char="•"/>
            </a:pPr>
            <a:r>
              <a:rPr lang="en-US" baseline="0" dirty="0" smtClean="0">
                <a:solidFill>
                  <a:schemeClr val="tx1"/>
                </a:solidFill>
              </a:rPr>
              <a:t>Even so, there are also ways to conduct most types of evaluation inexpensively, including randomized control trials (RCTs). Building sustainable data collection systems and instruments that you will use over and over again means that you invest once, upfront, and then can deploy these continuously into the future with just a small maintenance cost. Continuous collection of relevant information, like the data you collect for performance measures, can also significantly reduce evaluation costs. Similarly, using existing administrative data sets can dramatically lower costs. </a:t>
            </a:r>
          </a:p>
          <a:p>
            <a:pPr marL="171441" indent="-171441">
              <a:buFont typeface="Arial" panose="020B0604020202020204" pitchFamily="34" charset="0"/>
              <a:buChar char="•"/>
            </a:pPr>
            <a:endParaRPr lang="en-US" baseline="0" dirty="0" smtClean="0">
              <a:solidFill>
                <a:schemeClr val="tx1"/>
              </a:solidFill>
            </a:endParaRPr>
          </a:p>
          <a:p>
            <a:pPr marL="171441" indent="-171441">
              <a:buFont typeface="Arial" panose="020B0604020202020204" pitchFamily="34" charset="0"/>
              <a:buChar char="•"/>
            </a:pPr>
            <a:r>
              <a:rPr lang="en-US" baseline="0" dirty="0" smtClean="0">
                <a:solidFill>
                  <a:schemeClr val="tx1"/>
                </a:solidFill>
              </a:rPr>
              <a:t>The bottom line is that you should determine what you want to learn from your evaluation and build a budget that can answer those questions.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13</a:t>
            </a:fld>
            <a:endParaRPr lang="en-US"/>
          </a:p>
        </p:txBody>
      </p:sp>
    </p:spTree>
    <p:extLst>
      <p:ext uri="{BB962C8B-B14F-4D97-AF65-F5344CB8AC3E}">
        <p14:creationId xmlns:p14="http://schemas.microsoft.com/office/powerpoint/2010/main" val="3129336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options</a:t>
            </a:r>
            <a:r>
              <a:rPr lang="en-US" baseline="0" dirty="0" smtClean="0"/>
              <a:t> for finding financial resources for your evaluation:</a:t>
            </a:r>
          </a:p>
          <a:p>
            <a:pPr marL="171441" indent="-171441">
              <a:buFont typeface="Arial" panose="020B0604020202020204" pitchFamily="34" charset="0"/>
              <a:buChar char="•"/>
            </a:pPr>
            <a:r>
              <a:rPr lang="en-US" baseline="0" dirty="0" smtClean="0"/>
              <a:t>You can tap into local resources, such as program partners or local collaborators that might have a stake in the information you’ll collect and the results your evaluation would generate. You can approach these groups by articulating why the evaluation results will be useful for them: perhaps their own program or cause would be advanced by the questions your evaluation is asking, or maybe the data you generate would help them in their own evaluation efforts. Universities, local consultants, or cooperative extensions may be able to pitch in as well, and many of these groups are interested in the intellectual challenge of designing high-quality evaluations. </a:t>
            </a:r>
          </a:p>
          <a:p>
            <a:pPr marL="171441" indent="-171441">
              <a:buFont typeface="Arial" panose="020B0604020202020204" pitchFamily="34" charset="0"/>
              <a:buChar char="•"/>
            </a:pPr>
            <a:r>
              <a:rPr lang="en-US" baseline="0" dirty="0" smtClean="0"/>
              <a:t>Joining forces with other programs that have similar interventions or outcomes may be mutually advantageous in providing sufficient financial resources and large sample sizes necessary for more rigorous evaluations. For example, in 2013 the Public Lands Service Coalition commissioned a quasi-experimental design evaluation of 14 Conservation Corps programs with similar outcomes. The group was able to leverage the large sample size provided by multiple programs to conduct their evaluation. </a:t>
            </a:r>
          </a:p>
          <a:p>
            <a:pPr marL="171441" indent="-171441">
              <a:buFont typeface="Arial" panose="020B0604020202020204" pitchFamily="34" charset="0"/>
              <a:buChar char="•"/>
            </a:pPr>
            <a:r>
              <a:rPr lang="en-US" baseline="0" dirty="0" smtClean="0"/>
              <a:t>Some foundations will award grants or provide money to evaluate programs, including the Brady Education Foundation for education programs, the Annie E. Casey Foundation, and the WT Grant Foundation.</a:t>
            </a:r>
          </a:p>
          <a:p>
            <a:pPr marL="171441" indent="-171441">
              <a:buFont typeface="Arial" panose="020B0604020202020204" pitchFamily="34" charset="0"/>
              <a:buChar char="•"/>
            </a:pPr>
            <a:r>
              <a:rPr lang="en-US" baseline="0" dirty="0" smtClean="0"/>
              <a:t>Remember, evaluation is an allowable cost at CNCS! We will discuss this in more depth later in the presentation.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14</a:t>
            </a:fld>
            <a:endParaRPr lang="en-US"/>
          </a:p>
        </p:txBody>
      </p:sp>
    </p:spTree>
    <p:extLst>
      <p:ext uri="{BB962C8B-B14F-4D97-AF65-F5344CB8AC3E}">
        <p14:creationId xmlns:p14="http://schemas.microsoft.com/office/powerpoint/2010/main" val="223396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457174">
              <a:defRPr/>
            </a:pPr>
            <a:r>
              <a:rPr lang="en-US" sz="1100" dirty="0"/>
              <a:t>-Before getting into the specifics of how to create an evaluation budget, we want to step back for a high-level view of a program’s overall budget since evaluation is one piece of this budget. </a:t>
            </a:r>
          </a:p>
          <a:p>
            <a:pPr defTabSz="457174">
              <a:defRPr/>
            </a:pPr>
            <a:endParaRPr lang="en-US" sz="1100" dirty="0"/>
          </a:p>
          <a:p>
            <a:pPr defTabSz="457174">
              <a:defRPr/>
            </a:pPr>
            <a:r>
              <a:rPr lang="en-US" sz="1100" dirty="0"/>
              <a:t>-As you start to budget for an evaluation, you need to think first about your overall program budget. The pie chart on the left shows all of the different costs that are part of operating an AmeriCorps program.  Evaluation is one piece of the pie in this program budget.  </a:t>
            </a:r>
          </a:p>
          <a:p>
            <a:pPr defTabSz="457174">
              <a:defRPr/>
            </a:pPr>
            <a:endParaRPr lang="en-US" sz="1100" dirty="0"/>
          </a:p>
          <a:p>
            <a:pPr defTabSz="457174">
              <a:defRPr/>
            </a:pPr>
            <a:r>
              <a:rPr lang="en-US" sz="1100" dirty="0"/>
              <a:t>-The pie chart on the right shows sources of funding for program costs.  In this example, we see a program with a diverse funding strategy that includes </a:t>
            </a:r>
            <a:r>
              <a:rPr lang="en-US" sz="1100" dirty="0" smtClean="0"/>
              <a:t>state &amp; local, </a:t>
            </a:r>
            <a:r>
              <a:rPr lang="en-US" sz="1100" dirty="0"/>
              <a:t>federal and private grants, corporate gifts, gifts from individuals, and revenue from fundraisers.  While we realize that not all programs have such a diverse array of funding sources, cultivating this type of diversity is critical to building a sustainable, long-term funding strategy and will become even more critical as programs seek out additional funds to offset increased spending on evaluation.  </a:t>
            </a:r>
          </a:p>
          <a:p>
            <a:pPr defTabSz="457174">
              <a:defRPr/>
            </a:pPr>
            <a:endParaRPr lang="en-US" sz="1100" dirty="0"/>
          </a:p>
          <a:p>
            <a:pPr defTabSz="457174">
              <a:defRPr/>
            </a:pPr>
            <a:r>
              <a:rPr lang="en-US" sz="1100" dirty="0"/>
              <a:t>In thinking about how to allocate funding from these diverse sources to the cost items in the AmeriCorps budget, it is useful to think about the difference between restricted and unrestricted funds.  In the pie chart on the right, it is likely that state and federal grants will be restricted funds, meaning there are strict guidelines about how funds can be used.  CNCS grants, for instance, require detailed program budgets that can only be amended under certain circumstances.  Foundation and corporate grants and individual gifts may have fewer or no restrictions on which program costs may or may not be covered, which means these funding sources may offer greater flexibility.  Revenue from fundraising events is likely to be entirely unrestricted, meaning it can be used for any program costs.</a:t>
            </a:r>
          </a:p>
          <a:p>
            <a:pPr defTabSz="457174">
              <a:defRPr/>
            </a:pPr>
            <a:endParaRPr lang="en-US" sz="1100" dirty="0"/>
          </a:p>
          <a:p>
            <a:pPr defTabSz="457174">
              <a:defRPr/>
            </a:pPr>
            <a:r>
              <a:rPr lang="en-US" sz="1100" dirty="0"/>
              <a:t>Some restricted grants do not allow funds to be used for evaluation.  In the case of AmeriCorps grants, evaluation is an allowable cost, but due to restrictions on cost per MSY, it is not realistic to expect that a high proportion of evaluation costs will be included in the CNCS share unless other program costs can be shifted out of the CNCS share of the budget and covered by other funding sources.  Programs that rely heavily on restricted funds may have to develop new strategies for raising funds to support evaluation, such as cultivating new sources of unrestricted funds, or finding funders who will pay for pieces of the pie that are currently part of the CNCS share of costs so that more evaluation costs can be included in the CNCS budget. </a:t>
            </a:r>
            <a:endParaRPr lang="en-US" sz="1100" dirty="0" smtClean="0"/>
          </a:p>
          <a:p>
            <a:pPr defTabSz="457174">
              <a:defRPr/>
            </a:pPr>
            <a:endParaRPr lang="en-US" sz="1100" dirty="0" smtClean="0"/>
          </a:p>
          <a:p>
            <a:pPr defTabSz="457174">
              <a:defRPr/>
            </a:pPr>
            <a:r>
              <a:rPr lang="en-US" sz="1100" dirty="0" smtClean="0"/>
              <a:t>We used a small grantee budget (under $500,000) to construct this example.</a:t>
            </a:r>
            <a:r>
              <a:rPr lang="en-US" sz="1100" baseline="0" dirty="0" smtClean="0"/>
              <a:t> </a:t>
            </a:r>
            <a:r>
              <a:rPr lang="en-US" sz="1100" dirty="0" smtClean="0"/>
              <a:t>Without evaluation costs, grantee match rate was 34%.</a:t>
            </a:r>
            <a:r>
              <a:rPr lang="en-US" sz="1100" baseline="0" dirty="0" smtClean="0"/>
              <a:t> </a:t>
            </a:r>
            <a:r>
              <a:rPr lang="en-US" sz="1100" dirty="0" smtClean="0"/>
              <a:t>When evaluation costs were added to the budget, assuming CNCS share stayed the same, grantee match rate rose to 48%.</a:t>
            </a:r>
            <a:r>
              <a:rPr lang="en-US" sz="1100" baseline="0" dirty="0" smtClean="0"/>
              <a:t> </a:t>
            </a:r>
            <a:r>
              <a:rPr lang="en-US" sz="1100" dirty="0" smtClean="0"/>
              <a:t>In order to cover evaluation costs, the grantee did the following:</a:t>
            </a:r>
            <a:r>
              <a:rPr lang="en-US" sz="1100" baseline="0" dirty="0" smtClean="0"/>
              <a:t> (1) </a:t>
            </a:r>
            <a:r>
              <a:rPr lang="en-US" sz="1100" dirty="0" smtClean="0"/>
              <a:t>Required sites to contribute cash match, which was not in the original budget, (2) Increased foundation, corporate giving, individual giving, and fundraising revenue. The program has unrestricted funds from fundraisers and individuals that account for 7% of its budget.  All of this revenue could be used to pay for evaluation. Assuming that some portion of the program’s corporate or foundation grants are unrestricted or allow evaluation costs, the program  could use these sources to cover the rest of its evaluation costs.</a:t>
            </a:r>
          </a:p>
          <a:p>
            <a:pPr defTabSz="457174">
              <a:defRPr/>
            </a:pPr>
            <a:endParaRPr lang="en-US" sz="1100"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15</a:t>
            </a:fld>
            <a:endParaRPr lang="en-US"/>
          </a:p>
        </p:txBody>
      </p:sp>
    </p:spTree>
    <p:extLst>
      <p:ext uri="{BB962C8B-B14F-4D97-AF65-F5344CB8AC3E}">
        <p14:creationId xmlns:p14="http://schemas.microsoft.com/office/powerpoint/2010/main" val="391519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-As we have just discussed, funders may stipulate that certain funds by used for only certain purposes. The use of funds could be restricted or unrestricted regardless of the source, it just depends on the stipulations of the funder (although state and federal funds are often restricted.)  </a:t>
            </a:r>
          </a:p>
          <a:p>
            <a:endParaRPr lang="en-US" sz="1100" dirty="0"/>
          </a:p>
          <a:p>
            <a:r>
              <a:rPr lang="en-US" sz="1100" dirty="0"/>
              <a:t>-If you can’t get all the federal money you need to pay for your whole evaluation, then you are going to have to generate additional revenue.  As noted, there are three options for doing this:</a:t>
            </a:r>
          </a:p>
          <a:p>
            <a:pPr marL="228587" indent="-228587">
              <a:buAutoNum type="arabicPeriod"/>
            </a:pPr>
            <a:r>
              <a:rPr lang="en-US" sz="1100" dirty="0"/>
              <a:t>Raise additional unrestricted revenue to cover evaluation costs.</a:t>
            </a:r>
          </a:p>
          <a:p>
            <a:pPr marL="228587" indent="-228587">
              <a:buAutoNum type="arabicPeriod"/>
            </a:pPr>
            <a:r>
              <a:rPr lang="en-US" sz="1100" dirty="0"/>
              <a:t>Raise additional restricted revenue where evaluation is an allowable cost.  (For instance, a corporate or foundation grant specifically to cover evaluation costs.)</a:t>
            </a:r>
          </a:p>
          <a:p>
            <a:pPr marL="228587" indent="-228587">
              <a:buAutoNum type="arabicPeriod"/>
            </a:pPr>
            <a:r>
              <a:rPr lang="en-US" sz="1100" dirty="0"/>
              <a:t>Shift other allowable costs out of your CNCS budget to other restricted grants that can support these costs.  For instance, you might be able to shift a portion of your personnel costs to another state or federal grant, freeing up additional money in your CNCS share for evaluation.</a:t>
            </a:r>
          </a:p>
          <a:p>
            <a:endParaRPr lang="en-US" sz="1100" dirty="0"/>
          </a:p>
          <a:p>
            <a:r>
              <a:rPr lang="en-US" sz="1100" dirty="0"/>
              <a:t>-It is essential to think broadly and strategically about the universe of possible ways to raise money for your program, what are the sources from which you can most likely get unrestricted money if that is what you need? And conversely, where can you use restricted funds to pay for other portions of your budget? </a:t>
            </a:r>
          </a:p>
          <a:p>
            <a:pPr defTabSz="457174">
              <a:defRPr/>
            </a:pPr>
            <a:endParaRPr lang="en-US" sz="1100" dirty="0"/>
          </a:p>
          <a:p>
            <a:pPr defTabSz="457174">
              <a:defRPr/>
            </a:pPr>
            <a:r>
              <a:rPr lang="en-US" sz="1100" dirty="0"/>
              <a:t>-Think creatively about combining funds over different funding streams or over funding years or cycles. You might also consider pooling evaluation funds or set-asides from multiple funding streams to create a pot of evaluation money. This would be particularly advantageous if you have multiple evaluation requirements from different funders.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16</a:t>
            </a:fld>
            <a:endParaRPr lang="en-US"/>
          </a:p>
        </p:txBody>
      </p:sp>
    </p:spTree>
    <p:extLst>
      <p:ext uri="{BB962C8B-B14F-4D97-AF65-F5344CB8AC3E}">
        <p14:creationId xmlns:p14="http://schemas.microsoft.com/office/powerpoint/2010/main" val="86201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-As we said earlier, evaluation is an allowable cost at CNCS</a:t>
            </a:r>
          </a:p>
          <a:p>
            <a:r>
              <a:rPr lang="en-US" dirty="0"/>
              <a:t>-Furthermore, AmeriCorps grantees submit a new budget every year and CNCS does allow grantee to request different levels each year.  </a:t>
            </a:r>
          </a:p>
          <a:p>
            <a:r>
              <a:rPr lang="en-US" dirty="0"/>
              <a:t>-It is true, though, that we do not expect a program’s cost per MSY to increase from year to year. In practice, that means that if you were to ask for more evaluation money one year you would have to ask for less money for something else. </a:t>
            </a:r>
          </a:p>
          <a:p>
            <a:r>
              <a:rPr lang="en-US" dirty="0"/>
              <a:t>- It’s also true that CNCS does not allow grantees to carry over money from year to year.  </a:t>
            </a:r>
            <a:r>
              <a:rPr lang="en-US" dirty="0" smtClean="0"/>
              <a:t>[NOTE: as of</a:t>
            </a:r>
            <a:r>
              <a:rPr lang="en-US" baseline="0" dirty="0" smtClean="0"/>
              <a:t> 12/9/14, CNCS will allow grantees to carry over evaluation money; logistics TBD.] </a:t>
            </a:r>
            <a:r>
              <a:rPr lang="en-US" dirty="0" smtClean="0"/>
              <a:t>This </a:t>
            </a:r>
            <a:r>
              <a:rPr lang="en-US" dirty="0"/>
              <a:t>is where thinking about the whole pie—and what portions can get paid from CNCS vs. match funds--is helpful.  Maybe in year 1 of your grant you need a lot of money for member training and just a little for evaluation.  If you know in year 2 that you will need a lot more money for evaluation, then you should be thinking about additional revenue streams—either money to pay for the evaluation, or money to pay for something else in your budget -- so you can pay for evaluation with CNCS funds.  </a:t>
            </a:r>
          </a:p>
          <a:p>
            <a:r>
              <a:rPr lang="en-US" dirty="0"/>
              <a:t>-So, for instance, in the hypothetical example of this slide:  </a:t>
            </a:r>
          </a:p>
          <a:p>
            <a:r>
              <a:rPr lang="en-US" dirty="0"/>
              <a:t>Year 1:  Member Training $25,000 (CNCS share)                 Evaluation $10,000 (CNCS share) </a:t>
            </a:r>
          </a:p>
          <a:p>
            <a:r>
              <a:rPr lang="en-US" dirty="0"/>
              <a:t>Year 2: Member training $25,000 (CNCS)          Evaluation $10,000 (CNCS)       AND       Evaluation $25,000 (match)  </a:t>
            </a:r>
          </a:p>
          <a:p>
            <a:r>
              <a:rPr lang="en-US" dirty="0"/>
              <a:t>This year I raised a bunch of matching funds for evaluation.  (Or this could also be unrestricted fundraising revenue.)</a:t>
            </a:r>
          </a:p>
          <a:p>
            <a:r>
              <a:rPr lang="en-US" dirty="0"/>
              <a:t>Year 3: Member training $20,000 (match)        Evaluation $35,000 (CNCS)</a:t>
            </a:r>
          </a:p>
          <a:p>
            <a:r>
              <a:rPr lang="en-US" dirty="0"/>
              <a:t>This year I found a source of match funds that was willing to support member training, so I didn’t have to ask CNCS for training funds.  Instead, I asked for the full amount for evaluation.</a:t>
            </a:r>
          </a:p>
          <a:p>
            <a:endParaRPr lang="en-US" dirty="0" smtClean="0"/>
          </a:p>
          <a:p>
            <a:r>
              <a:rPr lang="en-US" dirty="0" smtClean="0"/>
              <a:t>The key here is that </a:t>
            </a:r>
            <a:r>
              <a:rPr lang="en-US" dirty="0"/>
              <a:t>grantees can have some flexibility in their budgeting – since you create and submit annual budgets, you can increase or decrease evaluation to some extent as you need. It can’t be huge, of course, since it is true you are constrained by the overall match, program structure, and what not. But we want to encourage you to plan longer-term and focus other fundraising efforts on the evaluation needs. This is really not much different than other organizational costs (like office space or personnel costs) that fluctuate each year and that you have to figure out how to manage within the AmeriCorps budget constraints. If you plan ahead, you can better build a plan and cultivate resources pro-actively to meet your evaluation needs.</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478620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u="sng" dirty="0" smtClean="0"/>
              <a:t>Facilitator notes</a:t>
            </a:r>
            <a:r>
              <a:rPr lang="en-US" dirty="0" smtClean="0"/>
              <a:t>: Now we’ll turn</a:t>
            </a:r>
            <a:r>
              <a:rPr lang="en-US" baseline="0" dirty="0" smtClean="0"/>
              <a:t> to some details about evaluation budget planning. </a:t>
            </a:r>
          </a:p>
          <a:p>
            <a:pPr lvl="0"/>
            <a:r>
              <a:rPr lang="en-US" dirty="0"/>
              <a:t>In determining what resources are needed to conduct the evaluation, you should consider, </a:t>
            </a:r>
            <a:br>
              <a:rPr lang="en-US" dirty="0"/>
            </a:br>
            <a:r>
              <a:rPr lang="en-US" dirty="0"/>
              <a:t>“Who will conduct the evaluation?”, whether it will be an external evaluator or a member of the program staff. If it will be a member of the program staff, you should anticipate the extra hours it will take to complete evaluation activities. Remember that large grantees are required to use an external evaluator, while small grantees are not.</a:t>
            </a:r>
          </a:p>
          <a:p>
            <a:pPr lvl="0"/>
            <a:endParaRPr lang="en-US" dirty="0"/>
          </a:p>
          <a:p>
            <a:pPr lvl="0"/>
            <a:r>
              <a:rPr lang="en-US" dirty="0"/>
              <a:t>Some other considerations in estimating resource needs are: </a:t>
            </a:r>
          </a:p>
          <a:p>
            <a:pPr lvl="0"/>
            <a:r>
              <a:rPr lang="en-US" dirty="0"/>
              <a:t>“What will the evaluation include?” </a:t>
            </a:r>
          </a:p>
          <a:p>
            <a:pPr lvl="0"/>
            <a:r>
              <a:rPr lang="en-US" dirty="0"/>
              <a:t>“How will it be conducted?” </a:t>
            </a:r>
          </a:p>
          <a:p>
            <a:pPr lvl="0"/>
            <a:r>
              <a:rPr lang="en-US" dirty="0"/>
              <a:t>“Will the evaluation involve new data collection?” If so, at what time points will data be collected and where will the data collection take place?”</a:t>
            </a:r>
          </a:p>
          <a:p>
            <a:pPr lvl="0"/>
            <a:endParaRPr lang="en-US" dirty="0"/>
          </a:p>
          <a:p>
            <a:pPr defTabSz="457174">
              <a:defRPr/>
            </a:pPr>
            <a:r>
              <a:rPr lang="en-US" b="0" dirty="0" smtClean="0"/>
              <a:t>Even when an external evaluator is hired, organizations must also invest staff time in managing an evaluation. Just as you</a:t>
            </a:r>
            <a:r>
              <a:rPr lang="en-US" b="0" baseline="0" dirty="0" smtClean="0"/>
              <a:t> would monitor your program to ensure that it is on track and running smoothly, you want to have staff responsible for monitoring that your evaluation is moving forward as planned. This may require regular meetings (e.g., weekly, monthly, quarterly) with the evaluator to check in on the current status of the evaluation, progress made, whether there have been any setbacks or challenges that need attention, any resource needs, etc. Having program staff invested in the evaluation process </a:t>
            </a:r>
            <a:r>
              <a:rPr lang="en-US" dirty="0" smtClean="0"/>
              <a:t>ensures that an informed and well-planned evaluation will be produced.</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668181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5 main components of an</a:t>
            </a:r>
            <a:r>
              <a:rPr lang="en-US" baseline="0" dirty="0" smtClean="0"/>
              <a:t> evaluation budget:</a:t>
            </a:r>
          </a:p>
          <a:p>
            <a:pPr marL="171441" indent="-171441">
              <a:buFont typeface="Arial" panose="020B0604020202020204" pitchFamily="34" charset="0"/>
              <a:buChar char="•"/>
            </a:pPr>
            <a:r>
              <a:rPr lang="en-US" baseline="0" dirty="0" smtClean="0"/>
              <a:t>Evaluation staff and sub-contractor or consultant time (or labor)</a:t>
            </a:r>
          </a:p>
          <a:p>
            <a:pPr marL="171441" indent="-171441">
              <a:buFont typeface="Arial" panose="020B0604020202020204" pitchFamily="34" charset="0"/>
              <a:buChar char="•"/>
            </a:pPr>
            <a:r>
              <a:rPr lang="en-US" baseline="0" dirty="0" smtClean="0"/>
              <a:t>Travel, which is often to sites for data collection or to meet with program staff</a:t>
            </a:r>
          </a:p>
          <a:p>
            <a:pPr marL="171441" indent="-171441">
              <a:buFont typeface="Arial" panose="020B0604020202020204" pitchFamily="34" charset="0"/>
              <a:buChar char="•"/>
            </a:pPr>
            <a:r>
              <a:rPr lang="en-US" baseline="0" dirty="0" smtClean="0"/>
              <a:t>Other direct costs (sometimes referred to by the acronym ODCs), that are comprised of items like printing and postage, communications, or other supplies and equipment</a:t>
            </a:r>
          </a:p>
          <a:p>
            <a:pPr marL="171441" indent="-171441">
              <a:buFont typeface="Arial" panose="020B0604020202020204" pitchFamily="34" charset="0"/>
              <a:buChar char="•"/>
            </a:pPr>
            <a:r>
              <a:rPr lang="en-US" baseline="0" dirty="0" smtClean="0"/>
              <a:t>Overhead costs and fees (operating expenses such as the cost of office space, utilities, etc.)</a:t>
            </a:r>
          </a:p>
          <a:p>
            <a:pPr marL="171441" indent="-171441">
              <a:buFont typeface="Arial" panose="020B0604020202020204" pitchFamily="34" charset="0"/>
              <a:buChar char="•"/>
            </a:pPr>
            <a:r>
              <a:rPr lang="en-US" baseline="0" dirty="0" smtClean="0"/>
              <a:t>Program costs necessary to support the evaluation</a:t>
            </a:r>
          </a:p>
          <a:p>
            <a:pPr marL="171441" indent="-171441">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We suggest that you talk to an evaluator as early as possible so that you can get multiple quotes and get a better sense from an expert about what your evaluation should cost.</a:t>
            </a:r>
          </a:p>
          <a:p>
            <a:pPr marL="171441" indent="-171441">
              <a:buFont typeface="Arial" panose="020B0604020202020204" pitchFamily="34" charset="0"/>
              <a:buChar char="•"/>
            </a:pPr>
            <a:endParaRPr lang="en-US" baseline="0" dirty="0" smtClean="0"/>
          </a:p>
          <a:p>
            <a:r>
              <a:rPr lang="en-US" baseline="0" dirty="0" smtClean="0"/>
              <a:t>We will describe each of these in detail in the following slides.</a:t>
            </a:r>
          </a:p>
        </p:txBody>
      </p:sp>
      <p:sp>
        <p:nvSpPr>
          <p:cNvPr id="4" name="Slide Number Placeholder 3"/>
          <p:cNvSpPr>
            <a:spLocks noGrp="1"/>
          </p:cNvSpPr>
          <p:nvPr>
            <p:ph type="sldNum" sz="quarter" idx="10"/>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126046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baseline="0" dirty="0" smtClean="0"/>
              <a:t>For this presentation, we have identified a number of learning objectives.  </a:t>
            </a:r>
          </a:p>
          <a:p>
            <a:pPr defTabSz="457174">
              <a:defRPr/>
            </a:pPr>
            <a:endParaRPr lang="en-US" dirty="0"/>
          </a:p>
          <a:p>
            <a:pPr defTabSz="457174">
              <a:defRPr/>
            </a:pPr>
            <a:r>
              <a:rPr lang="en-US" dirty="0"/>
              <a:t>By the end of this presentation, you will be able to:</a:t>
            </a:r>
          </a:p>
          <a:p>
            <a:pPr marL="171441" indent="-171441" defTabSz="457174">
              <a:buFont typeface="Arial" panose="020B0604020202020204" pitchFamily="34" charset="0"/>
              <a:buChar char="•"/>
              <a:defRPr/>
            </a:pPr>
            <a:r>
              <a:rPr lang="en-US" dirty="0"/>
              <a:t>Understand why investing in evaluation is a strategic investment</a:t>
            </a:r>
          </a:p>
          <a:p>
            <a:pPr marL="171441" indent="-171441" defTabSz="457174">
              <a:buFont typeface="Arial" panose="020B0604020202020204" pitchFamily="34" charset="0"/>
              <a:buChar char="•"/>
              <a:defRPr/>
            </a:pPr>
            <a:r>
              <a:rPr lang="en-US" dirty="0"/>
              <a:t>Recognize how evaluation costs vary by type of evaluation</a:t>
            </a:r>
          </a:p>
          <a:p>
            <a:pPr marL="171441" indent="-171441" defTabSz="457174">
              <a:buFont typeface="Arial" panose="020B0604020202020204" pitchFamily="34" charset="0"/>
              <a:buChar char="•"/>
              <a:defRPr/>
            </a:pPr>
            <a:r>
              <a:rPr lang="en-US" dirty="0"/>
              <a:t>Explain the key components of an evaluation budget</a:t>
            </a:r>
          </a:p>
          <a:p>
            <a:pPr marL="171441" indent="-171441" defTabSz="457174">
              <a:buFont typeface="Arial" panose="020B0604020202020204" pitchFamily="34" charset="0"/>
              <a:buChar char="•"/>
              <a:defRPr/>
            </a:pPr>
            <a:r>
              <a:rPr lang="en-US" dirty="0"/>
              <a:t>And identify approaches for creating an evaluation budget</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dirty="0"/>
          </a:p>
        </p:txBody>
      </p:sp>
    </p:spTree>
    <p:extLst>
      <p:ext uri="{BB962C8B-B14F-4D97-AF65-F5344CB8AC3E}">
        <p14:creationId xmlns:p14="http://schemas.microsoft.com/office/powerpoint/2010/main" val="134985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If you choose to use an external evaluator,</a:t>
            </a:r>
            <a:r>
              <a:rPr lang="en-US" baseline="0" dirty="0" smtClean="0">
                <a:solidFill>
                  <a:schemeClr val="tx1"/>
                </a:solidFill>
              </a:rPr>
              <a:t> a</a:t>
            </a:r>
            <a:r>
              <a:rPr lang="en-US" dirty="0" smtClean="0">
                <a:solidFill>
                  <a:schemeClr val="tx1"/>
                </a:solidFill>
              </a:rPr>
              <a:t> major component of your evaluation budget will</a:t>
            </a:r>
            <a:r>
              <a:rPr lang="en-US" baseline="0" dirty="0" smtClean="0">
                <a:solidFill>
                  <a:schemeClr val="tx1"/>
                </a:solidFill>
              </a:rPr>
              <a:t> be</a:t>
            </a:r>
            <a:r>
              <a:rPr lang="en-US" dirty="0" smtClean="0">
                <a:solidFill>
                  <a:schemeClr val="tx1"/>
                </a:solidFill>
              </a:rPr>
              <a:t> labor, or the</a:t>
            </a:r>
            <a:r>
              <a:rPr lang="en-US" baseline="0" dirty="0" smtClean="0">
                <a:solidFill>
                  <a:schemeClr val="tx1"/>
                </a:solidFill>
              </a:rPr>
              <a:t> cost of paying evaluation staff salary and benefits while they conduct your evaluation. When estimating the cost of external evaluator time, it is helpful to estimate the time (# of hours) they’ll need to spend performing work in planning the evaluation; selecting, developing, and/or validating your data collection instrument; obtaining approval from an institutional Review Board (IRB) for research involving human subjects; collecting data, and then processing, analyzing, and reporting that data; and managing the overall project. </a:t>
            </a:r>
          </a:p>
          <a:p>
            <a:endParaRPr lang="en-US" baseline="0" dirty="0" smtClean="0">
              <a:solidFill>
                <a:schemeClr val="tx1"/>
              </a:solidFill>
            </a:endParaRPr>
          </a:p>
          <a:p>
            <a:r>
              <a:rPr lang="en-US" baseline="0" dirty="0" smtClean="0">
                <a:solidFill>
                  <a:schemeClr val="tx1"/>
                </a:solidFill>
              </a:rPr>
              <a:t>Some major cost drivers are typically data collection and analysis. Particularly if you are fielding surveys or conducting interviews, you will likely need to budget for a large number of hours to be spent collecting data. If you’ll need large datasets analyzed or transcriptions made, these can also drive up costs because they are time-intensive. </a:t>
            </a:r>
          </a:p>
          <a:p>
            <a:endParaRPr lang="en-US" baseline="0" dirty="0" smtClean="0">
              <a:solidFill>
                <a:schemeClr val="tx1"/>
              </a:solidFill>
            </a:endParaRPr>
          </a:p>
          <a:p>
            <a:r>
              <a:rPr lang="en-US" baseline="0" dirty="0" smtClean="0">
                <a:solidFill>
                  <a:schemeClr val="tx1"/>
                </a:solidFill>
              </a:rPr>
              <a:t>Finally, don’t underestimate the time that will be spent planning the evaluation and reporting final results. Budgeting for these adequately will ensure that you ultimately receive a product that reflects your needs and desired uses.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20</a:t>
            </a:fld>
            <a:endParaRPr lang="en-US"/>
          </a:p>
        </p:txBody>
      </p:sp>
    </p:spTree>
    <p:extLst>
      <p:ext uri="{BB962C8B-B14F-4D97-AF65-F5344CB8AC3E}">
        <p14:creationId xmlns:p14="http://schemas.microsoft.com/office/powerpoint/2010/main" val="1991115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sample chart planning</a:t>
            </a:r>
            <a:r>
              <a:rPr lang="en-US" baseline="0" dirty="0" smtClean="0"/>
              <a:t> out the amount of time needed to complete various evaluation tasks, listed down the rows. You can see that it’s also divided up by staff member type, listed across the columns. Note also that we’ve simplified the chart by listing the time to complete each task by days, but be aware that some contractors or consultants will offer an hourly rate instead. If you would rather use hours, which might be more precise for your needs, simply multiply the hourly rate you’re quoted by 8 to get the cost per day, then multiply that by the number of days needed to complete a task to get the total cost per task. </a:t>
            </a:r>
          </a:p>
          <a:p>
            <a:endParaRPr lang="en-US" baseline="0" dirty="0" smtClean="0"/>
          </a:p>
          <a:p>
            <a:r>
              <a:rPr lang="en-US" baseline="0" dirty="0" smtClean="0"/>
              <a:t>You can estimate the number of days that a given staff member will spend working on each task, then multiply that by the cost to get the cost per staff member per task. If you add those up, you’ll get a total cost per task.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21</a:t>
            </a:fld>
            <a:endParaRPr lang="en-US"/>
          </a:p>
        </p:txBody>
      </p:sp>
    </p:spTree>
    <p:extLst>
      <p:ext uri="{BB962C8B-B14F-4D97-AF65-F5344CB8AC3E}">
        <p14:creationId xmlns:p14="http://schemas.microsoft.com/office/powerpoint/2010/main" val="2482215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way to organize</a:t>
            </a:r>
            <a:r>
              <a:rPr lang="en-US" baseline="0" dirty="0" smtClean="0"/>
              <a:t> the same information presented in the last slide to calculate labor costs. Here, we have organized the chart by staff member down the rows and evaluation tasks across the columns. Again, you can multiply the daily rate for that staff member by the number of days required for a task to get the total cost per task for each staff member. If you add across the columns, in other words across all the evaluation tasks, you will arrive at the total cost per staff member for the entire project. </a:t>
            </a:r>
          </a:p>
          <a:p>
            <a:endParaRPr lang="en-US" baseline="0" dirty="0" smtClean="0"/>
          </a:p>
          <a:p>
            <a:r>
              <a:rPr lang="en-US" baseline="0" dirty="0" smtClean="0"/>
              <a:t>On both these slides, you can see that the time required for each task varies by staff member. Some tasks can be performed by less-experienced, and therefore less expensive staff members, while other tasks require more advanced expertise and must be done by staff with higher labor rates.</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48384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sample labor rates charged by private consulting firms and university based consulting services. Please note that the rates for the private consulting firm reflect estimates for governmental clients only. The rates for other entities may be slightly higher or lower; the government often negotiates these prices on behalf of all federal entities. </a:t>
            </a:r>
          </a:p>
          <a:p>
            <a:endParaRPr lang="en-US" baseline="0" dirty="0" smtClean="0"/>
          </a:p>
          <a:p>
            <a:pPr defTabSz="457174">
              <a:defRPr/>
            </a:pPr>
            <a:r>
              <a:rPr lang="en-US" baseline="0" dirty="0" smtClean="0"/>
              <a:t>It is worth mentioning that oftentimes, a university will offer a la carte consulting services in a given subject matter area, such as education, or in technical areas like statistics. Those rates are usually not available publicly. But, for example, some publicly available rates for statistical consulting services at the Illinois Statistics Office, based at the University of Illinois- Urbana Champaign, are $50/hr. for a Ph.D. student consultant and $150/hr. for a manager or director consultant.</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2190505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turn to travel costs. Often,</a:t>
            </a:r>
            <a:r>
              <a:rPr lang="en-US" baseline="0" dirty="0" smtClean="0"/>
              <a:t> an evaluation will require travel for evaluation staff to program sites to collect data or to your organization’s headquarters for meetings. In your budget, you should include a line item for travel that includes the following cost components:</a:t>
            </a:r>
          </a:p>
          <a:p>
            <a:pPr marL="171441" indent="-171441">
              <a:buFont typeface="Arial" panose="020B0604020202020204" pitchFamily="34" charset="0"/>
              <a:buChar char="•"/>
            </a:pPr>
            <a:r>
              <a:rPr lang="en-US" baseline="0" dirty="0" smtClean="0"/>
              <a:t>Transportation: this includes airfare, train tickets, and/or private car mileage</a:t>
            </a:r>
          </a:p>
          <a:p>
            <a:pPr marL="171441" indent="-171441">
              <a:buFont typeface="Arial" panose="020B0604020202020204" pitchFamily="34" charset="0"/>
              <a:buChar char="•"/>
            </a:pPr>
            <a:r>
              <a:rPr lang="en-US" baseline="0" dirty="0" smtClean="0"/>
              <a:t>Ground transportation: including bus fare, taxi charges, rental car fees and mileage or private car mileage if traveling locally</a:t>
            </a:r>
          </a:p>
          <a:p>
            <a:pPr marL="171441" indent="-171441">
              <a:buFont typeface="Arial" panose="020B0604020202020204" pitchFamily="34" charset="0"/>
              <a:buChar char="•"/>
            </a:pPr>
            <a:r>
              <a:rPr lang="en-US" baseline="0" dirty="0" smtClean="0"/>
              <a:t>Lodging and meals: this includes any lodging and meal costs that evaluation staff will incur during travel. This is often covered in a “per diem” cost or allowance that staff can spend at their discretion.</a:t>
            </a:r>
          </a:p>
          <a:p>
            <a:pPr marL="171441" indent="-171441">
              <a:buFont typeface="Arial" panose="020B0604020202020204" pitchFamily="34" charset="0"/>
              <a:buChar char="•"/>
            </a:pPr>
            <a:r>
              <a:rPr lang="en-US" baseline="0" dirty="0" smtClean="0"/>
              <a:t>Incidentals: this could include small, </a:t>
            </a:r>
            <a:r>
              <a:rPr lang="en-US" baseline="0" dirty="0" err="1" smtClean="0"/>
              <a:t>unforseen</a:t>
            </a:r>
            <a:r>
              <a:rPr lang="en-US" baseline="0" dirty="0" smtClean="0"/>
              <a:t> expenses, that are incurred during travel.</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3882402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direct costs, known as “ODCs” are a cost category that cover expenses for supplies and equipment, communication, and materials directly related to your evaluation project that are not labor or travel. </a:t>
            </a:r>
          </a:p>
          <a:p>
            <a:endParaRPr lang="en-US" baseline="0" dirty="0" smtClean="0"/>
          </a:p>
          <a:p>
            <a:r>
              <a:rPr lang="en-US" baseline="0" dirty="0" smtClean="0"/>
              <a:t>ODCs typically include communications equipment, such as phone lines for conference calls; printing and postage, particularly if you’ll be mailing surveys or printing consent forms; and supplies and equipment. </a:t>
            </a:r>
          </a:p>
          <a:p>
            <a:endParaRPr lang="en-US" baseline="0" dirty="0" smtClean="0"/>
          </a:p>
          <a:p>
            <a:r>
              <a:rPr lang="en-US" baseline="0" dirty="0" smtClean="0"/>
              <a:t>Note that in this category are potentially high cost items like purchasing survey instruments or data collection platforms, and purchasing datasets.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25</a:t>
            </a:fld>
            <a:endParaRPr lang="en-US"/>
          </a:p>
        </p:txBody>
      </p:sp>
    </p:spTree>
    <p:extLst>
      <p:ext uri="{BB962C8B-B14F-4D97-AF65-F5344CB8AC3E}">
        <p14:creationId xmlns:p14="http://schemas.microsoft.com/office/powerpoint/2010/main" val="3983716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-Overhead costs (operating costs</a:t>
            </a:r>
            <a:r>
              <a:rPr lang="en-US" baseline="0" dirty="0" smtClean="0"/>
              <a:t> such as office space and utilities)</a:t>
            </a:r>
            <a:r>
              <a:rPr lang="en-US" dirty="0" smtClean="0"/>
              <a:t> for large evaluation firms</a:t>
            </a:r>
            <a:r>
              <a:rPr lang="en-US" baseline="0" dirty="0" smtClean="0"/>
              <a:t> are often built into their “loaded” labor rates, but be aware that university staff or private consultants may account for overhead differently. </a:t>
            </a:r>
          </a:p>
          <a:p>
            <a:endParaRPr lang="en-US" baseline="0" dirty="0" smtClean="0"/>
          </a:p>
          <a:p>
            <a:r>
              <a:rPr lang="en-US" baseline="0" dirty="0" smtClean="0"/>
              <a:t>-Fees charged for evaluation will depend on the type of contract: for federal agencies like CNCS, we typically issue contracts that are either cost plus fixed fee, firm fixed price, or time and materials. We won’t get into the details here except to make the point that contract types for evaluation services do vary.</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1160407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a:t>Importantly, you should account for the fact that there may be significant investments of program staff time (spent on activities like quality control and monitoring) that raise the overall cost of the evaluation. This  may not appear on a spreadsheet of direct costs, but this will come up, especially if you seek lower cost options.</a:t>
            </a:r>
          </a:p>
          <a:p>
            <a:endParaRPr lang="en-US" dirty="0"/>
          </a:p>
          <a:p>
            <a:r>
              <a:rPr lang="en-US" dirty="0"/>
              <a:t>Consider the following  costs that you will incur in the course of an evaluation:</a:t>
            </a:r>
          </a:p>
          <a:p>
            <a:pPr marL="171441" indent="-171441">
              <a:buFont typeface="Arial" panose="020B0604020202020204" pitchFamily="34" charset="0"/>
              <a:buChar char="•"/>
            </a:pPr>
            <a:r>
              <a:rPr lang="en-US" dirty="0"/>
              <a:t>Staff time to meet with the evaluator: </a:t>
            </a:r>
          </a:p>
          <a:p>
            <a:pPr marL="171441" indent="-171441">
              <a:buFont typeface="Arial" panose="020B0604020202020204" pitchFamily="34" charset="0"/>
              <a:buChar char="•"/>
            </a:pPr>
            <a:r>
              <a:rPr lang="en-US" dirty="0"/>
              <a:t>Staff time facilitating connections between the evaluator and program/site staff</a:t>
            </a:r>
          </a:p>
          <a:p>
            <a:pPr marL="171441" indent="-171441">
              <a:buFont typeface="Arial" panose="020B0604020202020204" pitchFamily="34" charset="0"/>
              <a:buChar char="•"/>
            </a:pPr>
            <a:r>
              <a:rPr lang="en-US" dirty="0"/>
              <a:t>Time spent producing resources for derivative products</a:t>
            </a:r>
          </a:p>
          <a:p>
            <a:pPr marL="171441" indent="-171441">
              <a:buFont typeface="Arial" panose="020B0604020202020204" pitchFamily="34" charset="0"/>
              <a:buChar char="•"/>
            </a:pPr>
            <a:r>
              <a:rPr lang="en-US" dirty="0"/>
              <a:t>Staff time and resources for quality control of evaluator products and monitoring of activities: when you hire an evaluator, you have paid for a service, and should expect to do appropriate quality control checks and monitoring of activities to ensure you are getting what you want and what you’ve paid for. There are real costs; monitoring work up front will prevent costly mistakes and ultimately helps avoid receiving a sub-par product. </a:t>
            </a:r>
          </a:p>
          <a:p>
            <a:pPr marL="171441" indent="-171441">
              <a:buFont typeface="Arial" panose="020B0604020202020204" pitchFamily="34" charset="0"/>
              <a:buChar char="•"/>
            </a:pPr>
            <a:r>
              <a:rPr lang="en-US" dirty="0"/>
              <a:t>And finally, building data systems. This is a wise investment that will pay for itself many times over, but it will incur up-front costs that you need to account for.</a:t>
            </a:r>
          </a:p>
        </p:txBody>
      </p:sp>
      <p:sp>
        <p:nvSpPr>
          <p:cNvPr id="4" name="Slide Number Placeholder 3"/>
          <p:cNvSpPr>
            <a:spLocks noGrp="1"/>
          </p:cNvSpPr>
          <p:nvPr>
            <p:ph type="sldNum" sz="quarter" idx="10"/>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2232420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Here we present an example evaluation budget for illustrative purposes only. </a:t>
            </a:r>
          </a:p>
          <a:p>
            <a:r>
              <a:rPr lang="en-US" dirty="0" smtClean="0"/>
              <a:t>		</a:t>
            </a:r>
          </a:p>
          <a:p>
            <a:r>
              <a:rPr lang="en-US" dirty="0" smtClean="0"/>
              <a:t>The</a:t>
            </a:r>
            <a:r>
              <a:rPr lang="en-US" baseline="0" dirty="0" smtClean="0"/>
              <a:t> hypothetical </a:t>
            </a:r>
            <a:r>
              <a:rPr lang="en-US" dirty="0" smtClean="0"/>
              <a:t>program is a ten</a:t>
            </a:r>
            <a:r>
              <a:rPr lang="en-US" baseline="0" dirty="0" smtClean="0"/>
              <a:t> </a:t>
            </a:r>
            <a:r>
              <a:rPr lang="en-US" dirty="0" smtClean="0"/>
              <a:t>site AmeriCorps program within one city that places members in credit unions and local financial institutions to provide financial counseling to low-income individuals and young people. Members also assist with financial seminars and informational fairs, and they recruit experienced financial professionals to serve as volunteers in a credit counseling program		</a:t>
            </a:r>
          </a:p>
          <a:p>
            <a:r>
              <a:rPr lang="en-US" dirty="0" smtClean="0"/>
              <a:t>		</a:t>
            </a:r>
          </a:p>
          <a:p>
            <a:r>
              <a:rPr lang="en-US" dirty="0" smtClean="0"/>
              <a:t>The evaluatio</a:t>
            </a:r>
            <a:r>
              <a:rPr lang="en-US" baseline="0" dirty="0" smtClean="0"/>
              <a:t>n’s two main r</a:t>
            </a:r>
            <a:r>
              <a:rPr lang="en-US" dirty="0" smtClean="0"/>
              <a:t>esearch question</a:t>
            </a:r>
            <a:r>
              <a:rPr lang="en-US" baseline="0" dirty="0" smtClean="0"/>
              <a:t> ask: First, a</a:t>
            </a:r>
            <a:r>
              <a:rPr lang="en-US" dirty="0" smtClean="0"/>
              <a:t>re low income individuals that participate in member-led financial counseling through this program able to better manage their personal finances?   And</a:t>
            </a:r>
            <a:r>
              <a:rPr lang="en-US" baseline="0" dirty="0" smtClean="0"/>
              <a:t> second, is </a:t>
            </a:r>
            <a:r>
              <a:rPr lang="en-US" dirty="0" smtClean="0"/>
              <a:t>1:1 financial counseling a successful way to serve low income clients? [In other words, does this particular component of this program work well as compared</a:t>
            </a:r>
            <a:r>
              <a:rPr lang="en-US" baseline="0" dirty="0" smtClean="0"/>
              <a:t> to other methods</a:t>
            </a:r>
            <a:r>
              <a:rPr lang="en-US" dirty="0" smtClean="0"/>
              <a:t>?]		</a:t>
            </a:r>
          </a:p>
          <a:p>
            <a:endParaRPr lang="en-US" dirty="0" smtClean="0"/>
          </a:p>
          <a:p>
            <a:r>
              <a:rPr lang="en-US" dirty="0" smtClean="0"/>
              <a:t>This</a:t>
            </a:r>
            <a:r>
              <a:rPr lang="en-US" baseline="0" dirty="0" smtClean="0"/>
              <a:t> is a sample budget for a three year, quasi-experimental design evaluation with </a:t>
            </a:r>
            <a:r>
              <a:rPr lang="en-US" dirty="0" smtClean="0"/>
              <a:t>a statistically matched comparison group	</a:t>
            </a:r>
          </a:p>
          <a:p>
            <a:r>
              <a:rPr lang="en-US" dirty="0" smtClean="0"/>
              <a:t>The organization</a:t>
            </a:r>
            <a:r>
              <a:rPr lang="en-US" baseline="0" dirty="0" smtClean="0"/>
              <a:t> developed their own data collection instrument and evaluation plan, but both need validation from an evaluation consultant. </a:t>
            </a:r>
          </a:p>
          <a:p>
            <a:r>
              <a:rPr lang="en-US" baseline="0" dirty="0" smtClean="0"/>
              <a:t>The evaluation will be e</a:t>
            </a:r>
            <a:r>
              <a:rPr lang="en-US" dirty="0" smtClean="0"/>
              <a:t>xternally conducted, using a comparison group.	</a:t>
            </a:r>
          </a:p>
          <a:p>
            <a:r>
              <a:rPr lang="en-US" dirty="0" smtClean="0"/>
              <a:t>		</a:t>
            </a:r>
          </a:p>
          <a:p>
            <a:r>
              <a:rPr lang="en-US" dirty="0" smtClean="0"/>
              <a:t>We encourage you to think about evaluation budgeting on a multi-year timeframe. For</a:t>
            </a:r>
            <a:r>
              <a:rPr lang="en-US" baseline="0" dirty="0" smtClean="0"/>
              <a:t> example, the first year may be focused on evaluation planning and securing an external evaluator. The second year may be focused on data collection, and the third year may be focused on analysis and reporting. As we noted earlier, it is not uncommon for evaluation costs to vary across years as the evaluation’s activities and tasks vary.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1152885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not all programs are going to use an external evaluator. If you are an AmeriCorps program that receives less than $500K a year, you may choose to instead conduct</a:t>
            </a:r>
            <a:r>
              <a:rPr lang="en-US" baseline="0" dirty="0" smtClean="0"/>
              <a:t> an internal evaluation. </a:t>
            </a:r>
          </a:p>
          <a:p>
            <a:r>
              <a:rPr lang="en-US" dirty="0" smtClean="0"/>
              <a:t>-In this case, the components</a:t>
            </a:r>
            <a:r>
              <a:rPr lang="en-US" baseline="0" dirty="0" smtClean="0"/>
              <a:t> of an internal evaluation budget are not very different from an external evaluation budget. In addition to time spent managing the evaluation and providing quality control mentioned earlier, you will need to consider the additional staff time and resources needed to conduct new data collection or enhance current data collection efforts; travel that goes beyond the scope of normal program operations; additional analysis that will need to be conducted; time needed to develop reports, derivative products, and any pieces of communication you desire; and time to manage consulting staff. These costs will need to be covered in some fashion; you should not expect program staff to cover these costs in their free time or in addition to their normal workloads. It may require thinking creatively about the number of staff used on a project. Consider also that you may be able to utilize site staff, AmeriCorps members, interns, or volunteers to help conduct certain portions of the evaluation. </a:t>
            </a: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29</a:t>
            </a:fld>
            <a:endParaRPr lang="en-US"/>
          </a:p>
        </p:txBody>
      </p:sp>
    </p:spTree>
    <p:extLst>
      <p:ext uri="{BB962C8B-B14F-4D97-AF65-F5344CB8AC3E}">
        <p14:creationId xmlns:p14="http://schemas.microsoft.com/office/powerpoint/2010/main" val="152659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solidFill>
                  <a:schemeClr val="tx1"/>
                </a:solidFill>
              </a:rPr>
              <a:t>This presentation is informed by emerging</a:t>
            </a:r>
            <a:r>
              <a:rPr lang="en-US" baseline="0" dirty="0" smtClean="0">
                <a:solidFill>
                  <a:schemeClr val="tx1"/>
                </a:solidFill>
              </a:rPr>
              <a:t> trends in evaluation, many of which have important implications for evaluation costs and budgeting. </a:t>
            </a:r>
          </a:p>
          <a:p>
            <a:endParaRPr lang="en-US" baseline="0" dirty="0" smtClean="0">
              <a:solidFill>
                <a:schemeClr val="tx1"/>
              </a:solidFill>
            </a:endParaRPr>
          </a:p>
          <a:p>
            <a:r>
              <a:rPr lang="en-US" baseline="0" dirty="0" smtClean="0">
                <a:solidFill>
                  <a:schemeClr val="tx1"/>
                </a:solidFill>
              </a:rPr>
              <a:t>-First, the traditional “rule of thumb” guidance to devote a set percentage of a program’s budget to evaluation is proving to be too simplistic. Evaluation costs vary widely, as we will explain later.  </a:t>
            </a:r>
          </a:p>
          <a:p>
            <a:r>
              <a:rPr lang="en-US" baseline="0" dirty="0" smtClean="0">
                <a:solidFill>
                  <a:schemeClr val="tx1"/>
                </a:solidFill>
              </a:rPr>
              <a:t>-Second, evaluations that compare outcomes for a randomly assigned control group against outcomes for program beneficiaries, known as randomized control trials or RCTs, and those that use compare outcomes for a  statistically matched comparison group against outcomes for beneficiaries, known as quasi-experimental designs or QEDs, tend to have higher costs than other types of evaluations that do not use a control or comparison group.  </a:t>
            </a:r>
          </a:p>
          <a:p>
            <a:r>
              <a:rPr lang="en-US" baseline="0" dirty="0" smtClean="0">
                <a:solidFill>
                  <a:schemeClr val="tx1"/>
                </a:solidFill>
              </a:rPr>
              <a:t>-To this point, however, better data collection and data infrastructure is leading to more useful administrative data sets that can be used to conduct low-cost RCTs and sometimes also quasi-experimental design evaluations. Data collection is often a large cost driver for evaluations, so utilizing existing data sets has the potential to drive down costs.</a:t>
            </a:r>
          </a:p>
          <a:p>
            <a:r>
              <a:rPr lang="en-US" baseline="0" dirty="0" smtClean="0">
                <a:solidFill>
                  <a:schemeClr val="tx1"/>
                </a:solidFill>
              </a:rPr>
              <a:t>-Third, the tiered evidence grant programs, which emphasize rigorous evaluation practices, such as the Social Innovation Fund here at CNCS, are rapidly expanding the number of high-quality evaluations, and these efforts are providing important data about typical evaluation budgets.</a:t>
            </a:r>
          </a:p>
          <a:p>
            <a:r>
              <a:rPr lang="en-US" baseline="0" dirty="0" smtClean="0">
                <a:solidFill>
                  <a:schemeClr val="tx1"/>
                </a:solidFill>
              </a:rPr>
              <a:t>-And finally, more organizations are embracing the idea that there is a continuum from performance measurement and management to program evaluation, and that often data collected for one purpose can be used at least in part for another.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42616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close with a few additional tips that may help you to design adequate evaluation budgets. </a:t>
            </a:r>
          </a:p>
          <a:p>
            <a:r>
              <a:rPr lang="en-US" baseline="0" dirty="0" smtClean="0"/>
              <a:t>-First, it can be helpful to create two versions of your budget, a high and a low estimate, knowing that true costs will likely fall somewhere in the middle.</a:t>
            </a:r>
          </a:p>
          <a:p>
            <a:r>
              <a:rPr lang="en-US" baseline="0" dirty="0" smtClean="0"/>
              <a:t>-Second, it can be helpful to talk to colleagues and partners about what they spent for evaluations of similar size and scope.</a:t>
            </a:r>
          </a:p>
          <a:p>
            <a:r>
              <a:rPr lang="en-US" baseline="0" dirty="0" smtClean="0"/>
              <a:t>-In this vein, consult with budgeting experts or staff members familiar with contracting or procurement processes. They often possess a wealth of knowledge about typical costs and ways to maximize resources.</a:t>
            </a:r>
          </a:p>
          <a:p>
            <a:r>
              <a:rPr lang="en-US" baseline="0" dirty="0" smtClean="0"/>
              <a:t>-You should always talk to staff working in the locations where data collection will occur so that you can better determine what systems are in place, which new ones will need to be created, and how data can be collected most efficiently and effectively.</a:t>
            </a:r>
          </a:p>
          <a:p>
            <a:r>
              <a:rPr lang="en-US" baseline="0" dirty="0" smtClean="0"/>
              <a:t>-You should discuss your budget with other stakeholders who have been involved in the evaluation planning process to make sure that your assumptions are reasonable and that everyone is on the same page about what the evaluation is designed to deliver.</a:t>
            </a:r>
          </a:p>
          <a:p>
            <a:r>
              <a:rPr lang="en-US" baseline="0" dirty="0" smtClean="0"/>
              <a:t>-And finally, as in all things, it is wise to plan for contingencies and be prepared to adjust your evaluation budget along the way as needed.</a:t>
            </a:r>
          </a:p>
        </p:txBody>
      </p:sp>
      <p:sp>
        <p:nvSpPr>
          <p:cNvPr id="4" name="Slide Number Placeholder 3"/>
          <p:cNvSpPr>
            <a:spLocks noGrp="1"/>
          </p:cNvSpPr>
          <p:nvPr>
            <p:ph type="sldNum" sz="quarter" idx="10"/>
          </p:nvPr>
        </p:nvSpPr>
        <p:spPr/>
        <p:txBody>
          <a:bodyPr/>
          <a:lstStyle/>
          <a:p>
            <a:fld id="{DA910615-33E9-A44A-87B7-52BAF2946AF9}" type="slidenum">
              <a:rPr lang="en-US" smtClean="0"/>
              <a:pPr/>
              <a:t>30</a:t>
            </a:fld>
            <a:endParaRPr lang="en-US"/>
          </a:p>
        </p:txBody>
      </p:sp>
    </p:spTree>
    <p:extLst>
      <p:ext uri="{BB962C8B-B14F-4D97-AF65-F5344CB8AC3E}">
        <p14:creationId xmlns:p14="http://schemas.microsoft.com/office/powerpoint/2010/main" val="2677690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Overall,</a:t>
            </a:r>
            <a:r>
              <a:rPr lang="en-US" baseline="0" dirty="0" smtClean="0"/>
              <a:t> q</a:t>
            </a:r>
            <a:r>
              <a:rPr lang="en-US" dirty="0" smtClean="0"/>
              <a:t>uality</a:t>
            </a:r>
            <a:r>
              <a:rPr lang="en-US" baseline="0" dirty="0" smtClean="0"/>
              <a:t> control and monitoring become much more important when using cost cutting options. This can raise the burden on program staff, which may not be fully reflected in the budget (but still has costs that affect the organization’s bottom line).</a:t>
            </a:r>
            <a:endParaRPr lang="en-US" baseline="0" dirty="0"/>
          </a:p>
          <a:p>
            <a:endParaRPr lang="en-US" baseline="0" dirty="0" smtClean="0"/>
          </a:p>
          <a:p>
            <a:r>
              <a:rPr lang="en-US" baseline="0" dirty="0" smtClean="0"/>
              <a:t>Specific challenges you might face with lower cost evaluation options include:</a:t>
            </a:r>
          </a:p>
          <a:p>
            <a:pPr marL="171441" indent="-171441">
              <a:buFont typeface="Arial" panose="020B0604020202020204" pitchFamily="34" charset="0"/>
              <a:buChar char="•"/>
            </a:pPr>
            <a:r>
              <a:rPr lang="en-US" baseline="0" dirty="0" smtClean="0"/>
              <a:t>Lack of continuity: using an option like a student group may mean you need to transition the project between a number of different evaluators. Each transition point is a chance to lose continuity and context of the work that has been conducted. </a:t>
            </a:r>
          </a:p>
          <a:p>
            <a:pPr marL="171441" indent="-171441">
              <a:buFont typeface="Arial" panose="020B0604020202020204" pitchFamily="34" charset="0"/>
              <a:buChar char="•"/>
            </a:pPr>
            <a:r>
              <a:rPr lang="en-US" baseline="0" dirty="0" smtClean="0"/>
              <a:t>Lack of appropriate expertise to conduct the evaluation you’ve designed: internal staff or less experienced evaluators may not have the training, experience, or expertise you need to properly execute your study, which can affect the quality of your results. </a:t>
            </a:r>
          </a:p>
          <a:p>
            <a:pPr marL="171441" indent="-171441">
              <a:buFont typeface="Arial" panose="020B0604020202020204" pitchFamily="34" charset="0"/>
              <a:buChar char="•"/>
            </a:pPr>
            <a:r>
              <a:rPr lang="en-US" baseline="0" dirty="0" smtClean="0"/>
              <a:t>Under-powered study: frequently, evaluations sacrifice statistical power, which comes from having an appropriately large sample size, in order to lower costs. Smaller sample sizes mean less data to collect and less follow up work to be done. But an under-powered study that uses too small a sample size frequently does not produce the useful information you need to answer your research question. It can even fail to detect an effect that is actually happening!  In other words, even if your program is achieving the outcomes you want to achieve, if your sample size is too small you may not be able to see this in the data. </a:t>
            </a:r>
          </a:p>
          <a:p>
            <a:pPr marL="171441" indent="-171441">
              <a:buFont typeface="Arial" panose="020B0604020202020204" pitchFamily="34" charset="0"/>
              <a:buChar char="•"/>
            </a:pPr>
            <a:r>
              <a:rPr lang="en-US" baseline="0" dirty="0" smtClean="0"/>
              <a:t>Poor communication: you may end up with a research product that is obscure, difficult to interpret, and impossible to use or disseminate. Translating evaluation work into something understandable for stakeholders is critical, but may not be made available in a cheap evaluation. </a:t>
            </a:r>
          </a:p>
          <a:p>
            <a:pPr marL="171441" indent="-171441">
              <a:buFont typeface="Arial" panose="020B0604020202020204" pitchFamily="34" charset="0"/>
              <a:buChar char="•"/>
            </a:pPr>
            <a:r>
              <a:rPr lang="en-US" baseline="0" dirty="0" smtClean="0"/>
              <a:t>Too many unanswered questions: inexpensive workarounds can ultimately lead to unanswered or partially answered research questions. Depending on the kind of the research question you’ve asked, an evaluation on the cheap may simply not produce the depth or breadth of information you desire. </a:t>
            </a:r>
          </a:p>
        </p:txBody>
      </p:sp>
      <p:sp>
        <p:nvSpPr>
          <p:cNvPr id="4" name="Slide Number Placeholder 3"/>
          <p:cNvSpPr>
            <a:spLocks noGrp="1"/>
          </p:cNvSpPr>
          <p:nvPr>
            <p:ph type="sldNum" sz="quarter" idx="10"/>
          </p:nvPr>
        </p:nvSpPr>
        <p:spPr/>
        <p:txBody>
          <a:bodyPr/>
          <a:lstStyle/>
          <a:p>
            <a:fld id="{DA910615-33E9-A44A-87B7-52BAF2946AF9}" type="slidenum">
              <a:rPr lang="en-US" smtClean="0"/>
              <a:pPr/>
              <a:t>31</a:t>
            </a:fld>
            <a:endParaRPr lang="en-US"/>
          </a:p>
        </p:txBody>
      </p:sp>
    </p:spTree>
    <p:extLst>
      <p:ext uri="{BB962C8B-B14F-4D97-AF65-F5344CB8AC3E}">
        <p14:creationId xmlns:p14="http://schemas.microsoft.com/office/powerpoint/2010/main" val="3724858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457174">
              <a:defRPr/>
            </a:pPr>
            <a:r>
              <a:rPr lang="en-US" dirty="0"/>
              <a:t>-As we mentioned earlier in the presentation, one important theme is that evaluation costs are largely driven by data sources and the technical expertise required for analysis. If you can answer most of your research questions with program data (perhaps extended to a comparison group) or with existing administrative data, and with relatively simple analyses, then you can lower your costs significantly. </a:t>
            </a:r>
          </a:p>
          <a:p>
            <a:pPr defTabSz="457174">
              <a:defRPr/>
            </a:pPr>
            <a:endParaRPr lang="en-US" dirty="0" smtClean="0"/>
          </a:p>
          <a:p>
            <a:pPr defTabSz="457174">
              <a:defRPr/>
            </a:pPr>
            <a:r>
              <a:rPr lang="en-US" dirty="0" smtClean="0"/>
              <a:t>-Develop</a:t>
            </a:r>
            <a:r>
              <a:rPr lang="en-US" baseline="0" dirty="0" smtClean="0"/>
              <a:t> internal staff capacity to do evaluation work. This will both increase staff buy-in for evaluation and will make staff better prepared to work with an external evaluator, better versed in proposal development, quality control, managing the process, and what to expect.</a:t>
            </a:r>
          </a:p>
          <a:p>
            <a:pPr defTabSz="457174">
              <a:defRPr/>
            </a:pPr>
            <a:endParaRPr lang="en-US" dirty="0"/>
          </a:p>
          <a:p>
            <a:pPr defTabSz="457174">
              <a:defRPr/>
            </a:pPr>
            <a:r>
              <a:rPr lang="en-US" dirty="0"/>
              <a:t>-Furthermore, don’t hesitate to try to engage pro bono experts in your evaluation efforts. Many local colleges, universities, and cooperative extension offices have experts trained in evaluation who may jump at the opportunity to use their skills to help. Social science departments or public policy schools are great places to start; if they can’t help, they can likely direct you to someone on campus who can. </a:t>
            </a:r>
          </a:p>
          <a:p>
            <a:pPr defTabSz="457174">
              <a:defRPr/>
            </a:pPr>
            <a:endParaRPr lang="en-US" dirty="0"/>
          </a:p>
          <a:p>
            <a:pPr defTabSz="457174">
              <a:defRPr/>
            </a:pPr>
            <a:r>
              <a:rPr lang="en-US" dirty="0"/>
              <a:t>-Finally, one additional low-cost strategy for evaluation is to focus your efforts on replicating an evidence-based model with fidelity. Hopefully you’ve seen the guidance we recently released on approvals for alternative evaluation approaches. We will approve an alternative evaluation approach for organizations that are replicating an evidence-based model with fidelity, as long as you do an implementation evaluation. This can be a strategy for small and large programs – not only do you not need to invest in a new impact evaluation, but you may discover a great way to serve your local community even more effectively.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32</a:t>
            </a:fld>
            <a:endParaRPr lang="en-US"/>
          </a:p>
        </p:txBody>
      </p:sp>
    </p:spTree>
    <p:extLst>
      <p:ext uri="{BB962C8B-B14F-4D97-AF65-F5344CB8AC3E}">
        <p14:creationId xmlns:p14="http://schemas.microsoft.com/office/powerpoint/2010/main" val="2363977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a:t>-Again, we want to emphasize the importance of using program data that you are already collecting for your evaluation. This could be data you are collecting for performance measures or for other funders. </a:t>
            </a:r>
          </a:p>
          <a:p>
            <a:pPr defTabSz="457174">
              <a:defRPr/>
            </a:pPr>
            <a:endParaRPr lang="en-US" dirty="0"/>
          </a:p>
          <a:p>
            <a:pPr defTabSz="457174">
              <a:defRPr/>
            </a:pPr>
            <a:r>
              <a:rPr lang="en-US" dirty="0"/>
              <a:t>-Similarly, be creative in exploring how you might use administrative data such as student test scores, attendance records, census data, or unemployment insurance claims. This is a rapidly growing field, and we encourage you to stay tuned for more guidance on best practices. </a:t>
            </a:r>
          </a:p>
          <a:p>
            <a:pPr defTabSz="457174">
              <a:defRPr/>
            </a:pPr>
            <a:endParaRPr lang="en-US" dirty="0"/>
          </a:p>
          <a:p>
            <a:pPr defTabSz="457174">
              <a:defRPr/>
            </a:pPr>
            <a:r>
              <a:rPr lang="en-US" dirty="0"/>
              <a:t>-And finally, try to build data collection into routine program operations from the start rather than viewing it as a one-time exercise for a specific evaluation only. Collecting data regularly will pay dividends for years to come, for both performance measurement and evaluation and for continuous program improvement.  Being a true learning organization means regularly collecting data and using it to inform </a:t>
            </a:r>
            <a:r>
              <a:rPr lang="en-US" dirty="0" err="1"/>
              <a:t>decisionmaking</a:t>
            </a:r>
            <a:r>
              <a:rPr lang="en-US" dirty="0"/>
              <a:t>. </a:t>
            </a:r>
          </a:p>
          <a:p>
            <a:pPr defTabSz="457174">
              <a:defRPr/>
            </a:pPr>
            <a:endParaRPr lang="en-US" dirty="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33</a:t>
            </a:fld>
            <a:endParaRPr lang="en-US"/>
          </a:p>
        </p:txBody>
      </p:sp>
    </p:spTree>
    <p:extLst>
      <p:ext uri="{BB962C8B-B14F-4D97-AF65-F5344CB8AC3E}">
        <p14:creationId xmlns:p14="http://schemas.microsoft.com/office/powerpoint/2010/main" val="2251843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dirty="0" smtClean="0"/>
              <a:t>-Program</a:t>
            </a:r>
            <a:r>
              <a:rPr lang="en-US" sz="1100" baseline="0" dirty="0" smtClean="0"/>
              <a:t> has raised funds from CNCS, a state grant, an unrestricted foundation grant, a restricted corporate giving grant, and organizational match.</a:t>
            </a:r>
          </a:p>
          <a:p>
            <a:endParaRPr lang="en-US" sz="1100" baseline="0" dirty="0" smtClean="0"/>
          </a:p>
          <a:p>
            <a:r>
              <a:rPr lang="en-US" sz="1100" b="1" baseline="0" dirty="0" smtClean="0"/>
              <a:t>Part I</a:t>
            </a:r>
          </a:p>
          <a:p>
            <a:r>
              <a:rPr lang="en-US" sz="1100" baseline="0" dirty="0" smtClean="0"/>
              <a:t>-Evaluation will cost $200,000 – where should the money come from?</a:t>
            </a:r>
            <a:endParaRPr lang="en-US" sz="1100" b="1" baseline="0" dirty="0" smtClean="0"/>
          </a:p>
          <a:p>
            <a:r>
              <a:rPr lang="en-US" sz="1100" baseline="0" dirty="0" smtClean="0"/>
              <a:t>-First, where can’t we used money for evaluation? We cannot use money for evaluation from the restricted corporate giving, and currently the organizational match is being used for personnel costs.</a:t>
            </a:r>
          </a:p>
          <a:p>
            <a:r>
              <a:rPr lang="en-US" sz="1100" baseline="0" dirty="0" smtClean="0"/>
              <a:t>-Therefore we should use up to 5% of the state grant, which is $5,000, plus all $150,000 of the unrestricted foundation grant, leaving $45,000 of the evaluation cost to come from CNCS. </a:t>
            </a:r>
            <a:endParaRPr lang="en-US" sz="1100" dirty="0"/>
          </a:p>
          <a:p>
            <a:r>
              <a:rPr lang="en-US" sz="1100" dirty="0" smtClean="0"/>
              <a:t>-Also seek out in-kind resources from community partners, community colleges,</a:t>
            </a:r>
            <a:r>
              <a:rPr lang="en-US" sz="1100" baseline="0" dirty="0" smtClean="0"/>
              <a:t> etc.</a:t>
            </a:r>
            <a:endParaRPr lang="en-US" sz="1100" dirty="0" smtClean="0"/>
          </a:p>
          <a:p>
            <a:endParaRPr lang="en-US" sz="1100" dirty="0" smtClean="0"/>
          </a:p>
          <a:p>
            <a:r>
              <a:rPr lang="en-US" sz="1100" b="1" dirty="0" smtClean="0"/>
              <a:t>Part II</a:t>
            </a:r>
            <a:endParaRPr lang="en-US" sz="1100" b="1" dirty="0"/>
          </a:p>
          <a:p>
            <a:r>
              <a:rPr lang="en-US" sz="1100" dirty="0"/>
              <a:t>-</a:t>
            </a:r>
            <a:r>
              <a:rPr lang="en-US" sz="1100" dirty="0" smtClean="0"/>
              <a:t>$45,000 is about</a:t>
            </a:r>
            <a:r>
              <a:rPr lang="en-US" sz="1100" baseline="0" dirty="0" smtClean="0"/>
              <a:t> 10%</a:t>
            </a:r>
            <a:r>
              <a:rPr lang="en-US" sz="1100" dirty="0" smtClean="0"/>
              <a:t> </a:t>
            </a:r>
            <a:r>
              <a:rPr lang="en-US" sz="1100" dirty="0"/>
              <a:t>of the total CNCS </a:t>
            </a:r>
            <a:r>
              <a:rPr lang="en-US" sz="1100" dirty="0" smtClean="0"/>
              <a:t>share, which is very reasonable.  But what</a:t>
            </a:r>
            <a:r>
              <a:rPr lang="en-US" sz="1100" baseline="0" dirty="0" smtClean="0"/>
              <a:t> if this was more than you had </a:t>
            </a:r>
            <a:r>
              <a:rPr lang="en-US" sz="1100" dirty="0" smtClean="0"/>
              <a:t>currently budgeted </a:t>
            </a:r>
            <a:r>
              <a:rPr lang="en-US" sz="1100" dirty="0"/>
              <a:t>for </a:t>
            </a:r>
            <a:r>
              <a:rPr lang="en-US" sz="1100" dirty="0" smtClean="0"/>
              <a:t>evaluation</a:t>
            </a:r>
            <a:r>
              <a:rPr lang="en-US" sz="1100" baseline="0" dirty="0" smtClean="0"/>
              <a:t> and you needed to </a:t>
            </a:r>
            <a:r>
              <a:rPr lang="en-US" sz="1100" dirty="0" smtClean="0"/>
              <a:t>shift </a:t>
            </a:r>
            <a:r>
              <a:rPr lang="en-US" sz="1100" dirty="0"/>
              <a:t>some other costs out of the CNCS share and into the other revenue sources. </a:t>
            </a:r>
            <a:r>
              <a:rPr lang="en-US" sz="1100" dirty="0" smtClean="0"/>
              <a:t>What </a:t>
            </a:r>
            <a:r>
              <a:rPr lang="en-US" sz="1100" dirty="0"/>
              <a:t>costs </a:t>
            </a:r>
            <a:r>
              <a:rPr lang="en-US" sz="1100" dirty="0" smtClean="0"/>
              <a:t>could </a:t>
            </a:r>
            <a:r>
              <a:rPr lang="en-US" sz="1100" dirty="0"/>
              <a:t>you shift elsewhere?  How would you decide what costs to shift</a:t>
            </a:r>
            <a:r>
              <a:rPr lang="en-US" sz="1100" dirty="0" smtClean="0"/>
              <a:t>?</a:t>
            </a:r>
            <a:endParaRPr lang="en-US" sz="1100" dirty="0"/>
          </a:p>
          <a:p>
            <a:r>
              <a:rPr lang="en-US" sz="1100" i="1" dirty="0" smtClean="0"/>
              <a:t>-Answer</a:t>
            </a:r>
            <a:r>
              <a:rPr lang="en-US" sz="1100" i="1" dirty="0"/>
              <a:t>:</a:t>
            </a:r>
            <a:r>
              <a:rPr lang="en-US" sz="1100" dirty="0"/>
              <a:t> Depends a bit on whether the unrestricted grants have restrictions on cost items other than evaluation.  In general, think about what budget items are most appealing to other funders.  In general, you would have to move as much as possible to the state grant and the restricted </a:t>
            </a:r>
            <a:r>
              <a:rPr lang="en-US" sz="1100" dirty="0" smtClean="0"/>
              <a:t>corporate giving,</a:t>
            </a:r>
            <a:r>
              <a:rPr lang="en-US" sz="1100" baseline="0" dirty="0" smtClean="0"/>
              <a:t> provided there are no other </a:t>
            </a:r>
            <a:r>
              <a:rPr lang="en-US" sz="1100" dirty="0" smtClean="0"/>
              <a:t>restrictions</a:t>
            </a:r>
            <a:r>
              <a:rPr lang="en-US" sz="1100" dirty="0"/>
              <a:t>.</a:t>
            </a:r>
          </a:p>
          <a:p>
            <a:endParaRPr lang="en-US" dirty="0" smtClean="0"/>
          </a:p>
          <a:p>
            <a:r>
              <a:rPr lang="en-US" b="1" dirty="0" smtClean="0"/>
              <a:t>Part III</a:t>
            </a:r>
            <a:endParaRPr lang="en-US" b="1" dirty="0"/>
          </a:p>
          <a:p>
            <a:r>
              <a:rPr lang="en-US" b="1" dirty="0" smtClean="0"/>
              <a:t>-</a:t>
            </a:r>
            <a:r>
              <a:rPr lang="en-US" dirty="0" smtClean="0"/>
              <a:t>What </a:t>
            </a:r>
            <a:r>
              <a:rPr lang="en-US" dirty="0"/>
              <a:t>would you do if you found that you couldn’t shift all the necessary costs to the state grant and the </a:t>
            </a:r>
            <a:r>
              <a:rPr lang="en-US" dirty="0" smtClean="0"/>
              <a:t>corporate</a:t>
            </a:r>
            <a:r>
              <a:rPr lang="en-US" baseline="0" dirty="0" smtClean="0"/>
              <a:t> giving </a:t>
            </a:r>
            <a:r>
              <a:rPr lang="en-US" dirty="0" smtClean="0"/>
              <a:t>due </a:t>
            </a:r>
            <a:r>
              <a:rPr lang="en-US" dirty="0"/>
              <a:t>to other restrictions on these grants?  </a:t>
            </a:r>
          </a:p>
          <a:p>
            <a:r>
              <a:rPr lang="en-US" i="1" dirty="0" smtClean="0"/>
              <a:t>-Answer</a:t>
            </a:r>
            <a:r>
              <a:rPr lang="en-US" i="1" dirty="0"/>
              <a:t>:</a:t>
            </a:r>
            <a:r>
              <a:rPr lang="en-US" dirty="0"/>
              <a:t> You could see if the organization would allow you to shift salary costs to the state and/or restricted </a:t>
            </a:r>
            <a:r>
              <a:rPr lang="en-US" dirty="0" smtClean="0"/>
              <a:t>corporate </a:t>
            </a:r>
            <a:r>
              <a:rPr lang="en-US" dirty="0"/>
              <a:t>instead and free up that money.  Otherwise, you might have to seek out additional unrestricted funding.</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34</a:t>
            </a:fld>
            <a:endParaRPr lang="en-US"/>
          </a:p>
        </p:txBody>
      </p:sp>
    </p:spTree>
    <p:extLst>
      <p:ext uri="{BB962C8B-B14F-4D97-AF65-F5344CB8AC3E}">
        <p14:creationId xmlns:p14="http://schemas.microsoft.com/office/powerpoint/2010/main" val="128140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end with a few more resources that may help you as you design</a:t>
            </a:r>
            <a:r>
              <a:rPr lang="en-US" baseline="0" dirty="0" smtClean="0"/>
              <a:t> and build an evaluation budget.</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35</a:t>
            </a:fld>
            <a:endParaRPr lang="en-US"/>
          </a:p>
        </p:txBody>
      </p:sp>
    </p:spTree>
    <p:extLst>
      <p:ext uri="{BB962C8B-B14F-4D97-AF65-F5344CB8AC3E}">
        <p14:creationId xmlns:p14="http://schemas.microsoft.com/office/powerpoint/2010/main" val="4168430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910615-33E9-A44A-87B7-52BAF2946AF9}" type="slidenum">
              <a:rPr lang="en-US" smtClean="0"/>
              <a:pPr/>
              <a:t>36</a:t>
            </a:fld>
            <a:endParaRPr lang="en-US"/>
          </a:p>
        </p:txBody>
      </p:sp>
    </p:spTree>
    <p:extLst>
      <p:ext uri="{BB962C8B-B14F-4D97-AF65-F5344CB8AC3E}">
        <p14:creationId xmlns:p14="http://schemas.microsoft.com/office/powerpoint/2010/main" val="619859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CNCS Template 2013</a:t>
            </a:r>
            <a:endParaRPr lang="en-US"/>
          </a:p>
        </p:txBody>
      </p:sp>
      <p:sp>
        <p:nvSpPr>
          <p:cNvPr id="5" name="Slide Number Placeholder 4"/>
          <p:cNvSpPr>
            <a:spLocks noGrp="1"/>
          </p:cNvSpPr>
          <p:nvPr>
            <p:ph type="sldNum" sz="quarter" idx="11"/>
          </p:nvPr>
        </p:nvSpPr>
        <p:spPr/>
        <p:txBody>
          <a:bodyPr/>
          <a:lstStyle/>
          <a:p>
            <a:fld id="{DA910615-33E9-A44A-87B7-52BAF2946AF9}" type="slidenum">
              <a:rPr lang="en-US" smtClean="0"/>
              <a:pPr/>
              <a:t>37</a:t>
            </a:fld>
            <a:endParaRPr lang="en-US"/>
          </a:p>
        </p:txBody>
      </p:sp>
    </p:spTree>
    <p:extLst>
      <p:ext uri="{BB962C8B-B14F-4D97-AF65-F5344CB8AC3E}">
        <p14:creationId xmlns:p14="http://schemas.microsoft.com/office/powerpoint/2010/main" val="327175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There can be many challenges to</a:t>
            </a:r>
            <a:r>
              <a:rPr lang="en-US" baseline="0" dirty="0" smtClean="0">
                <a:solidFill>
                  <a:schemeClr val="tx1"/>
                </a:solidFill>
              </a:rPr>
              <a:t> budgeting for an evaluation. Paying for an evaluation can be tricky because many programs feel that they can’t afford it, or don’t know how to find resources through low cost evaluation partners. This is complicated by the fact that funders won’t always pay the entire cost of program evaluations, especially those giving restricted dollars. However, there are lower cost ways to conduct an evaluation, and we will be presenting some of those ideas here.</a:t>
            </a:r>
          </a:p>
          <a:p>
            <a:endParaRPr lang="en-US" baseline="0" dirty="0" smtClean="0">
              <a:solidFill>
                <a:schemeClr val="tx1"/>
              </a:solidFill>
            </a:endParaRPr>
          </a:p>
          <a:p>
            <a:r>
              <a:rPr lang="en-US" baseline="0" dirty="0" smtClean="0">
                <a:solidFill>
                  <a:schemeClr val="tx1"/>
                </a:solidFill>
              </a:rPr>
              <a:t>CNCS acknowledges these budgeting challenges, but we believe that evaluation can provide critical insight into your program. We feel strongly that program evaluation goes beyond meeting requirements and provides important information for program management, decision-making, and improvement. We view evaluation as an smart strategic investment in improving your program, and ultimately, as a stepping stone to serving more beneficiaries more effectively. </a:t>
            </a:r>
          </a:p>
          <a:p>
            <a:endParaRPr lang="en-US" baseline="0" dirty="0" smtClean="0">
              <a:solidFill>
                <a:schemeClr val="tx1"/>
              </a:solidFill>
            </a:endParaRPr>
          </a:p>
          <a:p>
            <a:r>
              <a:rPr lang="en-US" baseline="0" dirty="0" smtClean="0">
                <a:solidFill>
                  <a:schemeClr val="tx1"/>
                </a:solidFill>
              </a:rPr>
              <a:t>We encourage you to view evaluation as a strategic investment in future growth: if you can demonstrate to funders and donors that your program works, you become more competitive for their limited financial resources.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65173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-Spending money on evaluation is </a:t>
            </a:r>
            <a:r>
              <a:rPr lang="en-US" i="1" dirty="0"/>
              <a:t>not</a:t>
            </a:r>
            <a:r>
              <a:rPr lang="en-US" dirty="0"/>
              <a:t> a tradeoff. We would encourage you not to think of the money you spend on evaluation as money that you could have otherwise spent helping people. You should think about it as money spent so that you can maximize </a:t>
            </a:r>
            <a:r>
              <a:rPr lang="en-US" b="1" dirty="0"/>
              <a:t>how</a:t>
            </a:r>
            <a:r>
              <a:rPr lang="en-US" dirty="0"/>
              <a:t> you help people. </a:t>
            </a:r>
          </a:p>
          <a:p>
            <a:r>
              <a:rPr lang="en-US" dirty="0"/>
              <a:t>-Sustained program evaluation will produce critical information needed for program learning and management decision-making. Spending money to gain this information is a necessary financial investment in working smarter. </a:t>
            </a:r>
          </a:p>
          <a:p>
            <a:r>
              <a:rPr lang="en-US" dirty="0"/>
              <a:t>-Investing in evaluation demonstrates to current – and potential - funders that your program is committed to efficiency and effectiveness. To secure scarce resources, and thus serve more beneficiaries, it is important to consistently demonstrate to stakeholders that your organization is continually building evidence and using it to refine your program. </a:t>
            </a:r>
          </a:p>
          <a:p>
            <a:r>
              <a:rPr lang="en-US" dirty="0"/>
              <a:t>-Furthermore, including evaluation as part of your organization’s formal budget demonstrates that evidence and informed decision-making is an organizational priority and part of your operating culture; this can speak volumes to potential donors and large funders.</a:t>
            </a:r>
            <a:endParaRPr lang="en-US" dirty="0" smtClean="0">
              <a:solidFill>
                <a:schemeClr val="tx1"/>
              </a:solidFill>
            </a:endParaRPr>
          </a:p>
          <a:p>
            <a:endParaRPr lang="en-US" dirty="0" smtClean="0">
              <a:solidFill>
                <a:schemeClr val="tx1"/>
              </a:solidFill>
            </a:endParaRPr>
          </a:p>
          <a:p>
            <a:pPr defTabSz="457174">
              <a:defRPr/>
            </a:pPr>
            <a:r>
              <a:rPr lang="en-US" dirty="0"/>
              <a:t>-Remember, the ability to demonstrate impact is a differentiator in an environment of scarce resources; from a funder’s perspective, why would you want to spend scarce resources on things that aren’t working?  </a:t>
            </a:r>
          </a:p>
          <a:p>
            <a:pPr defTabSz="457174">
              <a:defRPr/>
            </a:pPr>
            <a:r>
              <a:rPr lang="en-US" dirty="0"/>
              <a:t>-How can you focus your program activities so that you are getting the most result with the resources you have?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5</a:t>
            </a:fld>
            <a:endParaRPr lang="en-US"/>
          </a:p>
        </p:txBody>
      </p:sp>
    </p:spTree>
    <p:extLst>
      <p:ext uri="{BB962C8B-B14F-4D97-AF65-F5344CB8AC3E}">
        <p14:creationId xmlns:p14="http://schemas.microsoft.com/office/powerpoint/2010/main" val="9244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begin to plan your evaluation, step back and put your evaluation in the context of a long term research agenda. Remember, you don’t have to evaluate your whole program at once, and you can “chunk out” a bigger evaluation into smaller components to maximize the resources you have on hand. Ask program staff and various stakeholders “what does a long-term research agenda look like for this organization?”. Figuring out what you want to know 5 or 10 years in the future will help you spend evaluation money more strategically by laying out studies that build upon one another, and will allow you to create complementary resources that can be deployed multiple times. </a:t>
            </a:r>
          </a:p>
          <a:p>
            <a:endParaRPr lang="en-US" baseline="0" dirty="0" smtClean="0"/>
          </a:p>
          <a:p>
            <a:pPr marL="0" lvl="2" defTabSz="457174">
              <a:defRPr/>
            </a:pPr>
            <a:r>
              <a:rPr lang="en-US" dirty="0" smtClean="0">
                <a:solidFill>
                  <a:schemeClr val="tx1"/>
                </a:solidFill>
              </a:rPr>
              <a:t>You can do this by working backwards</a:t>
            </a:r>
            <a:r>
              <a:rPr lang="en-US" baseline="0" dirty="0" smtClean="0">
                <a:solidFill>
                  <a:schemeClr val="tx1"/>
                </a:solidFill>
              </a:rPr>
              <a:t> from an end goal. I</a:t>
            </a:r>
            <a:r>
              <a:rPr lang="en-US" dirty="0" smtClean="0">
                <a:solidFill>
                  <a:schemeClr val="tx1"/>
                </a:solidFill>
              </a:rPr>
              <a:t>f you ultimately want to achieve a strong level of evidence for your program by implementing a</a:t>
            </a:r>
            <a:r>
              <a:rPr lang="en-US" baseline="0" dirty="0" smtClean="0">
                <a:solidFill>
                  <a:schemeClr val="tx1"/>
                </a:solidFill>
              </a:rPr>
              <a:t> randomized control trial (</a:t>
            </a:r>
            <a:r>
              <a:rPr lang="en-US" dirty="0" smtClean="0">
                <a:solidFill>
                  <a:schemeClr val="tx1"/>
                </a:solidFill>
              </a:rPr>
              <a:t>RCT)</a:t>
            </a:r>
            <a:r>
              <a:rPr lang="en-US" baseline="0" dirty="0" smtClean="0">
                <a:solidFill>
                  <a:schemeClr val="tx1"/>
                </a:solidFill>
              </a:rPr>
              <a:t> or a quasi-experimental design (</a:t>
            </a:r>
            <a:r>
              <a:rPr lang="en-US" dirty="0" smtClean="0">
                <a:solidFill>
                  <a:schemeClr val="tx1"/>
                </a:solidFill>
              </a:rPr>
              <a:t>QED),</a:t>
            </a:r>
            <a:r>
              <a:rPr lang="en-US" baseline="0" dirty="0" smtClean="0">
                <a:solidFill>
                  <a:schemeClr val="tx1"/>
                </a:solidFill>
              </a:rPr>
              <a:t> what supporting steps do you need to take to get there? Maybe you need to</a:t>
            </a:r>
            <a:r>
              <a:rPr lang="en-US" dirty="0" smtClean="0">
                <a:solidFill>
                  <a:schemeClr val="tx1"/>
                </a:solidFill>
              </a:rPr>
              <a:t> begin with descriptive studies and start</a:t>
            </a:r>
            <a:r>
              <a:rPr lang="en-US" baseline="0" dirty="0" smtClean="0">
                <a:solidFill>
                  <a:schemeClr val="tx1"/>
                </a:solidFill>
              </a:rPr>
              <a:t> collecting routine data. Then you might develop and administer an annual survey, field a process evaluation, and invest in building additional data collection instruments. </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6</a:t>
            </a:fld>
            <a:endParaRPr lang="en-US"/>
          </a:p>
        </p:txBody>
      </p:sp>
    </p:spTree>
    <p:extLst>
      <p:ext uri="{BB962C8B-B14F-4D97-AF65-F5344CB8AC3E}">
        <p14:creationId xmlns:p14="http://schemas.microsoft.com/office/powerpoint/2010/main" val="202463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-For example, consider the long-term research agenda for a hypothetical AmeriCorps program that provides housing assistance for low-income communities. The program would eventually like to demonstrate that it has a positive impact on beneficiaries by implementing a randomized control trial evaluation. </a:t>
            </a:r>
          </a:p>
          <a:p>
            <a:endParaRPr lang="en-US" sz="1100" dirty="0"/>
          </a:p>
          <a:p>
            <a:r>
              <a:rPr lang="en-US" sz="1100" dirty="0"/>
              <a:t>-This is a very worthy goal, but the program would be wise to build up to this point by investing in a number of earlier steps first.  For example, the program might start by collecting data on the families it serves on a regular basis. Then it might design an annual survey and collect pre and post outcome data each year. Next could be an implementation study to assess if the program is actually being implemented with fidelity to its logic model. Then, assuming the program is being implemented well, it could start to collect longer-term outcome data from families by designing and administering a follow-up survey.  Finally, knowing that demand for the program far exceeds the available resources, the program could implement a randomized control trial (RCT) by randomly assigning families to receive housing assistance. All the necessary data collection instruments have already been designed and tested in the earlier years, and this data is already being collected routinely from families served, so all the program really needs to do is collect the same information from the families who are not receiving housing assistance.  </a:t>
            </a:r>
          </a:p>
          <a:p>
            <a:endParaRPr lang="en-US" sz="1100" dirty="0"/>
          </a:p>
          <a:p>
            <a:r>
              <a:rPr lang="en-US" sz="1100" dirty="0"/>
              <a:t>By incrementally fielding studies as part of a long-term research agenda, not only has the program gradually built up its evidence base but it has put systems in place that made the final more rigorous evaluation much less costly than it otherwise would have been.</a:t>
            </a:r>
          </a:p>
        </p:txBody>
      </p:sp>
      <p:sp>
        <p:nvSpPr>
          <p:cNvPr id="4" name="Slide Number Placeholder 3"/>
          <p:cNvSpPr>
            <a:spLocks noGrp="1"/>
          </p:cNvSpPr>
          <p:nvPr>
            <p:ph type="sldNum" sz="quarter" idx="10"/>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3319130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Let’s turn now to budgeting for evaluation. In general,</a:t>
            </a:r>
            <a:r>
              <a:rPr lang="en-US" baseline="0" dirty="0" smtClean="0"/>
              <a:t> evaluation budgets should:</a:t>
            </a:r>
          </a:p>
          <a:p>
            <a:pPr marL="171441" indent="-171441">
              <a:buFont typeface="Arial" panose="020B0604020202020204" pitchFamily="34" charset="0"/>
              <a:buChar char="•"/>
            </a:pPr>
            <a:r>
              <a:rPr lang="en-US" dirty="0" smtClean="0"/>
              <a:t>Reflect the expectations</a:t>
            </a:r>
            <a:r>
              <a:rPr lang="en-US" baseline="0" dirty="0" smtClean="0"/>
              <a:t> of stakeholders, particularly in terms of scope, duration, and level of rigor of the evaluation</a:t>
            </a:r>
            <a:r>
              <a:rPr lang="en-US" dirty="0" smtClean="0"/>
              <a:t>. Any</a:t>
            </a:r>
            <a:r>
              <a:rPr lang="en-US" baseline="0" dirty="0" smtClean="0"/>
              <a:t> requirements or mandated components as a condition of funding are also important here. </a:t>
            </a:r>
            <a:r>
              <a:rPr lang="en-US" dirty="0" smtClean="0"/>
              <a:t>For example, CNCS</a:t>
            </a:r>
            <a:r>
              <a:rPr lang="en-US" baseline="0" dirty="0" smtClean="0"/>
              <a:t> grantees receiving over $500k are required to conduct an external impact evaluation covering at least one program year. The use of an external evaluator and the methods needed to implement a comparison or control group design, for example, both bring their own particular cost requirements. So you can see that </a:t>
            </a:r>
            <a:r>
              <a:rPr lang="en-US" dirty="0" smtClean="0"/>
              <a:t>design</a:t>
            </a:r>
            <a:r>
              <a:rPr lang="en-US" baseline="0" dirty="0" smtClean="0"/>
              <a:t> requirements, scope of the evaluation, and who will be conducting the evaluation will affect the final budget. The evaluation budget should also reflect any stakeholder investment, be it financial or in another form such as time or technical assistance.</a:t>
            </a:r>
          </a:p>
          <a:p>
            <a:pPr marL="171441" indent="-171441">
              <a:buFont typeface="Arial" panose="020B0604020202020204" pitchFamily="34" charset="0"/>
              <a:buChar char="•"/>
            </a:pPr>
            <a:r>
              <a:rPr lang="en-US" baseline="0" dirty="0" smtClean="0"/>
              <a:t>Evaluation budgets should also be appropriate for the research design used and the key research questions you want to answer. Certain evaluation methods or techniques, like primary data collection, simply cost more to execute than others. Relatedly, some key research questions will require different levels of investment, depending on their scope and the depth with which you want to answer them. </a:t>
            </a:r>
          </a:p>
          <a:p>
            <a:pPr marL="171441" indent="-171441">
              <a:buFont typeface="Arial" panose="020B0604020202020204" pitchFamily="34" charset="0"/>
              <a:buChar char="•"/>
            </a:pPr>
            <a:r>
              <a:rPr lang="en-US" baseline="0" dirty="0" smtClean="0"/>
              <a:t>Budgets should also be of sufficient size to ensure that your evaluation will be high quality and rigorous. Underfunding may result in design choices that jeopardize the integrity of your evaluation. It can also lead to last minute workarounds, shortcuts, and quick fixes taken in the midst of your evaluation that can seriously impact the results produced. </a:t>
            </a:r>
          </a:p>
          <a:p>
            <a:pPr marL="171441" indent="-171441">
              <a:buFont typeface="Arial" panose="020B0604020202020204" pitchFamily="34" charset="0"/>
              <a:buChar char="•"/>
            </a:pPr>
            <a:r>
              <a:rPr lang="en-US" baseline="0" dirty="0" smtClean="0"/>
              <a:t>Finally, an evaluation budget should reflect the financial, human capital, and other resources your program or organization has. For example, consider what kind of data collection systems you currently have in place and what you can plan to build for the future.</a:t>
            </a:r>
          </a:p>
          <a:p>
            <a:pPr marL="171441" indent="-17144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3985180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723">
              <a:defRPr/>
            </a:pPr>
            <a:r>
              <a:rPr lang="en-US" dirty="0">
                <a:solidFill>
                  <a:prstClr val="black"/>
                </a:solidFill>
              </a:rPr>
              <a:t>-Broadly, there are three “buckets” of factors that influence evaluation budget estimates. </a:t>
            </a:r>
          </a:p>
          <a:p>
            <a:pPr defTabSz="931723">
              <a:defRPr/>
            </a:pPr>
            <a:r>
              <a:rPr lang="en-US" b="1" dirty="0">
                <a:solidFill>
                  <a:prstClr val="black"/>
                </a:solidFill>
              </a:rPr>
              <a:t>-</a:t>
            </a:r>
            <a:r>
              <a:rPr lang="en-US" dirty="0">
                <a:solidFill>
                  <a:prstClr val="black"/>
                </a:solidFill>
              </a:rPr>
              <a:t>First, </a:t>
            </a:r>
            <a:r>
              <a:rPr lang="en-US" b="1" dirty="0"/>
              <a:t>Program Factors </a:t>
            </a:r>
            <a:r>
              <a:rPr lang="en-US" dirty="0"/>
              <a:t>(for example, the number and geographic characteristics of program sites, the type of population served, and challenges in collecting information on that population, and overall program and organizational budget and resource availability, such as data collection systems) </a:t>
            </a:r>
          </a:p>
          <a:p>
            <a:pPr defTabSz="931723">
              <a:defRPr/>
            </a:pPr>
            <a:r>
              <a:rPr lang="en-US" b="1" dirty="0"/>
              <a:t>-</a:t>
            </a:r>
            <a:r>
              <a:rPr lang="en-US" dirty="0"/>
              <a:t>Second, the </a:t>
            </a:r>
            <a:r>
              <a:rPr lang="en-US" b="1" dirty="0"/>
              <a:t>Evaluation Design</a:t>
            </a:r>
          </a:p>
          <a:p>
            <a:pPr marL="349396" indent="-349396">
              <a:buFont typeface="Symbol"/>
              <a:buChar char=""/>
            </a:pPr>
            <a:r>
              <a:rPr lang="en-US" dirty="0">
                <a:latin typeface="Palatino Linotype"/>
                <a:ea typeface="Calibri"/>
                <a:cs typeface="Times New Roman"/>
              </a:rPr>
              <a:t>The type of study design used for conducting the evaluation and the key questions the study intends to answer. More sophisticated evaluation designs, such as randomized control trials and quasi-experimental designs that use control or comparison groups, are typically more expensive, and finding answers to some questions are more difficult and costly than others.</a:t>
            </a:r>
            <a:endParaRPr lang="en-US" sz="1000" dirty="0">
              <a:ea typeface="Calibri"/>
              <a:cs typeface="Arial"/>
            </a:endParaRPr>
          </a:p>
          <a:p>
            <a:pPr marL="349396" indent="-349396">
              <a:buFont typeface="Symbol"/>
              <a:buChar char=""/>
            </a:pPr>
            <a:r>
              <a:rPr lang="en-US" dirty="0">
                <a:latin typeface="Palatino Linotype"/>
                <a:ea typeface="Calibri"/>
                <a:cs typeface="Times New Roman"/>
              </a:rPr>
              <a:t>The types of data collection strategies and data sources that are used and the level of effort associated with implementing the data collection approaches. Typically surveys, for example, are costly to develop, pilot test, and implement, particularly when the follow up period is long. </a:t>
            </a:r>
            <a:endParaRPr lang="en-US" sz="1000" dirty="0">
              <a:ea typeface="Calibri"/>
              <a:cs typeface="Arial"/>
            </a:endParaRPr>
          </a:p>
          <a:p>
            <a:pPr marL="349396" indent="-349396">
              <a:buFont typeface="Symbol"/>
              <a:buChar char=""/>
            </a:pPr>
            <a:r>
              <a:rPr lang="en-US" dirty="0">
                <a:latin typeface="Palatino Linotype"/>
                <a:ea typeface="Calibri"/>
                <a:cs typeface="Times New Roman"/>
              </a:rPr>
              <a:t>The amount of time required to conduct data analysis and interpretation and the level of technical expertise needed to do that. Analysis of data using sophisticated statistical methods will require technical expertise which will increase the cost of evaluation.</a:t>
            </a:r>
            <a:endParaRPr lang="en-US" sz="1000" dirty="0">
              <a:ea typeface="Calibri"/>
              <a:cs typeface="Arial"/>
            </a:endParaRPr>
          </a:p>
          <a:p>
            <a:pPr marL="349396" indent="-349396">
              <a:buFont typeface="Symbol"/>
              <a:buChar char=""/>
            </a:pPr>
            <a:r>
              <a:rPr lang="en-US" dirty="0">
                <a:latin typeface="Palatino Linotype"/>
                <a:ea typeface="Calibri"/>
                <a:cs typeface="Times New Roman"/>
              </a:rPr>
              <a:t>Whether or not evaluation capacity building is a component of the evaluation project as that would require its own dedicated resources and will increase evaluation costs. This means building the capacity of an organization to conduct or manage an evaluation and then use the results productively. </a:t>
            </a:r>
            <a:endParaRPr lang="en-US" sz="1000" dirty="0">
              <a:ea typeface="Calibri"/>
              <a:cs typeface="Arial"/>
            </a:endParaRPr>
          </a:p>
          <a:p>
            <a:pPr marL="349396" indent="-349396">
              <a:buFont typeface="Symbol"/>
              <a:buChar char=""/>
            </a:pPr>
            <a:r>
              <a:rPr lang="en-US" dirty="0">
                <a:latin typeface="Palatino Linotype"/>
                <a:ea typeface="Calibri"/>
                <a:cs typeface="Times New Roman"/>
              </a:rPr>
              <a:t>Whether or not the evaluation is conducted by external evaluator(s) or internal staff or both. Engaging external consultants typically increases costs of conducting evaluations.</a:t>
            </a:r>
            <a:endParaRPr lang="en-US" sz="1000" dirty="0">
              <a:ea typeface="Calibri"/>
              <a:cs typeface="Arial"/>
            </a:endParaRPr>
          </a:p>
          <a:p>
            <a:pPr marL="349396" indent="-349396">
              <a:buFont typeface="Symbol"/>
              <a:buChar char=""/>
            </a:pPr>
            <a:r>
              <a:rPr lang="en-US" dirty="0">
                <a:latin typeface="Palatino Linotype"/>
                <a:ea typeface="Calibri"/>
                <a:cs typeface="Times New Roman"/>
              </a:rPr>
              <a:t>The level of engagement and expectations/requirements of stakeholders throughout the process and especially upfront in the planning phase. Higher level of engagement and requirements will mean more time has to be dedicated to evaluation and that will make it more costly. On the other hand, there are significant benefits when stakeholders are involved. Engagement of stakeholders can facilitate development of a shared understanding about the program and evaluation, increase buy in, and result in use of evaluation findings in decision making.  </a:t>
            </a:r>
            <a:endParaRPr lang="en-US" sz="1000" dirty="0">
              <a:ea typeface="Calibri"/>
              <a:cs typeface="Arial"/>
            </a:endParaRPr>
          </a:p>
          <a:p>
            <a:pPr defTabSz="931723">
              <a:defRPr/>
            </a:pPr>
            <a:r>
              <a:rPr lang="en-US" b="1" dirty="0"/>
              <a:t>-</a:t>
            </a:r>
            <a:r>
              <a:rPr lang="en-US" dirty="0"/>
              <a:t>And third, </a:t>
            </a:r>
            <a:r>
              <a:rPr lang="en-US" b="1" dirty="0"/>
              <a:t>Reporting, Dissemination and Use</a:t>
            </a:r>
          </a:p>
          <a:p>
            <a:pPr marL="349396" indent="-349396">
              <a:buFont typeface="Symbol"/>
              <a:buChar char=""/>
            </a:pPr>
            <a:r>
              <a:rPr lang="en-US" dirty="0">
                <a:latin typeface="Palatino Linotype"/>
                <a:ea typeface="Calibri"/>
                <a:cs typeface="Times New Roman"/>
              </a:rPr>
              <a:t>Amount of time and resources needed to document evaluation findings and prepare reports, briefs, presentations, and other evaluation deliverables.</a:t>
            </a:r>
            <a:endParaRPr lang="en-US" sz="1000" dirty="0">
              <a:ea typeface="Calibri"/>
              <a:cs typeface="Arial"/>
            </a:endParaRPr>
          </a:p>
          <a:p>
            <a:pPr marL="349396" indent="-349396">
              <a:buFont typeface="Symbol"/>
              <a:buChar char=""/>
            </a:pPr>
            <a:r>
              <a:rPr lang="en-US" dirty="0">
                <a:latin typeface="Palatino Linotype"/>
                <a:ea typeface="Calibri"/>
                <a:cs typeface="Times New Roman"/>
              </a:rPr>
              <a:t>Time and resources needed to discuss and reflect on evaluation findings by internal audiences and stakeholders, and make sure findings are used for informing decision making within the organization as needed (internal utilization).</a:t>
            </a:r>
            <a:endParaRPr lang="en-US" sz="1000" dirty="0">
              <a:ea typeface="Calibri"/>
              <a:cs typeface="Arial"/>
            </a:endParaRPr>
          </a:p>
          <a:p>
            <a:pPr marL="349396" indent="-349396">
              <a:buFont typeface="Symbol"/>
              <a:buChar char=""/>
            </a:pPr>
            <a:r>
              <a:rPr lang="en-US" dirty="0">
                <a:latin typeface="Palatino Linotype"/>
                <a:ea typeface="Calibri"/>
                <a:cs typeface="Times New Roman"/>
              </a:rPr>
              <a:t>Time, efforts, and resources required to implement (external) communications and dissemination plans around the evaluation study and its results and sharing of lessons learned in the process.</a:t>
            </a:r>
            <a:endParaRPr lang="en-US" b="1" dirty="0"/>
          </a:p>
          <a:p>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320677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29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
          <p:cNvSpPr>
            <a:spLocks noGrp="1"/>
          </p:cNvSpPr>
          <p:nvPr>
            <p:ph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106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68510" y="6449589"/>
            <a:ext cx="2133600" cy="365125"/>
          </a:xfrm>
          <a:prstGeom prst="rect">
            <a:avLst/>
          </a:prstGeom>
        </p:spPr>
        <p:txBody>
          <a:bodyPr/>
          <a:lstStyle/>
          <a:p>
            <a:fld id="{87586D39-9675-4FDB-A403-EAAB44209BB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2318854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16429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774989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52790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72860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09201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8021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8578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a:prstGeom prst="rect">
            <a:avLst/>
          </a:prstGeo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a:prstGeom prst="rect">
            <a:avLst/>
          </a:prstGeo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6"/>
          <a:stretch>
            <a:fillRect/>
          </a:stretch>
        </p:blipFill>
        <p:spPr>
          <a:xfrm>
            <a:off x="790575" y="169698"/>
            <a:ext cx="1538130" cy="682794"/>
          </a:xfrm>
          <a:prstGeom prst="rect">
            <a:avLst/>
          </a:prstGeom>
        </p:spPr>
      </p:pic>
      <p:sp>
        <p:nvSpPr>
          <p:cNvPr id="4" name="Slide Number Placeholder 3"/>
          <p:cNvSpPr>
            <a:spLocks noGrp="1"/>
          </p:cNvSpPr>
          <p:nvPr>
            <p:ph type="sldNum" sz="quarter" idx="10"/>
          </p:nvPr>
        </p:nvSpPr>
        <p:spPr>
          <a:xfrm>
            <a:off x="68510" y="6449589"/>
            <a:ext cx="2133600" cy="365125"/>
          </a:xfrm>
          <a:prstGeom prst="rect">
            <a:avLst/>
          </a:prstGeom>
        </p:spPr>
        <p:txBody>
          <a:bodyPr/>
          <a:lstStyle/>
          <a:p>
            <a:fld id="{87586D39-9675-4FDB-A403-EAAB44209BB9}" type="slidenum">
              <a:rPr lang="en-US" smtClean="0"/>
              <a:pPr/>
              <a:t>‹#›</a:t>
            </a:fld>
            <a:endParaRPr lang="en-US" dirty="0"/>
          </a:p>
        </p:txBody>
      </p:sp>
    </p:spTree>
    <p:extLst>
      <p:ext uri="{BB962C8B-B14F-4D97-AF65-F5344CB8AC3E}">
        <p14:creationId xmlns:p14="http://schemas.microsoft.com/office/powerpoint/2010/main" val="6029536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613012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244840178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14184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987585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56607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85863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07150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923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65911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383014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
        <p:nvSpPr>
          <p:cNvPr id="10" name="Title 1"/>
          <p:cNvSpPr txBox="1">
            <a:spLocks/>
          </p:cNvSpPr>
          <p:nvPr userDrawn="1"/>
        </p:nvSpPr>
        <p:spPr>
          <a:xfrm>
            <a:off x="838200" y="1401763"/>
            <a:ext cx="8077200" cy="9398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en-US" dirty="0" smtClean="0">
                <a:solidFill>
                  <a:srgbClr val="01439F"/>
                </a:solidFill>
              </a:rPr>
              <a:t>Click to edit Master title style</a:t>
            </a:r>
            <a:endParaRPr lang="en-US" dirty="0">
              <a:solidFill>
                <a:srgbClr val="01439F"/>
              </a:solidFill>
            </a:endParaRPr>
          </a:p>
        </p:txBody>
      </p:sp>
      <p:sp>
        <p:nvSpPr>
          <p:cNvPr id="12" name="Subtitle 2"/>
          <p:cNvSpPr txBox="1">
            <a:spLocks/>
          </p:cNvSpPr>
          <p:nvPr userDrawn="1"/>
        </p:nvSpPr>
        <p:spPr>
          <a:xfrm>
            <a:off x="838200" y="2265364"/>
            <a:ext cx="8077200" cy="5207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rgbClr val="FF0000"/>
              </a:buClr>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ct val="20000"/>
              </a:spcBef>
              <a:buClr>
                <a:srgbClr val="FF0000"/>
              </a:buClr>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FF0000"/>
              </a:buClr>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FF0000"/>
              </a:buClr>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FF0000"/>
              </a:buClr>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rgbClr val="ED2623"/>
                </a:solidFill>
              </a:rPr>
              <a:t>Click to edit Master subtitle style</a:t>
            </a:r>
            <a:endParaRPr lang="en-US" dirty="0">
              <a:solidFill>
                <a:srgbClr val="ED2623"/>
              </a:solidFil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lvl1pPr algn="l">
              <a:defRPr sz="32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18779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itle 1"/>
          <p:cNvSpPr>
            <a:spLocks noGrp="1"/>
          </p:cNvSpPr>
          <p:nvPr>
            <p:ph type="title"/>
          </p:nvPr>
        </p:nvSpPr>
        <p:spPr>
          <a:xfrm>
            <a:off x="457200" y="91443"/>
            <a:ext cx="8229600" cy="896322"/>
          </a:xfrm>
          <a:prstGeom prst="rect">
            <a:avLst/>
          </a:prstGeom>
        </p:spPr>
        <p:txBody>
          <a:bodyPr anchor="b"/>
          <a:lstStyle>
            <a:lvl1pPr algn="l">
              <a:defRPr sz="3200" b="1">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262064"/>
            <a:ext cx="8229600" cy="4864100"/>
          </a:xfrm>
          <a:prstGeom prst="rect">
            <a:avLst/>
          </a:prstGeom>
        </p:spPr>
        <p:txBody>
          <a:bodyPr/>
          <a:lstStyle>
            <a:lvl1pPr>
              <a:buClr>
                <a:srgbClr val="ED2623"/>
              </a:buClr>
              <a:defRPr sz="2800">
                <a:solidFill>
                  <a:schemeClr val="tx1">
                    <a:lumMod val="65000"/>
                    <a:lumOff val="35000"/>
                  </a:schemeClr>
                </a:solidFill>
              </a:defRPr>
            </a:lvl1pPr>
            <a:lvl2pPr>
              <a:buClr>
                <a:srgbClr val="ED2623"/>
              </a:buClr>
              <a:defRPr sz="2400">
                <a:solidFill>
                  <a:schemeClr val="tx1">
                    <a:lumMod val="65000"/>
                    <a:lumOff val="35000"/>
                  </a:schemeClr>
                </a:solidFill>
              </a:defRPr>
            </a:lvl2pPr>
            <a:lvl3pPr>
              <a:buClr>
                <a:srgbClr val="ED2623"/>
              </a:buClr>
              <a:defRPr sz="2000">
                <a:solidFill>
                  <a:schemeClr val="tx1">
                    <a:lumMod val="65000"/>
                    <a:lumOff val="35000"/>
                  </a:schemeClr>
                </a:solidFill>
              </a:defRPr>
            </a:lvl3pPr>
            <a:lvl4pPr>
              <a:buClr>
                <a:srgbClr val="ED2623"/>
              </a:buClr>
              <a:defRPr sz="1800">
                <a:solidFill>
                  <a:schemeClr val="tx1">
                    <a:lumMod val="65000"/>
                    <a:lumOff val="35000"/>
                  </a:schemeClr>
                </a:solidFill>
              </a:defRPr>
            </a:lvl4pPr>
            <a:lvl5pPr>
              <a:buClr>
                <a:srgbClr val="ED2623"/>
              </a:buClr>
              <a:defRPr sz="18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591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841248" y="1471601"/>
            <a:ext cx="8074152" cy="1104685"/>
          </a:xfrm>
          <a:prstGeom prst="rect">
            <a:avLst/>
          </a:prstGeom>
        </p:spPr>
        <p:txBody>
          <a:bodyPr anchor="b" anchorCtr="0"/>
          <a:lstStyle>
            <a:lvl1pPr marL="0" marR="0" indent="0" algn="l" defTabSz="457200" rtl="0" eaLnBrk="1" fontAlgn="auto" latinLnBrk="0" hangingPunct="1">
              <a:lnSpc>
                <a:spcPct val="100000"/>
              </a:lnSpc>
              <a:spcBef>
                <a:spcPts val="0"/>
              </a:spcBef>
              <a:spcAft>
                <a:spcPts val="0"/>
              </a:spcAft>
              <a:tabLst/>
              <a:defRPr sz="3600" b="1"/>
            </a:lvl1pPr>
          </a:lstStyle>
          <a:p>
            <a:pPr marL="0" marR="0" lvl="0" indent="0" defTabSz="457200" rtl="0" eaLnBrk="1" fontAlgn="auto" latinLnBrk="0" hangingPunct="1">
              <a:lnSpc>
                <a:spcPct val="100000"/>
              </a:lnSpc>
              <a:spcBef>
                <a:spcPts val="0"/>
              </a:spcBef>
              <a:spcAft>
                <a:spcPts val="0"/>
              </a:spcAft>
              <a:tabLst/>
              <a:defRPr/>
            </a:pPr>
            <a:r>
              <a:rPr lang="en-US" dirty="0" smtClean="0">
                <a:solidFill>
                  <a:srgbClr val="01439F"/>
                </a:solidFill>
              </a:rPr>
              <a:t>Click to edit Master title style</a:t>
            </a:r>
            <a:endParaRPr lang="en-US" dirty="0">
              <a:solidFill>
                <a:srgbClr val="01439F"/>
              </a:solidFill>
            </a:endParaRPr>
          </a:p>
        </p:txBody>
      </p:sp>
    </p:spTree>
    <p:extLst>
      <p:ext uri="{BB962C8B-B14F-4D97-AF65-F5344CB8AC3E}">
        <p14:creationId xmlns:p14="http://schemas.microsoft.com/office/powerpoint/2010/main" val="356174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249363"/>
            <a:ext cx="8077200" cy="939800"/>
          </a:xfrm>
          <a:prstGeom prst="rect">
            <a:avLst/>
          </a:prstGeom>
        </p:spPr>
        <p:txBody>
          <a:bodyPr anchor="b">
            <a:normAutofit/>
          </a:bodyPr>
          <a:lstStyle>
            <a:lvl1pPr algn="l">
              <a:defRPr sz="3600" b="1">
                <a:solidFill>
                  <a:srgbClr val="01439F"/>
                </a:solidFill>
              </a:defRPr>
            </a:lvl1pPr>
          </a:lstStyle>
          <a:p>
            <a:r>
              <a:rPr lang="en-US" dirty="0" smtClean="0"/>
              <a:t>Click to edit Master title style</a:t>
            </a:r>
            <a:endParaRPr lang="en-US" dirty="0"/>
          </a:p>
        </p:txBody>
      </p:sp>
      <p:sp>
        <p:nvSpPr>
          <p:cNvPr id="4" name="Subtitle 2"/>
          <p:cNvSpPr>
            <a:spLocks noGrp="1"/>
          </p:cNvSpPr>
          <p:nvPr>
            <p:ph type="subTitle" idx="1"/>
          </p:nvPr>
        </p:nvSpPr>
        <p:spPr>
          <a:xfrm>
            <a:off x="685800" y="2112964"/>
            <a:ext cx="8077200" cy="520700"/>
          </a:xfrm>
          <a:prstGeom prst="rect">
            <a:avLst/>
          </a:prstGeom>
        </p:spPr>
        <p:txBody>
          <a:bodyPr anchor="t">
            <a:normAutofit/>
          </a:bodyPr>
          <a:lstStyle>
            <a:lvl1pPr marL="0" indent="0" algn="l">
              <a:buNone/>
              <a:defRPr sz="2000">
                <a:solidFill>
                  <a:srgbClr val="ED262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964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000" b="0" cap="none" baseline="0">
                <a:solidFill>
                  <a:srgbClr val="7F7F7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800" b="1">
                <a:solidFill>
                  <a:srgbClr val="01439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1796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1443"/>
            <a:ext cx="8229600" cy="896322"/>
          </a:xfrm>
        </p:spPr>
        <p:txBody>
          <a:bodyPr/>
          <a:lstStyle/>
          <a:p>
            <a:r>
              <a:rPr lang="en-US" smtClean="0"/>
              <a:t>Click to edit Master title style</a:t>
            </a:r>
            <a:endParaRPr lang="en-US"/>
          </a:p>
        </p:txBody>
      </p:sp>
      <p:sp>
        <p:nvSpPr>
          <p:cNvPr id="6" name="Text Placeholder 2"/>
          <p:cNvSpPr>
            <a:spLocks noGrp="1"/>
          </p:cNvSpPr>
          <p:nvPr>
            <p:ph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09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91443"/>
            <a:ext cx="8229600" cy="896322"/>
          </a:xfrm>
        </p:spPr>
        <p:txBody>
          <a:bodyPr/>
          <a:lstStyle/>
          <a:p>
            <a:r>
              <a:rPr lang="en-US" dirty="0" smtClean="0"/>
              <a:t>Click to edit Master title style</a:t>
            </a:r>
            <a:endParaRPr lang="en-US" dirty="0"/>
          </a:p>
        </p:txBody>
      </p:sp>
      <p:sp>
        <p:nvSpPr>
          <p:cNvPr id="9"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417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91443"/>
            <a:ext cx="8229600" cy="896322"/>
          </a:xfrm>
        </p:spPr>
        <p:txBody>
          <a:bodyPr/>
          <a:lstStyle>
            <a:lvl1pPr>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255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1.png"/><Relationship Id="rId4" Type="http://schemas.openxmlformats.org/officeDocument/2006/relationships/slideLayout" Target="../slideLayouts/slideLayout9.xml"/><Relationship Id="rId9"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4.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0.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eg"/><Relationship Id="rId5" Type="http://schemas.openxmlformats.org/officeDocument/2006/relationships/slideLayout" Target="../slideLayouts/slideLayout25.xml"/><Relationship Id="rId10" Type="http://schemas.openxmlformats.org/officeDocument/2006/relationships/theme" Target="../theme/theme5.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4"/>
          <a:stretch>
            <a:fillRect/>
          </a:stretch>
        </p:blipFill>
        <p:spPr>
          <a:xfrm>
            <a:off x="0" y="0"/>
            <a:ext cx="9144000" cy="68580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37257" y="4789237"/>
            <a:ext cx="693026" cy="693026"/>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8251" y="4786355"/>
            <a:ext cx="1589534" cy="705613"/>
          </a:xfrm>
          <a:prstGeom prst="rect">
            <a:avLst/>
          </a:prstGeom>
        </p:spPr>
      </p:pic>
      <p:pic>
        <p:nvPicPr>
          <p:cNvPr id="18" name="Picture 17"/>
          <p:cNvPicPr>
            <a:picLocks/>
          </p:cNvPicPr>
          <p:nvPr userDrawn="1"/>
        </p:nvPicPr>
        <p:blipFill rotWithShape="1">
          <a:blip r:embed="rId7">
            <a:extLst>
              <a:ext uri="{28A0092B-C50C-407E-A947-70E740481C1C}">
                <a14:useLocalDpi xmlns:a14="http://schemas.microsoft.com/office/drawing/2010/main" val="0"/>
              </a:ext>
            </a:extLst>
          </a:blip>
          <a:srcRect l="961"/>
          <a:stretch/>
        </p:blipFill>
        <p:spPr>
          <a:xfrm>
            <a:off x="0" y="5359402"/>
            <a:ext cx="8923495" cy="676529"/>
          </a:xfrm>
          <a:prstGeom prst="rect">
            <a:avLst/>
          </a:prstGeom>
        </p:spPr>
      </p:pic>
      <p:sp>
        <p:nvSpPr>
          <p:cNvPr id="19" name="Title 1"/>
          <p:cNvSpPr txBox="1">
            <a:spLocks/>
          </p:cNvSpPr>
          <p:nvPr userDrawn="1"/>
        </p:nvSpPr>
        <p:spPr>
          <a:xfrm>
            <a:off x="956733" y="4495802"/>
            <a:ext cx="8077200" cy="939800"/>
          </a:xfrm>
          <a:prstGeom prst="rect">
            <a:avLst/>
          </a:prstGeom>
        </p:spPr>
        <p:txBody>
          <a:bodyPr>
            <a:normAutofit/>
          </a:bodyPr>
          <a:lstStyle>
            <a:lvl1pPr algn="r" defTabSz="914400" rtl="0" eaLnBrk="1" latinLnBrk="0" hangingPunct="1">
              <a:spcBef>
                <a:spcPct val="0"/>
              </a:spcBef>
              <a:buNone/>
              <a:defRPr sz="6000" kern="1200">
                <a:solidFill>
                  <a:schemeClr val="tx1"/>
                </a:solidFill>
                <a:latin typeface="+mj-lt"/>
                <a:ea typeface="+mj-ea"/>
                <a:cs typeface="+mj-cs"/>
              </a:defRPr>
            </a:lvl1pPr>
          </a:lstStyle>
          <a:p>
            <a:r>
              <a:rPr lang="en-US" sz="5500" b="1" dirty="0" smtClean="0">
                <a:latin typeface="Arial" panose="020B0604020202020204" pitchFamily="34" charset="0"/>
                <a:cs typeface="Arial" panose="020B0604020202020204" pitchFamily="34" charset="0"/>
              </a:rPr>
              <a:t>2014 AmeriCorps</a:t>
            </a:r>
            <a:endParaRPr lang="en-US" sz="5500" b="1" dirty="0">
              <a:latin typeface="Arial" panose="020B0604020202020204" pitchFamily="34" charset="0"/>
              <a:cs typeface="Arial" panose="020B0604020202020204" pitchFamily="34" charset="0"/>
            </a:endParaRPr>
          </a:p>
        </p:txBody>
      </p:sp>
      <p:sp>
        <p:nvSpPr>
          <p:cNvPr id="20" name="Subtitle 2"/>
          <p:cNvSpPr txBox="1">
            <a:spLocks/>
          </p:cNvSpPr>
          <p:nvPr userDrawn="1"/>
        </p:nvSpPr>
        <p:spPr>
          <a:xfrm>
            <a:off x="3200400" y="5221913"/>
            <a:ext cx="5210629" cy="520700"/>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3250" b="1" i="1" kern="1200">
                <a:solidFill>
                  <a:schemeClr val="tx1"/>
                </a:solidFill>
                <a:latin typeface="Times"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900" dirty="0" smtClean="0"/>
              <a:t>State and National Symposium</a:t>
            </a:r>
            <a:endParaRPr lang="en-US" sz="2900" dirty="0"/>
          </a:p>
        </p:txBody>
      </p:sp>
      <p:pic>
        <p:nvPicPr>
          <p:cNvPr id="2" name="Picture 1"/>
          <p:cNvPicPr>
            <a:picLocks noChangeAspect="1"/>
          </p:cNvPicPr>
          <p:nvPr userDrawn="1"/>
        </p:nvPicPr>
        <p:blipFill rotWithShape="1">
          <a:blip r:embed="rId8">
            <a:extLst>
              <a:ext uri="{28A0092B-C50C-407E-A947-70E740481C1C}">
                <a14:useLocalDpi xmlns:a14="http://schemas.microsoft.com/office/drawing/2010/main" val="0"/>
              </a:ext>
            </a:extLst>
          </a:blip>
          <a:srcRect b="35264"/>
          <a:stretch/>
        </p:blipFill>
        <p:spPr>
          <a:xfrm>
            <a:off x="-2" y="1170595"/>
            <a:ext cx="9144001" cy="3118374"/>
          </a:xfrm>
          <a:prstGeom prst="rect">
            <a:avLst/>
          </a:prstGeom>
        </p:spPr>
      </p:pic>
    </p:spTree>
  </p:cSld>
  <p:clrMap bg1="lt1" tx1="dk1" bg2="lt2" tx2="dk2" accent1="accent1" accent2="accent2" accent3="accent3" accent4="accent4" accent5="accent5" accent6="accent6" hlink="hlink" folHlink="folHlink"/>
  <p:sldLayoutIdLst>
    <p:sldLayoutId id="2147483737" r:id="rId1"/>
    <p:sldLayoutId id="2147483777" r:id="rId2"/>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CNCSTemplate_B-rev-2.jpg"/>
          <p:cNvPicPr>
            <a:picLocks noChangeAspect="1"/>
          </p:cNvPicPr>
          <p:nvPr userDrawn="1"/>
        </p:nvPicPr>
        <p:blipFill>
          <a:blip r:embed="rId5"/>
          <a:stretch>
            <a:fillRect/>
          </a:stretch>
        </p:blipFill>
        <p:spPr>
          <a:xfrm>
            <a:off x="0" y="0"/>
            <a:ext cx="9144000" cy="6858000"/>
          </a:xfrm>
          <a:prstGeom prst="rect">
            <a:avLst/>
          </a:prstGeom>
        </p:spPr>
      </p:pic>
      <p:pic>
        <p:nvPicPr>
          <p:cNvPr id="7" name="Picture 6" descr="ac.png"/>
          <p:cNvPicPr>
            <a:picLocks noChangeAspect="1"/>
          </p:cNvPicPr>
          <p:nvPr userDrawn="1"/>
        </p:nvPicPr>
        <p:blipFill>
          <a:blip r:embed="rId6"/>
          <a:stretch>
            <a:fillRect/>
          </a:stretch>
        </p:blipFill>
        <p:spPr>
          <a:xfrm>
            <a:off x="7948284" y="5869184"/>
            <a:ext cx="881629" cy="881628"/>
          </a:xfrm>
          <a:prstGeom prst="rect">
            <a:avLst/>
          </a:prstGeom>
        </p:spPr>
      </p:pic>
      <p:pic>
        <p:nvPicPr>
          <p:cNvPr id="10" name="Picture 9" descr="cncs-(1)LG.png"/>
          <p:cNvPicPr>
            <a:picLocks noChangeAspect="1"/>
          </p:cNvPicPr>
          <p:nvPr userDrawn="1"/>
        </p:nvPicPr>
        <p:blipFill>
          <a:blip r:embed="rId7"/>
          <a:stretch>
            <a:fillRect/>
          </a:stretch>
        </p:blipFill>
        <p:spPr>
          <a:xfrm>
            <a:off x="790575" y="169698"/>
            <a:ext cx="1538130" cy="682794"/>
          </a:xfrm>
          <a:prstGeom prst="rect">
            <a:avLst/>
          </a:prstGeom>
        </p:spPr>
      </p:pic>
      <p:pic>
        <p:nvPicPr>
          <p:cNvPr id="2" name="Picture 1"/>
          <p:cNvPicPr>
            <a:picLocks noChangeAspect="1"/>
          </p:cNvPicPr>
          <p:nvPr userDrawn="1"/>
        </p:nvPicPr>
        <p:blipFill rotWithShape="1">
          <a:blip r:embed="rId8">
            <a:extLst>
              <a:ext uri="{28A0092B-C50C-407E-A947-70E740481C1C}">
                <a14:useLocalDpi xmlns:a14="http://schemas.microsoft.com/office/drawing/2010/main" val="0"/>
              </a:ext>
            </a:extLst>
          </a:blip>
          <a:srcRect b="4379"/>
          <a:stretch/>
        </p:blipFill>
        <p:spPr>
          <a:xfrm>
            <a:off x="0" y="1156082"/>
            <a:ext cx="9144000" cy="4606089"/>
          </a:xfrm>
          <a:prstGeom prst="rect">
            <a:avLst/>
          </a:prstGeom>
        </p:spPr>
      </p:pic>
    </p:spTree>
    <p:extLst>
      <p:ext uri="{BB962C8B-B14F-4D97-AF65-F5344CB8AC3E}">
        <p14:creationId xmlns:p14="http://schemas.microsoft.com/office/powerpoint/2010/main" val="4267110355"/>
      </p:ext>
    </p:extLst>
  </p:cSld>
  <p:clrMap bg1="lt1" tx1="dk1" bg2="lt2" tx2="dk2" accent1="accent1" accent2="accent2" accent3="accent3" accent4="accent4" accent5="accent5" accent6="accent6" hlink="hlink" folHlink="folHlink"/>
  <p:sldLayoutIdLst>
    <p:sldLayoutId id="2147483679" r:id="rId1"/>
    <p:sldLayoutId id="2147483773" r:id="rId2"/>
    <p:sldLayoutId id="21474837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8"/>
          <a:stretch>
            <a:fillRect/>
          </a:stretch>
        </p:blipFill>
        <p:spPr>
          <a:xfrm>
            <a:off x="0" y="0"/>
            <a:ext cx="9144000" cy="6858000"/>
          </a:xfrm>
          <a:prstGeom prst="rect">
            <a:avLst/>
          </a:prstGeom>
        </p:spPr>
      </p:pic>
      <p:sp>
        <p:nvSpPr>
          <p:cNvPr id="8"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9"/>
          <p:cNvGrpSpPr>
            <a:grpSpLocks noChangeAspect="1"/>
          </p:cNvGrpSpPr>
          <p:nvPr userDrawn="1"/>
        </p:nvGrpSpPr>
        <p:grpSpPr>
          <a:xfrm>
            <a:off x="6803048" y="6164261"/>
            <a:ext cx="2138426" cy="612648"/>
            <a:chOff x="7068874" y="5909560"/>
            <a:chExt cx="1915158" cy="548683"/>
          </a:xfrm>
        </p:grpSpPr>
        <p:pic>
          <p:nvPicPr>
            <p:cNvPr id="11" name="Picture 10" descr="cncs-(1)LG.png"/>
            <p:cNvPicPr>
              <a:picLocks noChangeAspect="1"/>
            </p:cNvPicPr>
            <p:nvPr userDrawn="1"/>
          </p:nvPicPr>
          <p:blipFill>
            <a:blip r:embed="rId9"/>
            <a:stretch>
              <a:fillRect/>
            </a:stretch>
          </p:blipFill>
          <p:spPr>
            <a:xfrm>
              <a:off x="7068874" y="5909560"/>
              <a:ext cx="1187067" cy="526953"/>
            </a:xfrm>
            <a:prstGeom prst="rect">
              <a:avLst/>
            </a:prstGeom>
          </p:spPr>
        </p:pic>
        <p:pic>
          <p:nvPicPr>
            <p:cNvPr id="12" name="Picture 11" descr="ac.png"/>
            <p:cNvPicPr>
              <a:picLocks noChangeAspect="1"/>
            </p:cNvPicPr>
            <p:nvPr userDrawn="1"/>
          </p:nvPicPr>
          <p:blipFill>
            <a:blip r:embed="rId10"/>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3307797355"/>
      </p:ext>
    </p:extLst>
  </p:cSld>
  <p:clrMap bg1="lt1" tx1="dk1" bg2="lt2" tx2="dk2" accent1="accent1" accent2="accent2" accent3="accent3" accent4="accent4" accent5="accent5" accent6="accent6" hlink="hlink" folHlink="folHlink"/>
  <p:sldLayoutIdLst>
    <p:sldLayoutId id="2147483717" r:id="rId1"/>
    <p:sldLayoutId id="2147483733" r:id="rId2"/>
    <p:sldLayoutId id="2147483730" r:id="rId3"/>
    <p:sldLayoutId id="2147483731" r:id="rId4"/>
    <p:sldLayoutId id="2147483739" r:id="rId5"/>
    <p:sldLayoutId id="2147483776" r:id="rId6"/>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FF0000"/>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FF0000"/>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FF0000"/>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384530436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330769456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E5ABD-65C9-43B9-93D1-C0609EFE00FE}" type="datetimeFigureOut">
              <a:rPr lang="en-US" smtClean="0"/>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986B7-4D69-4838-A9FD-B29A79598723}" type="slidenum">
              <a:rPr lang="en-US" smtClean="0"/>
              <a:t>‹#›</a:t>
            </a:fld>
            <a:endParaRPr lang="en-US"/>
          </a:p>
        </p:txBody>
      </p:sp>
      <p:pic>
        <p:nvPicPr>
          <p:cNvPr id="7" name="Picture 6" descr="CNCSTemplate_B-rev-2.jpg"/>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64402473"/>
      </p:ext>
    </p:extLst>
  </p:cSld>
  <p:clrMap bg1="lt1" tx1="dk1" bg2="lt2" tx2="dk2" accent1="accent1" accent2="accent2" accent3="accent3" accent4="accent4" accent5="accent5" accent6="accent6" hlink="hlink" folHlink="folHlink"/>
  <p:sldLayoutIdLst>
    <p:sldLayoutId id="2147483735" r:id="rId1"/>
    <p:sldLayoutId id="214748377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www.nationalservice.gov/build-your-capacity/grants/funding-opportunities/2014/social-innovation-fund-grants-fy-2014/financial-management-system-requirements"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hyperlink" Target="http://betterevaluation.org/evaluation-options/calculate_evaluation_costs" TargetMode="External"/><Relationship Id="rId5" Type="http://schemas.openxmlformats.org/officeDocument/2006/relationships/hyperlink" Target="http://toolkit.pellinstitute.org/evaluation-guide/plan-budget/develop-a-budget/" TargetMode="External"/><Relationship Id="rId4" Type="http://schemas.openxmlformats.org/officeDocument/2006/relationships/hyperlink" Target="http://www.wmich.edu/evalctr/archive_checklists/evaluationbudgets.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ationalserviceresources.gov/evaluation-americorps"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50305"/>
            <a:ext cx="8077200" cy="939800"/>
          </a:xfrm>
        </p:spPr>
        <p:txBody>
          <a:bodyPr>
            <a:normAutofit/>
          </a:bodyPr>
          <a:lstStyle/>
          <a:p>
            <a:r>
              <a:rPr lang="en-US" dirty="0" smtClean="0"/>
              <a:t>Budgeting for Evaluation</a:t>
            </a:r>
            <a:endParaRPr lang="en-US" dirty="0"/>
          </a:p>
        </p:txBody>
      </p:sp>
      <p:sp>
        <p:nvSpPr>
          <p:cNvPr id="2" name="Slide Number Placeholder 1"/>
          <p:cNvSpPr>
            <a:spLocks noGrp="1"/>
          </p:cNvSpPr>
          <p:nvPr>
            <p:ph type="sldNum" sz="quarter" idx="10"/>
          </p:nvPr>
        </p:nvSpPr>
        <p:spPr/>
        <p:txBody>
          <a:bodyPr/>
          <a:lstStyle/>
          <a:p>
            <a:fld id="{87586D39-9675-4FDB-A403-EAAB44209BB9}" type="slidenum">
              <a:rPr lang="en-US" smtClean="0"/>
              <a:pPr/>
              <a:t>1</a:t>
            </a:fld>
            <a:endParaRPr lang="en-US" dirty="0"/>
          </a:p>
        </p:txBody>
      </p:sp>
    </p:spTree>
    <p:extLst>
      <p:ext uri="{BB962C8B-B14F-4D97-AF65-F5344CB8AC3E}">
        <p14:creationId xmlns:p14="http://schemas.microsoft.com/office/powerpoint/2010/main" val="126751486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3"/>
            <a:ext cx="8490857" cy="896322"/>
          </a:xfrm>
        </p:spPr>
        <p:txBody>
          <a:bodyPr>
            <a:normAutofit/>
          </a:bodyPr>
          <a:lstStyle/>
          <a:p>
            <a:r>
              <a:rPr lang="en-US" dirty="0" smtClean="0"/>
              <a:t>Example evaluation </a:t>
            </a:r>
            <a:r>
              <a:rPr lang="en-US" dirty="0"/>
              <a:t>c</a:t>
            </a:r>
            <a:r>
              <a:rPr lang="en-US" dirty="0" smtClean="0"/>
              <a:t>osts by design </a:t>
            </a:r>
            <a:r>
              <a:rPr lang="en-US" dirty="0"/>
              <a:t>t</a:t>
            </a:r>
            <a:r>
              <a:rPr lang="en-US" dirty="0" smtClean="0"/>
              <a:t>ype</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10</a:t>
            </a:fld>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1214" y="1132187"/>
            <a:ext cx="7242676" cy="505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279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t>
            </a:r>
            <a:r>
              <a:rPr lang="en-US" dirty="0" smtClean="0"/>
              <a:t>valuation </a:t>
            </a:r>
            <a:r>
              <a:rPr lang="en-US" dirty="0"/>
              <a:t>c</a:t>
            </a:r>
            <a:r>
              <a:rPr lang="en-US" dirty="0" smtClean="0"/>
              <a:t>osts by level of evidence</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11</a:t>
            </a:fld>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0513" y="1397000"/>
            <a:ext cx="7890332" cy="456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982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 in evaluation </a:t>
            </a:r>
            <a:r>
              <a:rPr lang="en-US" dirty="0"/>
              <a:t>b</a:t>
            </a:r>
            <a:r>
              <a:rPr lang="en-US" dirty="0" smtClean="0"/>
              <a:t>udgeting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Rule of thumb ratios lead to </a:t>
            </a:r>
            <a:r>
              <a:rPr lang="en-US" dirty="0" smtClean="0">
                <a:latin typeface="Arial" panose="020B0604020202020204" pitchFamily="34" charset="0"/>
                <a:cs typeface="Arial" panose="020B0604020202020204" pitchFamily="34" charset="0"/>
              </a:rPr>
              <a:t>under-budgeting</a:t>
            </a:r>
          </a:p>
          <a:p>
            <a:pPr marL="0" inden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rPr>
              <a:t>Amount budgeted should be considered in its own </a:t>
            </a:r>
            <a:r>
              <a:rPr lang="en-US" dirty="0" smtClean="0">
                <a:latin typeface="Arial" panose="020B0604020202020204" pitchFamily="34" charset="0"/>
                <a:cs typeface="Arial" panose="020B0604020202020204" pitchFamily="34" charset="0"/>
              </a:rPr>
              <a:t>right</a:t>
            </a:r>
          </a:p>
          <a:p>
            <a:pPr marL="0" indent="0">
              <a:buNone/>
            </a:pPr>
            <a:endParaRPr lang="en-US" dirty="0">
              <a:latin typeface="Arial" panose="020B0604020202020204" pitchFamily="34" charset="0"/>
              <a:cs typeface="Arial" panose="020B0604020202020204" pitchFamily="34" charset="0"/>
            </a:endParaRPr>
          </a:p>
          <a:p>
            <a:pPr lvl="0">
              <a:buFont typeface="Arial" panose="020B0604020202020204" pitchFamily="34" charset="0"/>
              <a:buChar char="•"/>
            </a:pPr>
            <a:r>
              <a:rPr lang="en-US" dirty="0">
                <a:latin typeface="Arial" panose="020B0604020202020204" pitchFamily="34" charset="0"/>
                <a:cs typeface="Arial" panose="020B0604020202020204" pitchFamily="34" charset="0"/>
              </a:rPr>
              <a:t>Costs increase with level of evidence </a:t>
            </a:r>
            <a:endParaRPr lang="en-US" dirty="0" smtClean="0">
              <a:latin typeface="Arial" panose="020B0604020202020204" pitchFamily="34" charset="0"/>
              <a:cs typeface="Arial" panose="020B0604020202020204" pitchFamily="34" charset="0"/>
            </a:endParaRPr>
          </a:p>
          <a:p>
            <a:pPr lvl="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0">
              <a:buFont typeface="Arial" panose="020B0604020202020204" pitchFamily="34" charset="0"/>
              <a:buChar char="•"/>
              <a:tabLst>
                <a:tab pos="4002088" algn="l"/>
              </a:tabLst>
            </a:pPr>
            <a:r>
              <a:rPr lang="en-US" dirty="0">
                <a:latin typeface="Arial" panose="020B0604020202020204" pitchFamily="34" charset="0"/>
                <a:cs typeface="Arial" panose="020B0604020202020204" pitchFamily="34" charset="0"/>
              </a:rPr>
              <a:t>Costs vary based on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study design</a:t>
            </a:r>
            <a:endParaRPr lang="en-US" dirty="0">
              <a:latin typeface="Arial" panose="020B0604020202020204" pitchFamily="34" charset="0"/>
              <a:ea typeface="Calibri"/>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12</a:t>
            </a:fld>
            <a:endParaRPr lang="en-US" dirty="0"/>
          </a:p>
        </p:txBody>
      </p:sp>
    </p:spTree>
    <p:extLst>
      <p:ext uri="{BB962C8B-B14F-4D97-AF65-F5344CB8AC3E}">
        <p14:creationId xmlns:p14="http://schemas.microsoft.com/office/powerpoint/2010/main" val="4161475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 (continued)</a:t>
            </a:r>
            <a:endParaRPr lang="en-US" dirty="0"/>
          </a:p>
        </p:txBody>
      </p:sp>
      <p:sp>
        <p:nvSpPr>
          <p:cNvPr id="3" name="Content Placeholder 2"/>
          <p:cNvSpPr>
            <a:spLocks noGrp="1"/>
          </p:cNvSpPr>
          <p:nvPr>
            <p:ph idx="1"/>
          </p:nvPr>
        </p:nvSpPr>
        <p:spPr/>
        <p:txBody>
          <a:bodyPr>
            <a:normAutofit fontScale="92500"/>
          </a:bodyPr>
          <a:lstStyle/>
          <a:p>
            <a:pPr lvl="0">
              <a:buFont typeface="Arial" panose="020B0604020202020204" pitchFamily="34" charset="0"/>
              <a:buChar char="•"/>
            </a:pPr>
            <a:r>
              <a:rPr lang="en-US" dirty="0"/>
              <a:t>All design types can potentially be </a:t>
            </a:r>
            <a:r>
              <a:rPr lang="en-US" dirty="0" smtClean="0"/>
              <a:t>expensive</a:t>
            </a:r>
          </a:p>
          <a:p>
            <a:pPr lvl="1">
              <a:buFont typeface="Arial" panose="020B0604020202020204" pitchFamily="34" charset="0"/>
              <a:buChar char="−"/>
            </a:pPr>
            <a:r>
              <a:rPr lang="en-US" dirty="0" smtClean="0"/>
              <a:t>Multisite </a:t>
            </a:r>
            <a:r>
              <a:rPr lang="en-US" dirty="0"/>
              <a:t>implementation </a:t>
            </a:r>
            <a:r>
              <a:rPr lang="en-US" dirty="0" smtClean="0"/>
              <a:t>studies</a:t>
            </a:r>
          </a:p>
          <a:p>
            <a:pPr lvl="1">
              <a:buFont typeface="Arial" panose="020B0604020202020204" pitchFamily="34" charset="0"/>
              <a:buChar char="−"/>
            </a:pPr>
            <a:r>
              <a:rPr lang="en-US" dirty="0" smtClean="0"/>
              <a:t>Feasibility </a:t>
            </a:r>
            <a:r>
              <a:rPr lang="en-US" dirty="0"/>
              <a:t>studies for </a:t>
            </a:r>
            <a:r>
              <a:rPr lang="en-US" dirty="0" smtClean="0"/>
              <a:t>generating stronger </a:t>
            </a:r>
            <a:r>
              <a:rPr lang="en-US" dirty="0"/>
              <a:t>levels of </a:t>
            </a:r>
            <a:r>
              <a:rPr lang="en-US" dirty="0" smtClean="0"/>
              <a:t>evidence</a:t>
            </a:r>
          </a:p>
          <a:p>
            <a:pPr marL="228600" lvl="1" indent="0">
              <a:buNone/>
            </a:pPr>
            <a:endParaRPr lang="en-US" dirty="0"/>
          </a:p>
          <a:p>
            <a:r>
              <a:rPr lang="en-US" dirty="0" smtClean="0"/>
              <a:t>Most evaluation types can be done inexpensively</a:t>
            </a:r>
          </a:p>
          <a:p>
            <a:pPr lvl="1"/>
            <a:r>
              <a:rPr lang="en-US" dirty="0" smtClean="0"/>
              <a:t> </a:t>
            </a:r>
            <a:r>
              <a:rPr lang="en-US" dirty="0"/>
              <a:t>I</a:t>
            </a:r>
            <a:r>
              <a:rPr lang="en-US" dirty="0" smtClean="0"/>
              <a:t>ncluding some randomized control trials (RCTs)</a:t>
            </a:r>
          </a:p>
          <a:p>
            <a:pPr marL="228600" lvl="1" indent="0">
              <a:buNone/>
            </a:pPr>
            <a:endParaRPr lang="en-US" dirty="0" smtClean="0"/>
          </a:p>
          <a:p>
            <a:r>
              <a:rPr lang="en-US" dirty="0" smtClean="0"/>
              <a:t>Determine what you want to learn from your evaluation and build a budget that can answer those research questions</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13</a:t>
            </a:fld>
            <a:endParaRPr lang="en-US" dirty="0"/>
          </a:p>
        </p:txBody>
      </p:sp>
    </p:spTree>
    <p:extLst>
      <p:ext uri="{BB962C8B-B14F-4D97-AF65-F5344CB8AC3E}">
        <p14:creationId xmlns:p14="http://schemas.microsoft.com/office/powerpoint/2010/main" val="116432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can I get the money?</a:t>
            </a:r>
            <a:endParaRPr lang="en-US" dirty="0"/>
          </a:p>
        </p:txBody>
      </p:sp>
      <p:sp>
        <p:nvSpPr>
          <p:cNvPr id="3" name="Content Placeholder 2"/>
          <p:cNvSpPr>
            <a:spLocks noGrp="1"/>
          </p:cNvSpPr>
          <p:nvPr>
            <p:ph idx="1"/>
          </p:nvPr>
        </p:nvSpPr>
        <p:spPr>
          <a:xfrm>
            <a:off x="457200" y="1262063"/>
            <a:ext cx="8229600" cy="5092437"/>
          </a:xfrm>
        </p:spPr>
        <p:txBody>
          <a:bodyPr>
            <a:normAutofit fontScale="92500" lnSpcReduction="10000"/>
          </a:bodyPr>
          <a:lstStyle/>
          <a:p>
            <a:r>
              <a:rPr lang="en-US" dirty="0" smtClean="0"/>
              <a:t>Tap into local resources</a:t>
            </a:r>
          </a:p>
          <a:p>
            <a:pPr lvl="1"/>
            <a:r>
              <a:rPr lang="en-US" dirty="0" smtClean="0"/>
              <a:t>Local partners</a:t>
            </a:r>
          </a:p>
          <a:p>
            <a:pPr lvl="1"/>
            <a:r>
              <a:rPr lang="en-US" dirty="0" smtClean="0"/>
              <a:t>Universities, community colleges, Cooperative Extension, consultants</a:t>
            </a:r>
          </a:p>
          <a:p>
            <a:endParaRPr lang="en-US" dirty="0" smtClean="0"/>
          </a:p>
          <a:p>
            <a:r>
              <a:rPr lang="en-US" dirty="0" smtClean="0"/>
              <a:t>When feasible, consider </a:t>
            </a:r>
            <a:r>
              <a:rPr lang="en-US" dirty="0"/>
              <a:t>partnering with similar programs for joint evaluation </a:t>
            </a:r>
            <a:r>
              <a:rPr lang="en-US" dirty="0" smtClean="0"/>
              <a:t>activities</a:t>
            </a:r>
          </a:p>
          <a:p>
            <a:pPr marL="0" indent="0">
              <a:buNone/>
            </a:pPr>
            <a:endParaRPr lang="en-US" dirty="0"/>
          </a:p>
          <a:p>
            <a:r>
              <a:rPr lang="en-US" dirty="0" smtClean="0"/>
              <a:t>Some foundations will fund evaluation</a:t>
            </a:r>
          </a:p>
          <a:p>
            <a:pPr lvl="1"/>
            <a:r>
              <a:rPr lang="en-US" dirty="0" smtClean="0"/>
              <a:t>Brady Education Foundation; Annie E. Casey Foundation; WT Grant Foundation</a:t>
            </a:r>
          </a:p>
          <a:p>
            <a:pPr lvl="1"/>
            <a:endParaRPr lang="en-US" dirty="0" smtClean="0">
              <a:solidFill>
                <a:schemeClr val="tx1"/>
              </a:solidFill>
            </a:endParaRPr>
          </a:p>
          <a:p>
            <a:r>
              <a:rPr lang="en-US" dirty="0" smtClean="0"/>
              <a:t>Evaluation IS an allowable cost at CNCS!</a:t>
            </a:r>
          </a:p>
          <a:p>
            <a:endParaRPr lang="en-US" dirty="0" smtClean="0"/>
          </a:p>
        </p:txBody>
      </p:sp>
      <p:sp>
        <p:nvSpPr>
          <p:cNvPr id="4" name="Slide Number Placeholder 3"/>
          <p:cNvSpPr>
            <a:spLocks noGrp="1"/>
          </p:cNvSpPr>
          <p:nvPr>
            <p:ph type="sldNum" sz="quarter" idx="10"/>
          </p:nvPr>
        </p:nvSpPr>
        <p:spPr/>
        <p:txBody>
          <a:bodyPr/>
          <a:lstStyle/>
          <a:p>
            <a:fld id="{87586D39-9675-4FDB-A403-EAAB44209BB9}" type="slidenum">
              <a:rPr lang="en-US" smtClean="0"/>
              <a:pPr/>
              <a:t>14</a:t>
            </a:fld>
            <a:endParaRPr lang="en-US" dirty="0"/>
          </a:p>
        </p:txBody>
      </p:sp>
    </p:spTree>
    <p:extLst>
      <p:ext uri="{BB962C8B-B14F-4D97-AF65-F5344CB8AC3E}">
        <p14:creationId xmlns:p14="http://schemas.microsoft.com/office/powerpoint/2010/main" val="403884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budget discussion</a:t>
            </a:r>
            <a:endParaRPr lang="en-US" dirty="0"/>
          </a:p>
        </p:txBody>
      </p:sp>
      <p:sp>
        <p:nvSpPr>
          <p:cNvPr id="3" name="Content Placeholder 2"/>
          <p:cNvSpPr>
            <a:spLocks noGrp="1"/>
          </p:cNvSpPr>
          <p:nvPr>
            <p:ph idx="1"/>
          </p:nvPr>
        </p:nvSpPr>
        <p:spPr/>
        <p:txBody>
          <a:bodyPr/>
          <a:lstStyle/>
          <a:p>
            <a:r>
              <a:rPr lang="en-US" dirty="0" smtClean="0"/>
              <a:t>Evaluation is one piece of your overall budget</a:t>
            </a:r>
          </a:p>
          <a:p>
            <a:pPr lvl="1"/>
            <a:r>
              <a:rPr lang="en-US" sz="2000" dirty="0" smtClean="0"/>
              <a:t>What do you need to spend money on?</a:t>
            </a:r>
          </a:p>
          <a:p>
            <a:pPr lvl="1"/>
            <a:r>
              <a:rPr lang="en-US" sz="2000" dirty="0" smtClean="0"/>
              <a:t>Do you have a diverse, sustainable fundraising strategy?</a:t>
            </a:r>
          </a:p>
        </p:txBody>
      </p:sp>
      <p:sp>
        <p:nvSpPr>
          <p:cNvPr id="4" name="Slide Number Placeholder 3"/>
          <p:cNvSpPr>
            <a:spLocks noGrp="1"/>
          </p:cNvSpPr>
          <p:nvPr>
            <p:ph type="sldNum" sz="quarter" idx="10"/>
          </p:nvPr>
        </p:nvSpPr>
        <p:spPr/>
        <p:txBody>
          <a:bodyPr/>
          <a:lstStyle/>
          <a:p>
            <a:fld id="{87586D39-9675-4FDB-A403-EAAB44209BB9}" type="slidenum">
              <a:rPr lang="en-US" smtClean="0"/>
              <a:pPr/>
              <a:t>15</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332521456"/>
              </p:ext>
            </p:extLst>
          </p:nvPr>
        </p:nvGraphicFramePr>
        <p:xfrm>
          <a:off x="4381500" y="2628900"/>
          <a:ext cx="4572000" cy="3124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78" y="2563906"/>
            <a:ext cx="5354689" cy="353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773" y="2563906"/>
            <a:ext cx="5314521" cy="363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17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evaluation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of funds can be restricted or unrestricted, regardless of source</a:t>
            </a:r>
          </a:p>
          <a:p>
            <a:pPr lvl="1"/>
            <a:r>
              <a:rPr lang="en-US" dirty="0" smtClean="0"/>
              <a:t>Depends on funder stipulations</a:t>
            </a:r>
          </a:p>
          <a:p>
            <a:pPr marL="228600" lvl="1" indent="0">
              <a:buNone/>
            </a:pPr>
            <a:endParaRPr lang="en-US" dirty="0" smtClean="0"/>
          </a:p>
          <a:p>
            <a:r>
              <a:rPr lang="en-US" dirty="0" smtClean="0"/>
              <a:t>You may find that you need mostly unrestricted money for evaluation</a:t>
            </a:r>
          </a:p>
          <a:p>
            <a:pPr lvl="1"/>
            <a:r>
              <a:rPr lang="en-US" dirty="0" smtClean="0"/>
              <a:t>Examine the universe of possible ways to raise money for your program	</a:t>
            </a:r>
          </a:p>
          <a:p>
            <a:pPr lvl="1"/>
            <a:r>
              <a:rPr lang="en-US" dirty="0" smtClean="0"/>
              <a:t>From which sources can you most likely get unrestricted money?</a:t>
            </a:r>
          </a:p>
          <a:p>
            <a:pPr lvl="1"/>
            <a:r>
              <a:rPr lang="en-US" dirty="0" smtClean="0"/>
              <a:t>Which other sources will provide restricted money for other portions of your budget?</a:t>
            </a:r>
          </a:p>
          <a:p>
            <a:pPr marL="914400" lvl="2" indent="0">
              <a:buNone/>
            </a:pPr>
            <a:r>
              <a:rPr lang="en-US" dirty="0" smtClean="0"/>
              <a:t/>
            </a:r>
            <a:br>
              <a:rPr lang="en-US" dirty="0" smtClean="0"/>
            </a:br>
            <a:r>
              <a:rPr lang="en-US" dirty="0" smtClean="0"/>
              <a:t>	</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16</a:t>
            </a:fld>
            <a:endParaRPr lang="en-US" dirty="0"/>
          </a:p>
        </p:txBody>
      </p:sp>
    </p:spTree>
    <p:extLst>
      <p:ext uri="{BB962C8B-B14F-4D97-AF65-F5344CB8AC3E}">
        <p14:creationId xmlns:p14="http://schemas.microsoft.com/office/powerpoint/2010/main" val="813172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evaluation across years</a:t>
            </a:r>
            <a:endParaRPr lang="en-US" dirty="0"/>
          </a:p>
        </p:txBody>
      </p:sp>
      <p:sp>
        <p:nvSpPr>
          <p:cNvPr id="3" name="Content Placeholder 2"/>
          <p:cNvSpPr>
            <a:spLocks noGrp="1"/>
          </p:cNvSpPr>
          <p:nvPr>
            <p:ph idx="1"/>
          </p:nvPr>
        </p:nvSpPr>
        <p:spPr/>
        <p:txBody>
          <a:bodyPr/>
          <a:lstStyle/>
          <a:p>
            <a:r>
              <a:rPr lang="en-US" dirty="0" smtClean="0"/>
              <a:t>Evaluation activities often cost different amounts throughout 3-year grant cycle</a:t>
            </a:r>
          </a:p>
          <a:p>
            <a:pPr lvl="1"/>
            <a:r>
              <a:rPr lang="en-US" dirty="0" smtClean="0"/>
              <a:t>Ex: </a:t>
            </a:r>
            <a:r>
              <a:rPr lang="en-US" dirty="0" err="1" smtClean="0"/>
              <a:t>Yr</a:t>
            </a:r>
            <a:r>
              <a:rPr lang="en-US" dirty="0" smtClean="0"/>
              <a:t> 1 = Planning; </a:t>
            </a:r>
            <a:r>
              <a:rPr lang="en-US" dirty="0" err="1" smtClean="0"/>
              <a:t>Yr</a:t>
            </a:r>
            <a:r>
              <a:rPr lang="en-US" dirty="0" smtClean="0"/>
              <a:t> 2 = Data Collection; </a:t>
            </a:r>
            <a:r>
              <a:rPr lang="en-US" dirty="0" err="1" smtClean="0"/>
              <a:t>Yr</a:t>
            </a:r>
            <a:r>
              <a:rPr lang="en-US" dirty="0" smtClean="0"/>
              <a:t> 3 = Reporting and Analysis</a:t>
            </a:r>
          </a:p>
          <a:p>
            <a:pPr lvl="1"/>
            <a:r>
              <a:rPr lang="en-US" dirty="0" err="1" smtClean="0"/>
              <a:t>Yr</a:t>
            </a:r>
            <a:r>
              <a:rPr lang="en-US" dirty="0" smtClean="0"/>
              <a:t> 1 → Smaller evaluation budget; </a:t>
            </a:r>
            <a:r>
              <a:rPr lang="en-US" dirty="0" err="1" smtClean="0"/>
              <a:t>Yr</a:t>
            </a:r>
            <a:r>
              <a:rPr lang="en-US" dirty="0" smtClean="0"/>
              <a:t> 2 &amp; 3  → Larger evaluation budget</a:t>
            </a:r>
          </a:p>
        </p:txBody>
      </p:sp>
      <p:sp>
        <p:nvSpPr>
          <p:cNvPr id="4" name="Slide Number Placeholder 3"/>
          <p:cNvSpPr>
            <a:spLocks noGrp="1"/>
          </p:cNvSpPr>
          <p:nvPr>
            <p:ph type="sldNum" sz="quarter" idx="10"/>
          </p:nvPr>
        </p:nvSpPr>
        <p:spPr/>
        <p:txBody>
          <a:bodyPr/>
          <a:lstStyle/>
          <a:p>
            <a:fld id="{87586D39-9675-4FDB-A403-EAAB44209BB9}" type="slidenum">
              <a:rPr lang="en-US" smtClean="0"/>
              <a:pPr/>
              <a:t>17</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28" y="3976687"/>
            <a:ext cx="6869099" cy="188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552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evaluation budget planning</a:t>
            </a:r>
            <a:endParaRPr lang="en-US" dirty="0"/>
          </a:p>
        </p:txBody>
      </p:sp>
      <p:sp>
        <p:nvSpPr>
          <p:cNvPr id="3" name="Content Placeholder 2"/>
          <p:cNvSpPr>
            <a:spLocks noGrp="1"/>
          </p:cNvSpPr>
          <p:nvPr>
            <p:ph idx="1"/>
          </p:nvPr>
        </p:nvSpPr>
        <p:spPr/>
        <p:txBody>
          <a:bodyPr>
            <a:normAutofit fontScale="92500" lnSpcReduction="20000"/>
          </a:bodyPr>
          <a:lstStyle/>
          <a:p>
            <a:pPr marL="0" indent="0">
              <a:spcBef>
                <a:spcPts val="900"/>
              </a:spcBef>
              <a:buNone/>
            </a:pPr>
            <a:r>
              <a:rPr lang="en-US" dirty="0" smtClean="0"/>
              <a:t>Consider questions of:</a:t>
            </a:r>
          </a:p>
          <a:p>
            <a:pPr lvl="0">
              <a:spcAft>
                <a:spcPts val="1200"/>
              </a:spcAft>
            </a:pPr>
            <a:r>
              <a:rPr lang="en-US" sz="2400" dirty="0" smtClean="0"/>
              <a:t>Who </a:t>
            </a:r>
            <a:r>
              <a:rPr lang="en-US" sz="2400" dirty="0"/>
              <a:t>will conduct </a:t>
            </a:r>
            <a:r>
              <a:rPr lang="en-US" sz="2400" dirty="0" smtClean="0"/>
              <a:t>the evaluation?</a:t>
            </a:r>
            <a:endParaRPr lang="en-US" sz="2400" dirty="0"/>
          </a:p>
          <a:p>
            <a:pPr lvl="1">
              <a:spcAft>
                <a:spcPts val="1200"/>
              </a:spcAft>
            </a:pPr>
            <a:r>
              <a:rPr lang="en-US" sz="2000" dirty="0" smtClean="0">
                <a:solidFill>
                  <a:schemeClr val="accent6"/>
                </a:solidFill>
              </a:rPr>
              <a:t>If </a:t>
            </a:r>
            <a:r>
              <a:rPr lang="en-US" sz="2000" i="1" dirty="0" smtClean="0">
                <a:solidFill>
                  <a:schemeClr val="accent6"/>
                </a:solidFill>
              </a:rPr>
              <a:t>external evaluator</a:t>
            </a:r>
            <a:r>
              <a:rPr lang="en-US" sz="2000" dirty="0" smtClean="0">
                <a:solidFill>
                  <a:schemeClr val="tx2">
                    <a:lumMod val="75000"/>
                  </a:schemeClr>
                </a:solidFill>
              </a:rPr>
              <a:t>, </a:t>
            </a:r>
            <a:r>
              <a:rPr lang="en-US" sz="2000" dirty="0" smtClean="0"/>
              <a:t>consider what services are and are not included in their cost</a:t>
            </a:r>
          </a:p>
          <a:p>
            <a:pPr lvl="1">
              <a:spcAft>
                <a:spcPts val="1200"/>
              </a:spcAft>
            </a:pPr>
            <a:r>
              <a:rPr lang="en-US" sz="2000" dirty="0" smtClean="0"/>
              <a:t>If </a:t>
            </a:r>
            <a:r>
              <a:rPr lang="en-US" sz="2000" i="1" dirty="0" smtClean="0">
                <a:solidFill>
                  <a:schemeClr val="accent6"/>
                </a:solidFill>
              </a:rPr>
              <a:t>own staff</a:t>
            </a:r>
            <a:r>
              <a:rPr lang="en-US" sz="2000" dirty="0" smtClean="0">
                <a:solidFill>
                  <a:schemeClr val="accent6"/>
                </a:solidFill>
              </a:rPr>
              <a:t>, </a:t>
            </a:r>
            <a:r>
              <a:rPr lang="en-US" sz="2000" dirty="0" smtClean="0"/>
              <a:t>consider cost of time spent on evaluation relative to programmatic tasks</a:t>
            </a:r>
          </a:p>
          <a:p>
            <a:pPr lvl="0">
              <a:spcAft>
                <a:spcPts val="1200"/>
              </a:spcAft>
            </a:pPr>
            <a:r>
              <a:rPr lang="en-US" sz="2400" dirty="0" smtClean="0"/>
              <a:t>What </a:t>
            </a:r>
            <a:r>
              <a:rPr lang="en-US" sz="2400" dirty="0"/>
              <a:t>will </a:t>
            </a:r>
            <a:r>
              <a:rPr lang="en-US" sz="2400" dirty="0" smtClean="0"/>
              <a:t>it include </a:t>
            </a:r>
            <a:r>
              <a:rPr lang="en-US" sz="2400" dirty="0"/>
              <a:t>and how will it be conducted?</a:t>
            </a:r>
          </a:p>
          <a:p>
            <a:pPr lvl="0">
              <a:spcAft>
                <a:spcPts val="1200"/>
              </a:spcAft>
            </a:pPr>
            <a:r>
              <a:rPr lang="en-US" sz="2400" dirty="0"/>
              <a:t>Will </a:t>
            </a:r>
            <a:r>
              <a:rPr lang="en-US" sz="2400" dirty="0" smtClean="0"/>
              <a:t>it involve </a:t>
            </a:r>
            <a:r>
              <a:rPr lang="en-US" sz="2400" dirty="0"/>
              <a:t>new data collection? </a:t>
            </a:r>
            <a:endParaRPr lang="en-US" sz="2400" dirty="0" smtClean="0"/>
          </a:p>
          <a:p>
            <a:pPr lvl="1">
              <a:spcAft>
                <a:spcPts val="1200"/>
              </a:spcAft>
            </a:pPr>
            <a:r>
              <a:rPr lang="en-US" sz="2000" dirty="0" smtClean="0"/>
              <a:t>If so, at what time points and where?</a:t>
            </a:r>
          </a:p>
          <a:p>
            <a:pPr>
              <a:spcAft>
                <a:spcPts val="1200"/>
              </a:spcAft>
            </a:pPr>
            <a:r>
              <a:rPr lang="en-US" sz="2400" dirty="0" smtClean="0"/>
              <a:t>Who will manage it? </a:t>
            </a:r>
          </a:p>
          <a:p>
            <a:pPr>
              <a:spcAft>
                <a:spcPts val="1200"/>
              </a:spcAft>
            </a:pPr>
            <a:r>
              <a:rPr lang="en-US" sz="2400" dirty="0" smtClean="0"/>
              <a:t>How will the results be communicated?</a:t>
            </a:r>
          </a:p>
          <a:p>
            <a:pPr lvl="1">
              <a:spcBef>
                <a:spcPts val="900"/>
              </a:spcBef>
            </a:pPr>
            <a:endParaRPr lang="en-US" sz="2000" dirty="0" smtClean="0"/>
          </a:p>
        </p:txBody>
      </p:sp>
      <p:sp>
        <p:nvSpPr>
          <p:cNvPr id="4" name="Slide Number Placeholder 3"/>
          <p:cNvSpPr>
            <a:spLocks noGrp="1"/>
          </p:cNvSpPr>
          <p:nvPr>
            <p:ph type="sldNum" sz="quarter" idx="10"/>
          </p:nvPr>
        </p:nvSpPr>
        <p:spPr/>
        <p:txBody>
          <a:bodyPr/>
          <a:lstStyle/>
          <a:p>
            <a:fld id="{87586D39-9675-4FDB-A403-EAAB44209BB9}" type="slidenum">
              <a:rPr lang="en-US" smtClean="0"/>
              <a:pPr/>
              <a:t>18</a:t>
            </a:fld>
            <a:endParaRPr lang="en-US" dirty="0"/>
          </a:p>
        </p:txBody>
      </p:sp>
    </p:spTree>
    <p:extLst>
      <p:ext uri="{BB962C8B-B14F-4D97-AF65-F5344CB8AC3E}">
        <p14:creationId xmlns:p14="http://schemas.microsoft.com/office/powerpoint/2010/main" val="1873870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an evaluation </a:t>
            </a:r>
            <a:r>
              <a:rPr lang="en-US" dirty="0"/>
              <a:t>b</a:t>
            </a:r>
            <a:r>
              <a:rPr lang="en-US" dirty="0" smtClean="0"/>
              <a:t>udget</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Evaluation </a:t>
            </a:r>
            <a:r>
              <a:rPr lang="en-US" dirty="0"/>
              <a:t>staff and subcontractor salary/benefits, consultant </a:t>
            </a:r>
            <a:r>
              <a:rPr lang="en-US" dirty="0" smtClean="0"/>
              <a:t>time</a:t>
            </a:r>
            <a:endParaRPr lang="en-US" sz="800" dirty="0"/>
          </a:p>
          <a:p>
            <a:pPr marL="514350" indent="-514350">
              <a:buFont typeface="+mj-lt"/>
              <a:buAutoNum type="arabicPeriod" startAt="2"/>
            </a:pPr>
            <a:r>
              <a:rPr lang="en-US" dirty="0"/>
              <a:t>Travel </a:t>
            </a:r>
            <a:r>
              <a:rPr lang="en-US" dirty="0" smtClean="0"/>
              <a:t>(airfare</a:t>
            </a:r>
            <a:r>
              <a:rPr lang="en-US" dirty="0"/>
              <a:t>, g</a:t>
            </a:r>
            <a:r>
              <a:rPr lang="en-US" dirty="0" smtClean="0"/>
              <a:t>round </a:t>
            </a:r>
            <a:r>
              <a:rPr lang="en-US" dirty="0"/>
              <a:t>transportation, </a:t>
            </a:r>
            <a:r>
              <a:rPr lang="en-US" dirty="0" smtClean="0"/>
              <a:t>lodging</a:t>
            </a:r>
            <a:r>
              <a:rPr lang="en-US" dirty="0"/>
              <a:t>, incidental travel </a:t>
            </a:r>
            <a:r>
              <a:rPr lang="en-US" dirty="0" smtClean="0"/>
              <a:t>costs)</a:t>
            </a:r>
          </a:p>
          <a:p>
            <a:pPr marL="514350" indent="-514350">
              <a:buFont typeface="+mj-lt"/>
              <a:buAutoNum type="arabicPeriod" startAt="2"/>
            </a:pPr>
            <a:r>
              <a:rPr lang="en-US" dirty="0" smtClean="0"/>
              <a:t>Other </a:t>
            </a:r>
            <a:r>
              <a:rPr lang="en-US" dirty="0"/>
              <a:t>Direct Costs (e.g. </a:t>
            </a:r>
            <a:r>
              <a:rPr lang="en-US" dirty="0" smtClean="0"/>
              <a:t>communications </a:t>
            </a:r>
            <a:r>
              <a:rPr lang="en-US" dirty="0"/>
              <a:t>printing and postage, supplies/equipment</a:t>
            </a:r>
            <a:r>
              <a:rPr lang="en-US" dirty="0" smtClean="0"/>
              <a:t>)</a:t>
            </a:r>
          </a:p>
          <a:p>
            <a:pPr marL="514350" indent="-514350">
              <a:buFont typeface="+mj-lt"/>
              <a:buAutoNum type="arabicPeriod" startAt="2"/>
            </a:pPr>
            <a:r>
              <a:rPr lang="en-US" dirty="0" smtClean="0"/>
              <a:t>Overhead Costs and Fees</a:t>
            </a:r>
          </a:p>
          <a:p>
            <a:pPr marL="514350" indent="-514350">
              <a:buFont typeface="+mj-lt"/>
              <a:buAutoNum type="arabicPeriod" startAt="2"/>
            </a:pPr>
            <a:r>
              <a:rPr lang="en-US" dirty="0" smtClean="0"/>
              <a:t>Program Costs to Support Evaluation</a:t>
            </a:r>
            <a:endParaRPr lang="en-US" dirty="0"/>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19</a:t>
            </a:fld>
            <a:endParaRPr lang="en-US" dirty="0"/>
          </a:p>
        </p:txBody>
      </p:sp>
    </p:spTree>
    <p:extLst>
      <p:ext uri="{BB962C8B-B14F-4D97-AF65-F5344CB8AC3E}">
        <p14:creationId xmlns:p14="http://schemas.microsoft.com/office/powerpoint/2010/main" val="3863562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54628"/>
            <a:ext cx="8229600" cy="4678863"/>
          </a:xfrm>
        </p:spPr>
        <p:txBody>
          <a:bodyPr>
            <a:normAutofit/>
          </a:bodyPr>
          <a:lstStyle/>
          <a:p>
            <a:pPr marL="0" indent="0">
              <a:spcBef>
                <a:spcPts val="1200"/>
              </a:spcBef>
              <a:spcAft>
                <a:spcPts val="1200"/>
              </a:spcAft>
              <a:buNone/>
            </a:pPr>
            <a:r>
              <a:rPr lang="en-US" dirty="0" smtClean="0"/>
              <a:t>By the end of this presentation, you will be able to:</a:t>
            </a:r>
          </a:p>
          <a:p>
            <a:pPr>
              <a:spcBef>
                <a:spcPts val="1200"/>
              </a:spcBef>
              <a:spcAft>
                <a:spcPts val="1200"/>
              </a:spcAft>
            </a:pPr>
            <a:r>
              <a:rPr lang="en-US" sz="2400" dirty="0" smtClean="0"/>
              <a:t>Understand why budgeting for evaluation is a strategic investment</a:t>
            </a:r>
          </a:p>
          <a:p>
            <a:pPr>
              <a:spcBef>
                <a:spcPts val="1200"/>
              </a:spcBef>
              <a:spcAft>
                <a:spcPts val="1200"/>
              </a:spcAft>
            </a:pPr>
            <a:r>
              <a:rPr lang="en-US" sz="2400" dirty="0" smtClean="0"/>
              <a:t>Recognize how evaluation costs vary by type of evaluation</a:t>
            </a:r>
          </a:p>
          <a:p>
            <a:pPr>
              <a:spcBef>
                <a:spcPts val="1200"/>
              </a:spcBef>
              <a:spcAft>
                <a:spcPts val="1200"/>
              </a:spcAft>
            </a:pPr>
            <a:r>
              <a:rPr lang="en-US" sz="2400" dirty="0" smtClean="0"/>
              <a:t>Explain </a:t>
            </a:r>
            <a:r>
              <a:rPr lang="en-US" sz="2400" dirty="0"/>
              <a:t>the key components of an evaluation budget</a:t>
            </a:r>
          </a:p>
          <a:p>
            <a:pPr>
              <a:spcBef>
                <a:spcPts val="1200"/>
              </a:spcBef>
              <a:spcAft>
                <a:spcPts val="1200"/>
              </a:spcAft>
            </a:pPr>
            <a:r>
              <a:rPr lang="en-US" sz="2400" dirty="0" smtClean="0"/>
              <a:t>Identify approaches for creating an evaluation budget</a:t>
            </a:r>
          </a:p>
        </p:txBody>
      </p:sp>
      <p:sp>
        <p:nvSpPr>
          <p:cNvPr id="4" name="Slide Number Placeholder 3"/>
          <p:cNvSpPr>
            <a:spLocks noGrp="1"/>
          </p:cNvSpPr>
          <p:nvPr>
            <p:ph type="sldNum" sz="quarter" idx="10"/>
          </p:nvPr>
        </p:nvSpPr>
        <p:spPr/>
        <p:txBody>
          <a:bodyPr/>
          <a:lstStyle/>
          <a:p>
            <a:fld id="{87586D39-9675-4FDB-A403-EAAB44209BB9}" type="slidenum">
              <a:rPr lang="en-US" smtClean="0"/>
              <a:pPr/>
              <a:t>2</a:t>
            </a:fld>
            <a:endParaRPr lang="en-US" dirty="0"/>
          </a:p>
        </p:txBody>
      </p:sp>
    </p:spTree>
    <p:extLst>
      <p:ext uri="{BB962C8B-B14F-4D97-AF65-F5344CB8AC3E}">
        <p14:creationId xmlns:p14="http://schemas.microsoft.com/office/powerpoint/2010/main" val="19293523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evaluator time</a:t>
            </a:r>
            <a:endParaRPr lang="en-US" dirty="0"/>
          </a:p>
        </p:txBody>
      </p:sp>
      <p:sp>
        <p:nvSpPr>
          <p:cNvPr id="3" name="Content Placeholder 2"/>
          <p:cNvSpPr>
            <a:spLocks noGrp="1"/>
          </p:cNvSpPr>
          <p:nvPr>
            <p:ph idx="1"/>
          </p:nvPr>
        </p:nvSpPr>
        <p:spPr/>
        <p:txBody>
          <a:bodyPr/>
          <a:lstStyle/>
          <a:p>
            <a:r>
              <a:rPr lang="en-US" sz="2400" dirty="0"/>
              <a:t>Evaluation staff </a:t>
            </a:r>
            <a:r>
              <a:rPr lang="en-US" sz="2400" dirty="0" smtClean="0"/>
              <a:t>salary/benefits</a:t>
            </a:r>
            <a:r>
              <a:rPr lang="en-US" sz="2400" dirty="0"/>
              <a:t> </a:t>
            </a:r>
            <a:r>
              <a:rPr lang="en-US" sz="2400" dirty="0" smtClean="0"/>
              <a:t>and </a:t>
            </a:r>
            <a:r>
              <a:rPr lang="en-US" sz="2400" dirty="0"/>
              <a:t>consultant </a:t>
            </a:r>
            <a:r>
              <a:rPr lang="en-US" sz="2400" dirty="0" smtClean="0"/>
              <a:t>time</a:t>
            </a:r>
          </a:p>
          <a:p>
            <a:pPr lvl="1"/>
            <a:r>
              <a:rPr lang="en-US" sz="2000" dirty="0" smtClean="0"/>
              <a:t>Evaluation planning</a:t>
            </a:r>
          </a:p>
          <a:p>
            <a:pPr lvl="1"/>
            <a:r>
              <a:rPr lang="en-US" sz="2000" dirty="0" smtClean="0"/>
              <a:t>Instrument </a:t>
            </a:r>
            <a:r>
              <a:rPr lang="en-US" sz="2000" dirty="0"/>
              <a:t>selection, development, </a:t>
            </a:r>
            <a:r>
              <a:rPr lang="en-US" sz="2000" dirty="0" smtClean="0"/>
              <a:t>validation</a:t>
            </a:r>
          </a:p>
          <a:p>
            <a:pPr lvl="1"/>
            <a:r>
              <a:rPr lang="en-US" sz="2000" dirty="0" smtClean="0"/>
              <a:t>IRB approval</a:t>
            </a:r>
          </a:p>
          <a:p>
            <a:pPr lvl="1"/>
            <a:r>
              <a:rPr lang="en-US" sz="2000" dirty="0" smtClean="0"/>
              <a:t>Data </a:t>
            </a:r>
            <a:r>
              <a:rPr lang="en-US" sz="2000" dirty="0"/>
              <a:t>collection, processing, analysis, </a:t>
            </a:r>
            <a:r>
              <a:rPr lang="en-US" sz="2000" dirty="0" smtClean="0"/>
              <a:t>reporting</a:t>
            </a:r>
          </a:p>
          <a:p>
            <a:pPr lvl="1"/>
            <a:r>
              <a:rPr lang="en-US" sz="2000" dirty="0" smtClean="0"/>
              <a:t>Project administration</a:t>
            </a:r>
          </a:p>
          <a:p>
            <a:endParaRPr lang="en-US" sz="2400" dirty="0"/>
          </a:p>
          <a:p>
            <a:r>
              <a:rPr lang="en-US" sz="2400" dirty="0" smtClean="0"/>
              <a:t>Common cost drivers are data collection and analysis</a:t>
            </a:r>
          </a:p>
          <a:p>
            <a:pPr lvl="1"/>
            <a:r>
              <a:rPr lang="en-US" sz="2000" dirty="0" smtClean="0"/>
              <a:t>Fielding surveys and conducting interviews</a:t>
            </a:r>
          </a:p>
          <a:p>
            <a:pPr lvl="1"/>
            <a:r>
              <a:rPr lang="en-US" sz="2000" dirty="0" smtClean="0"/>
              <a:t>Analyzing large datasets and/or transcripts</a:t>
            </a:r>
          </a:p>
          <a:p>
            <a:pPr marL="228600" lvl="1" indent="0">
              <a:buNone/>
            </a:pPr>
            <a:endParaRPr lang="en-US" sz="2000" dirty="0" smtClean="0"/>
          </a:p>
          <a:p>
            <a:r>
              <a:rPr lang="en-US" sz="2400" dirty="0" smtClean="0"/>
              <a:t>Don’t underestimate time for planning and reporting</a:t>
            </a:r>
            <a:endParaRPr lang="en-US" sz="2400" dirty="0"/>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20</a:t>
            </a:fld>
            <a:endParaRPr lang="en-US" dirty="0"/>
          </a:p>
        </p:txBody>
      </p:sp>
    </p:spTree>
    <p:extLst>
      <p:ext uri="{BB962C8B-B14F-4D97-AF65-F5344CB8AC3E}">
        <p14:creationId xmlns:p14="http://schemas.microsoft.com/office/powerpoint/2010/main" val="2762494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labor costs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Task by time by staff member</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21</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45" y="2315658"/>
            <a:ext cx="8229274" cy="263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533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labor costs (continued)</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Staff member by time by task</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22</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26" y="2770326"/>
            <a:ext cx="8745967" cy="190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035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estimate labor rates</a:t>
            </a:r>
            <a:endParaRPr lang="en-US" dirty="0"/>
          </a:p>
        </p:txBody>
      </p:sp>
      <p:sp>
        <p:nvSpPr>
          <p:cNvPr id="3" name="Content Placeholder 2"/>
          <p:cNvSpPr>
            <a:spLocks noGrp="1"/>
          </p:cNvSpPr>
          <p:nvPr>
            <p:ph idx="1"/>
          </p:nvPr>
        </p:nvSpPr>
        <p:spPr/>
        <p:txBody>
          <a:bodyPr/>
          <a:lstStyle/>
          <a:p>
            <a:r>
              <a:rPr lang="en-US" dirty="0" smtClean="0"/>
              <a:t>An example of labor rates for private firms (loaded govt. rate) and university consulting</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21616238"/>
              </p:ext>
            </p:extLst>
          </p:nvPr>
        </p:nvGraphicFramePr>
        <p:xfrm>
          <a:off x="892886" y="2209219"/>
          <a:ext cx="7508836" cy="3941487"/>
        </p:xfrm>
        <a:graphic>
          <a:graphicData uri="http://schemas.openxmlformats.org/drawingml/2006/table">
            <a:tbl>
              <a:tblPr>
                <a:tableStyleId>{5C22544A-7EE6-4342-B048-85BDC9FD1C3A}</a:tableStyleId>
              </a:tblPr>
              <a:tblGrid>
                <a:gridCol w="3419516"/>
                <a:gridCol w="2044660"/>
                <a:gridCol w="2044660"/>
              </a:tblGrid>
              <a:tr h="336714">
                <a:tc>
                  <a:txBody>
                    <a:bodyPr/>
                    <a:lstStyle/>
                    <a:p>
                      <a:pPr algn="ctr" fontAlgn="b"/>
                      <a:r>
                        <a:rPr lang="en-US" sz="1600" b="1" u="none" strike="noStrike" dirty="0">
                          <a:effectLst/>
                        </a:rPr>
                        <a:t>Labor Rate per Hr.</a:t>
                      </a:r>
                      <a:endParaRPr lang="en-US" sz="1600" b="1" i="0" u="none" strike="noStrike" dirty="0">
                        <a:solidFill>
                          <a:srgbClr val="FFFFFF"/>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Labor </a:t>
                      </a:r>
                      <a:r>
                        <a:rPr lang="en-US" sz="1600" b="1" u="none" strike="noStrike" dirty="0" smtClean="0">
                          <a:effectLst/>
                        </a:rPr>
                        <a:t>Rate:</a:t>
                      </a:r>
                      <a:r>
                        <a:rPr lang="en-US" sz="1600" b="1" u="none" strike="noStrike" baseline="0" dirty="0" smtClean="0">
                          <a:effectLst/>
                        </a:rPr>
                        <a:t> Consulting Firm</a:t>
                      </a:r>
                      <a:endParaRPr lang="en-US" sz="1600" b="1" i="0" u="none" strike="noStrike" dirty="0">
                        <a:solidFill>
                          <a:srgbClr val="FFFFFF"/>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Labor </a:t>
                      </a:r>
                      <a:r>
                        <a:rPr lang="en-US" sz="1600" b="1" u="none" strike="noStrike" dirty="0" smtClean="0">
                          <a:effectLst/>
                        </a:rPr>
                        <a:t>Rate: University-based</a:t>
                      </a:r>
                      <a:r>
                        <a:rPr lang="en-US" sz="1600" b="1" u="none" strike="noStrike" baseline="0" dirty="0" smtClean="0">
                          <a:effectLst/>
                        </a:rPr>
                        <a:t> Consulting</a:t>
                      </a:r>
                      <a:endParaRPr lang="en-US" sz="1600" b="1" i="0" u="none" strike="noStrike" dirty="0">
                        <a:solidFill>
                          <a:srgbClr val="FFFFFF"/>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357">
                <a:tc>
                  <a:txBody>
                    <a:bodyPr/>
                    <a:lstStyle/>
                    <a:p>
                      <a:pPr algn="l" fontAlgn="b"/>
                      <a:r>
                        <a:rPr lang="en-US" sz="1600" u="none" strike="noStrike" dirty="0">
                          <a:effectLst/>
                        </a:rPr>
                        <a:t>Project Manager</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$204.14</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rPr>
                        <a:t>$111.52</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36714">
                <a:tc>
                  <a:txBody>
                    <a:bodyPr/>
                    <a:lstStyle/>
                    <a:p>
                      <a:pPr algn="l" fontAlgn="b"/>
                      <a:r>
                        <a:rPr lang="en-US" sz="1600" u="none" strike="noStrike">
                          <a:effectLst/>
                        </a:rPr>
                        <a:t>Executive/Key Principal</a:t>
                      </a:r>
                      <a:endParaRPr lang="en-US"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effectLst/>
                        </a:rPr>
                        <a:t>$240.95</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smtClean="0">
                          <a:effectLst/>
                        </a:rPr>
                        <a:t>$162.18</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5071">
                <a:tc>
                  <a:txBody>
                    <a:bodyPr/>
                    <a:lstStyle/>
                    <a:p>
                      <a:pPr algn="l" fontAlgn="b"/>
                      <a:r>
                        <a:rPr lang="en-US" sz="1600" u="none" strike="noStrike">
                          <a:effectLst/>
                        </a:rPr>
                        <a:t>Senior Research/Principal or Technical Staff</a:t>
                      </a:r>
                      <a:endParaRPr lang="en-US"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effectLst/>
                        </a:rPr>
                        <a:t>$187.47</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smtClean="0">
                          <a:effectLst/>
                        </a:rPr>
                        <a:t>$99.50</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5071">
                <a:tc>
                  <a:txBody>
                    <a:bodyPr/>
                    <a:lstStyle/>
                    <a:p>
                      <a:pPr algn="l" fontAlgn="b"/>
                      <a:r>
                        <a:rPr lang="en-US" sz="1600" u="none" strike="noStrike">
                          <a:effectLst/>
                        </a:rPr>
                        <a:t>Mid Level Research/Analyst/Technical </a:t>
                      </a:r>
                      <a:endParaRPr lang="en-US"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effectLst/>
                        </a:rPr>
                        <a:t>$102.57</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smtClean="0">
                          <a:effectLst/>
                        </a:rPr>
                        <a:t>$100.56</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36714">
                <a:tc>
                  <a:txBody>
                    <a:bodyPr/>
                    <a:lstStyle/>
                    <a:p>
                      <a:pPr algn="l" fontAlgn="b"/>
                      <a:r>
                        <a:rPr lang="en-US" sz="1600" u="none" strike="noStrike">
                          <a:effectLst/>
                        </a:rPr>
                        <a:t>Mid-level Program Management</a:t>
                      </a:r>
                      <a:endParaRPr lang="en-US"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effectLst/>
                        </a:rPr>
                        <a:t>$125.73</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smtClean="0">
                          <a:effectLst/>
                        </a:rPr>
                        <a:t>N/A</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36714">
                <a:tc>
                  <a:txBody>
                    <a:bodyPr/>
                    <a:lstStyle/>
                    <a:p>
                      <a:pPr algn="l" fontAlgn="b"/>
                      <a:r>
                        <a:rPr lang="en-US" sz="1600" u="none" strike="noStrike">
                          <a:effectLst/>
                        </a:rPr>
                        <a:t>Subject Matter Experts</a:t>
                      </a:r>
                      <a:endParaRPr lang="en-US"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effectLst/>
                        </a:rPr>
                        <a:t>$209.43</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smtClean="0">
                          <a:effectLst/>
                        </a:rPr>
                        <a:t>$167.25-$243.48</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36714">
                <a:tc>
                  <a:txBody>
                    <a:bodyPr/>
                    <a:lstStyle/>
                    <a:p>
                      <a:pPr algn="l" fontAlgn="b"/>
                      <a:r>
                        <a:rPr lang="en-US" sz="1600" u="none" strike="noStrike">
                          <a:effectLst/>
                        </a:rPr>
                        <a:t>Learning consultant</a:t>
                      </a:r>
                      <a:endParaRPr lang="en-US"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effectLst/>
                        </a:rPr>
                        <a:t>$118.98</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smtClean="0">
                          <a:effectLst/>
                        </a:rPr>
                        <a:t>$76.19</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36714">
                <a:tc>
                  <a:txBody>
                    <a:bodyPr/>
                    <a:lstStyle/>
                    <a:p>
                      <a:pPr algn="l" fontAlgn="b"/>
                      <a:r>
                        <a:rPr lang="en-US" sz="1600" u="none" strike="noStrike">
                          <a:effectLst/>
                        </a:rPr>
                        <a:t>Management Consultant</a:t>
                      </a:r>
                      <a:endParaRPr lang="en-US"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effectLst/>
                        </a:rPr>
                        <a:t>$156.02</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600" u="none" strike="noStrike" dirty="0">
                          <a:effectLst/>
                        </a:rPr>
                        <a:t>$156.02</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68357">
                <a:tc>
                  <a:txBody>
                    <a:bodyPr/>
                    <a:lstStyle/>
                    <a:p>
                      <a:pPr algn="l" fontAlgn="b"/>
                      <a:r>
                        <a:rPr lang="en-US" sz="1600" u="none" strike="noStrike">
                          <a:effectLst/>
                        </a:rPr>
                        <a:t>Support Staff</a:t>
                      </a:r>
                      <a:endParaRPr lang="en-US"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$64.41</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$40.23</a:t>
                      </a:r>
                      <a:endParaRPr lang="en-US"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1985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a:t>
            </a:r>
            <a:endParaRPr lang="en-US" dirty="0"/>
          </a:p>
        </p:txBody>
      </p:sp>
      <p:sp>
        <p:nvSpPr>
          <p:cNvPr id="3" name="Content Placeholder 2"/>
          <p:cNvSpPr>
            <a:spLocks noGrp="1"/>
          </p:cNvSpPr>
          <p:nvPr>
            <p:ph idx="1"/>
          </p:nvPr>
        </p:nvSpPr>
        <p:spPr/>
        <p:txBody>
          <a:bodyPr/>
          <a:lstStyle/>
          <a:p>
            <a:r>
              <a:rPr lang="en-US" dirty="0" smtClean="0"/>
              <a:t>Travel to and from:</a:t>
            </a:r>
          </a:p>
          <a:p>
            <a:pPr lvl="1"/>
            <a:r>
              <a:rPr lang="en-US" dirty="0"/>
              <a:t>C</a:t>
            </a:r>
            <a:r>
              <a:rPr lang="en-US" dirty="0" smtClean="0"/>
              <a:t>lient site</a:t>
            </a:r>
          </a:p>
          <a:p>
            <a:pPr lvl="1"/>
            <a:r>
              <a:rPr lang="en-US" dirty="0" smtClean="0"/>
              <a:t>Program site for stakeholder meetings and planning</a:t>
            </a:r>
          </a:p>
          <a:p>
            <a:pPr lvl="1"/>
            <a:r>
              <a:rPr lang="en-US" dirty="0" smtClean="0"/>
              <a:t>Program site(s) for site visits, data collection, etc.</a:t>
            </a:r>
          </a:p>
          <a:p>
            <a:pPr lvl="1"/>
            <a:endParaRPr lang="en-US" dirty="0" smtClean="0"/>
          </a:p>
          <a:p>
            <a:r>
              <a:rPr lang="en-US" dirty="0" smtClean="0"/>
              <a:t>Travel line item should include:</a:t>
            </a:r>
          </a:p>
          <a:p>
            <a:pPr lvl="1"/>
            <a:r>
              <a:rPr lang="en-US" dirty="0" smtClean="0"/>
              <a:t>Airfare or train tickets, car mileage</a:t>
            </a:r>
          </a:p>
          <a:p>
            <a:pPr lvl="1"/>
            <a:r>
              <a:rPr lang="en-US" dirty="0"/>
              <a:t>G</a:t>
            </a:r>
            <a:r>
              <a:rPr lang="en-US" dirty="0" smtClean="0"/>
              <a:t>round transportation</a:t>
            </a:r>
          </a:p>
          <a:p>
            <a:pPr lvl="1"/>
            <a:r>
              <a:rPr lang="en-US" dirty="0" smtClean="0"/>
              <a:t>Lodging and meals</a:t>
            </a:r>
          </a:p>
          <a:p>
            <a:pPr lvl="1"/>
            <a:r>
              <a:rPr lang="en-US" dirty="0"/>
              <a:t>I</a:t>
            </a:r>
            <a:r>
              <a:rPr lang="en-US" dirty="0" smtClean="0"/>
              <a:t>ncidental </a:t>
            </a:r>
            <a:r>
              <a:rPr lang="en-US" dirty="0"/>
              <a:t>travel </a:t>
            </a:r>
            <a:r>
              <a:rPr lang="en-US" dirty="0" smtClean="0"/>
              <a:t>costs</a:t>
            </a:r>
            <a:endParaRPr lang="en-US" dirty="0"/>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24</a:t>
            </a:fld>
            <a:endParaRPr lang="en-US" dirty="0"/>
          </a:p>
        </p:txBody>
      </p:sp>
    </p:spTree>
    <p:extLst>
      <p:ext uri="{BB962C8B-B14F-4D97-AF65-F5344CB8AC3E}">
        <p14:creationId xmlns:p14="http://schemas.microsoft.com/office/powerpoint/2010/main" val="2740266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direct </a:t>
            </a:r>
            <a:r>
              <a:rPr lang="en-US" dirty="0"/>
              <a:t>c</a:t>
            </a:r>
            <a:r>
              <a:rPr lang="en-US" dirty="0" smtClean="0"/>
              <a:t>osts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Communications</a:t>
            </a:r>
          </a:p>
          <a:p>
            <a:pPr lvl="1"/>
            <a:r>
              <a:rPr lang="en-US" dirty="0" smtClean="0"/>
              <a:t>Conference call lines, WebEx, etc.</a:t>
            </a:r>
          </a:p>
          <a:p>
            <a:pPr marL="228600" lvl="1" indent="0">
              <a:buNone/>
            </a:pPr>
            <a:endParaRPr lang="en-US" dirty="0" smtClean="0"/>
          </a:p>
          <a:p>
            <a:r>
              <a:rPr lang="en-US" dirty="0" smtClean="0"/>
              <a:t>Printing and postage</a:t>
            </a:r>
          </a:p>
          <a:p>
            <a:pPr lvl="1"/>
            <a:r>
              <a:rPr lang="en-US" dirty="0" smtClean="0"/>
              <a:t>Mailing surveys</a:t>
            </a:r>
          </a:p>
          <a:p>
            <a:pPr lvl="1"/>
            <a:r>
              <a:rPr lang="en-US" dirty="0" smtClean="0"/>
              <a:t>Printing consent forms</a:t>
            </a:r>
          </a:p>
          <a:p>
            <a:pPr marL="228600" lvl="1" indent="0">
              <a:buNone/>
            </a:pPr>
            <a:endParaRPr lang="en-US" dirty="0" smtClean="0"/>
          </a:p>
          <a:p>
            <a:r>
              <a:rPr lang="en-US" dirty="0" smtClean="0"/>
              <a:t>Supplies and equipment</a:t>
            </a:r>
          </a:p>
          <a:p>
            <a:pPr lvl="1"/>
            <a:r>
              <a:rPr lang="en-US" dirty="0" smtClean="0"/>
              <a:t>Online survey platform; survey incentives</a:t>
            </a:r>
          </a:p>
          <a:p>
            <a:pPr lvl="1"/>
            <a:r>
              <a:rPr lang="en-US" dirty="0" smtClean="0"/>
              <a:t>Voice recorders and transcription services</a:t>
            </a:r>
          </a:p>
          <a:p>
            <a:pPr lvl="1"/>
            <a:r>
              <a:rPr lang="en-US" dirty="0" smtClean="0"/>
              <a:t>Renting meeting spaces</a:t>
            </a:r>
          </a:p>
          <a:p>
            <a:pPr lvl="1"/>
            <a:r>
              <a:rPr lang="en-US" dirty="0" smtClean="0"/>
              <a:t>Purchasing datasets, databases, survey tools, etc.</a:t>
            </a:r>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25</a:t>
            </a:fld>
            <a:endParaRPr lang="en-US" dirty="0"/>
          </a:p>
        </p:txBody>
      </p:sp>
    </p:spTree>
    <p:extLst>
      <p:ext uri="{BB962C8B-B14F-4D97-AF65-F5344CB8AC3E}">
        <p14:creationId xmlns:p14="http://schemas.microsoft.com/office/powerpoint/2010/main" val="1255026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costs and fees</a:t>
            </a:r>
            <a:endParaRPr lang="en-US" dirty="0"/>
          </a:p>
        </p:txBody>
      </p:sp>
      <p:sp>
        <p:nvSpPr>
          <p:cNvPr id="3" name="Content Placeholder 2"/>
          <p:cNvSpPr>
            <a:spLocks noGrp="1"/>
          </p:cNvSpPr>
          <p:nvPr>
            <p:ph idx="1"/>
          </p:nvPr>
        </p:nvSpPr>
        <p:spPr/>
        <p:txBody>
          <a:bodyPr/>
          <a:lstStyle/>
          <a:p>
            <a:r>
              <a:rPr lang="en-US" dirty="0" smtClean="0"/>
              <a:t>Overhead costs for large evaluation firms are often built into “loaded” labor rates</a:t>
            </a:r>
          </a:p>
          <a:p>
            <a:pPr marL="0" indent="0">
              <a:buNone/>
            </a:pPr>
            <a:endParaRPr lang="en-US" dirty="0" smtClean="0"/>
          </a:p>
          <a:p>
            <a:r>
              <a:rPr lang="en-US" dirty="0" smtClean="0"/>
              <a:t>University staff may account for overhead differently</a:t>
            </a:r>
          </a:p>
          <a:p>
            <a:pPr marL="0" indent="0">
              <a:buNone/>
            </a:pPr>
            <a:endParaRPr lang="en-US" dirty="0" smtClean="0"/>
          </a:p>
          <a:p>
            <a:r>
              <a:rPr lang="en-US" dirty="0" smtClean="0"/>
              <a:t>Fees will depend on contract type</a:t>
            </a:r>
          </a:p>
          <a:p>
            <a:pPr lvl="1"/>
            <a:r>
              <a:rPr lang="en-US" dirty="0" smtClean="0"/>
              <a:t>Cost plus fixed fee</a:t>
            </a:r>
          </a:p>
          <a:p>
            <a:pPr lvl="1"/>
            <a:r>
              <a:rPr lang="en-US" dirty="0" smtClean="0"/>
              <a:t>Firm fixed price</a:t>
            </a:r>
          </a:p>
          <a:p>
            <a:pPr lvl="1"/>
            <a:r>
              <a:rPr lang="en-US" dirty="0" smtClean="0"/>
              <a:t>Time and materials</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26</a:t>
            </a:fld>
            <a:endParaRPr lang="en-US" dirty="0"/>
          </a:p>
        </p:txBody>
      </p:sp>
    </p:spTree>
    <p:extLst>
      <p:ext uri="{BB962C8B-B14F-4D97-AF65-F5344CB8AC3E}">
        <p14:creationId xmlns:p14="http://schemas.microsoft.com/office/powerpoint/2010/main" val="1170754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costs to support </a:t>
            </a:r>
            <a:r>
              <a:rPr lang="en-US" dirty="0"/>
              <a:t>e</a:t>
            </a:r>
            <a:r>
              <a:rPr lang="en-US" dirty="0" smtClean="0"/>
              <a:t>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Staff time to meet regularly with evaluator; quality control and monitoring</a:t>
            </a:r>
          </a:p>
          <a:p>
            <a:pPr marL="0" indent="0">
              <a:buNone/>
            </a:pPr>
            <a:endParaRPr lang="en-US" dirty="0" smtClean="0"/>
          </a:p>
          <a:p>
            <a:r>
              <a:rPr lang="en-US" dirty="0" smtClean="0"/>
              <a:t>Staff time for facilitating connections between evaluator and program/site staff</a:t>
            </a:r>
          </a:p>
          <a:p>
            <a:pPr marL="0" indent="0">
              <a:buNone/>
            </a:pPr>
            <a:endParaRPr lang="en-US" dirty="0" smtClean="0"/>
          </a:p>
          <a:p>
            <a:r>
              <a:rPr lang="en-US" dirty="0" smtClean="0"/>
              <a:t>Resources for additional policy briefs, website summaries, travel to conferences, etc.</a:t>
            </a:r>
          </a:p>
          <a:p>
            <a:pPr marL="0" indent="0">
              <a:buNone/>
            </a:pPr>
            <a:endParaRPr lang="en-US" dirty="0" smtClean="0"/>
          </a:p>
          <a:p>
            <a:r>
              <a:rPr lang="en-US" dirty="0" smtClean="0"/>
              <a:t>Data systems</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27</a:t>
            </a:fld>
            <a:endParaRPr lang="en-US" dirty="0"/>
          </a:p>
        </p:txBody>
      </p:sp>
    </p:spTree>
    <p:extLst>
      <p:ext uri="{BB962C8B-B14F-4D97-AF65-F5344CB8AC3E}">
        <p14:creationId xmlns:p14="http://schemas.microsoft.com/office/powerpoint/2010/main" val="2750660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evaluation budget</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28</a:t>
            </a:fld>
            <a:endParaRPr lang="en-US" dirty="0"/>
          </a:p>
        </p:txBody>
      </p:sp>
      <p:pic>
        <p:nvPicPr>
          <p:cNvPr id="102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9480" y="1111168"/>
            <a:ext cx="6598969" cy="506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827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internal evaluation budget</a:t>
            </a:r>
            <a:endParaRPr lang="en-US" dirty="0"/>
          </a:p>
        </p:txBody>
      </p:sp>
      <p:sp>
        <p:nvSpPr>
          <p:cNvPr id="3" name="Content Placeholder 2"/>
          <p:cNvSpPr>
            <a:spLocks noGrp="1"/>
          </p:cNvSpPr>
          <p:nvPr>
            <p:ph idx="1"/>
          </p:nvPr>
        </p:nvSpPr>
        <p:spPr/>
        <p:txBody>
          <a:bodyPr/>
          <a:lstStyle/>
          <a:p>
            <a:r>
              <a:rPr lang="en-US" dirty="0" smtClean="0"/>
              <a:t>Same general cost categories</a:t>
            </a:r>
          </a:p>
          <a:p>
            <a:pPr marL="0" indent="0">
              <a:buNone/>
            </a:pPr>
            <a:endParaRPr lang="en-US" dirty="0" smtClean="0"/>
          </a:p>
          <a:p>
            <a:r>
              <a:rPr lang="en-US" dirty="0" smtClean="0"/>
              <a:t>Consider additional staff time/resources for</a:t>
            </a:r>
          </a:p>
          <a:p>
            <a:pPr lvl="1"/>
            <a:r>
              <a:rPr lang="en-US" dirty="0" smtClean="0"/>
              <a:t>New or augmented data collection</a:t>
            </a:r>
          </a:p>
          <a:p>
            <a:pPr lvl="1"/>
            <a:r>
              <a:rPr lang="en-US" dirty="0" smtClean="0"/>
              <a:t>Travel outside of normal program operations</a:t>
            </a:r>
          </a:p>
          <a:p>
            <a:pPr lvl="1"/>
            <a:r>
              <a:rPr lang="en-US" dirty="0" smtClean="0"/>
              <a:t>Additional analysis</a:t>
            </a:r>
          </a:p>
          <a:p>
            <a:pPr lvl="1"/>
            <a:r>
              <a:rPr lang="en-US" dirty="0" smtClean="0"/>
              <a:t>Reporting and communication</a:t>
            </a:r>
          </a:p>
          <a:p>
            <a:pPr lvl="1"/>
            <a:r>
              <a:rPr lang="en-US" dirty="0" smtClean="0"/>
              <a:t>Consultants</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29</a:t>
            </a:fld>
            <a:endParaRPr lang="en-US" dirty="0"/>
          </a:p>
        </p:txBody>
      </p:sp>
    </p:spTree>
    <p:extLst>
      <p:ext uri="{BB962C8B-B14F-4D97-AF65-F5344CB8AC3E}">
        <p14:creationId xmlns:p14="http://schemas.microsoft.com/office/powerpoint/2010/main" val="2494470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trends</a:t>
            </a:r>
            <a:endParaRPr lang="en-US" dirty="0"/>
          </a:p>
        </p:txBody>
      </p:sp>
      <p:sp>
        <p:nvSpPr>
          <p:cNvPr id="3" name="Content Placeholder 2"/>
          <p:cNvSpPr>
            <a:spLocks noGrp="1"/>
          </p:cNvSpPr>
          <p:nvPr>
            <p:ph idx="1"/>
          </p:nvPr>
        </p:nvSpPr>
        <p:spPr>
          <a:xfrm>
            <a:off x="457200" y="1262064"/>
            <a:ext cx="8229600" cy="4741171"/>
          </a:xfrm>
        </p:spPr>
        <p:txBody>
          <a:bodyPr>
            <a:normAutofit fontScale="85000" lnSpcReduction="20000"/>
          </a:bodyPr>
          <a:lstStyle/>
          <a:p>
            <a:r>
              <a:rPr lang="en-US" sz="2600" dirty="0" smtClean="0"/>
              <a:t>Rule of thumb (5%, 10%) of overall budget for evaluation is proving too simplistic</a:t>
            </a:r>
          </a:p>
          <a:p>
            <a:pPr marL="0" indent="0">
              <a:buNone/>
            </a:pPr>
            <a:endParaRPr lang="en-US" sz="2600" dirty="0" smtClean="0"/>
          </a:p>
          <a:p>
            <a:r>
              <a:rPr lang="en-US" sz="2600" dirty="0"/>
              <a:t>Administrative data is emerging as a viable source for low-cost RCTs (and some QEDs)</a:t>
            </a:r>
          </a:p>
          <a:p>
            <a:endParaRPr lang="en-US" sz="2600" dirty="0" smtClean="0"/>
          </a:p>
          <a:p>
            <a:pPr marL="0" indent="0">
              <a:buNone/>
            </a:pPr>
            <a:endParaRPr lang="en-US" sz="2600" dirty="0" smtClean="0"/>
          </a:p>
          <a:p>
            <a:r>
              <a:rPr lang="en-US" sz="2600" dirty="0" smtClean="0"/>
              <a:t>Tiered evidence initiatives (SIF, i3, WIF, etc.) are expanding the number of high-quality evaluations, leading to more available budget data</a:t>
            </a:r>
          </a:p>
          <a:p>
            <a:pPr marL="0" indent="0">
              <a:buNone/>
            </a:pPr>
            <a:endParaRPr lang="en-US" sz="2600" dirty="0" smtClean="0"/>
          </a:p>
          <a:p>
            <a:pPr marL="0" indent="0">
              <a:buNone/>
            </a:pPr>
            <a:endParaRPr lang="en-US" sz="2600" dirty="0" smtClean="0"/>
          </a:p>
          <a:p>
            <a:r>
              <a:rPr lang="en-US" sz="2600" dirty="0" smtClean="0"/>
              <a:t>Continuum from performance measurement to evaluation; links and overlapping data collection</a:t>
            </a:r>
            <a:endParaRPr lang="en-US" sz="2600"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a:t>
            </a:fld>
            <a:endParaRPr lang="en-US" dirty="0"/>
          </a:p>
        </p:txBody>
      </p:sp>
    </p:spTree>
    <p:extLst>
      <p:ext uri="{BB962C8B-B14F-4D97-AF65-F5344CB8AC3E}">
        <p14:creationId xmlns:p14="http://schemas.microsoft.com/office/powerpoint/2010/main" val="2404861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budgeting tips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Create a high and a low estimate</a:t>
            </a:r>
          </a:p>
          <a:p>
            <a:pPr marL="0" indent="0">
              <a:buNone/>
            </a:pPr>
            <a:endParaRPr lang="en-US" dirty="0"/>
          </a:p>
          <a:p>
            <a:r>
              <a:rPr lang="en-US" dirty="0"/>
              <a:t>Refer to </a:t>
            </a:r>
            <a:r>
              <a:rPr lang="en-US" dirty="0" smtClean="0"/>
              <a:t>evaluations of similar size and scope</a:t>
            </a:r>
          </a:p>
          <a:p>
            <a:pPr marL="0" indent="0">
              <a:buNone/>
            </a:pPr>
            <a:endParaRPr lang="en-US" dirty="0" smtClean="0"/>
          </a:p>
          <a:p>
            <a:r>
              <a:rPr lang="en-US" dirty="0" smtClean="0"/>
              <a:t>Consult </a:t>
            </a:r>
            <a:r>
              <a:rPr lang="en-US" dirty="0"/>
              <a:t>with </a:t>
            </a:r>
            <a:r>
              <a:rPr lang="en-US" dirty="0" smtClean="0"/>
              <a:t>procurement or budgeting experts</a:t>
            </a:r>
          </a:p>
          <a:p>
            <a:pPr marL="0" indent="0">
              <a:buNone/>
            </a:pPr>
            <a:endParaRPr lang="en-US" dirty="0" smtClean="0"/>
          </a:p>
          <a:p>
            <a:r>
              <a:rPr lang="en-US" dirty="0" smtClean="0"/>
              <a:t>Talk to staff working </a:t>
            </a:r>
            <a:r>
              <a:rPr lang="en-US" dirty="0"/>
              <a:t>in the </a:t>
            </a:r>
            <a:r>
              <a:rPr lang="en-US" dirty="0" smtClean="0"/>
              <a:t>locations </a:t>
            </a:r>
            <a:r>
              <a:rPr lang="en-US" dirty="0"/>
              <a:t>where data collection </a:t>
            </a:r>
            <a:r>
              <a:rPr lang="en-US" dirty="0" smtClean="0"/>
              <a:t>will occur</a:t>
            </a:r>
          </a:p>
          <a:p>
            <a:pPr marL="0" indent="0">
              <a:buNone/>
            </a:pPr>
            <a:endParaRPr lang="en-US" dirty="0" smtClean="0"/>
          </a:p>
          <a:p>
            <a:r>
              <a:rPr lang="en-US" dirty="0" smtClean="0"/>
              <a:t>Assess </a:t>
            </a:r>
            <a:r>
              <a:rPr lang="en-US" dirty="0"/>
              <a:t>the budget with the stakeholders who have been engaged in </a:t>
            </a:r>
            <a:r>
              <a:rPr lang="en-US" dirty="0" smtClean="0"/>
              <a:t>evaluation planning</a:t>
            </a:r>
          </a:p>
          <a:p>
            <a:pPr marL="0" indent="0">
              <a:buNone/>
            </a:pPr>
            <a:endParaRPr lang="en-US" dirty="0" smtClean="0"/>
          </a:p>
          <a:p>
            <a:r>
              <a:rPr lang="en-US" dirty="0" smtClean="0"/>
              <a:t>Plan for contingencies and adjust as needed</a:t>
            </a:r>
            <a:endParaRPr lang="en-US" dirty="0"/>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30</a:t>
            </a:fld>
            <a:endParaRPr lang="en-US" dirty="0"/>
          </a:p>
        </p:txBody>
      </p:sp>
    </p:spTree>
    <p:extLst>
      <p:ext uri="{BB962C8B-B14F-4D97-AF65-F5344CB8AC3E}">
        <p14:creationId xmlns:p14="http://schemas.microsoft.com/office/powerpoint/2010/main" val="1101633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with evaluation “on the cheap”</a:t>
            </a:r>
            <a:endParaRPr lang="en-US" dirty="0"/>
          </a:p>
        </p:txBody>
      </p:sp>
      <p:sp>
        <p:nvSpPr>
          <p:cNvPr id="3" name="Content Placeholder 2"/>
          <p:cNvSpPr>
            <a:spLocks noGrp="1"/>
          </p:cNvSpPr>
          <p:nvPr>
            <p:ph idx="1"/>
          </p:nvPr>
        </p:nvSpPr>
        <p:spPr/>
        <p:txBody>
          <a:bodyPr>
            <a:normAutofit lnSpcReduction="10000"/>
          </a:bodyPr>
          <a:lstStyle/>
          <a:p>
            <a:r>
              <a:rPr lang="en-US" dirty="0" smtClean="0"/>
              <a:t>Lack of continuity</a:t>
            </a:r>
          </a:p>
          <a:p>
            <a:pPr lvl="1"/>
            <a:r>
              <a:rPr lang="en-US" dirty="0" smtClean="0"/>
              <a:t>Ex: Student groups</a:t>
            </a:r>
          </a:p>
          <a:p>
            <a:r>
              <a:rPr lang="en-US" dirty="0" smtClean="0"/>
              <a:t>Lack of appropriate expertise</a:t>
            </a:r>
          </a:p>
          <a:p>
            <a:pPr lvl="1"/>
            <a:r>
              <a:rPr lang="en-US" dirty="0" smtClean="0"/>
              <a:t>Internal staff who do not have evaluation training</a:t>
            </a:r>
          </a:p>
          <a:p>
            <a:r>
              <a:rPr lang="en-US" dirty="0" smtClean="0"/>
              <a:t>Under-powered study</a:t>
            </a:r>
          </a:p>
          <a:p>
            <a:pPr lvl="1"/>
            <a:r>
              <a:rPr lang="en-US" dirty="0" smtClean="0"/>
              <a:t>Sample is so small that you will never detect any difference in outcomes due to </a:t>
            </a:r>
            <a:r>
              <a:rPr lang="en-US" smtClean="0"/>
              <a:t>your program</a:t>
            </a:r>
            <a:endParaRPr lang="en-US" dirty="0" smtClean="0"/>
          </a:p>
          <a:p>
            <a:r>
              <a:rPr lang="en-US" dirty="0" smtClean="0"/>
              <a:t>Poor communication</a:t>
            </a:r>
          </a:p>
          <a:p>
            <a:pPr lvl="1"/>
            <a:r>
              <a:rPr lang="en-US" dirty="0" smtClean="0"/>
              <a:t>Technical jargon that you can’t interpret or use</a:t>
            </a:r>
          </a:p>
          <a:p>
            <a:r>
              <a:rPr lang="en-US" dirty="0" smtClean="0"/>
              <a:t>Too many unanswered questions</a:t>
            </a:r>
          </a:p>
          <a:p>
            <a:pPr lvl="1"/>
            <a:r>
              <a:rPr lang="en-US" dirty="0" smtClean="0"/>
              <a:t>Poor design did not shed light on research questions</a:t>
            </a:r>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31</a:t>
            </a:fld>
            <a:endParaRPr lang="en-US" dirty="0"/>
          </a:p>
        </p:txBody>
      </p:sp>
    </p:spTree>
    <p:extLst>
      <p:ext uri="{BB962C8B-B14F-4D97-AF65-F5344CB8AC3E}">
        <p14:creationId xmlns:p14="http://schemas.microsoft.com/office/powerpoint/2010/main" val="459877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for cutting costs and retaining quality</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Utilize existing program data and administrative data</a:t>
            </a:r>
          </a:p>
          <a:p>
            <a:pPr marL="0" indent="0">
              <a:buNone/>
            </a:pPr>
            <a:endParaRPr lang="en-US" sz="2400" dirty="0"/>
          </a:p>
          <a:p>
            <a:r>
              <a:rPr lang="en-US" sz="2400" dirty="0" smtClean="0"/>
              <a:t>Build data collection into routine </a:t>
            </a:r>
            <a:r>
              <a:rPr lang="en-US" sz="2400" smtClean="0"/>
              <a:t>program operations</a:t>
            </a:r>
          </a:p>
          <a:p>
            <a:pPr marL="0" indent="0">
              <a:buNone/>
            </a:pPr>
            <a:endParaRPr lang="en-US" sz="2400" smtClean="0"/>
          </a:p>
          <a:p>
            <a:r>
              <a:rPr lang="en-US" sz="2400" dirty="0" smtClean="0"/>
              <a:t>Develop </a:t>
            </a:r>
            <a:r>
              <a:rPr lang="en-US" sz="2400" dirty="0"/>
              <a:t>internal staff capacity for evaluation work</a:t>
            </a:r>
          </a:p>
          <a:p>
            <a:pPr marL="0" indent="0">
              <a:buNone/>
            </a:pPr>
            <a:endParaRPr lang="en-US" sz="2400" dirty="0" smtClean="0"/>
          </a:p>
          <a:p>
            <a:r>
              <a:rPr lang="en-US" sz="2400" dirty="0" smtClean="0"/>
              <a:t>Engage pro bono experts</a:t>
            </a:r>
          </a:p>
          <a:p>
            <a:pPr marL="0" indent="0">
              <a:buNone/>
            </a:pPr>
            <a:endParaRPr lang="en-US" sz="2400" dirty="0" smtClean="0"/>
          </a:p>
          <a:p>
            <a:r>
              <a:rPr lang="en-US" sz="2400" dirty="0" smtClean="0"/>
              <a:t>Build a long-term research agenda so that each evaluation builds upon previous work</a:t>
            </a:r>
          </a:p>
          <a:p>
            <a:pPr marL="0" indent="0">
              <a:buNone/>
            </a:pPr>
            <a:endParaRPr lang="en-US" sz="2400" dirty="0" smtClean="0"/>
          </a:p>
          <a:p>
            <a:r>
              <a:rPr lang="en-US" sz="2400" dirty="0" smtClean="0"/>
              <a:t>Consider replicating an evidence-based program</a:t>
            </a:r>
            <a:endParaRPr lang="en-US" sz="2400"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32</a:t>
            </a:fld>
            <a:endParaRPr lang="en-US" dirty="0"/>
          </a:p>
        </p:txBody>
      </p:sp>
    </p:spTree>
    <p:extLst>
      <p:ext uri="{BB962C8B-B14F-4D97-AF65-F5344CB8AC3E}">
        <p14:creationId xmlns:p14="http://schemas.microsoft.com/office/powerpoint/2010/main" val="3555841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existing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Utilize program data</a:t>
            </a:r>
          </a:p>
          <a:p>
            <a:pPr lvl="1"/>
            <a:r>
              <a:rPr lang="en-US" dirty="0" smtClean="0"/>
              <a:t>Data you already collect for performance measures</a:t>
            </a:r>
          </a:p>
          <a:p>
            <a:pPr lvl="1"/>
            <a:r>
              <a:rPr lang="en-US" dirty="0" smtClean="0"/>
              <a:t>Data you already collect for other funders</a:t>
            </a:r>
          </a:p>
          <a:p>
            <a:pPr marL="228600" lvl="1" indent="0">
              <a:buNone/>
            </a:pPr>
            <a:endParaRPr lang="en-US" dirty="0" smtClean="0"/>
          </a:p>
          <a:p>
            <a:r>
              <a:rPr lang="en-US" dirty="0" smtClean="0"/>
              <a:t>Utilize administrative data</a:t>
            </a:r>
          </a:p>
          <a:p>
            <a:pPr lvl="1"/>
            <a:r>
              <a:rPr lang="en-US" dirty="0" smtClean="0"/>
              <a:t>Student test scores, attendance records </a:t>
            </a:r>
          </a:p>
          <a:p>
            <a:pPr lvl="1"/>
            <a:r>
              <a:rPr lang="en-US" dirty="0"/>
              <a:t>C</a:t>
            </a:r>
            <a:r>
              <a:rPr lang="en-US" dirty="0" smtClean="0"/>
              <a:t>ensus data, unemployment insurance claims</a:t>
            </a:r>
          </a:p>
          <a:p>
            <a:pPr lvl="1"/>
            <a:endParaRPr lang="en-US" dirty="0" smtClean="0"/>
          </a:p>
          <a:p>
            <a:r>
              <a:rPr lang="en-US" dirty="0" smtClean="0"/>
              <a:t>Build data collection into routine program operations</a:t>
            </a:r>
          </a:p>
          <a:p>
            <a:pPr lvl="1"/>
            <a:r>
              <a:rPr lang="en-US" dirty="0" smtClean="0"/>
              <a:t>Collect data from beneficiaries, AmeriCorps members, and staff on a regular schedule</a:t>
            </a:r>
          </a:p>
          <a:p>
            <a:pPr lvl="1"/>
            <a:r>
              <a:rPr lang="en-US" dirty="0" smtClean="0"/>
              <a:t>Use that data to inform decision-making and for continuous improvement  </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33</a:t>
            </a:fld>
            <a:endParaRPr lang="en-US" dirty="0"/>
          </a:p>
        </p:txBody>
      </p:sp>
    </p:spTree>
    <p:extLst>
      <p:ext uri="{BB962C8B-B14F-4D97-AF65-F5344CB8AC3E}">
        <p14:creationId xmlns:p14="http://schemas.microsoft.com/office/powerpoint/2010/main" val="76384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Allocating funds for evaluation</a:t>
            </a:r>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34</a:t>
            </a:fld>
            <a:endParaRPr lang="en-US" dirty="0"/>
          </a:p>
        </p:txBody>
      </p:sp>
      <p:sp>
        <p:nvSpPr>
          <p:cNvPr id="6" name="Rectangle 5"/>
          <p:cNvSpPr/>
          <p:nvPr/>
        </p:nvSpPr>
        <p:spPr>
          <a:xfrm>
            <a:off x="358588" y="1364269"/>
            <a:ext cx="8355106" cy="7035772"/>
          </a:xfrm>
          <a:prstGeom prst="rect">
            <a:avLst/>
          </a:prstGeom>
        </p:spPr>
        <p:txBody>
          <a:bodyPr wrap="square">
            <a:spAutoFit/>
          </a:bodyPr>
          <a:lstStyle/>
          <a:p>
            <a:pPr marL="342900" lvl="0" indent="-342900" defTabSz="914400">
              <a:spcBef>
                <a:spcPct val="20000"/>
              </a:spcBef>
              <a:buClr>
                <a:srgbClr val="FF0000"/>
              </a:buClr>
              <a:buFont typeface="Arial" panose="020B0604020202020204" pitchFamily="34" charset="0"/>
              <a:buChar char="•"/>
            </a:pPr>
            <a:r>
              <a:rPr lang="en-US" sz="2400" dirty="0" smtClean="0">
                <a:solidFill>
                  <a:prstClr val="black">
                    <a:lumMod val="65000"/>
                    <a:lumOff val="35000"/>
                  </a:prstClr>
                </a:solidFill>
              </a:rPr>
              <a:t>Program has raised funds from CNCS ($500K), state grant ($100K, up to 5% for evaluation), unrestricted foundation grant ($150K), restricted corporate giving ($100K), and organizational </a:t>
            </a:r>
            <a:r>
              <a:rPr lang="en-US" sz="2400" smtClean="0">
                <a:solidFill>
                  <a:prstClr val="black">
                    <a:lumMod val="65000"/>
                    <a:lumOff val="35000"/>
                  </a:prstClr>
                </a:solidFill>
              </a:rPr>
              <a:t>match ($150K</a:t>
            </a:r>
            <a:r>
              <a:rPr lang="en-US" sz="2400" dirty="0" smtClean="0">
                <a:solidFill>
                  <a:prstClr val="black">
                    <a:lumMod val="65000"/>
                    <a:lumOff val="35000"/>
                  </a:prstClr>
                </a:solidFill>
              </a:rPr>
              <a:t>, currently used for personnel salary).</a:t>
            </a:r>
          </a:p>
          <a:p>
            <a:pPr marL="342900" lvl="0" indent="-342900" defTabSz="914400">
              <a:spcBef>
                <a:spcPct val="20000"/>
              </a:spcBef>
              <a:buClr>
                <a:srgbClr val="FF0000"/>
              </a:buClr>
              <a:buFont typeface="Arial" panose="020B0604020202020204" pitchFamily="34" charset="0"/>
              <a:buChar char="•"/>
            </a:pPr>
            <a:r>
              <a:rPr lang="en-US" sz="2400" dirty="0" smtClean="0">
                <a:solidFill>
                  <a:prstClr val="black">
                    <a:lumMod val="65000"/>
                    <a:lumOff val="35000"/>
                  </a:prstClr>
                </a:solidFill>
              </a:rPr>
              <a:t>Evaluation will cost $200,000 – where should the money come from?</a:t>
            </a:r>
          </a:p>
          <a:p>
            <a:pPr marL="800100" lvl="1" indent="-342900" defTabSz="914400">
              <a:spcBef>
                <a:spcPct val="20000"/>
              </a:spcBef>
              <a:buClr>
                <a:srgbClr val="FF0000"/>
              </a:buClr>
              <a:buFont typeface="Arial" panose="020B0604020202020204" pitchFamily="34" charset="0"/>
              <a:buChar char="•"/>
            </a:pPr>
            <a:r>
              <a:rPr lang="en-US" sz="2000" dirty="0" smtClean="0">
                <a:solidFill>
                  <a:prstClr val="black">
                    <a:lumMod val="65000"/>
                    <a:lumOff val="35000"/>
                  </a:prstClr>
                </a:solidFill>
              </a:rPr>
              <a:t>$5K can come from the state grant</a:t>
            </a:r>
          </a:p>
          <a:p>
            <a:pPr marL="800100" lvl="1" indent="-342900" defTabSz="914400">
              <a:spcBef>
                <a:spcPct val="20000"/>
              </a:spcBef>
              <a:buClr>
                <a:srgbClr val="FF0000"/>
              </a:buClr>
              <a:buFont typeface="Arial" panose="020B0604020202020204" pitchFamily="34" charset="0"/>
              <a:buChar char="•"/>
            </a:pPr>
            <a:r>
              <a:rPr lang="en-US" sz="2000" dirty="0" smtClean="0">
                <a:solidFill>
                  <a:prstClr val="black">
                    <a:lumMod val="65000"/>
                    <a:lumOff val="35000"/>
                  </a:prstClr>
                </a:solidFill>
              </a:rPr>
              <a:t>$150K can come from the foundation grant</a:t>
            </a:r>
          </a:p>
          <a:p>
            <a:pPr marL="800100" lvl="1" indent="-342900" defTabSz="914400">
              <a:spcBef>
                <a:spcPct val="20000"/>
              </a:spcBef>
              <a:buClr>
                <a:srgbClr val="FF0000"/>
              </a:buClr>
              <a:buFont typeface="Arial" panose="020B0604020202020204" pitchFamily="34" charset="0"/>
              <a:buChar char="•"/>
            </a:pPr>
            <a:r>
              <a:rPr lang="en-US" sz="2000" dirty="0" smtClean="0">
                <a:solidFill>
                  <a:prstClr val="black">
                    <a:lumMod val="65000"/>
                    <a:lumOff val="35000"/>
                  </a:prstClr>
                </a:solidFill>
              </a:rPr>
              <a:t>That leaves $45K to come from CNCS</a:t>
            </a:r>
          </a:p>
          <a:p>
            <a:pPr marL="342900" indent="-342900" defTabSz="914400">
              <a:spcBef>
                <a:spcPct val="20000"/>
              </a:spcBef>
              <a:buClr>
                <a:srgbClr val="FF0000"/>
              </a:buClr>
              <a:buFont typeface="Arial" panose="020B0604020202020204" pitchFamily="34" charset="0"/>
              <a:buChar char="•"/>
            </a:pPr>
            <a:r>
              <a:rPr lang="en-US" sz="2400" dirty="0" smtClean="0">
                <a:solidFill>
                  <a:prstClr val="black">
                    <a:lumMod val="65000"/>
                    <a:lumOff val="35000"/>
                  </a:prstClr>
                </a:solidFill>
              </a:rPr>
              <a:t>Where could you shift other costs out of the CNCS share?</a:t>
            </a:r>
          </a:p>
          <a:p>
            <a:pPr marL="342900" indent="-342900" defTabSz="914400">
              <a:spcBef>
                <a:spcPct val="20000"/>
              </a:spcBef>
              <a:buClr>
                <a:srgbClr val="FF0000"/>
              </a:buClr>
              <a:buFont typeface="Arial" panose="020B0604020202020204" pitchFamily="34" charset="0"/>
              <a:buChar char="•"/>
            </a:pPr>
            <a:r>
              <a:rPr lang="en-US" sz="2400" dirty="0" smtClean="0">
                <a:solidFill>
                  <a:prstClr val="black">
                    <a:lumMod val="65000"/>
                    <a:lumOff val="35000"/>
                  </a:prstClr>
                </a:solidFill>
              </a:rPr>
              <a:t>Could you shift salary costs? </a:t>
            </a:r>
          </a:p>
          <a:p>
            <a:pPr defTabSz="914400">
              <a:spcBef>
                <a:spcPct val="20000"/>
              </a:spcBef>
              <a:buClr>
                <a:srgbClr val="FF0000"/>
              </a:buClr>
            </a:pPr>
            <a:endParaRPr lang="en-US" sz="2000" dirty="0" smtClean="0">
              <a:solidFill>
                <a:prstClr val="black">
                  <a:lumMod val="65000"/>
                  <a:lumOff val="35000"/>
                </a:prstClr>
              </a:solidFill>
            </a:endParaRPr>
          </a:p>
          <a:p>
            <a:pPr marL="342900" indent="-342900" defTabSz="914400">
              <a:spcBef>
                <a:spcPct val="20000"/>
              </a:spcBef>
              <a:buClr>
                <a:srgbClr val="FF0000"/>
              </a:buClr>
              <a:buFont typeface="Arial" panose="020B0604020202020204" pitchFamily="34" charset="0"/>
              <a:buChar char="•"/>
            </a:pPr>
            <a:endParaRPr lang="en-US" sz="2000" dirty="0" smtClean="0">
              <a:solidFill>
                <a:prstClr val="black">
                  <a:lumMod val="65000"/>
                  <a:lumOff val="35000"/>
                </a:prstClr>
              </a:solidFill>
            </a:endParaRPr>
          </a:p>
          <a:p>
            <a:pPr lvl="1" defTabSz="914400">
              <a:spcBef>
                <a:spcPct val="20000"/>
              </a:spcBef>
              <a:buClr>
                <a:srgbClr val="FF0000"/>
              </a:buClr>
            </a:pPr>
            <a:endParaRPr lang="en-US" sz="2800" dirty="0" smtClean="0">
              <a:solidFill>
                <a:prstClr val="black">
                  <a:lumMod val="65000"/>
                  <a:lumOff val="35000"/>
                </a:prstClr>
              </a:solidFill>
            </a:endParaRPr>
          </a:p>
          <a:p>
            <a:pPr marL="800100" lvl="1" indent="-342900" defTabSz="914400">
              <a:spcBef>
                <a:spcPct val="20000"/>
              </a:spcBef>
              <a:buClr>
                <a:srgbClr val="FF0000"/>
              </a:buClr>
              <a:buFont typeface="Arial" panose="020B0604020202020204" pitchFamily="34" charset="0"/>
              <a:buChar char="•"/>
            </a:pPr>
            <a:endParaRPr lang="en-US" sz="2800" dirty="0">
              <a:solidFill>
                <a:prstClr val="black">
                  <a:lumMod val="65000"/>
                  <a:lumOff val="35000"/>
                </a:prstClr>
              </a:solidFill>
            </a:endParaRPr>
          </a:p>
          <a:p>
            <a:pPr lvl="0" defTabSz="914400">
              <a:spcBef>
                <a:spcPct val="20000"/>
              </a:spcBef>
              <a:buClr>
                <a:srgbClr val="FF0000"/>
              </a:buClr>
            </a:pPr>
            <a:endParaRPr lang="en-US" sz="2800" dirty="0">
              <a:solidFill>
                <a:prstClr val="black">
                  <a:lumMod val="65000"/>
                  <a:lumOff val="35000"/>
                </a:prstClr>
              </a:solidFill>
            </a:endParaRPr>
          </a:p>
        </p:txBody>
      </p:sp>
    </p:spTree>
    <p:extLst>
      <p:ext uri="{BB962C8B-B14F-4D97-AF65-F5344CB8AC3E}">
        <p14:creationId xmlns:p14="http://schemas.microsoft.com/office/powerpoint/2010/main" val="2515180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on budgeting for evaluation</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Social Innovation Fund </a:t>
            </a:r>
            <a:r>
              <a:rPr lang="en-US" sz="2400" dirty="0"/>
              <a:t>Budgeting Guide: </a:t>
            </a:r>
            <a:r>
              <a:rPr lang="en-US" sz="2400" dirty="0">
                <a:hlinkClick r:id="rId3"/>
              </a:rPr>
              <a:t>http://</a:t>
            </a:r>
            <a:r>
              <a:rPr lang="en-US" sz="2400" dirty="0" smtClean="0">
                <a:hlinkClick r:id="rId3"/>
              </a:rPr>
              <a:t>www.nationalservice.gov/build-your-capacity/grants/funding-opportunities/2014/social-innovation-fund-grants-fy-2014/financial-management-system-requirements</a:t>
            </a:r>
            <a:endParaRPr lang="en-US" sz="2400" dirty="0" smtClean="0"/>
          </a:p>
          <a:p>
            <a:r>
              <a:rPr lang="en-US" sz="2400" dirty="0" smtClean="0"/>
              <a:t>U Michigan Evaluation </a:t>
            </a:r>
            <a:r>
              <a:rPr lang="en-US" sz="2400" dirty="0"/>
              <a:t>Budgeting Checklist: </a:t>
            </a:r>
            <a:r>
              <a:rPr lang="en-US" sz="2400" dirty="0">
                <a:hlinkClick r:id="rId4"/>
              </a:rPr>
              <a:t>http://</a:t>
            </a:r>
            <a:r>
              <a:rPr lang="en-US" sz="2400" dirty="0" smtClean="0">
                <a:hlinkClick r:id="rId4"/>
              </a:rPr>
              <a:t>www.wmich.edu/evalctr/archive_checklists/evaluationbudgets.pdf</a:t>
            </a:r>
            <a:endParaRPr lang="en-US" sz="2400" dirty="0" smtClean="0"/>
          </a:p>
          <a:p>
            <a:r>
              <a:rPr lang="en-US" sz="2400" dirty="0" smtClean="0"/>
              <a:t>Pell Institute </a:t>
            </a:r>
            <a:r>
              <a:rPr lang="en-US" sz="2400" dirty="0"/>
              <a:t>Evaluation Toolkit</a:t>
            </a:r>
            <a:r>
              <a:rPr lang="en-US" sz="2400" dirty="0" smtClean="0"/>
              <a:t>: </a:t>
            </a:r>
            <a:r>
              <a:rPr lang="en-US" sz="2400" dirty="0" smtClean="0">
                <a:hlinkClick r:id="rId5"/>
              </a:rPr>
              <a:t>http</a:t>
            </a:r>
            <a:r>
              <a:rPr lang="en-US" sz="2400" dirty="0">
                <a:hlinkClick r:id="rId5"/>
              </a:rPr>
              <a:t>://toolkit.pellinstitute.org/evaluation-guide/plan-budget/develop-a-budget</a:t>
            </a:r>
            <a:r>
              <a:rPr lang="en-US" sz="2400" dirty="0" smtClean="0">
                <a:hlinkClick r:id="rId5"/>
              </a:rPr>
              <a:t>/</a:t>
            </a:r>
            <a:endParaRPr lang="en-US" sz="2400" dirty="0" smtClean="0"/>
          </a:p>
          <a:p>
            <a:r>
              <a:rPr lang="en-US" sz="2400" dirty="0" err="1" smtClean="0"/>
              <a:t>BetterEvaluation</a:t>
            </a:r>
            <a:r>
              <a:rPr lang="en-US" sz="2400" dirty="0"/>
              <a:t>: </a:t>
            </a:r>
            <a:r>
              <a:rPr lang="en-US" sz="2400" dirty="0" smtClean="0">
                <a:hlinkClick r:id="rId6"/>
              </a:rPr>
              <a:t>http</a:t>
            </a:r>
            <a:r>
              <a:rPr lang="en-US" sz="2400" dirty="0">
                <a:hlinkClick r:id="rId6"/>
              </a:rPr>
              <a:t>://</a:t>
            </a:r>
            <a:r>
              <a:rPr lang="en-US" sz="2400" dirty="0" smtClean="0">
                <a:hlinkClick r:id="rId6"/>
              </a:rPr>
              <a:t>betterevaluation.org/evaluation-options/calculate_evaluation_costs</a:t>
            </a:r>
            <a:endParaRPr lang="en-US" sz="240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35</a:t>
            </a:fld>
            <a:endParaRPr lang="en-US" dirty="0"/>
          </a:p>
        </p:txBody>
      </p:sp>
    </p:spTree>
    <p:extLst>
      <p:ext uri="{BB962C8B-B14F-4D97-AF65-F5344CB8AC3E}">
        <p14:creationId xmlns:p14="http://schemas.microsoft.com/office/powerpoint/2010/main" val="2004582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AmeriCorps Evaluation Resources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2400" dirty="0">
                <a:hlinkClick r:id="rId3"/>
              </a:rPr>
              <a:t>https</a:t>
            </a:r>
            <a:r>
              <a:rPr lang="en-US" sz="2400">
                <a:hlinkClick r:id="rId3"/>
              </a:rPr>
              <a:t>://</a:t>
            </a:r>
            <a:r>
              <a:rPr lang="en-US" sz="2400" smtClean="0">
                <a:hlinkClick r:id="rId3"/>
              </a:rPr>
              <a:t>www.nationalserviceresources.gov/evaluation-americorps</a:t>
            </a:r>
            <a:endParaRPr lang="en-US" sz="2400" smtClean="0"/>
          </a:p>
          <a:p>
            <a:pPr marL="0" indent="0" algn="ctr">
              <a:buNone/>
            </a:pPr>
            <a:endParaRPr lang="en-US" sz="2400"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36</a:t>
            </a:fld>
            <a:endParaRPr lang="en-US" dirty="0"/>
          </a:p>
        </p:txBody>
      </p:sp>
    </p:spTree>
    <p:extLst>
      <p:ext uri="{BB962C8B-B14F-4D97-AF65-F5344CB8AC3E}">
        <p14:creationId xmlns:p14="http://schemas.microsoft.com/office/powerpoint/2010/main" val="4228170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descr="686403136_UZRSm-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7200" y="1550525"/>
            <a:ext cx="3238500" cy="4013514"/>
          </a:xfrm>
          <a:prstGeom prst="rect">
            <a:avLst/>
          </a:prstGeom>
          <a:effectLst>
            <a:outerShdw blurRad="76200" dist="88900" dir="3360000">
              <a:srgbClr val="000000">
                <a:alpha val="43000"/>
              </a:srgbClr>
            </a:outerShdw>
          </a:effectLst>
        </p:spPr>
      </p:pic>
      <p:sp>
        <p:nvSpPr>
          <p:cNvPr id="4" name="Title 1"/>
          <p:cNvSpPr txBox="1">
            <a:spLocks/>
          </p:cNvSpPr>
          <p:nvPr/>
        </p:nvSpPr>
        <p:spPr>
          <a:xfrm>
            <a:off x="4056185" y="1737604"/>
            <a:ext cx="4872445" cy="1920399"/>
          </a:xfrm>
          <a:prstGeom prst="rect">
            <a:avLst/>
          </a:prstGeom>
        </p:spPr>
        <p:txBody>
          <a:bodyPr vert="horz" lIns="91440" tIns="45720" rIns="91440" bIns="45720" rtlCol="0" anchor="t">
            <a:noAutofit/>
          </a:bodyPr>
          <a:lstStyle/>
          <a:p>
            <a:pPr lvl="0">
              <a:lnSpc>
                <a:spcPts val="4380"/>
              </a:lnSpc>
              <a:spcBef>
                <a:spcPct val="0"/>
              </a:spcBef>
            </a:pPr>
            <a:endParaRPr kumimoji="0" lang="en-US" sz="3200" b="1" i="0" u="none" strike="noStrike" kern="1200" cap="none" spc="0" normalizeH="0" baseline="0" noProof="0" dirty="0">
              <a:ln>
                <a:noFill/>
              </a:ln>
              <a:solidFill>
                <a:schemeClr val="tx1">
                  <a:lumMod val="65000"/>
                  <a:lumOff val="35000"/>
                </a:schemeClr>
              </a:solidFill>
              <a:effectLst/>
              <a:uLnTx/>
              <a:uFillTx/>
              <a:latin typeface="Arial"/>
              <a:ea typeface="+mj-ea"/>
              <a:cs typeface="Arial"/>
            </a:endParaRPr>
          </a:p>
        </p:txBody>
      </p:sp>
    </p:spTree>
    <p:extLst>
      <p:ext uri="{BB962C8B-B14F-4D97-AF65-F5344CB8AC3E}">
        <p14:creationId xmlns:p14="http://schemas.microsoft.com/office/powerpoint/2010/main" val="4079463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payoff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Paying for evaluation can be a challenge</a:t>
            </a:r>
            <a:endParaRPr lang="en-US" dirty="0"/>
          </a:p>
          <a:p>
            <a:pPr lvl="1"/>
            <a:r>
              <a:rPr lang="en-US" dirty="0" smtClean="0"/>
              <a:t>Programs can’t </a:t>
            </a:r>
            <a:r>
              <a:rPr lang="en-US" dirty="0"/>
              <a:t>afford it</a:t>
            </a:r>
          </a:p>
          <a:p>
            <a:pPr lvl="1"/>
            <a:r>
              <a:rPr lang="en-US" dirty="0" smtClean="0"/>
              <a:t>Don’t know how </a:t>
            </a:r>
            <a:r>
              <a:rPr lang="en-US" dirty="0"/>
              <a:t>to find low-cost </a:t>
            </a:r>
            <a:r>
              <a:rPr lang="en-US" dirty="0" smtClean="0"/>
              <a:t>evaluation partners</a:t>
            </a:r>
            <a:endParaRPr lang="en-US" dirty="0"/>
          </a:p>
          <a:p>
            <a:pPr lvl="1"/>
            <a:r>
              <a:rPr lang="en-US" dirty="0"/>
              <a:t>Funders </a:t>
            </a:r>
            <a:r>
              <a:rPr lang="en-US" dirty="0" smtClean="0"/>
              <a:t>won’t always pay for it</a:t>
            </a:r>
          </a:p>
          <a:p>
            <a:pPr marL="228600" lvl="1" indent="0">
              <a:buNone/>
            </a:pPr>
            <a:endParaRPr lang="en-US" dirty="0" smtClean="0"/>
          </a:p>
          <a:p>
            <a:r>
              <a:rPr lang="en-US" dirty="0" smtClean="0"/>
              <a:t>CNCS acknowledges these challenges </a:t>
            </a:r>
          </a:p>
          <a:p>
            <a:pPr lvl="1"/>
            <a:r>
              <a:rPr lang="en-US" dirty="0"/>
              <a:t>B</a:t>
            </a:r>
            <a:r>
              <a:rPr lang="en-US" dirty="0" smtClean="0"/>
              <a:t>ut we believe that evaluation should be viewed as an investment and not simply a compliance requirement.</a:t>
            </a:r>
          </a:p>
          <a:p>
            <a:pPr marL="228600" lvl="1" indent="0">
              <a:buNone/>
            </a:pPr>
            <a:endParaRPr lang="en-US" dirty="0"/>
          </a:p>
          <a:p>
            <a:r>
              <a:rPr lang="en-US" dirty="0" smtClean="0"/>
              <a:t>Consider evaluation to be </a:t>
            </a:r>
            <a:r>
              <a:rPr lang="en-US" dirty="0"/>
              <a:t>a </a:t>
            </a:r>
            <a:r>
              <a:rPr lang="en-US" dirty="0" smtClean="0"/>
              <a:t>strategic investment</a:t>
            </a:r>
          </a:p>
          <a:p>
            <a:pPr lvl="1"/>
            <a:r>
              <a:rPr lang="en-US" dirty="0" smtClean="0"/>
              <a:t>If you can demonstrate that your program works, you will be able to attract more funders, grow, and </a:t>
            </a:r>
            <a:r>
              <a:rPr lang="en-US" dirty="0"/>
              <a:t>become more </a:t>
            </a:r>
            <a:r>
              <a:rPr lang="en-US" dirty="0" smtClean="0"/>
              <a:t>sustainable.</a:t>
            </a:r>
            <a:endParaRPr lang="en-US" dirty="0"/>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4</a:t>
            </a:fld>
            <a:endParaRPr lang="en-US" dirty="0"/>
          </a:p>
        </p:txBody>
      </p:sp>
    </p:spTree>
    <p:extLst>
      <p:ext uri="{BB962C8B-B14F-4D97-AF65-F5344CB8AC3E}">
        <p14:creationId xmlns:p14="http://schemas.microsoft.com/office/powerpoint/2010/main" val="3238921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Investing in evaluation does pay dividends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Spending money on evaluation is not a tradeoff</a:t>
            </a:r>
          </a:p>
          <a:p>
            <a:endParaRPr lang="en-US" dirty="0" smtClean="0"/>
          </a:p>
          <a:p>
            <a:r>
              <a:rPr lang="en-US" dirty="0"/>
              <a:t>Learning for program improvement, so you can:	</a:t>
            </a:r>
          </a:p>
          <a:p>
            <a:pPr lvl="1"/>
            <a:r>
              <a:rPr lang="en-US" dirty="0"/>
              <a:t>Serve more people better</a:t>
            </a:r>
          </a:p>
          <a:p>
            <a:pPr lvl="1"/>
            <a:r>
              <a:rPr lang="en-US" dirty="0"/>
              <a:t>Serve more people better, at lower </a:t>
            </a:r>
            <a:r>
              <a:rPr lang="en-US" dirty="0" smtClean="0"/>
              <a:t>cost</a:t>
            </a:r>
          </a:p>
          <a:p>
            <a:pPr marL="228600" lvl="1" indent="0">
              <a:buNone/>
            </a:pPr>
            <a:endParaRPr lang="en-US" dirty="0"/>
          </a:p>
          <a:p>
            <a:r>
              <a:rPr lang="en-US" dirty="0" smtClean="0"/>
              <a:t>Increasing your evidence base attracts funders…</a:t>
            </a:r>
          </a:p>
          <a:p>
            <a:pPr marL="228600" lvl="1" indent="0">
              <a:buNone/>
            </a:pPr>
            <a:r>
              <a:rPr lang="en-US" dirty="0" smtClean="0"/>
              <a:t>…which allows you to serve more people</a:t>
            </a:r>
          </a:p>
          <a:p>
            <a:pPr marL="228600" lvl="1" indent="0">
              <a:buNone/>
            </a:pPr>
            <a:endParaRPr lang="en-US" dirty="0" smtClean="0"/>
          </a:p>
          <a:p>
            <a:r>
              <a:rPr lang="en-US" dirty="0"/>
              <a:t>Demonstrating impact is a differentiator in an environment of scare resources</a:t>
            </a:r>
          </a:p>
          <a:p>
            <a:pPr lvl="1"/>
            <a:r>
              <a:rPr lang="en-US" dirty="0"/>
              <a:t>Policymakers and funders are reluctant to spend scarce resources on programs without evidence</a:t>
            </a:r>
          </a:p>
          <a:p>
            <a:pPr marL="228600" lvl="1" indent="0">
              <a:buNone/>
            </a:pPr>
            <a:endParaRPr lang="en-US" dirty="0" smtClean="0"/>
          </a:p>
          <a:p>
            <a:pPr marL="228600" lvl="1" indent="0">
              <a:buNone/>
            </a:pPr>
            <a:endParaRPr lang="en-US" dirty="0" smtClean="0"/>
          </a:p>
          <a:p>
            <a:pPr marL="228600" lvl="1" indent="0">
              <a:buNone/>
            </a:pPr>
            <a:endParaRPr lang="en-US" dirty="0" smtClean="0"/>
          </a:p>
        </p:txBody>
      </p:sp>
      <p:sp>
        <p:nvSpPr>
          <p:cNvPr id="4" name="Slide Number Placeholder 3"/>
          <p:cNvSpPr>
            <a:spLocks noGrp="1"/>
          </p:cNvSpPr>
          <p:nvPr>
            <p:ph type="sldNum" sz="quarter" idx="10"/>
          </p:nvPr>
        </p:nvSpPr>
        <p:spPr/>
        <p:txBody>
          <a:bodyPr/>
          <a:lstStyle/>
          <a:p>
            <a:fld id="{87586D39-9675-4FDB-A403-EAAB44209BB9}" type="slidenum">
              <a:rPr lang="en-US" smtClean="0"/>
              <a:pPr/>
              <a:t>5</a:t>
            </a:fld>
            <a:endParaRPr lang="en-US" dirty="0"/>
          </a:p>
        </p:txBody>
      </p:sp>
    </p:spTree>
    <p:extLst>
      <p:ext uri="{BB962C8B-B14F-4D97-AF65-F5344CB8AC3E}">
        <p14:creationId xmlns:p14="http://schemas.microsoft.com/office/powerpoint/2010/main" val="2111414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 long-term research agenda</a:t>
            </a:r>
            <a:endParaRPr lang="en-US" dirty="0"/>
          </a:p>
        </p:txBody>
      </p:sp>
      <p:sp>
        <p:nvSpPr>
          <p:cNvPr id="3" name="Content Placeholder 2"/>
          <p:cNvSpPr>
            <a:spLocks noGrp="1"/>
          </p:cNvSpPr>
          <p:nvPr>
            <p:ph idx="1"/>
          </p:nvPr>
        </p:nvSpPr>
        <p:spPr/>
        <p:txBody>
          <a:bodyPr/>
          <a:lstStyle/>
          <a:p>
            <a:r>
              <a:rPr lang="en-US" dirty="0" smtClean="0"/>
              <a:t>What </a:t>
            </a:r>
            <a:r>
              <a:rPr lang="en-US" dirty="0"/>
              <a:t>does a long-term research agenda look like?  </a:t>
            </a:r>
            <a:endParaRPr lang="en-US" dirty="0" smtClean="0"/>
          </a:p>
          <a:p>
            <a:pPr lvl="1"/>
            <a:r>
              <a:rPr lang="en-US" dirty="0" smtClean="0"/>
              <a:t>What do we want to have learned 5 years from now? 10 years from now?</a:t>
            </a:r>
          </a:p>
          <a:p>
            <a:pPr lvl="1"/>
            <a:r>
              <a:rPr lang="en-US" dirty="0"/>
              <a:t>Work backwards: define </a:t>
            </a:r>
            <a:r>
              <a:rPr lang="en-US" dirty="0" smtClean="0"/>
              <a:t>your destination, then name the supporting steps that will get you there</a:t>
            </a:r>
          </a:p>
          <a:p>
            <a:pPr lvl="1"/>
            <a:r>
              <a:rPr lang="en-US" dirty="0" smtClean="0"/>
              <a:t>Each evaluation should build on what you learned previously</a:t>
            </a:r>
          </a:p>
          <a:p>
            <a:pPr lvl="1"/>
            <a:r>
              <a:rPr lang="en-US" dirty="0" smtClean="0"/>
              <a:t>If you invest evaluation money strategically, scarce resources can have a big impact</a:t>
            </a:r>
          </a:p>
          <a:p>
            <a:pPr marL="914400" lvl="2" indent="0">
              <a:buNone/>
            </a:pPr>
            <a:endParaRPr lang="en-US" dirty="0" smtClean="0">
              <a:solidFill>
                <a:schemeClr val="tx1"/>
              </a:solidFill>
            </a:endParaRPr>
          </a:p>
          <a:p>
            <a:pPr lvl="1"/>
            <a:endParaRPr lang="en-US" dirty="0"/>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6</a:t>
            </a:fld>
            <a:endParaRPr lang="en-US" dirty="0"/>
          </a:p>
        </p:txBody>
      </p:sp>
    </p:spTree>
    <p:extLst>
      <p:ext uri="{BB962C8B-B14F-4D97-AF65-F5344CB8AC3E}">
        <p14:creationId xmlns:p14="http://schemas.microsoft.com/office/powerpoint/2010/main" val="2850635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long-term research agenda</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400" dirty="0" smtClean="0"/>
              <a:t>AmeriCorps program provides housing assistance for low-income families. </a:t>
            </a:r>
          </a:p>
          <a:p>
            <a:pPr marL="0" indent="0">
              <a:buNone/>
            </a:pPr>
            <a:r>
              <a:rPr lang="en-US" sz="2400" dirty="0" smtClean="0"/>
              <a:t>Goal: Demonstrate that the program has a positive impact on beneficiaries via a randomized control trial (RCT).</a:t>
            </a:r>
          </a:p>
          <a:p>
            <a:pPr lvl="1"/>
            <a:r>
              <a:rPr lang="en-US" sz="2000" dirty="0" smtClean="0"/>
              <a:t>Step 1: Collect program data, routinely, on family background characteristics and number of families served.</a:t>
            </a:r>
          </a:p>
          <a:p>
            <a:pPr lvl="1"/>
            <a:r>
              <a:rPr lang="en-US" sz="2000" dirty="0" smtClean="0"/>
              <a:t>Step 2: Collect </a:t>
            </a:r>
            <a:r>
              <a:rPr lang="en-US" sz="2000" dirty="0"/>
              <a:t>p</a:t>
            </a:r>
            <a:r>
              <a:rPr lang="en-US" sz="2000" dirty="0" smtClean="0"/>
              <a:t>re/post outcome data each year via annual survey.</a:t>
            </a:r>
          </a:p>
          <a:p>
            <a:pPr lvl="1"/>
            <a:r>
              <a:rPr lang="en-US" sz="2000" dirty="0" smtClean="0"/>
              <a:t>Step 3: </a:t>
            </a:r>
            <a:r>
              <a:rPr lang="en-US" sz="2000" dirty="0"/>
              <a:t>Implementation study: </a:t>
            </a:r>
            <a:r>
              <a:rPr lang="en-US" sz="2000" dirty="0" smtClean="0"/>
              <a:t>Is </a:t>
            </a:r>
            <a:r>
              <a:rPr lang="en-US" sz="2000" dirty="0"/>
              <a:t>the program being implemented with fidelity to the model</a:t>
            </a:r>
            <a:r>
              <a:rPr lang="en-US" sz="2000" dirty="0" smtClean="0"/>
              <a:t>?</a:t>
            </a:r>
          </a:p>
          <a:p>
            <a:pPr lvl="1"/>
            <a:r>
              <a:rPr lang="en-US" sz="2000" dirty="0" smtClean="0"/>
              <a:t>Step 4: In addition to data collected from Steps 1&amp;2, collect long-term outcomes data via follow-up survey (1 year post- program).</a:t>
            </a:r>
          </a:p>
          <a:p>
            <a:pPr lvl="1"/>
            <a:r>
              <a:rPr lang="en-US" sz="2000" dirty="0" smtClean="0"/>
              <a:t>Step 5: Demand for the program exceeds supply, so implement RCT by randomly assigning families to receive housing assistance. Collect background data and survey data from all eligible families.</a:t>
            </a:r>
            <a:endParaRPr lang="en-US" sz="2000" dirty="0"/>
          </a:p>
          <a:p>
            <a:pPr lvl="1"/>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7</a:t>
            </a:fld>
            <a:endParaRPr lang="en-US" dirty="0"/>
          </a:p>
        </p:txBody>
      </p:sp>
    </p:spTree>
    <p:extLst>
      <p:ext uri="{BB962C8B-B14F-4D97-AF65-F5344CB8AC3E}">
        <p14:creationId xmlns:p14="http://schemas.microsoft.com/office/powerpoint/2010/main" val="2041225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budgeting</a:t>
            </a:r>
            <a:endParaRPr lang="en-US" dirty="0"/>
          </a:p>
        </p:txBody>
      </p:sp>
      <p:sp>
        <p:nvSpPr>
          <p:cNvPr id="3" name="Content Placeholder 2"/>
          <p:cNvSpPr>
            <a:spLocks noGrp="1"/>
          </p:cNvSpPr>
          <p:nvPr>
            <p:ph idx="1"/>
          </p:nvPr>
        </p:nvSpPr>
        <p:spPr/>
        <p:txBody>
          <a:bodyPr/>
          <a:lstStyle/>
          <a:p>
            <a:r>
              <a:rPr lang="en-US" dirty="0"/>
              <a:t>In general, evaluation budgets should be: </a:t>
            </a:r>
          </a:p>
          <a:p>
            <a:pPr lvl="1"/>
            <a:r>
              <a:rPr lang="en-US" dirty="0"/>
              <a:t>Commensurate with stakeholder expectations and </a:t>
            </a:r>
            <a:r>
              <a:rPr lang="en-US" dirty="0" smtClean="0"/>
              <a:t>involvement </a:t>
            </a:r>
            <a:endParaRPr lang="en-US" dirty="0"/>
          </a:p>
          <a:p>
            <a:pPr lvl="1"/>
            <a:r>
              <a:rPr lang="en-US" dirty="0"/>
              <a:t>Appropriate for the research design used and key questions to be </a:t>
            </a:r>
            <a:r>
              <a:rPr lang="en-US" dirty="0" smtClean="0"/>
              <a:t>answered </a:t>
            </a:r>
            <a:endParaRPr lang="en-US" dirty="0"/>
          </a:p>
          <a:p>
            <a:pPr lvl="1"/>
            <a:r>
              <a:rPr lang="en-US" dirty="0"/>
              <a:t>Adequate for ensuring quality and </a:t>
            </a:r>
            <a:r>
              <a:rPr lang="en-US" dirty="0" smtClean="0"/>
              <a:t>rigor </a:t>
            </a:r>
          </a:p>
          <a:p>
            <a:pPr lvl="1"/>
            <a:r>
              <a:rPr lang="en-US" dirty="0" smtClean="0"/>
              <a:t>In </a:t>
            </a:r>
            <a:r>
              <a:rPr lang="en-US" dirty="0"/>
              <a:t>line with the level of program and organizational resources </a:t>
            </a:r>
            <a:r>
              <a:rPr lang="en-US" dirty="0" smtClean="0"/>
              <a:t>available </a:t>
            </a:r>
            <a:endParaRPr lang="en-US" dirty="0"/>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8</a:t>
            </a:fld>
            <a:endParaRPr lang="en-US" dirty="0"/>
          </a:p>
        </p:txBody>
      </p:sp>
    </p:spTree>
    <p:extLst>
      <p:ext uri="{BB962C8B-B14F-4D97-AF65-F5344CB8AC3E}">
        <p14:creationId xmlns:p14="http://schemas.microsoft.com/office/powerpoint/2010/main" val="3465598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1443"/>
            <a:ext cx="9029700" cy="896322"/>
          </a:xfrm>
        </p:spPr>
        <p:txBody>
          <a:bodyPr>
            <a:normAutofit/>
          </a:bodyPr>
          <a:lstStyle/>
          <a:p>
            <a:r>
              <a:rPr lang="en-US" dirty="0" smtClean="0"/>
              <a:t>Factors that influence </a:t>
            </a:r>
            <a:r>
              <a:rPr lang="en-US" dirty="0"/>
              <a:t>b</a:t>
            </a:r>
            <a:r>
              <a:rPr lang="en-US" dirty="0" smtClean="0"/>
              <a:t>udget </a:t>
            </a:r>
            <a:r>
              <a:rPr lang="en-US" dirty="0"/>
              <a:t>e</a:t>
            </a:r>
            <a:r>
              <a:rPr lang="en-US" dirty="0" smtClean="0"/>
              <a:t>stimates</a:t>
            </a:r>
            <a:endParaRPr lang="en-US" dirty="0"/>
          </a:p>
        </p:txBody>
      </p:sp>
      <p:sp>
        <p:nvSpPr>
          <p:cNvPr id="3" name="Content Placeholder 2"/>
          <p:cNvSpPr>
            <a:spLocks noGrp="1"/>
          </p:cNvSpPr>
          <p:nvPr>
            <p:ph idx="1"/>
          </p:nvPr>
        </p:nvSpPr>
        <p:spPr/>
        <p:txBody>
          <a:bodyPr>
            <a:normAutofit fontScale="92500" lnSpcReduction="20000"/>
          </a:bodyPr>
          <a:lstStyle/>
          <a:p>
            <a:pPr marL="282575" lvl="1" indent="-282575">
              <a:buFont typeface="Arial" panose="020B0604020202020204" pitchFamily="34" charset="0"/>
              <a:buChar char="•"/>
            </a:pPr>
            <a:r>
              <a:rPr lang="en-US" sz="2800" dirty="0"/>
              <a:t>Program </a:t>
            </a:r>
            <a:r>
              <a:rPr lang="en-US" sz="2800" dirty="0" smtClean="0"/>
              <a:t>Factors</a:t>
            </a:r>
          </a:p>
          <a:p>
            <a:pPr marL="1028700" lvl="2" indent="-342900">
              <a:buFont typeface="Arial" panose="020B0604020202020204" pitchFamily="34" charset="0"/>
              <a:buChar char="−"/>
            </a:pPr>
            <a:r>
              <a:rPr lang="en-US" sz="2400" dirty="0" smtClean="0"/>
              <a:t>Geography, number of sites, and characteristics of target population</a:t>
            </a:r>
          </a:p>
          <a:p>
            <a:pPr marL="1028700" lvl="2" indent="-342900">
              <a:buFont typeface="Arial" panose="020B0604020202020204" pitchFamily="34" charset="0"/>
              <a:buChar char="−"/>
            </a:pPr>
            <a:r>
              <a:rPr lang="en-US" sz="2400" dirty="0" smtClean="0"/>
              <a:t>Availability of resources</a:t>
            </a:r>
            <a:endParaRPr lang="en-US" sz="2400" dirty="0"/>
          </a:p>
          <a:p>
            <a:pPr marL="685800" lvl="2" indent="0">
              <a:buNone/>
            </a:pPr>
            <a:endParaRPr lang="en-US" sz="2400" dirty="0"/>
          </a:p>
          <a:p>
            <a:pPr marL="228600" lvl="1">
              <a:buFont typeface="Arial" panose="020B0604020202020204" pitchFamily="34" charset="0"/>
              <a:buChar char="•"/>
            </a:pPr>
            <a:r>
              <a:rPr lang="en-US" sz="2800" dirty="0" smtClean="0"/>
              <a:t>Evaluation Design</a:t>
            </a:r>
            <a:endParaRPr lang="en-US" dirty="0" smtClean="0"/>
          </a:p>
          <a:p>
            <a:pPr marL="1028700" lvl="2" indent="-342900">
              <a:buFont typeface="Arial" panose="020B0604020202020204" pitchFamily="34" charset="0"/>
              <a:buChar char="−"/>
            </a:pPr>
            <a:r>
              <a:rPr lang="en-US" sz="2400" dirty="0" smtClean="0"/>
              <a:t>RCT </a:t>
            </a:r>
            <a:r>
              <a:rPr lang="en-US" sz="2400" dirty="0"/>
              <a:t>vs. QED vs. </a:t>
            </a:r>
            <a:r>
              <a:rPr lang="en-US" sz="2400" dirty="0" smtClean="0"/>
              <a:t>Non-Experimental</a:t>
            </a:r>
          </a:p>
          <a:p>
            <a:pPr marL="1028700" lvl="2" indent="-342900">
              <a:buFont typeface="Arial" panose="020B0604020202020204" pitchFamily="34" charset="0"/>
              <a:buChar char="−"/>
            </a:pPr>
            <a:r>
              <a:rPr lang="en-US" sz="2400" dirty="0" smtClean="0"/>
              <a:t>Level </a:t>
            </a:r>
            <a:r>
              <a:rPr lang="en-US" sz="2400" dirty="0"/>
              <a:t>of </a:t>
            </a:r>
            <a:r>
              <a:rPr lang="en-US" sz="2400" dirty="0" smtClean="0"/>
              <a:t>evidence</a:t>
            </a:r>
          </a:p>
          <a:p>
            <a:pPr marL="1028700" lvl="2" indent="-342900">
              <a:buFont typeface="Arial" panose="020B0604020202020204" pitchFamily="34" charset="0"/>
              <a:buChar char="−"/>
            </a:pPr>
            <a:r>
              <a:rPr lang="en-US" sz="2400" dirty="0" smtClean="0"/>
              <a:t>Need for evaluation capacity-building </a:t>
            </a:r>
            <a:endParaRPr lang="en-US" sz="2400" dirty="0"/>
          </a:p>
          <a:p>
            <a:pPr marL="685800" lvl="2" indent="0">
              <a:buNone/>
            </a:pPr>
            <a:endParaRPr lang="en-US" sz="2400" dirty="0"/>
          </a:p>
          <a:p>
            <a:pPr marL="282575" lvl="1" indent="-282575">
              <a:buFont typeface="Arial" panose="020B0604020202020204" pitchFamily="34" charset="0"/>
              <a:buChar char="•"/>
            </a:pPr>
            <a:r>
              <a:rPr lang="en-US" sz="2800" dirty="0"/>
              <a:t>Reporting, Dissemination and </a:t>
            </a:r>
            <a:r>
              <a:rPr lang="en-US" sz="2800" dirty="0" smtClean="0"/>
              <a:t>Use</a:t>
            </a:r>
          </a:p>
          <a:p>
            <a:pPr marL="1028700" lvl="2" indent="-342900">
              <a:buFont typeface="Arial" panose="020B0604020202020204" pitchFamily="34" charset="0"/>
              <a:buChar char="−"/>
            </a:pPr>
            <a:r>
              <a:rPr lang="en-US" sz="2400" dirty="0" smtClean="0"/>
              <a:t>Using lessons learned for internal decision making</a:t>
            </a:r>
          </a:p>
          <a:p>
            <a:pPr marL="1028700" lvl="2" indent="-342900">
              <a:buFont typeface="Arial" panose="020B0604020202020204" pitchFamily="34" charset="0"/>
              <a:buChar char="−"/>
            </a:pPr>
            <a:r>
              <a:rPr lang="en-US" sz="2400" dirty="0" smtClean="0"/>
              <a:t>External dissemination and communication</a:t>
            </a:r>
            <a:endParaRPr lang="en-US" sz="2400" dirty="0"/>
          </a:p>
          <a:p>
            <a:endParaRPr lang="en-US" dirty="0"/>
          </a:p>
        </p:txBody>
      </p:sp>
      <p:sp>
        <p:nvSpPr>
          <p:cNvPr id="4" name="Slide Number Placeholder 3"/>
          <p:cNvSpPr>
            <a:spLocks noGrp="1"/>
          </p:cNvSpPr>
          <p:nvPr>
            <p:ph type="sldNum" sz="quarter" idx="10"/>
          </p:nvPr>
        </p:nvSpPr>
        <p:spPr/>
        <p:txBody>
          <a:bodyPr/>
          <a:lstStyle/>
          <a:p>
            <a:fld id="{87586D39-9675-4FDB-A403-EAAB44209BB9}" type="slidenum">
              <a:rPr lang="en-US" smtClean="0"/>
              <a:pPr/>
              <a:t>9</a:t>
            </a:fld>
            <a:endParaRPr lang="en-US" dirty="0"/>
          </a:p>
        </p:txBody>
      </p:sp>
    </p:spTree>
    <p:extLst>
      <p:ext uri="{BB962C8B-B14F-4D97-AF65-F5344CB8AC3E}">
        <p14:creationId xmlns:p14="http://schemas.microsoft.com/office/powerpoint/2010/main" val="1942894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4640</TotalTime>
  <Words>8528</Words>
  <Application>Microsoft Office PowerPoint</Application>
  <PresentationFormat>On-screen Show (4:3)</PresentationFormat>
  <Paragraphs>616</Paragraphs>
  <Slides>37</Slides>
  <Notes>37</Notes>
  <HiddenSlides>0</HiddenSlides>
  <MMClips>0</MMClips>
  <ScaleCrop>false</ScaleCrop>
  <HeadingPairs>
    <vt:vector size="4" baseType="variant">
      <vt:variant>
        <vt:lpstr>Theme</vt:lpstr>
      </vt:variant>
      <vt:variant>
        <vt:i4>6</vt:i4>
      </vt:variant>
      <vt:variant>
        <vt:lpstr>Slide Titles</vt:lpstr>
      </vt:variant>
      <vt:variant>
        <vt:i4>37</vt:i4>
      </vt:variant>
    </vt:vector>
  </HeadingPairs>
  <TitlesOfParts>
    <vt:vector size="43" baseType="lpstr">
      <vt:lpstr>1_Office Theme</vt:lpstr>
      <vt:lpstr>1_Custom Design</vt:lpstr>
      <vt:lpstr>2_Custom Design</vt:lpstr>
      <vt:lpstr>2_Office Theme</vt:lpstr>
      <vt:lpstr>3_Office Theme</vt:lpstr>
      <vt:lpstr>3_Custom Design</vt:lpstr>
      <vt:lpstr>Budgeting for Evaluation</vt:lpstr>
      <vt:lpstr>Learning objectives</vt:lpstr>
      <vt:lpstr>Emerging trends</vt:lpstr>
      <vt:lpstr>Challenges and payoff</vt:lpstr>
      <vt:lpstr>Investing in evaluation does pay dividends</vt:lpstr>
      <vt:lpstr>Build a long-term research agenda</vt:lpstr>
      <vt:lpstr>Example of a long-term research agenda</vt:lpstr>
      <vt:lpstr>Guidelines for budgeting</vt:lpstr>
      <vt:lpstr>Factors that influence budget estimates</vt:lpstr>
      <vt:lpstr>Example evaluation costs by design type</vt:lpstr>
      <vt:lpstr>Evaluation costs by level of evidence</vt:lpstr>
      <vt:lpstr>Key themes in evaluation budgeting </vt:lpstr>
      <vt:lpstr>Key themes (continued)</vt:lpstr>
      <vt:lpstr>So where can I get the money?</vt:lpstr>
      <vt:lpstr>Big picture budget discussion</vt:lpstr>
      <vt:lpstr>Paying for evaluation</vt:lpstr>
      <vt:lpstr>Paying for evaluation across years</vt:lpstr>
      <vt:lpstr>Overview of evaluation budget planning</vt:lpstr>
      <vt:lpstr>Components of an evaluation budget</vt:lpstr>
      <vt:lpstr>External evaluator time</vt:lpstr>
      <vt:lpstr>Calculating labor costs</vt:lpstr>
      <vt:lpstr>Calculating labor costs (continued)</vt:lpstr>
      <vt:lpstr>How to estimate labor rates</vt:lpstr>
      <vt:lpstr>Travel</vt:lpstr>
      <vt:lpstr>Other direct costs</vt:lpstr>
      <vt:lpstr>Overhead costs and fees</vt:lpstr>
      <vt:lpstr>Program costs to support evaluation</vt:lpstr>
      <vt:lpstr>Example evaluation budget</vt:lpstr>
      <vt:lpstr>Creating an internal evaluation budget</vt:lpstr>
      <vt:lpstr>Other budgeting tips</vt:lpstr>
      <vt:lpstr>Challenges with evaluation “on the cheap”</vt:lpstr>
      <vt:lpstr>Tips for cutting costs and retaining quality</vt:lpstr>
      <vt:lpstr>Using existing data</vt:lpstr>
      <vt:lpstr>Example: Allocating funds for evaluation</vt:lpstr>
      <vt:lpstr>Resources on budgeting for evaluation</vt:lpstr>
      <vt:lpstr>AmeriCorps Evaluation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乩歫椠䱡畳椀㸲㻸ꔿ㌋䬮ꍰ䞮誀圇짗꾬钒붤鏊꣊㥊揤鞁</dc:creator>
  <cp:lastModifiedBy>Epstein, Diana</cp:lastModifiedBy>
  <cp:revision>121</cp:revision>
  <cp:lastPrinted>2014-09-15T12:41:34Z</cp:lastPrinted>
  <dcterms:created xsi:type="dcterms:W3CDTF">2013-02-08T15:06:34Z</dcterms:created>
  <dcterms:modified xsi:type="dcterms:W3CDTF">2014-12-09T20:32:39Z</dcterms:modified>
</cp:coreProperties>
</file>