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7" r:id="rId2"/>
    <p:sldId id="259" r:id="rId3"/>
    <p:sldId id="308" r:id="rId4"/>
    <p:sldId id="315" r:id="rId5"/>
    <p:sldId id="310" r:id="rId6"/>
    <p:sldId id="309" r:id="rId7"/>
    <p:sldId id="312" r:id="rId8"/>
    <p:sldId id="304" r:id="rId9"/>
    <p:sldId id="313" r:id="rId10"/>
    <p:sldId id="311" r:id="rId11"/>
    <p:sldId id="260" r:id="rId12"/>
    <p:sldId id="264" r:id="rId13"/>
    <p:sldId id="302" r:id="rId14"/>
    <p:sldId id="266" r:id="rId15"/>
    <p:sldId id="267" r:id="rId16"/>
    <p:sldId id="268" r:id="rId17"/>
    <p:sldId id="270" r:id="rId18"/>
    <p:sldId id="291" r:id="rId19"/>
    <p:sldId id="276" r:id="rId20"/>
    <p:sldId id="277" r:id="rId21"/>
    <p:sldId id="279" r:id="rId22"/>
    <p:sldId id="282" r:id="rId23"/>
    <p:sldId id="283" r:id="rId24"/>
    <p:sldId id="284" r:id="rId25"/>
    <p:sldId id="314" r:id="rId26"/>
    <p:sldId id="286" r:id="rId27"/>
  </p:sldIdLst>
  <p:sldSz cx="12192000" cy="6858000"/>
  <p:notesSz cx="9372600" cy="7086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3048E-E93B-4B29-B514-DB73A2EEF7F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B70A29-5BD2-4E45-AC32-FEDE2BF1E8F2}">
      <dgm:prSet phldrT="[Texte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Informed decisions &amp; learning from Data</a:t>
          </a:r>
          <a:endParaRPr lang="en-US" dirty="0"/>
        </a:p>
      </dgm:t>
    </dgm:pt>
    <dgm:pt modelId="{0B47A71B-F36B-4C6B-BC16-B64F5269531C}" type="parTrans" cxnId="{EC0255F8-9740-400C-8C23-ABBB19B84DAA}">
      <dgm:prSet/>
      <dgm:spPr/>
      <dgm:t>
        <a:bodyPr/>
        <a:lstStyle/>
        <a:p>
          <a:endParaRPr lang="en-US"/>
        </a:p>
      </dgm:t>
    </dgm:pt>
    <dgm:pt modelId="{B2DBB2BA-2CB3-4B72-9736-CE1AFCD8FE83}" type="sibTrans" cxnId="{EC0255F8-9740-400C-8C23-ABBB19B84DAA}">
      <dgm:prSet/>
      <dgm:spPr/>
      <dgm:t>
        <a:bodyPr/>
        <a:lstStyle/>
        <a:p>
          <a:endParaRPr lang="en-US"/>
        </a:p>
      </dgm:t>
    </dgm:pt>
    <dgm:pt modelId="{4E9A8618-C919-4F07-AA7F-B976266E52FF}">
      <dgm:prSet phldrT="[Texte]"/>
      <dgm:spPr/>
      <dgm:t>
        <a:bodyPr/>
        <a:lstStyle/>
        <a:p>
          <a:r>
            <a:rPr lang="en-US" dirty="0" smtClean="0"/>
            <a:t>Develop and Address  information needs </a:t>
          </a:r>
          <a:endParaRPr lang="en-US" dirty="0"/>
        </a:p>
      </dgm:t>
    </dgm:pt>
    <dgm:pt modelId="{B5679EEF-E787-4095-9CCB-F2E02A89A6DB}" type="parTrans" cxnId="{92973279-1E79-417A-A552-C508CD95018E}">
      <dgm:prSet/>
      <dgm:spPr/>
      <dgm:t>
        <a:bodyPr/>
        <a:lstStyle/>
        <a:p>
          <a:endParaRPr lang="en-US"/>
        </a:p>
      </dgm:t>
    </dgm:pt>
    <dgm:pt modelId="{C18F1355-7A60-4BBE-9212-FF7D26417580}" type="sibTrans" cxnId="{92973279-1E79-417A-A552-C508CD95018E}">
      <dgm:prSet/>
      <dgm:spPr/>
      <dgm:t>
        <a:bodyPr/>
        <a:lstStyle/>
        <a:p>
          <a:endParaRPr lang="en-US"/>
        </a:p>
      </dgm:t>
    </dgm:pt>
    <dgm:pt modelId="{A052D689-37FB-4437-994F-0A465C716D42}">
      <dgm:prSet phldrT="[Texte]"/>
      <dgm:spPr/>
      <dgm:t>
        <a:bodyPr/>
        <a:lstStyle/>
        <a:p>
          <a:r>
            <a:rPr lang="en-US" dirty="0" smtClean="0"/>
            <a:t>Cultivate an organizational  learning culture </a:t>
          </a:r>
          <a:endParaRPr lang="en-US" dirty="0"/>
        </a:p>
      </dgm:t>
    </dgm:pt>
    <dgm:pt modelId="{89781597-EA3C-4383-AACE-283A1418F379}" type="parTrans" cxnId="{378E1EC9-5492-46CC-8C3D-AD68EAC558AE}">
      <dgm:prSet/>
      <dgm:spPr/>
      <dgm:t>
        <a:bodyPr/>
        <a:lstStyle/>
        <a:p>
          <a:endParaRPr lang="en-US"/>
        </a:p>
      </dgm:t>
    </dgm:pt>
    <dgm:pt modelId="{BC16F425-971D-4836-B38E-73BA6FCF57E2}" type="sibTrans" cxnId="{378E1EC9-5492-46CC-8C3D-AD68EAC558AE}">
      <dgm:prSet/>
      <dgm:spPr/>
      <dgm:t>
        <a:bodyPr/>
        <a:lstStyle/>
        <a:p>
          <a:endParaRPr lang="en-US"/>
        </a:p>
      </dgm:t>
    </dgm:pt>
    <dgm:pt modelId="{F9E44C3A-46EC-4555-81C4-7B64CC186C99}">
      <dgm:prSet phldrT="[Texte]"/>
      <dgm:spPr/>
      <dgm:t>
        <a:bodyPr/>
        <a:lstStyle/>
        <a:p>
          <a:r>
            <a:rPr lang="en-US" dirty="0" smtClean="0"/>
            <a:t>Cater to individual information processing</a:t>
          </a:r>
          <a:endParaRPr lang="en-US" dirty="0"/>
        </a:p>
      </dgm:t>
    </dgm:pt>
    <dgm:pt modelId="{1DBA7954-BCE1-4CEB-9E58-9CC01A6FAD44}" type="parTrans" cxnId="{07D2469D-69BD-4C72-A43F-D10C256A7C4E}">
      <dgm:prSet/>
      <dgm:spPr/>
      <dgm:t>
        <a:bodyPr/>
        <a:lstStyle/>
        <a:p>
          <a:endParaRPr lang="en-US"/>
        </a:p>
      </dgm:t>
    </dgm:pt>
    <dgm:pt modelId="{13867626-2E38-44DD-A249-F1C10624B20C}" type="sibTrans" cxnId="{07D2469D-69BD-4C72-A43F-D10C256A7C4E}">
      <dgm:prSet/>
      <dgm:spPr/>
      <dgm:t>
        <a:bodyPr/>
        <a:lstStyle/>
        <a:p>
          <a:endParaRPr lang="en-US"/>
        </a:p>
      </dgm:t>
    </dgm:pt>
    <dgm:pt modelId="{91D479C0-BFD7-4741-A185-3478037FE2F2}" type="pres">
      <dgm:prSet presAssocID="{4163048E-E93B-4B29-B514-DB73A2EEF7F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8BE2A9-2D9B-4784-ABC0-52DA30329A27}" type="pres">
      <dgm:prSet presAssocID="{F8B70A29-5BD2-4E45-AC32-FEDE2BF1E8F2}" presName="centerShape" presStyleLbl="node0" presStyleIdx="0" presStyleCnt="1"/>
      <dgm:spPr/>
      <dgm:t>
        <a:bodyPr/>
        <a:lstStyle/>
        <a:p>
          <a:endParaRPr lang="en-US"/>
        </a:p>
      </dgm:t>
    </dgm:pt>
    <dgm:pt modelId="{AD30FFB9-C55A-4B50-8E1F-2ED7FD3BAA93}" type="pres">
      <dgm:prSet presAssocID="{B5679EEF-E787-4095-9CCB-F2E02A89A6DB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F35FD58-D97A-477B-BE55-230730FE21E5}" type="pres">
      <dgm:prSet presAssocID="{4E9A8618-C919-4F07-AA7F-B976266E52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39089-2B97-49F1-83A9-55A6C1ED4D1B}" type="pres">
      <dgm:prSet presAssocID="{89781597-EA3C-4383-AACE-283A1418F37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1FF9896-A52B-4FA0-97D5-F10AF452D146}" type="pres">
      <dgm:prSet presAssocID="{A052D689-37FB-4437-994F-0A465C716D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CF728-D918-42E1-93EC-C909B661A1A3}" type="pres">
      <dgm:prSet presAssocID="{1DBA7954-BCE1-4CEB-9E58-9CC01A6FAD44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475587F-3122-4BCB-97CD-6AAEADBDCF13}" type="pres">
      <dgm:prSet presAssocID="{F9E44C3A-46EC-4555-81C4-7B64CC186C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A5F111-DA08-4C0F-8D15-0BD59A198988}" type="presOf" srcId="{A052D689-37FB-4437-994F-0A465C716D42}" destId="{C1FF9896-A52B-4FA0-97D5-F10AF452D146}" srcOrd="0" destOrd="0" presId="urn:microsoft.com/office/officeart/2005/8/layout/radial4"/>
    <dgm:cxn modelId="{8AE16949-8F08-4916-A728-6ED5DEE05137}" type="presOf" srcId="{B5679EEF-E787-4095-9CCB-F2E02A89A6DB}" destId="{AD30FFB9-C55A-4B50-8E1F-2ED7FD3BAA93}" srcOrd="0" destOrd="0" presId="urn:microsoft.com/office/officeart/2005/8/layout/radial4"/>
    <dgm:cxn modelId="{EC0255F8-9740-400C-8C23-ABBB19B84DAA}" srcId="{4163048E-E93B-4B29-B514-DB73A2EEF7FA}" destId="{F8B70A29-5BD2-4E45-AC32-FEDE2BF1E8F2}" srcOrd="0" destOrd="0" parTransId="{0B47A71B-F36B-4C6B-BC16-B64F5269531C}" sibTransId="{B2DBB2BA-2CB3-4B72-9736-CE1AFCD8FE83}"/>
    <dgm:cxn modelId="{AB4C4126-7556-4A70-AAF9-963A41C550A9}" type="presOf" srcId="{4E9A8618-C919-4F07-AA7F-B976266E52FF}" destId="{BF35FD58-D97A-477B-BE55-230730FE21E5}" srcOrd="0" destOrd="0" presId="urn:microsoft.com/office/officeart/2005/8/layout/radial4"/>
    <dgm:cxn modelId="{D8002EBF-2DD5-4D25-BA25-AD3457A6EDEA}" type="presOf" srcId="{1DBA7954-BCE1-4CEB-9E58-9CC01A6FAD44}" destId="{D3BCF728-D918-42E1-93EC-C909B661A1A3}" srcOrd="0" destOrd="0" presId="urn:microsoft.com/office/officeart/2005/8/layout/radial4"/>
    <dgm:cxn modelId="{E4702325-875E-4035-9435-86F7BDBBA35E}" type="presOf" srcId="{F9E44C3A-46EC-4555-81C4-7B64CC186C99}" destId="{6475587F-3122-4BCB-97CD-6AAEADBDCF13}" srcOrd="0" destOrd="0" presId="urn:microsoft.com/office/officeart/2005/8/layout/radial4"/>
    <dgm:cxn modelId="{378E1EC9-5492-46CC-8C3D-AD68EAC558AE}" srcId="{F8B70A29-5BD2-4E45-AC32-FEDE2BF1E8F2}" destId="{A052D689-37FB-4437-994F-0A465C716D42}" srcOrd="1" destOrd="0" parTransId="{89781597-EA3C-4383-AACE-283A1418F379}" sibTransId="{BC16F425-971D-4836-B38E-73BA6FCF57E2}"/>
    <dgm:cxn modelId="{92973279-1E79-417A-A552-C508CD95018E}" srcId="{F8B70A29-5BD2-4E45-AC32-FEDE2BF1E8F2}" destId="{4E9A8618-C919-4F07-AA7F-B976266E52FF}" srcOrd="0" destOrd="0" parTransId="{B5679EEF-E787-4095-9CCB-F2E02A89A6DB}" sibTransId="{C18F1355-7A60-4BBE-9212-FF7D26417580}"/>
    <dgm:cxn modelId="{5EBAB282-2388-46FC-B23B-2FE934469B0F}" type="presOf" srcId="{4163048E-E93B-4B29-B514-DB73A2EEF7FA}" destId="{91D479C0-BFD7-4741-A185-3478037FE2F2}" srcOrd="0" destOrd="0" presId="urn:microsoft.com/office/officeart/2005/8/layout/radial4"/>
    <dgm:cxn modelId="{07D2469D-69BD-4C72-A43F-D10C256A7C4E}" srcId="{F8B70A29-5BD2-4E45-AC32-FEDE2BF1E8F2}" destId="{F9E44C3A-46EC-4555-81C4-7B64CC186C99}" srcOrd="2" destOrd="0" parTransId="{1DBA7954-BCE1-4CEB-9E58-9CC01A6FAD44}" sibTransId="{13867626-2E38-44DD-A249-F1C10624B20C}"/>
    <dgm:cxn modelId="{B97FD3E1-7842-4D50-A95B-42FF060FDC14}" type="presOf" srcId="{89781597-EA3C-4383-AACE-283A1418F379}" destId="{3AB39089-2B97-49F1-83A9-55A6C1ED4D1B}" srcOrd="0" destOrd="0" presId="urn:microsoft.com/office/officeart/2005/8/layout/radial4"/>
    <dgm:cxn modelId="{1DD6EBBC-BAD1-44AB-A204-5C0210D2BEC7}" type="presOf" srcId="{F8B70A29-5BD2-4E45-AC32-FEDE2BF1E8F2}" destId="{D48BE2A9-2D9B-4784-ABC0-52DA30329A27}" srcOrd="0" destOrd="0" presId="urn:microsoft.com/office/officeart/2005/8/layout/radial4"/>
    <dgm:cxn modelId="{CE99764C-7F02-4CD6-B9F1-95316F5F1E65}" type="presParOf" srcId="{91D479C0-BFD7-4741-A185-3478037FE2F2}" destId="{D48BE2A9-2D9B-4784-ABC0-52DA30329A27}" srcOrd="0" destOrd="0" presId="urn:microsoft.com/office/officeart/2005/8/layout/radial4"/>
    <dgm:cxn modelId="{638D4873-9D1D-42DA-96B0-F690B06C57BA}" type="presParOf" srcId="{91D479C0-BFD7-4741-A185-3478037FE2F2}" destId="{AD30FFB9-C55A-4B50-8E1F-2ED7FD3BAA93}" srcOrd="1" destOrd="0" presId="urn:microsoft.com/office/officeart/2005/8/layout/radial4"/>
    <dgm:cxn modelId="{77B4C051-7EC8-4A7D-B704-37326BFA659B}" type="presParOf" srcId="{91D479C0-BFD7-4741-A185-3478037FE2F2}" destId="{BF35FD58-D97A-477B-BE55-230730FE21E5}" srcOrd="2" destOrd="0" presId="urn:microsoft.com/office/officeart/2005/8/layout/radial4"/>
    <dgm:cxn modelId="{9C0ABF24-8B04-40FD-A664-13405F0C138B}" type="presParOf" srcId="{91D479C0-BFD7-4741-A185-3478037FE2F2}" destId="{3AB39089-2B97-49F1-83A9-55A6C1ED4D1B}" srcOrd="3" destOrd="0" presId="urn:microsoft.com/office/officeart/2005/8/layout/radial4"/>
    <dgm:cxn modelId="{71C65143-171E-4A18-96CB-33EFDEF30D5C}" type="presParOf" srcId="{91D479C0-BFD7-4741-A185-3478037FE2F2}" destId="{C1FF9896-A52B-4FA0-97D5-F10AF452D146}" srcOrd="4" destOrd="0" presId="urn:microsoft.com/office/officeart/2005/8/layout/radial4"/>
    <dgm:cxn modelId="{7C365C6D-A425-48AB-B442-5881E9FBEE64}" type="presParOf" srcId="{91D479C0-BFD7-4741-A185-3478037FE2F2}" destId="{D3BCF728-D918-42E1-93EC-C909B661A1A3}" srcOrd="5" destOrd="0" presId="urn:microsoft.com/office/officeart/2005/8/layout/radial4"/>
    <dgm:cxn modelId="{7E669CFD-C130-4AC5-A0A6-AE4BE0096B4F}" type="presParOf" srcId="{91D479C0-BFD7-4741-A185-3478037FE2F2}" destId="{6475587F-3122-4BCB-97CD-6AAEADBDCF1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A049C-B2A8-43E4-8C71-D31797840EA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95037D-4E1F-4FBB-B1C3-C4577E2883DA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140F9E64-1A82-4CE6-85A2-744BD9089482}" type="parTrans" cxnId="{0988197A-CF4B-49F6-827B-E37F6298386D}">
      <dgm:prSet/>
      <dgm:spPr/>
      <dgm:t>
        <a:bodyPr/>
        <a:lstStyle/>
        <a:p>
          <a:endParaRPr lang="en-US"/>
        </a:p>
      </dgm:t>
    </dgm:pt>
    <dgm:pt modelId="{312E1C01-6DF5-4697-8215-7B661D130AD1}" type="sibTrans" cxnId="{0988197A-CF4B-49F6-827B-E37F6298386D}">
      <dgm:prSet/>
      <dgm:spPr/>
      <dgm:t>
        <a:bodyPr/>
        <a:lstStyle/>
        <a:p>
          <a:endParaRPr lang="en-US"/>
        </a:p>
      </dgm:t>
    </dgm:pt>
    <dgm:pt modelId="{E3AA6858-C4B5-4222-B76C-E5F01BDE6865}">
      <dgm:prSet phldrT="[Text]"/>
      <dgm:spPr/>
      <dgm:t>
        <a:bodyPr/>
        <a:lstStyle/>
        <a:p>
          <a:r>
            <a:rPr lang="en-US" dirty="0" smtClean="0"/>
            <a:t>Impact Evaluation</a:t>
          </a:r>
          <a:endParaRPr lang="en-US" dirty="0"/>
        </a:p>
      </dgm:t>
    </dgm:pt>
    <dgm:pt modelId="{785DAC43-6600-44D6-AC05-D3EE3E4AA312}" type="parTrans" cxnId="{E1ED9D79-260E-46E7-BDA4-54CFDE809D2C}">
      <dgm:prSet/>
      <dgm:spPr/>
      <dgm:t>
        <a:bodyPr/>
        <a:lstStyle/>
        <a:p>
          <a:endParaRPr lang="en-US"/>
        </a:p>
      </dgm:t>
    </dgm:pt>
    <dgm:pt modelId="{10F6C524-E3A8-4DD9-BB5D-110CAEA38569}" type="sibTrans" cxnId="{E1ED9D79-260E-46E7-BDA4-54CFDE809D2C}">
      <dgm:prSet/>
      <dgm:spPr/>
      <dgm:t>
        <a:bodyPr/>
        <a:lstStyle/>
        <a:p>
          <a:endParaRPr lang="en-US"/>
        </a:p>
      </dgm:t>
    </dgm:pt>
    <dgm:pt modelId="{2C9ED0AB-24D7-489D-B44F-78E79C56C98A}">
      <dgm:prSet phldrT="[Text]"/>
      <dgm:spPr/>
      <dgm:t>
        <a:bodyPr/>
        <a:lstStyle/>
        <a:p>
          <a:r>
            <a:rPr lang="en-US" dirty="0" smtClean="0"/>
            <a:t>Implementation Evaluation</a:t>
          </a:r>
          <a:endParaRPr lang="en-US" dirty="0"/>
        </a:p>
      </dgm:t>
    </dgm:pt>
    <dgm:pt modelId="{3B7AFBC2-5634-4A14-AFB5-E4CFAABB0574}" type="parTrans" cxnId="{180B1535-66BD-4064-804E-56F29650ADE0}">
      <dgm:prSet/>
      <dgm:spPr/>
      <dgm:t>
        <a:bodyPr/>
        <a:lstStyle/>
        <a:p>
          <a:endParaRPr lang="en-US"/>
        </a:p>
      </dgm:t>
    </dgm:pt>
    <dgm:pt modelId="{B23C9280-0AA5-4603-8A24-3F6E26D73E69}" type="sibTrans" cxnId="{180B1535-66BD-4064-804E-56F29650ADE0}">
      <dgm:prSet/>
      <dgm:spPr/>
      <dgm:t>
        <a:bodyPr/>
        <a:lstStyle/>
        <a:p>
          <a:endParaRPr lang="en-US"/>
        </a:p>
      </dgm:t>
    </dgm:pt>
    <dgm:pt modelId="{3BD8F579-3F05-4B68-99F7-EC85B19EDD04}">
      <dgm:prSet phldrT="[Text]"/>
      <dgm:spPr/>
      <dgm:t>
        <a:bodyPr/>
        <a:lstStyle/>
        <a:p>
          <a:r>
            <a:rPr lang="en-US" dirty="0" smtClean="0"/>
            <a:t>Behavioral Economics</a:t>
          </a:r>
          <a:endParaRPr lang="en-US" dirty="0"/>
        </a:p>
      </dgm:t>
    </dgm:pt>
    <dgm:pt modelId="{C1B23B0C-FE85-494A-89CA-AC7DBF0E5AE7}" type="parTrans" cxnId="{21226E3B-CE9B-4003-8972-D33D9E89A500}">
      <dgm:prSet/>
      <dgm:spPr/>
      <dgm:t>
        <a:bodyPr/>
        <a:lstStyle/>
        <a:p>
          <a:endParaRPr lang="en-US"/>
        </a:p>
      </dgm:t>
    </dgm:pt>
    <dgm:pt modelId="{D747963E-E91C-49A9-8879-99EE13738BC8}" type="sibTrans" cxnId="{21226E3B-CE9B-4003-8972-D33D9E89A500}">
      <dgm:prSet/>
      <dgm:spPr/>
      <dgm:t>
        <a:bodyPr/>
        <a:lstStyle/>
        <a:p>
          <a:endParaRPr lang="en-US"/>
        </a:p>
      </dgm:t>
    </dgm:pt>
    <dgm:pt modelId="{2E3DAD33-40B0-458E-9658-68173901E15F}">
      <dgm:prSet phldrT="[Text]" custT="1"/>
      <dgm:spPr/>
      <dgm:t>
        <a:bodyPr/>
        <a:lstStyle/>
        <a:p>
          <a:r>
            <a:rPr lang="en-US" sz="3200" dirty="0" smtClean="0"/>
            <a:t>Evaluation</a:t>
          </a:r>
          <a:endParaRPr lang="en-US" sz="3200" dirty="0"/>
        </a:p>
      </dgm:t>
    </dgm:pt>
    <dgm:pt modelId="{74FD3487-2DF9-4192-99DB-EE17AFE84677}" type="sibTrans" cxnId="{F77E9C1D-7396-4E5D-BE11-101F69772190}">
      <dgm:prSet/>
      <dgm:spPr/>
      <dgm:t>
        <a:bodyPr/>
        <a:lstStyle/>
        <a:p>
          <a:endParaRPr lang="en-US"/>
        </a:p>
      </dgm:t>
    </dgm:pt>
    <dgm:pt modelId="{C4A51134-76BC-468A-BEFC-3EFEEF10C41F}" type="parTrans" cxnId="{F77E9C1D-7396-4E5D-BE11-101F69772190}">
      <dgm:prSet/>
      <dgm:spPr/>
      <dgm:t>
        <a:bodyPr/>
        <a:lstStyle/>
        <a:p>
          <a:endParaRPr lang="en-US"/>
        </a:p>
      </dgm:t>
    </dgm:pt>
    <dgm:pt modelId="{15F1B0A2-EEF1-4360-9258-BC84BC0EA7F0}" type="pres">
      <dgm:prSet presAssocID="{398A049C-B2A8-43E4-8C71-D31797840E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9133E-0970-42D1-846A-239607EF4628}" type="pres">
      <dgm:prSet presAssocID="{398A049C-B2A8-43E4-8C71-D31797840EA8}" presName="radial" presStyleCnt="0">
        <dgm:presLayoutVars>
          <dgm:animLvl val="ctr"/>
        </dgm:presLayoutVars>
      </dgm:prSet>
      <dgm:spPr/>
    </dgm:pt>
    <dgm:pt modelId="{EF376D10-0391-4D42-9412-3CDA924DB1FC}" type="pres">
      <dgm:prSet presAssocID="{2E3DAD33-40B0-458E-9658-68173901E15F}" presName="centerShape" presStyleLbl="vennNode1" presStyleIdx="0" presStyleCnt="5" custLinFactNeighborX="-729" custLinFactNeighborY="1277"/>
      <dgm:spPr/>
      <dgm:t>
        <a:bodyPr/>
        <a:lstStyle/>
        <a:p>
          <a:endParaRPr lang="en-US"/>
        </a:p>
      </dgm:t>
    </dgm:pt>
    <dgm:pt modelId="{3EC7A96B-D4FC-4B59-9955-6332493465A9}" type="pres">
      <dgm:prSet presAssocID="{1995037D-4E1F-4FBB-B1C3-C4577E2883DA}" presName="node" presStyleLbl="vennNode1" presStyleIdx="1" presStyleCnt="5" custRadScaleRad="67931" custRadScaleInc="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D8621-FA12-44FE-AE81-9040751414D1}" type="pres">
      <dgm:prSet presAssocID="{E3AA6858-C4B5-4222-B76C-E5F01BDE6865}" presName="node" presStyleLbl="vennNode1" presStyleIdx="2" presStyleCnt="5" custRadScaleRad="87991" custRadScaleInc="1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2335A-9725-4FDD-B4DF-4BC7F2B8C956}" type="pres">
      <dgm:prSet presAssocID="{2C9ED0AB-24D7-489D-B44F-78E79C56C98A}" presName="node" presStyleLbl="vennNode1" presStyleIdx="3" presStyleCnt="5" custScaleY="99322" custRadScaleRad="66147" custRadScaleInc="3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2B396-C328-45C9-8BCC-02C2AC9EAE18}" type="pres">
      <dgm:prSet presAssocID="{3BD8F579-3F05-4B68-99F7-EC85B19EDD04}" presName="node" presStyleLbl="vennNode1" presStyleIdx="4" presStyleCnt="5" custRadScaleRad="93517" custRadScaleInc="-1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7E9C1D-7396-4E5D-BE11-101F69772190}" srcId="{398A049C-B2A8-43E4-8C71-D31797840EA8}" destId="{2E3DAD33-40B0-458E-9658-68173901E15F}" srcOrd="0" destOrd="0" parTransId="{C4A51134-76BC-468A-BEFC-3EFEEF10C41F}" sibTransId="{74FD3487-2DF9-4192-99DB-EE17AFE84677}"/>
    <dgm:cxn modelId="{82C053EF-6782-4B12-BFE8-BEB2FC8FB834}" type="presOf" srcId="{1995037D-4E1F-4FBB-B1C3-C4577E2883DA}" destId="{3EC7A96B-D4FC-4B59-9955-6332493465A9}" srcOrd="0" destOrd="0" presId="urn:microsoft.com/office/officeart/2005/8/layout/radial3"/>
    <dgm:cxn modelId="{21226E3B-CE9B-4003-8972-D33D9E89A500}" srcId="{2E3DAD33-40B0-458E-9658-68173901E15F}" destId="{3BD8F579-3F05-4B68-99F7-EC85B19EDD04}" srcOrd="3" destOrd="0" parTransId="{C1B23B0C-FE85-494A-89CA-AC7DBF0E5AE7}" sibTransId="{D747963E-E91C-49A9-8879-99EE13738BC8}"/>
    <dgm:cxn modelId="{46910192-EE99-4A2C-B7DB-BBD0DB2193B5}" type="presOf" srcId="{2E3DAD33-40B0-458E-9658-68173901E15F}" destId="{EF376D10-0391-4D42-9412-3CDA924DB1FC}" srcOrd="0" destOrd="0" presId="urn:microsoft.com/office/officeart/2005/8/layout/radial3"/>
    <dgm:cxn modelId="{180B1535-66BD-4064-804E-56F29650ADE0}" srcId="{2E3DAD33-40B0-458E-9658-68173901E15F}" destId="{2C9ED0AB-24D7-489D-B44F-78E79C56C98A}" srcOrd="2" destOrd="0" parTransId="{3B7AFBC2-5634-4A14-AFB5-E4CFAABB0574}" sibTransId="{B23C9280-0AA5-4603-8A24-3F6E26D73E69}"/>
    <dgm:cxn modelId="{B926AF93-495F-41E0-A1DB-B18713188E5C}" type="presOf" srcId="{398A049C-B2A8-43E4-8C71-D31797840EA8}" destId="{15F1B0A2-EEF1-4360-9258-BC84BC0EA7F0}" srcOrd="0" destOrd="0" presId="urn:microsoft.com/office/officeart/2005/8/layout/radial3"/>
    <dgm:cxn modelId="{0988197A-CF4B-49F6-827B-E37F6298386D}" srcId="{2E3DAD33-40B0-458E-9658-68173901E15F}" destId="{1995037D-4E1F-4FBB-B1C3-C4577E2883DA}" srcOrd="0" destOrd="0" parTransId="{140F9E64-1A82-4CE6-85A2-744BD9089482}" sibTransId="{312E1C01-6DF5-4697-8215-7B661D130AD1}"/>
    <dgm:cxn modelId="{E1ED9D79-260E-46E7-BDA4-54CFDE809D2C}" srcId="{2E3DAD33-40B0-458E-9658-68173901E15F}" destId="{E3AA6858-C4B5-4222-B76C-E5F01BDE6865}" srcOrd="1" destOrd="0" parTransId="{785DAC43-6600-44D6-AC05-D3EE3E4AA312}" sibTransId="{10F6C524-E3A8-4DD9-BB5D-110CAEA38569}"/>
    <dgm:cxn modelId="{1F51DE8E-FD7F-4CD5-8D5E-9ADE512DAA4E}" type="presOf" srcId="{2C9ED0AB-24D7-489D-B44F-78E79C56C98A}" destId="{E792335A-9725-4FDD-B4DF-4BC7F2B8C956}" srcOrd="0" destOrd="0" presId="urn:microsoft.com/office/officeart/2005/8/layout/radial3"/>
    <dgm:cxn modelId="{A9C30B3C-1485-4D64-87EA-DB604173E37F}" type="presOf" srcId="{3BD8F579-3F05-4B68-99F7-EC85B19EDD04}" destId="{1812B396-C328-45C9-8BCC-02C2AC9EAE18}" srcOrd="0" destOrd="0" presId="urn:microsoft.com/office/officeart/2005/8/layout/radial3"/>
    <dgm:cxn modelId="{861D555A-39CA-4BD4-BBCD-0F1E650A05D5}" type="presOf" srcId="{E3AA6858-C4B5-4222-B76C-E5F01BDE6865}" destId="{374D8621-FA12-44FE-AE81-9040751414D1}" srcOrd="0" destOrd="0" presId="urn:microsoft.com/office/officeart/2005/8/layout/radial3"/>
    <dgm:cxn modelId="{3ED2606D-A035-47E6-ACF0-15FC6534A4B4}" type="presParOf" srcId="{15F1B0A2-EEF1-4360-9258-BC84BC0EA7F0}" destId="{2B69133E-0970-42D1-846A-239607EF4628}" srcOrd="0" destOrd="0" presId="urn:microsoft.com/office/officeart/2005/8/layout/radial3"/>
    <dgm:cxn modelId="{4A4C8E79-8121-41C3-BBE7-5E5F77F925EE}" type="presParOf" srcId="{2B69133E-0970-42D1-846A-239607EF4628}" destId="{EF376D10-0391-4D42-9412-3CDA924DB1FC}" srcOrd="0" destOrd="0" presId="urn:microsoft.com/office/officeart/2005/8/layout/radial3"/>
    <dgm:cxn modelId="{54A9FFD7-C5AB-4F30-8EF9-458F8A49A014}" type="presParOf" srcId="{2B69133E-0970-42D1-846A-239607EF4628}" destId="{3EC7A96B-D4FC-4B59-9955-6332493465A9}" srcOrd="1" destOrd="0" presId="urn:microsoft.com/office/officeart/2005/8/layout/radial3"/>
    <dgm:cxn modelId="{1D2F5BB1-2AC6-4919-9B12-254DC62B574C}" type="presParOf" srcId="{2B69133E-0970-42D1-846A-239607EF4628}" destId="{374D8621-FA12-44FE-AE81-9040751414D1}" srcOrd="2" destOrd="0" presId="urn:microsoft.com/office/officeart/2005/8/layout/radial3"/>
    <dgm:cxn modelId="{70FF3936-66CF-4CEE-AB06-049B08161D9C}" type="presParOf" srcId="{2B69133E-0970-42D1-846A-239607EF4628}" destId="{E792335A-9725-4FDD-B4DF-4BC7F2B8C956}" srcOrd="3" destOrd="0" presId="urn:microsoft.com/office/officeart/2005/8/layout/radial3"/>
    <dgm:cxn modelId="{9CBCA124-E9C9-44DF-87D2-8F78955B63BF}" type="presParOf" srcId="{2B69133E-0970-42D1-846A-239607EF4628}" destId="{1812B396-C328-45C9-8BCC-02C2AC9EAE1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0620" cy="3552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9882" y="0"/>
            <a:ext cx="4060620" cy="3552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34EC4-1485-4996-ACC8-583DA2B8C767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31310"/>
            <a:ext cx="4060620" cy="3552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9882" y="6731310"/>
            <a:ext cx="4060620" cy="3552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4E1C5-3BC6-4790-B058-503853EC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1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1460" cy="355561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8971" y="0"/>
            <a:ext cx="4061460" cy="355561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7D3ADAF-3581-4452-BA24-84CE1B08D6E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59050" y="885825"/>
            <a:ext cx="4254500" cy="2392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7260" y="3410427"/>
            <a:ext cx="7498080" cy="2790349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31041"/>
            <a:ext cx="4061460" cy="35556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8971" y="6731041"/>
            <a:ext cx="4061460" cy="35556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86E3F55D-68FF-4924-BFF1-17F62554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9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F55D-68FF-4924-BFF1-17F6255433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92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AA647-E5AD-472F-90D9-C138BD4518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10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F55D-68FF-4924-BFF1-17F6255433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8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437" indent="-176437">
              <a:buFont typeface="Arial" panose="020B0604020202020204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BB34-7C45-449D-89F8-87B8D1A8671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12/8/2015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Hart: Insights from Program Evaluation for  Retrospective Evaluation of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8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85884" indent="-302263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209052" indent="-24181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92673" indent="-24181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176294" indent="-24181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659914" indent="-24181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143535" indent="-24181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627156" indent="-24181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4110777" indent="-24181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F57BDCFF-C8EA-4FB2-8F98-33E037779C7E}" type="slidenum">
              <a:rPr lang="en-US" altLang="en-US" sz="1200"/>
              <a:pPr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3042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538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56907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" y="6531714"/>
            <a:ext cx="2844800" cy="365125"/>
          </a:xfrm>
          <a:prstGeom prst="rect">
            <a:avLst/>
          </a:prstGeom>
        </p:spPr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00" y="76200"/>
            <a:ext cx="10972800" cy="639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10972800" cy="48767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/>
            </a:lvl1pPr>
            <a:lvl2pPr marL="0" indent="0">
              <a:buFontTx/>
              <a:buNone/>
              <a:defRPr sz="3200"/>
            </a:lvl2pPr>
            <a:lvl3pPr marL="0" indent="0">
              <a:buFontTx/>
              <a:buNone/>
              <a:defRPr sz="3200"/>
            </a:lvl3pPr>
            <a:lvl4pPr marL="0" indent="0">
              <a:buFontTx/>
              <a:buNone/>
              <a:defRPr sz="3200"/>
            </a:lvl4pPr>
            <a:lvl5pPr marL="0" indent="0">
              <a:buFontTx/>
              <a:buNone/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59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70" r:id="rId17"/>
    <p:sldLayoutId id="2147483671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39" y="2676677"/>
            <a:ext cx="7766936" cy="229288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Accessing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</a:t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Evaluation Networks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5106324"/>
            <a:ext cx="7766936" cy="109689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Kathryn Newcomer 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November 10, 2016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7" descr="C:\Users\KNEWCO~1\AppData\Local\Temp\gw_sch_tspppa_full_4cp_pos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1" y="5106324"/>
            <a:ext cx="29718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AmeriCorps_20years sm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AmeriCorps_20years smal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60337"/>
            <a:ext cx="2874397" cy="28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7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364" y="439378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Challenges for Evidence to Inform Policymaking?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Expectations regarding:</a:t>
            </a:r>
            <a:endParaRPr lang="en-US" altLang="en-US" sz="3600" dirty="0"/>
          </a:p>
          <a:p>
            <a:pPr lvl="1"/>
            <a:r>
              <a:rPr lang="en-US" altLang="en-US" sz="2400" dirty="0" smtClean="0"/>
              <a:t>What constitutes evidence?</a:t>
            </a:r>
          </a:p>
          <a:p>
            <a:pPr lvl="1"/>
            <a:r>
              <a:rPr lang="en-US" altLang="en-US" sz="2400" dirty="0" smtClean="0"/>
              <a:t>How transferable is evidence?</a:t>
            </a:r>
          </a:p>
          <a:p>
            <a:pPr lvl="1"/>
            <a:r>
              <a:rPr lang="en-US" altLang="en-US" sz="2400" dirty="0" smtClean="0">
                <a:cs typeface="Times New Roman" pitchFamily="18" charset="0"/>
              </a:rPr>
              <a:t>When and where do we underestimate the role played by the “</a:t>
            </a:r>
            <a:r>
              <a:rPr lang="en-US" altLang="en-US" sz="2400" dirty="0" err="1" smtClean="0">
                <a:cs typeface="Times New Roman" pitchFamily="18" charset="0"/>
              </a:rPr>
              <a:t>impactees</a:t>
            </a:r>
            <a:r>
              <a:rPr lang="en-US" altLang="en-US" sz="2400" dirty="0" smtClean="0">
                <a:cs typeface="Times New Roman" pitchFamily="18" charset="0"/>
              </a:rPr>
              <a:t>?”</a:t>
            </a:r>
          </a:p>
          <a:p>
            <a:pPr lvl="1"/>
            <a:r>
              <a:rPr lang="en-US" altLang="en-US" sz="2400" dirty="0" smtClean="0"/>
              <a:t>Where is the capacity to support both the demand  and supply of evidence?</a:t>
            </a:r>
          </a:p>
          <a:p>
            <a:pPr lvl="1"/>
            <a:endParaRPr lang="en-US" altLang="en-US" sz="2400" dirty="0" smtClean="0"/>
          </a:p>
          <a:p>
            <a:pPr lvl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7B132-BF8A-42BB-A31B-4E897B9CC0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0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3" y="391886"/>
            <a:ext cx="9818915" cy="12035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Opportunities for Evidence to Inform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Decision-making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Analyses of “performance” data collected by agencies (or delegated service delivery agents such as grantees)</a:t>
            </a:r>
          </a:p>
          <a:p>
            <a:r>
              <a:rPr lang="en-US" altLang="en-US" sz="2800" dirty="0"/>
              <a:t>Implementation, Outcome and Impact evaluations </a:t>
            </a:r>
            <a:r>
              <a:rPr lang="en-US" altLang="en-US" sz="2800" dirty="0" smtClean="0"/>
              <a:t>typically performed </a:t>
            </a:r>
            <a:r>
              <a:rPr lang="en-US" altLang="en-US" sz="2800" dirty="0"/>
              <a:t>by other agents for </a:t>
            </a:r>
            <a:r>
              <a:rPr lang="en-US" altLang="en-US" sz="2800" dirty="0" smtClean="0"/>
              <a:t>government</a:t>
            </a:r>
            <a:endParaRPr lang="en-US" altLang="en-US" sz="2800" dirty="0"/>
          </a:p>
          <a:p>
            <a:r>
              <a:rPr lang="en-US" altLang="en-US" sz="2800" dirty="0"/>
              <a:t>Manipulations of services in experiments by agencies – “behavioral economics”</a:t>
            </a:r>
          </a:p>
          <a:p>
            <a:r>
              <a:rPr lang="en-US" altLang="en-US" sz="2800" dirty="0"/>
              <a:t>Syntheses or systematic reviews of impact evaluations by external agents, e.g. websites like “What Works”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7238B-7D8D-42B6-8DA3-7314AC57960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1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isn’t There Agreement About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Quality of Evidence?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Differing professional standards and “rules” or criteria for evidence, e.g., lawyers, accountants, engineers, economists</a:t>
            </a:r>
          </a:p>
          <a:p>
            <a:r>
              <a:rPr lang="en-US" sz="2400" dirty="0" smtClean="0"/>
              <a:t>Disagreements about methodologies within professional groups, e.g., RCTs</a:t>
            </a:r>
          </a:p>
          <a:p>
            <a:r>
              <a:rPr lang="en-US" sz="2400" dirty="0" smtClean="0"/>
              <a:t>The constancy of change in problems and the characteristics of the targeted </a:t>
            </a:r>
            <a:r>
              <a:rPr lang="en-US" sz="2400" dirty="0" err="1" smtClean="0"/>
              <a:t>impactees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9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66" y="326571"/>
            <a:ext cx="10175966" cy="2103119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Underestimate </a:t>
            </a:r>
            <a:r>
              <a:rPr lang="en-US" alt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Evolving Sources </a:t>
            </a:r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alt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Complexity Affecting the Production of Relevant Evidence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Change in the nature of problems to be addressed by government, e.g., the nature of natural security threats, the use of the internet in crime</a:t>
            </a:r>
          </a:p>
          <a:p>
            <a:r>
              <a:rPr lang="en-US" sz="2400" dirty="0" smtClean="0"/>
              <a:t>Change in the context in which programs and policies are implemented, e.g., increasingly complicated service delivery networks, PPPs</a:t>
            </a:r>
          </a:p>
          <a:p>
            <a:r>
              <a:rPr lang="en-US" sz="2400" dirty="0" smtClean="0"/>
              <a:t>Changing priorities of political leaders (and would-be leaders)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80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85082" y="195331"/>
            <a:ext cx="119394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Overstate the Ease of Flow of Evidence</a:t>
            </a:r>
          </a:p>
        </p:txBody>
      </p:sp>
      <p:sp>
        <p:nvSpPr>
          <p:cNvPr id="5" name="Oval 4"/>
          <p:cNvSpPr/>
          <p:nvPr/>
        </p:nvSpPr>
        <p:spPr>
          <a:xfrm>
            <a:off x="3345655" y="1527723"/>
            <a:ext cx="2736850" cy="11223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It plays a wide (enough) causal role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40794" y="2650086"/>
            <a:ext cx="1271587" cy="931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22119" y="2650086"/>
            <a:ext cx="1252537" cy="931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3944" y="3808961"/>
            <a:ext cx="2935287" cy="923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Study conclusion: It plays a causal role there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22118" y="3766099"/>
            <a:ext cx="2379662" cy="9223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Policy prediction: It will play a causal role here</a:t>
            </a:r>
          </a:p>
        </p:txBody>
      </p:sp>
      <p:sp>
        <p:nvSpPr>
          <p:cNvPr id="31752" name="TextBox 15"/>
          <p:cNvSpPr txBox="1">
            <a:spLocks noChangeArrowheads="1"/>
          </p:cNvSpPr>
          <p:nvPr/>
        </p:nvSpPr>
        <p:spPr bwMode="auto">
          <a:xfrm>
            <a:off x="763519" y="5512967"/>
            <a:ext cx="8601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/>
              <a:t>Source: Cartwright, N. (2013). Knowing what we are talking about: why evidence doesn't always travel.</a:t>
            </a:r>
            <a:r>
              <a:rPr lang="en-US" altLang="en-US" sz="1400" i="1" dirty="0"/>
              <a:t> Evidence &amp; Policy: A Journal of Research, Debate and Practice</a:t>
            </a:r>
            <a:r>
              <a:rPr lang="en-US" altLang="en-US" sz="1400" dirty="0"/>
              <a:t>, 9(1), 97-112.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4213" y="123826"/>
            <a:ext cx="10121788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needed for a well-supported effectiveness (impact) prediction?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0447" y="3933825"/>
            <a:ext cx="458788" cy="184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80373" y="3933825"/>
            <a:ext cx="460375" cy="184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59822" y="3933825"/>
            <a:ext cx="458788" cy="184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24986" y="3933825"/>
            <a:ext cx="458787" cy="184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74273" y="3933825"/>
            <a:ext cx="460375" cy="184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17223" y="3933825"/>
            <a:ext cx="460375" cy="184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56998" y="3940175"/>
            <a:ext cx="460375" cy="1839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47561" y="3925888"/>
            <a:ext cx="979487" cy="8397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It can play the same role as there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47561" y="4903787"/>
            <a:ext cx="979487" cy="8763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14361" y="3911600"/>
            <a:ext cx="1392237" cy="868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It plays a positive causal role there (and there)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113929" y="4904400"/>
            <a:ext cx="459851" cy="8759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STUDY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10448" y="1568450"/>
            <a:ext cx="7312025" cy="9191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</a:rPr>
              <a:t>It will play a positive causal role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10448" y="2692400"/>
            <a:ext cx="2473325" cy="8175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The support factors for it are w,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z</a:t>
            </a:r>
            <a:endParaRPr lang="en-US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74272" y="2692400"/>
            <a:ext cx="1943100" cy="8175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We have w,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here</a:t>
            </a:r>
            <a:endParaRPr lang="en-US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47560" y="2692400"/>
            <a:ext cx="2474912" cy="8175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It can play a positive causal role here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704269" y="4896211"/>
            <a:ext cx="307451" cy="8759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RCT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180366" y="4896211"/>
            <a:ext cx="253947" cy="8759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RCT</a:t>
            </a:r>
          </a:p>
        </p:txBody>
      </p:sp>
      <p:sp>
        <p:nvSpPr>
          <p:cNvPr id="32788" name="TextBox 25"/>
          <p:cNvSpPr txBox="1">
            <a:spLocks noChangeArrowheads="1"/>
          </p:cNvSpPr>
          <p:nvPr/>
        </p:nvSpPr>
        <p:spPr bwMode="auto">
          <a:xfrm>
            <a:off x="562748" y="6334125"/>
            <a:ext cx="860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/>
              <a:t>Source: Cartwright, N. (2013). Knowing what we are talking about: why evidence doesn't always travel.</a:t>
            </a:r>
            <a:r>
              <a:rPr lang="en-US" altLang="en-US" sz="1400" i="1"/>
              <a:t> Evidence &amp; Policy: A Journal of Research, Debate and Practice</a:t>
            </a:r>
            <a:r>
              <a:rPr lang="en-US" altLang="en-US" sz="1400"/>
              <a:t>, 9(1), 97-112.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6" y="1230870"/>
            <a:ext cx="91440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140043" y="0"/>
            <a:ext cx="89957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We Underestimate the Role of Volition Among </a:t>
            </a:r>
            <a:r>
              <a:rPr lang="en-US" altLang="en-US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Impactees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and their Own Heuristics </a:t>
            </a:r>
            <a:endParaRPr lang="en-US" alt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767" y="3048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Capacity = 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Demand and Supply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Who is asking for the evidence?</a:t>
            </a:r>
          </a:p>
          <a:p>
            <a:r>
              <a:rPr lang="en-US" sz="2000" dirty="0" smtClean="0"/>
              <a:t>How clear is the understanding between providers and requestors on what sort of data (evidence) is needed?</a:t>
            </a:r>
          </a:p>
          <a:p>
            <a:r>
              <a:rPr lang="en-US" sz="2000" dirty="0" smtClean="0"/>
              <a:t>Are there sufficient resources to respond to demand for data?</a:t>
            </a:r>
          </a:p>
          <a:p>
            <a:r>
              <a:rPr lang="en-US" sz="2000" dirty="0" smtClean="0"/>
              <a:t>What about the lack of interaction and synergies among the different potential providers of evidence - such as at the U.S. federal level GPRA/GPRAMA reporting staff, internal evaluation staff, external evaluation contractors, SBST, data.gov teams, etc.!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18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48126"/>
            <a:ext cx="8596313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Promising Practices from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Obama Administration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742258"/>
              </p:ext>
            </p:extLst>
          </p:nvPr>
        </p:nvGraphicFramePr>
        <p:xfrm>
          <a:off x="1433795" y="1674026"/>
          <a:ext cx="60960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Promising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Affects Supply or Demand?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Needed Support Factors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Knowledge Brokers, e.g., Chief Evaluation Officers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Both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Brokers have technical expertise, interpersonal skills, and contextual wisdom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Learning Agendas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Demand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Strong leadership backing and encouragement to be innovative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Quarterly Reviews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Credible data, stress on learning, no punitive actions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Strategic Reviews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Encouragement to be innovative, stress on learning not accountability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15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1671" y="281872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simple framework….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19CA-B4DF-41F3-9F5B-ABC5197C2B1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028245404"/>
              </p:ext>
            </p:extLst>
          </p:nvPr>
        </p:nvGraphicFramePr>
        <p:xfrm>
          <a:off x="713785" y="778184"/>
          <a:ext cx="7543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78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to Address Today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159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might the American Evaluation Association and its affiliates help strengthen evaluation capacity in local nonprofit service providers?</a:t>
            </a:r>
          </a:p>
          <a:p>
            <a:r>
              <a:rPr lang="en-US" sz="2800" dirty="0" smtClean="0"/>
              <a:t>How might local nonprofit service providers access other resources to help them strengthen capacity?</a:t>
            </a:r>
          </a:p>
          <a:p>
            <a:r>
              <a:rPr lang="en-US" sz="2800" dirty="0" smtClean="0"/>
              <a:t>Why is the demand to supply evidence so prevalent?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19CA-B4DF-41F3-9F5B-ABC5197C2B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941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Evaluation Capacity = 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Demand and Supply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Consider who is asking for the data/evidence and </a:t>
            </a:r>
            <a:r>
              <a:rPr lang="en-US" sz="2400" b="1" dirty="0" smtClean="0"/>
              <a:t>who</a:t>
            </a:r>
            <a:r>
              <a:rPr lang="en-US" sz="2400" dirty="0" smtClean="0"/>
              <a:t> might use the information provided and </a:t>
            </a:r>
            <a:r>
              <a:rPr lang="en-US" sz="2400" b="1" dirty="0" smtClean="0"/>
              <a:t>how and when</a:t>
            </a:r>
            <a:r>
              <a:rPr lang="en-US" sz="2400" dirty="0" smtClean="0"/>
              <a:t> they may use it</a:t>
            </a:r>
          </a:p>
          <a:p>
            <a:r>
              <a:rPr lang="en-US" sz="2400" dirty="0" smtClean="0"/>
              <a:t>Probe the extent to which there is a clear understanding between providers and requestors for what sorts of evidence is needed, e.g., brokering</a:t>
            </a:r>
          </a:p>
          <a:p>
            <a:r>
              <a:rPr lang="en-US" sz="2400" dirty="0" smtClean="0"/>
              <a:t>Assess whether or not sufficient resources are available to meet demand</a:t>
            </a:r>
          </a:p>
          <a:p>
            <a:r>
              <a:rPr lang="en-US" sz="2400" dirty="0" smtClean="0"/>
              <a:t>Address the lack of interaction and facilitate synergies among the different potential providers of evidence - such as monitoring and reporting staff, internal evaluation staff, external evaluation contractors, etc.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19CA-B4DF-41F3-9F5B-ABC5197C2B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8688" y="265688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Evaluation-Receptive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Organizational Cultures? 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2732" y="9906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Engage in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self-reflection &amp; self-examination</a:t>
            </a:r>
          </a:p>
          <a:p>
            <a:pPr lvl="1"/>
            <a:r>
              <a:rPr lang="en-US" sz="2600" dirty="0"/>
              <a:t>Deliberately </a:t>
            </a:r>
            <a:r>
              <a:rPr lang="en-US" sz="2600" b="1" dirty="0"/>
              <a:t>seek evidence </a:t>
            </a:r>
            <a:r>
              <a:rPr lang="en-US" sz="2600" dirty="0"/>
              <a:t>on what it’s doing</a:t>
            </a:r>
          </a:p>
          <a:p>
            <a:pPr lvl="1"/>
            <a:r>
              <a:rPr lang="en-US" sz="2600" b="1" dirty="0"/>
              <a:t>Use results information </a:t>
            </a:r>
            <a:r>
              <a:rPr lang="en-US" sz="2600" dirty="0"/>
              <a:t>to challenge or support what it’s doing</a:t>
            </a:r>
          </a:p>
          <a:p>
            <a:pPr lvl="1"/>
            <a:r>
              <a:rPr lang="en-US" sz="2600" dirty="0"/>
              <a:t>Promote </a:t>
            </a:r>
            <a:r>
              <a:rPr lang="en-US" sz="2600" b="1" dirty="0"/>
              <a:t>candor</a:t>
            </a:r>
            <a:r>
              <a:rPr lang="en-US" sz="2600" dirty="0"/>
              <a:t>, challenge and </a:t>
            </a:r>
            <a:r>
              <a:rPr lang="en-US" sz="2600" b="1" dirty="0"/>
              <a:t>genuine dialogue</a:t>
            </a:r>
          </a:p>
          <a:p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Engage in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evidence-based learning</a:t>
            </a:r>
          </a:p>
          <a:p>
            <a:pPr lvl="1"/>
            <a:r>
              <a:rPr lang="en-US" sz="2600" dirty="0"/>
              <a:t>Make </a:t>
            </a:r>
            <a:r>
              <a:rPr lang="en-US" sz="2600" b="1" dirty="0"/>
              <a:t>time</a:t>
            </a:r>
            <a:r>
              <a:rPr lang="en-US" sz="2600" dirty="0"/>
              <a:t> to learn </a:t>
            </a:r>
          </a:p>
          <a:p>
            <a:pPr lvl="1"/>
            <a:r>
              <a:rPr lang="en-US" sz="2600" b="1" dirty="0"/>
              <a:t>Learn from mistakes </a:t>
            </a:r>
            <a:r>
              <a:rPr lang="en-US" sz="2600" dirty="0"/>
              <a:t>and failures</a:t>
            </a:r>
          </a:p>
          <a:p>
            <a:pPr lvl="1"/>
            <a:r>
              <a:rPr lang="en-US" sz="2600" dirty="0"/>
              <a:t>Encourage </a:t>
            </a:r>
            <a:r>
              <a:rPr lang="en-US" sz="2600" b="1" dirty="0"/>
              <a:t>knowledge sharing</a:t>
            </a:r>
          </a:p>
          <a:p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Encourage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experimentation and change</a:t>
            </a:r>
          </a:p>
          <a:p>
            <a:pPr lvl="1"/>
            <a:r>
              <a:rPr lang="en-US" sz="2600" dirty="0"/>
              <a:t>Support deliberate </a:t>
            </a:r>
            <a:r>
              <a:rPr lang="en-US" sz="2600" b="1" dirty="0"/>
              <a:t>risk-taking</a:t>
            </a:r>
          </a:p>
          <a:p>
            <a:pPr lvl="1"/>
            <a:r>
              <a:rPr lang="en-US" sz="2600" b="1" dirty="0"/>
              <a:t>Seek out new ways </a:t>
            </a:r>
            <a:r>
              <a:rPr lang="en-US" sz="2600" dirty="0"/>
              <a:t>of doing business</a:t>
            </a:r>
          </a:p>
          <a:p>
            <a:pPr lvl="1">
              <a:buNone/>
            </a:pPr>
            <a:r>
              <a:rPr lang="en-US" dirty="0" smtClean="0"/>
              <a:t>(See John Mayne</a:t>
            </a:r>
            <a:r>
              <a:rPr lang="en-US" dirty="0"/>
              <a:t>, </a:t>
            </a:r>
            <a:r>
              <a:rPr lang="en-US" dirty="0" smtClean="0"/>
              <a:t>2010)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19085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 To Strategic and Synergistic Use of Evaluation!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27577550"/>
              </p:ext>
            </p:extLst>
          </p:nvPr>
        </p:nvGraphicFramePr>
        <p:xfrm>
          <a:off x="784253" y="966124"/>
          <a:ext cx="7391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05" y="279205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Information Users Frame Pertinent Questions and then Match the Questions with the Appropriate Evaluation Approach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50773" y="3342112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Questions Relevant</a:t>
            </a:r>
          </a:p>
          <a:p>
            <a:pPr algn="ctr"/>
            <a:r>
              <a:rPr lang="en-US" sz="3600" dirty="0"/>
              <a:t> to Users 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198416" y="3522532"/>
            <a:ext cx="2514600" cy="882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99805" y="3363435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Evaluation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8186"/>
            <a:ext cx="9274002" cy="899993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 Evaluation Approach to Questions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943311"/>
              </p:ext>
            </p:extLst>
          </p:nvPr>
        </p:nvGraphicFramePr>
        <p:xfrm>
          <a:off x="134866" y="751635"/>
          <a:ext cx="10603264" cy="5870194"/>
        </p:xfrm>
        <a:graphic>
          <a:graphicData uri="http://schemas.openxmlformats.org/drawingml/2006/table">
            <a:tbl>
              <a:tblPr firstRow="1" firstCol="1" bandRow="1" bandCol="1">
                <a:tableStyleId>{BC89EF96-8CEA-46FF-86C4-4CE0E7609802}</a:tableStyleId>
              </a:tblPr>
              <a:tblGrid>
                <a:gridCol w="21214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8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128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4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Objective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95" marR="685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Illustrative Questions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95" marR="685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Possible Design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95" marR="6859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45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</a:t>
                      </a:r>
                      <a:r>
                        <a:rPr lang="en-US" sz="1600" dirty="0" smtClean="0">
                          <a:effectLst/>
                        </a:rPr>
                        <a:t>1:  Describe  program </a:t>
                      </a:r>
                      <a:r>
                        <a:rPr lang="en-US" sz="1600" smtClean="0">
                          <a:effectLst/>
                        </a:rPr>
                        <a:t/>
                      </a:r>
                      <a:br>
                        <a:rPr lang="en-US" sz="1600" smtClean="0">
                          <a:effectLst/>
                        </a:rPr>
                      </a:br>
                      <a:r>
                        <a:rPr lang="en-US" sz="1600" smtClean="0">
                          <a:effectLst/>
                        </a:rPr>
                        <a:t>activities 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95" marR="68595" marT="0" marB="0"/>
                </a:tc>
                <a:tc>
                  <a:txBody>
                    <a:bodyPr/>
                    <a:lstStyle/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 smtClean="0">
                          <a:effectLst/>
                        </a:rPr>
                        <a:t>How </a:t>
                      </a:r>
                      <a:r>
                        <a:rPr lang="en-US" sz="1300" dirty="0">
                          <a:effectLst/>
                        </a:rPr>
                        <a:t>extensive and costly are the </a:t>
                      </a:r>
                      <a:r>
                        <a:rPr lang="en-US" sz="1300" dirty="0" smtClean="0">
                          <a:effectLst/>
                        </a:rPr>
                        <a:t>program activities?</a:t>
                      </a:r>
                      <a:endParaRPr lang="en-US" sz="1300" dirty="0">
                        <a:effectLst/>
                      </a:endParaRP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</a:rPr>
                        <a:t>How do implementation efforts vary across </a:t>
                      </a:r>
                      <a:r>
                        <a:rPr lang="en-US" sz="1300" dirty="0" smtClean="0">
                          <a:effectLst/>
                        </a:rPr>
                        <a:t>sites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smtClean="0">
                          <a:effectLst/>
                        </a:rPr>
                        <a:t>beneficiaries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smtClean="0">
                          <a:effectLst/>
                        </a:rPr>
                        <a:t>regions</a:t>
                      </a:r>
                      <a:r>
                        <a:rPr lang="en-US" sz="1300" dirty="0">
                          <a:effectLst/>
                        </a:rPr>
                        <a:t>?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</a:rPr>
                        <a:t>Has the </a:t>
                      </a:r>
                      <a:r>
                        <a:rPr lang="en-US" sz="1300" dirty="0" smtClean="0">
                          <a:effectLst/>
                        </a:rPr>
                        <a:t> program </a:t>
                      </a:r>
                      <a:r>
                        <a:rPr lang="en-US" sz="1300" dirty="0">
                          <a:effectLst/>
                        </a:rPr>
                        <a:t>been implemented sufficiently to be evaluated?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95" marR="68595" marT="0" marB="0"/>
                </a:tc>
                <a:tc>
                  <a:txBody>
                    <a:bodyPr/>
                    <a:lstStyle/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Monitoring</a:t>
                      </a:r>
                      <a:endParaRPr lang="en-US" sz="1400" dirty="0">
                        <a:effectLst/>
                      </a:endParaRP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Exploratory Evaluations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Evaluability Assessments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Multiple Case Studies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95" marR="6859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1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#2:  Probe  targeting &amp; implementation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 smtClean="0">
                          <a:effectLst/>
                        </a:rPr>
                        <a:t>How closely are the protocols implemented with fidelity to the original design?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 smtClean="0">
                          <a:effectLst/>
                        </a:rPr>
                        <a:t>What key contextual factors are likely to </a:t>
                      </a:r>
                      <a:r>
                        <a:rPr lang="en-US" sz="1300" smtClean="0">
                          <a:effectLst/>
                        </a:rPr>
                        <a:t>affect achievement of </a:t>
                      </a:r>
                      <a:r>
                        <a:rPr lang="en-US" sz="1300" dirty="0" smtClean="0">
                          <a:effectLst/>
                        </a:rPr>
                        <a:t>intended outcomes?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smtClean="0">
                          <a:effectLst/>
                        </a:rPr>
                        <a:t>How </a:t>
                      </a:r>
                      <a:r>
                        <a:rPr lang="en-US" sz="1300" dirty="0" smtClean="0">
                          <a:effectLst/>
                        </a:rPr>
                        <a:t>do contextual constraints affect the implementation  of a intervention?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 smtClean="0">
                          <a:effectLst/>
                        </a:rPr>
                        <a:t>How does a  new intervention interact with other potential solutions to recognized problems?</a:t>
                      </a:r>
                    </a:p>
                  </a:txBody>
                  <a:tcPr marL="68576" marR="6857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Multiple Case Studies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en-US" sz="1400" b="0" dirty="0" smtClean="0">
                          <a:effectLst/>
                        </a:rPr>
                        <a:t>Implementation or Process evaluations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Performance Audits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Compliance Audits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Problem-Driven Iterative Adaptation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#3:  Measure  the impact  of policies &amp; programs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171450" marR="0" lvl="0" indent="-1143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300" dirty="0" smtClean="0">
                          <a:effectLst/>
                        </a:rPr>
                        <a:t>What are the average effects across different implementations of the intervention?</a:t>
                      </a:r>
                      <a:endParaRPr lang="en-US" sz="1300" dirty="0" smtClean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 smtClean="0">
                          <a:effectLst/>
                        </a:rPr>
                        <a:t>Has implementation of the program or policy produced results consistent with its design (espoused purpose)?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00" dirty="0" smtClean="0">
                          <a:effectLst/>
                        </a:rPr>
                        <a:t>Is the implementation strategy more (or less) effective in relation to its costs?</a:t>
                      </a: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50" b="0" dirty="0" smtClean="0">
                          <a:effectLst/>
                        </a:rPr>
                        <a:t>Experimental  Designs/RCTs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50" b="0" dirty="0" smtClean="0">
                          <a:effectLst/>
                        </a:rPr>
                        <a:t>Non-experimental Designs: </a:t>
                      </a:r>
                      <a:r>
                        <a:rPr lang="en-US" sz="1200" b="0" dirty="0" smtClean="0">
                          <a:effectLst/>
                        </a:rPr>
                        <a:t>Difference-in-difference,</a:t>
                      </a:r>
                      <a:r>
                        <a:rPr lang="en-US" sz="1200" b="0" baseline="0" dirty="0" smtClean="0">
                          <a:effectLst/>
                        </a:rPr>
                        <a:t> </a:t>
                      </a:r>
                      <a:r>
                        <a:rPr lang="en-US" sz="1200" b="0" dirty="0" smtClean="0">
                          <a:effectLst/>
                        </a:rPr>
                        <a:t>Propensity score matching,</a:t>
                      </a:r>
                      <a:r>
                        <a:rPr lang="en-US" sz="1200" b="0" baseline="0" dirty="0" smtClean="0">
                          <a:effectLst/>
                        </a:rPr>
                        <a:t> etc.</a:t>
                      </a:r>
                      <a:endParaRPr lang="en-US" sz="1200" b="0" dirty="0" smtClean="0">
                        <a:effectLst/>
                      </a:endParaRP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50" dirty="0" smtClean="0">
                          <a:effectLst/>
                        </a:rPr>
                        <a:t>Cost-effectiveness &amp; Benefit Cost Analysis</a:t>
                      </a:r>
                    </a:p>
                    <a:p>
                      <a:pPr marL="171450" marR="0" lvl="0" indent="-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350" dirty="0" smtClean="0">
                          <a:effectLst/>
                        </a:rPr>
                        <a:t>Systematic Reviews &amp; Meta-Analyses</a:t>
                      </a: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0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#4 :  Explain how/ why programs &amp; policies produce (un)intended effects</a:t>
                      </a:r>
                      <a:endParaRPr lang="en-US" sz="1200" dirty="0" smtClean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169863" marR="0" lvl="0" indent="-11112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 smtClean="0">
                          <a:effectLst/>
                        </a:rPr>
                        <a:t>How/why did the program have the intended effects?</a:t>
                      </a:r>
                    </a:p>
                    <a:p>
                      <a:pPr marL="169863" marR="0" lvl="0" indent="-11112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 smtClean="0">
                          <a:effectLst/>
                        </a:rPr>
                        <a:t>To what extent has implementation of the program had important unanticipated negative spillover effects?</a:t>
                      </a:r>
                    </a:p>
                    <a:p>
                      <a:pPr marL="169863" marR="0" lvl="0" indent="-11112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 smtClean="0">
                          <a:effectLst/>
                        </a:rPr>
                        <a:t>How likely is it that the program will have similar effects in other communities or  in the future?</a:t>
                      </a:r>
                    </a:p>
                  </a:txBody>
                  <a:tcPr marL="68576" marR="6857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-1111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b="0" dirty="0" smtClean="0">
                          <a:effectLst/>
                        </a:rPr>
                        <a:t>Impact Pathways and Process tracing</a:t>
                      </a:r>
                    </a:p>
                    <a:p>
                      <a:pPr marL="169863" marR="0" lvl="0" indent="-1111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System dynamics</a:t>
                      </a:r>
                    </a:p>
                    <a:p>
                      <a:pPr marL="169863" marR="0" lvl="0" indent="-1111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Configurational analysis,</a:t>
                      </a:r>
                      <a:endParaRPr lang="en-US" sz="1400" dirty="0" smtClean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19CA-B4DF-41F3-9F5B-ABC5197C2B1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17" y="706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References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49" y="793020"/>
            <a:ext cx="9841264" cy="4525963"/>
          </a:xfrm>
        </p:spPr>
        <p:txBody>
          <a:bodyPr>
            <a:noAutofit/>
          </a:bodyPr>
          <a:lstStyle/>
          <a:p>
            <a:pPr lvl="0"/>
            <a:r>
              <a:rPr lang="en-US" altLang="en-US" dirty="0" err="1">
                <a:ea typeface="Times New Roman" panose="02020603050405020304" pitchFamily="18" charset="0"/>
                <a:cs typeface="Arial" panose="020B0604020202020204" pitchFamily="34" charset="0"/>
              </a:rPr>
              <a:t>Dahler</a:t>
            </a:r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-Larsen, Peter.  2012. </a:t>
            </a:r>
            <a:r>
              <a:rPr lang="en-US" altLang="en-US" i="1" dirty="0">
                <a:ea typeface="Times New Roman" panose="02020603050405020304" pitchFamily="18" charset="0"/>
                <a:cs typeface="Arial" panose="020B0604020202020204" pitchFamily="34" charset="0"/>
              </a:rPr>
              <a:t>The Evaluation Society</a:t>
            </a:r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. Stanford University Press.</a:t>
            </a:r>
            <a:endParaRPr lang="en-US" altLang="en-US" dirty="0"/>
          </a:p>
          <a:p>
            <a:r>
              <a:rPr lang="en-US" dirty="0"/>
              <a:t>Donaldson, S., C. Christie, and M. Mark (editors) 2015. </a:t>
            </a:r>
            <a:r>
              <a:rPr lang="en-US" i="1" dirty="0"/>
              <a:t>Credible and Actionable Evidence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Edition. Sage. </a:t>
            </a:r>
          </a:p>
          <a:p>
            <a:r>
              <a:rPr lang="en-US" dirty="0"/>
              <a:t>Head, B. 2015. “Toward More “Evidence-Informed” Policy Making?” </a:t>
            </a:r>
            <a:r>
              <a:rPr lang="en-US" i="1" dirty="0"/>
              <a:t>Public Administration Review</a:t>
            </a:r>
            <a:r>
              <a:rPr lang="en-US" dirty="0"/>
              <a:t>. Vol.76, Issue 3, pp. 472-484.</a:t>
            </a:r>
          </a:p>
          <a:p>
            <a:r>
              <a:rPr lang="en-US" dirty="0" err="1"/>
              <a:t>Kahneman</a:t>
            </a:r>
            <a:r>
              <a:rPr lang="en-US" dirty="0"/>
              <a:t>, D. 2011. </a:t>
            </a:r>
            <a:r>
              <a:rPr lang="en-US" i="1" dirty="0"/>
              <a:t>Thinking, Fast and Slow</a:t>
            </a:r>
            <a:r>
              <a:rPr lang="en-US" dirty="0"/>
              <a:t>. Farrar, Straus and Giroux Publishers.</a:t>
            </a:r>
          </a:p>
          <a:p>
            <a:r>
              <a:rPr lang="en-US" dirty="0"/>
              <a:t>Mayne, J. 2010. “Building an evaluative culture: The key to effective evaluation and results management.” </a:t>
            </a:r>
            <a:r>
              <a:rPr lang="en-US" i="1" dirty="0"/>
              <a:t>Canadian Journal of Program Evaluation</a:t>
            </a:r>
            <a:r>
              <a:rPr lang="en-US" dirty="0"/>
              <a:t>, 24(2), 1-30.</a:t>
            </a:r>
          </a:p>
          <a:p>
            <a:r>
              <a:rPr lang="en-US" dirty="0"/>
              <a:t>Newcomer, K. and C. Brass. 2O16. “Forging a Strategic and Comprehensive Approach to Evaluation within Public and Nonprofit Organizations:  Integrating Measurement and Analytics within Evaluation.” </a:t>
            </a:r>
            <a:r>
              <a:rPr lang="en-US" i="1" dirty="0"/>
              <a:t>American Journal of Evaluation</a:t>
            </a:r>
            <a:r>
              <a:rPr lang="en-US" dirty="0"/>
              <a:t>, Vol. 37 (1), 80-99.</a:t>
            </a:r>
          </a:p>
          <a:p>
            <a:r>
              <a:rPr lang="en-US" dirty="0" err="1"/>
              <a:t>Olejniczak</a:t>
            </a:r>
            <a:r>
              <a:rPr lang="en-US" dirty="0"/>
              <a:t>, K., E. Raimondo, and T. </a:t>
            </a:r>
            <a:r>
              <a:rPr lang="en-US" dirty="0" err="1"/>
              <a:t>Kupiec</a:t>
            </a:r>
            <a:r>
              <a:rPr lang="en-US" dirty="0"/>
              <a:t>. 2016. “Evaluation units as knowledge brokers: Testing and calibrating an innovative framework.” </a:t>
            </a:r>
            <a:r>
              <a:rPr lang="en-US" i="1" dirty="0"/>
              <a:t>Evaluation</a:t>
            </a:r>
            <a:r>
              <a:rPr lang="en-US" dirty="0"/>
              <a:t>, Volume 22 (2)., 168-189.</a:t>
            </a:r>
          </a:p>
          <a:p>
            <a:r>
              <a:rPr lang="en-US" dirty="0" err="1"/>
              <a:t>Sunstein</a:t>
            </a:r>
            <a:r>
              <a:rPr lang="en-US" dirty="0"/>
              <a:t>. C. and R. Hastie. 2015. </a:t>
            </a:r>
            <a:r>
              <a:rPr lang="en-US" i="1" dirty="0"/>
              <a:t>Wiser: Getting Beyond Groupthink to Make Groups Smarter</a:t>
            </a:r>
            <a:r>
              <a:rPr lang="en-US" dirty="0"/>
              <a:t>. Harvard Business Review Press.</a:t>
            </a:r>
          </a:p>
          <a:p>
            <a:r>
              <a:rPr lang="en-US" dirty="0"/>
              <a:t>World Bank Group</a:t>
            </a:r>
            <a:r>
              <a:rPr lang="en-US" i="1" dirty="0"/>
              <a:t>. Mind, Society and Behavior</a:t>
            </a:r>
            <a:r>
              <a:rPr lang="en-US" dirty="0"/>
              <a:t>.  2015.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 </a:t>
            </a:r>
            <a:endParaRPr lang="en-US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8389" y="21605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I can be reached at  newcomer@gwu.edu</a:t>
            </a:r>
            <a:endParaRPr lang="en-US" sz="3200" dirty="0"/>
          </a:p>
        </p:txBody>
      </p:sp>
      <p:pic>
        <p:nvPicPr>
          <p:cNvPr id="32773" name="Picture 7" descr="C:\Users\KNEWCO~1\AppData\Local\Temp\gw_sch_tspppa_full_4cp_pos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768" y="4912281"/>
            <a:ext cx="29718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19CA-B4DF-41F3-9F5B-ABC5197C2B1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69535"/>
              </p:ext>
            </p:extLst>
          </p:nvPr>
        </p:nvGraphicFramePr>
        <p:xfrm>
          <a:off x="737939" y="1535543"/>
          <a:ext cx="11133218" cy="538823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535192"/>
                <a:gridCol w="3799013"/>
                <a:gridCol w="3799013"/>
              </a:tblGrid>
              <a:tr h="3386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0" spc="1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800" spc="3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How </a:t>
                      </a:r>
                      <a:r>
                        <a:rPr lang="en-US" sz="2400" kern="1800" spc="3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AEA </a:t>
                      </a:r>
                      <a:r>
                        <a:rPr lang="en-US" sz="2400" kern="1800" spc="3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can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800" spc="3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800" spc="3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2400" kern="1800" spc="3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strengthen the:</a:t>
                      </a:r>
                      <a:endParaRPr lang="en-US" sz="2400" kern="1800" spc="3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Within: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AEA and the United States</a:t>
                      </a:r>
                      <a:endParaRPr lang="en-US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 Narrow" pitchFamily="34" charset="0"/>
                        </a:rPr>
                        <a:t>Other Voluntary Organizations of Public Evaluation(VOPEs) in </a:t>
                      </a: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Other Countries</a:t>
                      </a:r>
                      <a:endParaRPr lang="en-US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19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Enabling Environment</a:t>
                      </a: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5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90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Institutional Capacities</a:t>
                      </a: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5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90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Individual Capacities</a:t>
                      </a: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5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06500" y="0"/>
            <a:ext cx="10972800" cy="639763"/>
          </a:xfrm>
          <a:prstGeom prst="rect">
            <a:avLst/>
          </a:prstGeom>
        </p:spPr>
        <p:txBody>
          <a:bodyPr lIns="121917" tIns="60958" rIns="121917" bIns="60958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AEA’s Participation in the International Evaluation Agenda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96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37939" y="1535543"/>
          <a:ext cx="11133218" cy="564472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535192"/>
                <a:gridCol w="3799013"/>
                <a:gridCol w="3799013"/>
              </a:tblGrid>
              <a:tr h="3386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0" spc="1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800" spc="3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How </a:t>
                      </a:r>
                      <a:r>
                        <a:rPr lang="en-US" sz="2400" kern="1800" spc="3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AEA </a:t>
                      </a:r>
                      <a:r>
                        <a:rPr lang="en-US" sz="2400" kern="1800" spc="3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can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800" spc="3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800" spc="3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2400" kern="1800" spc="3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strengthen the:</a:t>
                      </a:r>
                      <a:endParaRPr lang="en-US" sz="2400" kern="1800" spc="3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Within: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AEA and the United States</a:t>
                      </a:r>
                      <a:endParaRPr lang="en-US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Arial Narrow" pitchFamily="34" charset="0"/>
                        </a:rPr>
                        <a:t>Other </a:t>
                      </a:r>
                      <a:r>
                        <a:rPr lang="en-US" sz="2400" dirty="0">
                          <a:effectLst/>
                          <a:latin typeface="Arial Narrow" pitchFamily="34" charset="0"/>
                        </a:rPr>
                        <a:t>VOPEs and Other Countries</a:t>
                      </a:r>
                      <a:endParaRPr lang="en-US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02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Enabling Environment</a:t>
                      </a: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500" dirty="0" smtClean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500" dirty="0" smtClean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200"/>
                        <a:buFont typeface="Wingdings" panose="05000000000000000000" pitchFamily="2" charset="2"/>
                        <a:buChar char=""/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200"/>
                        <a:buFont typeface="Wingdings" panose="05000000000000000000" pitchFamily="2" charset="2"/>
                        <a:buChar char=""/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231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Institutional Capacities</a:t>
                      </a: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7200"/>
                        <a:buFont typeface="Wingdings" panose="05000000000000000000" pitchFamily="2" charset="2"/>
                        <a:buChar char="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200"/>
                        <a:buFont typeface="Wingdings" panose="05000000000000000000" pitchFamily="2" charset="2"/>
                        <a:buChar char=""/>
                      </a:pPr>
                      <a:endParaRPr lang="en-US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200"/>
                        <a:buFont typeface="Wingdings" panose="05000000000000000000" pitchFamily="2" charset="2"/>
                        <a:buChar char=""/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470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Individual Capacities</a:t>
                      </a:r>
                      <a:endParaRPr lang="en-US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200"/>
                        <a:buFont typeface="Wingdings" panose="05000000000000000000" pitchFamily="2" charset="2"/>
                        <a:buChar char=""/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7200"/>
                        <a:buFont typeface="Wingdings" panose="05000000000000000000" pitchFamily="2" charset="2"/>
                        <a:buChar char="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20" marR="23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06500" y="396081"/>
            <a:ext cx="10972800" cy="63976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5333" dirty="0">
                <a:solidFill>
                  <a:prstClr val="black"/>
                </a:solidFill>
              </a:rPr>
              <a:t>AEA Will Support All Six Areas</a:t>
            </a:r>
          </a:p>
        </p:txBody>
      </p:sp>
    </p:spTree>
    <p:extLst>
      <p:ext uri="{BB962C8B-B14F-4D97-AF65-F5344CB8AC3E}">
        <p14:creationId xmlns:p14="http://schemas.microsoft.com/office/powerpoint/2010/main" val="35502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00" y="396081"/>
            <a:ext cx="10972800" cy="63976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Specific Actions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41087176"/>
              </p:ext>
            </p:extLst>
          </p:nvPr>
        </p:nvGraphicFramePr>
        <p:xfrm>
          <a:off x="455427" y="1579316"/>
          <a:ext cx="11445422" cy="481170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48277"/>
                <a:gridCol w="4229693"/>
                <a:gridCol w="4567452"/>
              </a:tblGrid>
              <a:tr h="650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AEA will work to strengthen the:</a:t>
                      </a:r>
                      <a:endParaRPr lang="en-US" sz="2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Within AEA and the United States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2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Within Other VOPEs and Other Countries</a:t>
                      </a:r>
                      <a:endParaRPr lang="en-US" sz="2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55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Enabling Environment</a:t>
                      </a: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9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1.</a:t>
                      </a:r>
                      <a:r>
                        <a:rPr lang="en-US" sz="19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19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Ask </a:t>
                      </a:r>
                      <a:r>
                        <a:rPr lang="en-US" sz="19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 Evaluation Policy Task Force (EPTF) to identify 1-2 key gaps in federal legislation, regulations, or practices, then work to correct those gaps</a:t>
                      </a:r>
                      <a:endParaRPr lang="en-US" sz="19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9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6. Find </a:t>
                      </a:r>
                      <a:r>
                        <a:rPr lang="en-US" sz="19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ways to learn systematically from other VOPEs around the world how they are strengthening their own enabling environments    </a:t>
                      </a:r>
                      <a:endParaRPr lang="en-US" sz="19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Institutional </a:t>
                      </a:r>
                      <a:r>
                        <a:rPr lang="en-US" sz="2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Capacities</a:t>
                      </a: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9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 Work </a:t>
                      </a:r>
                      <a:r>
                        <a:rPr lang="en-US" sz="19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 strengthen the demand for evaluation within governments at all levels of government, the private sector, nonprofits, and foundations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9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9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 Use </a:t>
                      </a:r>
                      <a:r>
                        <a:rPr lang="en-US" sz="19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Federal Executive Institute and other courses to train incoming federal-level political officers and SES candidates and leaders in evaluation   </a:t>
                      </a:r>
                      <a:endParaRPr lang="en-US" sz="19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9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7. Identify </a:t>
                      </a:r>
                      <a:r>
                        <a:rPr lang="en-US" sz="19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emerging VOPEs in other parts of the world, and use AEA, Local Affiliates, and/or TIGs  to twin/mentor their development   </a:t>
                      </a:r>
                      <a:r>
                        <a:rPr lang="en-US" sz="19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(IPP Program)</a:t>
                      </a:r>
                      <a:endParaRPr lang="en-US" sz="19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696481"/>
              </p:ext>
            </p:extLst>
          </p:nvPr>
        </p:nvGraphicFramePr>
        <p:xfrm>
          <a:off x="0" y="97971"/>
          <a:ext cx="11445423" cy="676002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48277"/>
                <a:gridCol w="3420427"/>
                <a:gridCol w="5376719"/>
              </a:tblGrid>
              <a:tr h="6760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Individual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Capacities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 Offer </a:t>
                      </a: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relevant international topics to be featured in AEA’s e-studies programs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 Expand </a:t>
                      </a: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in-person training opportunities beyond the conference and summer training institute, including online courses   </a:t>
                      </a:r>
                      <a:endParaRPr lang="en-US" sz="2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8. Waive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 conference and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workshop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fees for any developing country evaluator awarded conference travel funds by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EvalPartners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 Solicit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webinar speakers from outside the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USA. Offer relevant topics to be featured in AEA’s e-studies programs (increase access by offering at different times to accommodate time zones)   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 Step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up the marketing for the Silent Auction, including recruiting more corporate donations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11. Match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 travel funds raised during the Silent Auction, doubling the number of evaluators from developing countries AEA supports   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12. Offer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access to AEA online services to selected evaluators outside the USA (price/promotion to be determined by management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13. Continue to explore other ways AEA can promote the Global Evaluation Agenda 2016-2020 in general and partnerships with other VOPEs around the world in particular.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063" marR="63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715" y="272143"/>
            <a:ext cx="10972800" cy="63976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Resources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American Evaluation Association – on-line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Local American Evaluation Association Affiliates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Local Colleges and Universities – in Schools or Departments of Education, or Public Administration or Public Policy Departments or Schools (especially programs that have required capstones!)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Betterevaluation.org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Innonet.org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1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“Evidence-based </a:t>
            </a:r>
            <a:r>
              <a:rPr lang="en-US" alt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Policy” </a:t>
            </a:r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“Evidence-Based Policy” is a Mantra affecting governmental decision-makers, foundations, nonprofit boards, intermediaries and --- evaluation practice!</a:t>
            </a:r>
          </a:p>
          <a:p>
            <a:r>
              <a:rPr lang="en-US" sz="2800" dirty="0" smtClean="0"/>
              <a:t>Myth or reality?</a:t>
            </a:r>
          </a:p>
          <a:p>
            <a:r>
              <a:rPr lang="en-US" sz="2800" dirty="0" smtClean="0"/>
              <a:t>Advantages and disadvantages for evaluators and nonprofit service providers? Meeting expectations!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4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75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Contrasting Views about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Evidence-Based Policy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31775"/>
              </p:ext>
            </p:extLst>
          </p:nvPr>
        </p:nvGraphicFramePr>
        <p:xfrm>
          <a:off x="621675" y="1476776"/>
          <a:ext cx="8596312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Fixed Mindset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Mindset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We need to collect data to test if programs  work or do not work.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We need to learn which program mechanisms work for whom, where and under what circumstances.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Policy should be made at the top and based on evidence.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Policy is “made” through implementation processes at multiple levels by multiple actors with different types of data available to them.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Program impact can be measured precisely.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Measuring program impact is difficult as programs and </a:t>
                      </a:r>
                      <a:r>
                        <a:rPr lang="en-US" sz="1400" dirty="0" err="1" smtClean="0"/>
                        <a:t>impactees</a:t>
                      </a:r>
                      <a:r>
                        <a:rPr lang="en-US" sz="1400" dirty="0" smtClean="0"/>
                        <a:t> change and evolve.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Random Control Trials (RCTs) are the gold standard for research and evaluation design.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Research designs must be matched to answer the question raised; RCTs are appropriate for certain impact questions.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 Proven program models can be replicated successfully in multiple locations as long as they are implemented with fidelity to the original design.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 Program mechanisms may be replicated successfully in multiple locations as long as they are adapted to meet local conditions.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 Benefit-cost analysis should be used to compare social programs.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 Benefit-cost analysis is difficult to use to compare social programs given the challenge of costing out benefits, especially those accruing  over time.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416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C1717C8E9CB24491522A76ACCF9A38" ma:contentTypeVersion="12" ma:contentTypeDescription="Create a new document." ma:contentTypeScope="" ma:versionID="03554294ed037518c36289324f5ab086">
  <xsd:schema xmlns:xsd="http://www.w3.org/2001/XMLSchema" xmlns:xs="http://www.w3.org/2001/XMLSchema" xmlns:p="http://schemas.microsoft.com/office/2006/metadata/properties" xmlns:ns2="13a15e20-4e7a-4322-bb6c-5a96038565a6" xmlns:ns3="f027cb57-fc85-454c-a7c8-a70a52c48383" targetNamespace="http://schemas.microsoft.com/office/2006/metadata/properties" ma:root="true" ma:fieldsID="731dffa3b6b6d78981a0a0772af5cc77" ns2:_="" ns3:_="">
    <xsd:import namespace="13a15e20-4e7a-4322-bb6c-5a96038565a6"/>
    <xsd:import namespace="f027cb57-fc85-454c-a7c8-a70a52c483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15e20-4e7a-4322-bb6c-5a9603856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7cb57-fc85-454c-a7c8-a70a52c4838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B889BC-C10A-4CC9-84B3-B0BBEA5C2D7A}"/>
</file>

<file path=customXml/itemProps2.xml><?xml version="1.0" encoding="utf-8"?>
<ds:datastoreItem xmlns:ds="http://schemas.openxmlformats.org/officeDocument/2006/customXml" ds:itemID="{465B7E84-9844-489F-A474-270A24D964F6}"/>
</file>

<file path=customXml/itemProps3.xml><?xml version="1.0" encoding="utf-8"?>
<ds:datastoreItem xmlns:ds="http://schemas.openxmlformats.org/officeDocument/2006/customXml" ds:itemID="{BF0A5061-4B23-432D-89AE-3782DA43146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2043</TotalTime>
  <Words>2071</Words>
  <Application>Microsoft Office PowerPoint</Application>
  <PresentationFormat>Widescreen</PresentationFormat>
  <Paragraphs>324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ＭＳ Ｐゴシック</vt:lpstr>
      <vt:lpstr>Arial</vt:lpstr>
      <vt:lpstr>Arial Narrow</vt:lpstr>
      <vt:lpstr>Calibri</vt:lpstr>
      <vt:lpstr>Cambria</vt:lpstr>
      <vt:lpstr>MS ??</vt:lpstr>
      <vt:lpstr>Symbol</vt:lpstr>
      <vt:lpstr>Times New Roman</vt:lpstr>
      <vt:lpstr>Trebuchet MS</vt:lpstr>
      <vt:lpstr>Wingdings</vt:lpstr>
      <vt:lpstr>Wingdings 3</vt:lpstr>
      <vt:lpstr>Facet</vt:lpstr>
      <vt:lpstr>  Accessing and Building  Local Evaluation Networks  </vt:lpstr>
      <vt:lpstr>Questions to Address Today</vt:lpstr>
      <vt:lpstr>PowerPoint Presentation</vt:lpstr>
      <vt:lpstr>PowerPoint Presentation</vt:lpstr>
      <vt:lpstr>13 Specific Actions</vt:lpstr>
      <vt:lpstr>PowerPoint Presentation</vt:lpstr>
      <vt:lpstr>Evaluation Resources</vt:lpstr>
      <vt:lpstr>“Evidence-based Policy”  </vt:lpstr>
      <vt:lpstr>Contrasting Views about  Evidence-Based Policy</vt:lpstr>
      <vt:lpstr>What are Challenges for Evidence to Inform Policymaking? </vt:lpstr>
      <vt:lpstr>What are the Opportunities for Evidence to Inform Decision-making? </vt:lpstr>
      <vt:lpstr>Why isn’t There Agreement About  the Quality of Evidence?</vt:lpstr>
      <vt:lpstr>We Underestimate the Evolving Sources of Complexity Affecting the Production of Relevant Evidence</vt:lpstr>
      <vt:lpstr>PowerPoint Presentation</vt:lpstr>
      <vt:lpstr>What is needed for a well-supported effectiveness (impact) prediction? </vt:lpstr>
      <vt:lpstr>PowerPoint Presentation</vt:lpstr>
      <vt:lpstr>Evaluation Capacity =  Both Demand and Supply</vt:lpstr>
      <vt:lpstr>Promising Practices from  the Obama Administration</vt:lpstr>
      <vt:lpstr>A simple framework….</vt:lpstr>
      <vt:lpstr>Remember Evaluation Capacity =  Both Demand and Supply</vt:lpstr>
      <vt:lpstr>What are Evaluation-Receptive  Organizational Cultures? </vt:lpstr>
      <vt:lpstr>Move To Strategic and Synergistic Use of Evaluation!</vt:lpstr>
      <vt:lpstr>Help Information Users Frame Pertinent Questions and then Match the Questions with the Appropriate Evaluation Approach</vt:lpstr>
      <vt:lpstr>Match Evaluation Approach to Questions</vt:lpstr>
      <vt:lpstr>Relevant References</vt:lpstr>
      <vt:lpstr>Thank You! 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Organizational and Political Landscape for Evidence-informed Decision Making in Government</dc:title>
  <dc:creator>Kristen X. Konopka</dc:creator>
  <cp:lastModifiedBy>Reynolds, Barbara</cp:lastModifiedBy>
  <cp:revision>57</cp:revision>
  <cp:lastPrinted>2016-11-06T01:43:59Z</cp:lastPrinted>
  <dcterms:created xsi:type="dcterms:W3CDTF">2016-08-03T14:03:19Z</dcterms:created>
  <dcterms:modified xsi:type="dcterms:W3CDTF">2016-11-21T15:37:48Z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0x01010074C1717C8E9CB24491522A76ACCF9A38</vt:lpwstr>
  </property>
</Properties>
</file>