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801" r:id="rId5"/>
    <p:sldMasterId id="2147483740" r:id="rId6"/>
  </p:sldMasterIdLst>
  <p:notesMasterIdLst>
    <p:notesMasterId r:id="rId27"/>
  </p:notesMasterIdLst>
  <p:handoutMasterIdLst>
    <p:handoutMasterId r:id="rId28"/>
  </p:handoutMasterIdLst>
  <p:sldIdLst>
    <p:sldId id="258" r:id="rId7"/>
    <p:sldId id="259" r:id="rId8"/>
    <p:sldId id="261" r:id="rId9"/>
    <p:sldId id="325" r:id="rId10"/>
    <p:sldId id="260" r:id="rId11"/>
    <p:sldId id="262" r:id="rId12"/>
    <p:sldId id="338" r:id="rId13"/>
    <p:sldId id="335" r:id="rId14"/>
    <p:sldId id="263" r:id="rId15"/>
    <p:sldId id="337" r:id="rId16"/>
    <p:sldId id="324" r:id="rId17"/>
    <p:sldId id="264" r:id="rId18"/>
    <p:sldId id="328" r:id="rId19"/>
    <p:sldId id="329" r:id="rId20"/>
    <p:sldId id="327" r:id="rId21"/>
    <p:sldId id="339" r:id="rId22"/>
    <p:sldId id="330" r:id="rId23"/>
    <p:sldId id="340" r:id="rId24"/>
    <p:sldId id="333" r:id="rId25"/>
    <p:sldId id="33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01351D-314E-6B68-733C-0ED68F420E75}" name="Shapiro, Danielle" initials="SD" userId="S::DShapiro@cns.gov::cb683da6-c59c-47df-8193-faf285a18805" providerId="AD"/>
  <p188:author id="{CC08474C-D7D6-2390-212A-CC396D31E464}" name="Delaney, Alexander" initials="DA" userId="S::adelaney@cns.gov::53495005-48cf-4c52-bad6-401117760317" providerId="AD"/>
  <p188:author id="{A565FA59-C4E1-E792-DB3A-C437557F4741}" name="Campion, John" initials="CJ" userId="S::JCampion@cns.gov::6f4b1a30-17a4-4d60-b682-b306b6072e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abazz, Salimah" initials="SS" lastIdx="2" clrIdx="0">
    <p:extLst>
      <p:ext uri="{19B8F6BF-5375-455C-9EA6-DF929625EA0E}">
        <p15:presenceInfo xmlns:p15="http://schemas.microsoft.com/office/powerpoint/2012/main" userId="S::SShabazz@cns.gov::fd9ab8f2-f87d-4f46-ba3a-9cdac3e46fb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92E90-E366-2726-DDA8-F53C87D027A3}" v="2" dt="2025-01-17T14:52:03.534"/>
    <p1510:client id="{F037AAA3-6DE7-4B08-A4EF-7DF427D7F8C7}" v="8" dt="2025-01-15T18:49:58.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ton, Marsheta" userId="S::mboyton@cns.gov::96588ec5-d7de-429e-9553-4960322bc79b" providerId="AD" clId="Web-{6E551FD1-0465-0D23-ADD6-F95F2F644872}"/>
    <pc:docChg chg="modSld">
      <pc:chgData name="Boyton, Marsheta" userId="S::mboyton@cns.gov::96588ec5-d7de-429e-9553-4960322bc79b" providerId="AD" clId="Web-{6E551FD1-0465-0D23-ADD6-F95F2F644872}" dt="2025-01-14T19:00:03.207" v="904"/>
      <pc:docMkLst>
        <pc:docMk/>
      </pc:docMkLst>
      <pc:sldChg chg="modNotes">
        <pc:chgData name="Boyton, Marsheta" userId="S::mboyton@cns.gov::96588ec5-d7de-429e-9553-4960322bc79b" providerId="AD" clId="Web-{6E551FD1-0465-0D23-ADD6-F95F2F644872}" dt="2025-01-14T19:00:03.207" v="904"/>
        <pc:sldMkLst>
          <pc:docMk/>
          <pc:sldMk cId="153768856" sldId="258"/>
        </pc:sldMkLst>
      </pc:sldChg>
      <pc:sldChg chg="modNotes">
        <pc:chgData name="Boyton, Marsheta" userId="S::mboyton@cns.gov::96588ec5-d7de-429e-9553-4960322bc79b" providerId="AD" clId="Web-{6E551FD1-0465-0D23-ADD6-F95F2F644872}" dt="2025-01-14T14:56:10.967" v="3"/>
        <pc:sldMkLst>
          <pc:docMk/>
          <pc:sldMk cId="3783661526" sldId="261"/>
        </pc:sldMkLst>
      </pc:sldChg>
      <pc:sldChg chg="modNotes">
        <pc:chgData name="Boyton, Marsheta" userId="S::mboyton@cns.gov::96588ec5-d7de-429e-9553-4960322bc79b" providerId="AD" clId="Web-{6E551FD1-0465-0D23-ADD6-F95F2F644872}" dt="2025-01-14T18:48:47.883" v="813"/>
        <pc:sldMkLst>
          <pc:docMk/>
          <pc:sldMk cId="2371132139" sldId="263"/>
        </pc:sldMkLst>
      </pc:sldChg>
      <pc:sldChg chg="modNotes">
        <pc:chgData name="Boyton, Marsheta" userId="S::mboyton@cns.gov::96588ec5-d7de-429e-9553-4960322bc79b" providerId="AD" clId="Web-{6E551FD1-0465-0D23-ADD6-F95F2F644872}" dt="2025-01-14T15:59:00.548" v="380"/>
        <pc:sldMkLst>
          <pc:docMk/>
          <pc:sldMk cId="2054641906" sldId="335"/>
        </pc:sldMkLst>
      </pc:sldChg>
      <pc:sldChg chg="modNotes">
        <pc:chgData name="Boyton, Marsheta" userId="S::mboyton@cns.gov::96588ec5-d7de-429e-9553-4960322bc79b" providerId="AD" clId="Web-{6E551FD1-0465-0D23-ADD6-F95F2F644872}" dt="2025-01-14T18:50:08.476" v="828"/>
        <pc:sldMkLst>
          <pc:docMk/>
          <pc:sldMk cId="4115278651" sldId="337"/>
        </pc:sldMkLst>
      </pc:sldChg>
      <pc:sldChg chg="modNotes">
        <pc:chgData name="Boyton, Marsheta" userId="S::mboyton@cns.gov::96588ec5-d7de-429e-9553-4960322bc79b" providerId="AD" clId="Web-{6E551FD1-0465-0D23-ADD6-F95F2F644872}" dt="2025-01-14T15:07:25.733" v="57"/>
        <pc:sldMkLst>
          <pc:docMk/>
          <pc:sldMk cId="2924664298" sldId="338"/>
        </pc:sldMkLst>
      </pc:sldChg>
    </pc:docChg>
  </pc:docChgLst>
  <pc:docChgLst>
    <pc:chgData name="Thompson, Cathy" userId="S::cathompson@cns.gov::d63cc458-aa00-4f8f-b15a-17551ea247b4" providerId="AD" clId="Web-{4066FF4F-5A14-C7D3-23F1-D55130F53BE8}"/>
    <pc:docChg chg="modSld">
      <pc:chgData name="Thompson, Cathy" userId="S::cathompson@cns.gov::d63cc458-aa00-4f8f-b15a-17551ea247b4" providerId="AD" clId="Web-{4066FF4F-5A14-C7D3-23F1-D55130F53BE8}" dt="2025-01-15T17:03:31.570" v="6" actId="20577"/>
      <pc:docMkLst>
        <pc:docMk/>
      </pc:docMkLst>
      <pc:sldChg chg="modSp">
        <pc:chgData name="Thompson, Cathy" userId="S::cathompson@cns.gov::d63cc458-aa00-4f8f-b15a-17551ea247b4" providerId="AD" clId="Web-{4066FF4F-5A14-C7D3-23F1-D55130F53BE8}" dt="2025-01-15T17:03:31.570" v="6" actId="20577"/>
        <pc:sldMkLst>
          <pc:docMk/>
          <pc:sldMk cId="2054641906" sldId="335"/>
        </pc:sldMkLst>
        <pc:graphicFrameChg chg="modGraphic">
          <ac:chgData name="Thompson, Cathy" userId="S::cathompson@cns.gov::d63cc458-aa00-4f8f-b15a-17551ea247b4" providerId="AD" clId="Web-{4066FF4F-5A14-C7D3-23F1-D55130F53BE8}" dt="2025-01-15T17:03:31.570" v="6" actId="20577"/>
          <ac:graphicFrameMkLst>
            <pc:docMk/>
            <pc:sldMk cId="2054641906" sldId="335"/>
            <ac:graphicFrameMk id="392" creationId="{CD860B42-2A43-49B5-ACF5-2A4956D14EAD}"/>
          </ac:graphicFrameMkLst>
        </pc:graphicFrameChg>
      </pc:sldChg>
    </pc:docChg>
  </pc:docChgLst>
  <pc:docChgLst>
    <pc:chgData name="Thompson, Cathy" userId="S::cathompson@cns.gov::d63cc458-aa00-4f8f-b15a-17551ea247b4" providerId="AD" clId="Web-{F037AAA3-6DE7-4B08-A4EF-7DF427D7F8C7}"/>
    <pc:docChg chg="modSld">
      <pc:chgData name="Thompson, Cathy" userId="S::cathompson@cns.gov::d63cc458-aa00-4f8f-b15a-17551ea247b4" providerId="AD" clId="Web-{F037AAA3-6DE7-4B08-A4EF-7DF427D7F8C7}" dt="2025-01-15T18:49:57.923" v="6" actId="20577"/>
      <pc:docMkLst>
        <pc:docMk/>
      </pc:docMkLst>
      <pc:sldChg chg="modSp">
        <pc:chgData name="Thompson, Cathy" userId="S::cathompson@cns.gov::d63cc458-aa00-4f8f-b15a-17551ea247b4" providerId="AD" clId="Web-{F037AAA3-6DE7-4B08-A4EF-7DF427D7F8C7}" dt="2025-01-15T18:49:57.923" v="6" actId="20577"/>
        <pc:sldMkLst>
          <pc:docMk/>
          <pc:sldMk cId="1228358366" sldId="328"/>
        </pc:sldMkLst>
        <pc:spChg chg="mod">
          <ac:chgData name="Thompson, Cathy" userId="S::cathompson@cns.gov::d63cc458-aa00-4f8f-b15a-17551ea247b4" providerId="AD" clId="Web-{F037AAA3-6DE7-4B08-A4EF-7DF427D7F8C7}" dt="2025-01-15T18:49:57.923" v="6" actId="20577"/>
          <ac:spMkLst>
            <pc:docMk/>
            <pc:sldMk cId="1228358366" sldId="328"/>
            <ac:spMk id="2" creationId="{EC102607-962C-41C0-A9CA-98221B343E3C}"/>
          </ac:spMkLst>
        </pc:spChg>
      </pc:sldChg>
    </pc:docChg>
  </pc:docChgLst>
  <pc:docChgLst>
    <pc:chgData name="Boyton, Marsheta" userId="S::mboyton@cns.gov::96588ec5-d7de-429e-9553-4960322bc79b" providerId="AD" clId="Web-{AF292E90-E366-2726-DDA8-F53C87D027A3}"/>
    <pc:docChg chg="modSld">
      <pc:chgData name="Boyton, Marsheta" userId="S::mboyton@cns.gov::96588ec5-d7de-429e-9553-4960322bc79b" providerId="AD" clId="Web-{AF292E90-E366-2726-DDA8-F53C87D027A3}" dt="2025-01-17T14:52:01.175" v="17"/>
      <pc:docMkLst>
        <pc:docMk/>
      </pc:docMkLst>
      <pc:sldChg chg="modNotes">
        <pc:chgData name="Boyton, Marsheta" userId="S::mboyton@cns.gov::96588ec5-d7de-429e-9553-4960322bc79b" providerId="AD" clId="Web-{AF292E90-E366-2726-DDA8-F53C87D027A3}" dt="2025-01-17T14:52:01.175" v="17"/>
        <pc:sldMkLst>
          <pc:docMk/>
          <pc:sldMk cId="2371132139" sldId="263"/>
        </pc:sldMkLst>
      </pc:sldChg>
      <pc:sldChg chg="modNotes">
        <pc:chgData name="Boyton, Marsheta" userId="S::mboyton@cns.gov::96588ec5-d7de-429e-9553-4960322bc79b" providerId="AD" clId="Web-{AF292E90-E366-2726-DDA8-F53C87D027A3}" dt="2025-01-17T14:33:33.797" v="15"/>
        <pc:sldMkLst>
          <pc:docMk/>
          <pc:sldMk cId="2054641906" sldId="335"/>
        </pc:sldMkLst>
      </pc:sldChg>
    </pc:docChg>
  </pc:docChgLst>
  <pc:docChgLst>
    <pc:chgData name="Grogan, Rosemary" userId="S::rgrogan@cns.gov::271f77e5-e7eb-47f9-9f3e-8597e44fde78" providerId="AD" clId="Web-{B94E80A6-D4E8-C8F6-18F4-D0B8C1AF4079}"/>
    <pc:docChg chg="modSld">
      <pc:chgData name="Grogan, Rosemary" userId="S::rgrogan@cns.gov::271f77e5-e7eb-47f9-9f3e-8597e44fde78" providerId="AD" clId="Web-{B94E80A6-D4E8-C8F6-18F4-D0B8C1AF4079}" dt="2025-01-17T14:10:04.999" v="15" actId="20577"/>
      <pc:docMkLst>
        <pc:docMk/>
      </pc:docMkLst>
      <pc:sldChg chg="modSp">
        <pc:chgData name="Grogan, Rosemary" userId="S::rgrogan@cns.gov::271f77e5-e7eb-47f9-9f3e-8597e44fde78" providerId="AD" clId="Web-{B94E80A6-D4E8-C8F6-18F4-D0B8C1AF4079}" dt="2025-01-17T14:08:50.343" v="1" actId="20577"/>
        <pc:sldMkLst>
          <pc:docMk/>
          <pc:sldMk cId="2054641906" sldId="335"/>
        </pc:sldMkLst>
        <pc:graphicFrameChg chg="modGraphic">
          <ac:chgData name="Grogan, Rosemary" userId="S::rgrogan@cns.gov::271f77e5-e7eb-47f9-9f3e-8597e44fde78" providerId="AD" clId="Web-{B94E80A6-D4E8-C8F6-18F4-D0B8C1AF4079}" dt="2025-01-17T14:08:50.343" v="1" actId="20577"/>
          <ac:graphicFrameMkLst>
            <pc:docMk/>
            <pc:sldMk cId="2054641906" sldId="335"/>
            <ac:graphicFrameMk id="392" creationId="{CD860B42-2A43-49B5-ACF5-2A4956D14EAD}"/>
          </ac:graphicFrameMkLst>
        </pc:graphicFrameChg>
      </pc:sldChg>
      <pc:sldChg chg="modSp">
        <pc:chgData name="Grogan, Rosemary" userId="S::rgrogan@cns.gov::271f77e5-e7eb-47f9-9f3e-8597e44fde78" providerId="AD" clId="Web-{B94E80A6-D4E8-C8F6-18F4-D0B8C1AF4079}" dt="2025-01-17T14:10:04.999" v="15" actId="20577"/>
        <pc:sldMkLst>
          <pc:docMk/>
          <pc:sldMk cId="3670701626" sldId="340"/>
        </pc:sldMkLst>
        <pc:graphicFrameChg chg="modGraphic">
          <ac:chgData name="Grogan, Rosemary" userId="S::rgrogan@cns.gov::271f77e5-e7eb-47f9-9f3e-8597e44fde78" providerId="AD" clId="Web-{B94E80A6-D4E8-C8F6-18F4-D0B8C1AF4079}" dt="2025-01-17T14:10:04.999" v="15" actId="20577"/>
          <ac:graphicFrameMkLst>
            <pc:docMk/>
            <pc:sldMk cId="3670701626" sldId="340"/>
            <ac:graphicFrameMk id="4" creationId="{577F93BD-FEF0-D397-4F00-75E12B1BF373}"/>
          </ac:graphicFrameMkLst>
        </pc:graphicFrameChg>
      </pc:sldChg>
    </pc:docChg>
  </pc:docChgLst>
  <pc:docChgLst>
    <pc:chgData name="Thompson, Cathy" userId="S::cathompson@cns.gov::d63cc458-aa00-4f8f-b15a-17551ea247b4" providerId="AD" clId="Web-{867A8670-5976-3F35-2AFF-E58D44E13884}"/>
    <pc:docChg chg="modSld">
      <pc:chgData name="Thompson, Cathy" userId="S::cathompson@cns.gov::d63cc458-aa00-4f8f-b15a-17551ea247b4" providerId="AD" clId="Web-{867A8670-5976-3F35-2AFF-E58D44E13884}" dt="2025-01-14T17:07:15.753" v="17" actId="14100"/>
      <pc:docMkLst>
        <pc:docMk/>
      </pc:docMkLst>
      <pc:sldChg chg="modSp">
        <pc:chgData name="Thompson, Cathy" userId="S::cathompson@cns.gov::d63cc458-aa00-4f8f-b15a-17551ea247b4" providerId="AD" clId="Web-{867A8670-5976-3F35-2AFF-E58D44E13884}" dt="2025-01-14T17:07:15.753" v="17" actId="14100"/>
        <pc:sldMkLst>
          <pc:docMk/>
          <pc:sldMk cId="1228358366" sldId="328"/>
        </pc:sldMkLst>
        <pc:spChg chg="mod">
          <ac:chgData name="Thompson, Cathy" userId="S::cathompson@cns.gov::d63cc458-aa00-4f8f-b15a-17551ea247b4" providerId="AD" clId="Web-{867A8670-5976-3F35-2AFF-E58D44E13884}" dt="2025-01-14T17:07:15.753" v="17" actId="14100"/>
          <ac:spMkLst>
            <pc:docMk/>
            <pc:sldMk cId="1228358366" sldId="328"/>
            <ac:spMk id="2" creationId="{EC102607-962C-41C0-A9CA-98221B343E3C}"/>
          </ac:spMkLst>
        </pc:spChg>
      </pc:sldChg>
    </pc:docChg>
  </pc:docChgLst>
  <pc:docChgLst>
    <pc:chgData name="Thompson, Cathy" userId="d63cc458-aa00-4f8f-b15a-17551ea247b4" providerId="ADAL" clId="{F6FEC71E-D9B8-4632-848F-08554CFBAFF7}"/>
    <pc:docChg chg="custSel modSld">
      <pc:chgData name="Thompson, Cathy" userId="d63cc458-aa00-4f8f-b15a-17551ea247b4" providerId="ADAL" clId="{F6FEC71E-D9B8-4632-848F-08554CFBAFF7}" dt="2025-01-07T18:27:21.746" v="174" actId="5793"/>
      <pc:docMkLst>
        <pc:docMk/>
      </pc:docMkLst>
      <pc:sldChg chg="modNotesTx">
        <pc:chgData name="Thompson, Cathy" userId="d63cc458-aa00-4f8f-b15a-17551ea247b4" providerId="ADAL" clId="{F6FEC71E-D9B8-4632-848F-08554CFBAFF7}" dt="2025-01-07T18:06:59.016" v="0"/>
        <pc:sldMkLst>
          <pc:docMk/>
          <pc:sldMk cId="2371132139" sldId="263"/>
        </pc:sldMkLst>
      </pc:sldChg>
      <pc:sldChg chg="modNotesTx">
        <pc:chgData name="Thompson, Cathy" userId="d63cc458-aa00-4f8f-b15a-17551ea247b4" providerId="ADAL" clId="{F6FEC71E-D9B8-4632-848F-08554CFBAFF7}" dt="2025-01-07T18:09:44.405" v="1"/>
        <pc:sldMkLst>
          <pc:docMk/>
          <pc:sldMk cId="1179304128" sldId="327"/>
        </pc:sldMkLst>
      </pc:sldChg>
      <pc:sldChg chg="addSp delSp modSp mod">
        <pc:chgData name="Thompson, Cathy" userId="d63cc458-aa00-4f8f-b15a-17551ea247b4" providerId="ADAL" clId="{F6FEC71E-D9B8-4632-848F-08554CFBAFF7}" dt="2025-01-07T18:24:10.835" v="33" actId="1076"/>
        <pc:sldMkLst>
          <pc:docMk/>
          <pc:sldMk cId="1453558863" sldId="329"/>
        </pc:sldMkLst>
        <pc:spChg chg="mod">
          <ac:chgData name="Thompson, Cathy" userId="d63cc458-aa00-4f8f-b15a-17551ea247b4" providerId="ADAL" clId="{F6FEC71E-D9B8-4632-848F-08554CFBAFF7}" dt="2025-01-07T18:24:05.260" v="32" actId="1076"/>
          <ac:spMkLst>
            <pc:docMk/>
            <pc:sldMk cId="1453558863" sldId="329"/>
            <ac:spMk id="2" creationId="{EC102607-962C-41C0-A9CA-98221B343E3C}"/>
          </ac:spMkLst>
        </pc:spChg>
        <pc:spChg chg="mod">
          <ac:chgData name="Thompson, Cathy" userId="d63cc458-aa00-4f8f-b15a-17551ea247b4" providerId="ADAL" clId="{F6FEC71E-D9B8-4632-848F-08554CFBAFF7}" dt="2025-01-07T18:24:10.835" v="33" actId="1076"/>
          <ac:spMkLst>
            <pc:docMk/>
            <pc:sldMk cId="1453558863" sldId="329"/>
            <ac:spMk id="10" creationId="{EC2191DB-5910-4874-A0F8-F966E940E7C7}"/>
          </ac:spMkLst>
        </pc:spChg>
        <pc:picChg chg="add mod">
          <ac:chgData name="Thompson, Cathy" userId="d63cc458-aa00-4f8f-b15a-17551ea247b4" providerId="ADAL" clId="{F6FEC71E-D9B8-4632-848F-08554CFBAFF7}" dt="2025-01-07T18:23:19.788" v="24" actId="1076"/>
          <ac:picMkLst>
            <pc:docMk/>
            <pc:sldMk cId="1453558863" sldId="329"/>
            <ac:picMk id="8" creationId="{01BAD5D2-8CAD-A31A-DB01-6DE68309B219}"/>
          </ac:picMkLst>
        </pc:picChg>
      </pc:sldChg>
      <pc:sldChg chg="modNotesTx">
        <pc:chgData name="Thompson, Cathy" userId="d63cc458-aa00-4f8f-b15a-17551ea247b4" providerId="ADAL" clId="{F6FEC71E-D9B8-4632-848F-08554CFBAFF7}" dt="2025-01-07T18:27:00.171" v="161" actId="20577"/>
        <pc:sldMkLst>
          <pc:docMk/>
          <pc:sldMk cId="2967537514" sldId="330"/>
        </pc:sldMkLst>
      </pc:sldChg>
      <pc:sldChg chg="modNotesTx">
        <pc:chgData name="Thompson, Cathy" userId="d63cc458-aa00-4f8f-b15a-17551ea247b4" providerId="ADAL" clId="{F6FEC71E-D9B8-4632-848F-08554CFBAFF7}" dt="2025-01-07T18:27:21.746" v="174" actId="5793"/>
        <pc:sldMkLst>
          <pc:docMk/>
          <pc:sldMk cId="2054641906" sldId="335"/>
        </pc:sldMkLst>
      </pc:sldChg>
    </pc:docChg>
  </pc:docChgLst>
  <pc:docChgLst>
    <pc:chgData name="Dennis, Stacy" userId="S::sdennis@cns.gov::4be0eef5-aac1-4827-8e74-1da5c58f606c" providerId="AD" clId="Web-{5111C163-D2BD-9E73-621E-E3159F5994A1}"/>
    <pc:docChg chg="modSld">
      <pc:chgData name="Dennis, Stacy" userId="S::sdennis@cns.gov::4be0eef5-aac1-4827-8e74-1da5c58f606c" providerId="AD" clId="Web-{5111C163-D2BD-9E73-621E-E3159F5994A1}" dt="2025-01-14T21:57:53.344" v="0" actId="1076"/>
      <pc:docMkLst>
        <pc:docMk/>
      </pc:docMkLst>
      <pc:sldChg chg="modSp">
        <pc:chgData name="Dennis, Stacy" userId="S::sdennis@cns.gov::4be0eef5-aac1-4827-8e74-1da5c58f606c" providerId="AD" clId="Web-{5111C163-D2BD-9E73-621E-E3159F5994A1}" dt="2025-01-14T21:57:53.344" v="0" actId="1076"/>
        <pc:sldMkLst>
          <pc:docMk/>
          <pc:sldMk cId="3935879538" sldId="262"/>
        </pc:sldMkLst>
        <pc:picChg chg="mod">
          <ac:chgData name="Dennis, Stacy" userId="S::sdennis@cns.gov::4be0eef5-aac1-4827-8e74-1da5c58f606c" providerId="AD" clId="Web-{5111C163-D2BD-9E73-621E-E3159F5994A1}" dt="2025-01-14T21:57:53.344" v="0" actId="1076"/>
          <ac:picMkLst>
            <pc:docMk/>
            <pc:sldMk cId="3935879538" sldId="262"/>
            <ac:picMk id="8" creationId="{124FCEF9-A0A1-4C15-A345-A9AC78B3C8D3}"/>
          </ac:picMkLst>
        </pc:picChg>
      </pc:sldChg>
    </pc:docChg>
  </pc:docChgLst>
  <pc:docChgLst>
    <pc:chgData name="Thompson, Cathy" userId="S::cathompson@cns.gov::d63cc458-aa00-4f8f-b15a-17551ea247b4" providerId="AD" clId="Web-{7F37D03E-9AC2-0816-C165-D388A6AC5E23}"/>
    <pc:docChg chg="modSld">
      <pc:chgData name="Thompson, Cathy" userId="S::cathompson@cns.gov::d63cc458-aa00-4f8f-b15a-17551ea247b4" providerId="AD" clId="Web-{7F37D03E-9AC2-0816-C165-D388A6AC5E23}" dt="2025-01-07T18:42:12.812" v="2" actId="20577"/>
      <pc:docMkLst>
        <pc:docMk/>
      </pc:docMkLst>
      <pc:sldChg chg="modSp">
        <pc:chgData name="Thompson, Cathy" userId="S::cathompson@cns.gov::d63cc458-aa00-4f8f-b15a-17551ea247b4" providerId="AD" clId="Web-{7F37D03E-9AC2-0816-C165-D388A6AC5E23}" dt="2025-01-07T18:42:12.812" v="2" actId="20577"/>
        <pc:sldMkLst>
          <pc:docMk/>
          <pc:sldMk cId="153768856" sldId="258"/>
        </pc:sldMkLst>
        <pc:spChg chg="mod">
          <ac:chgData name="Thompson, Cathy" userId="S::cathompson@cns.gov::d63cc458-aa00-4f8f-b15a-17551ea247b4" providerId="AD" clId="Web-{7F37D03E-9AC2-0816-C165-D388A6AC5E23}" dt="2025-01-07T18:42:12.812" v="2" actId="20577"/>
          <ac:spMkLst>
            <pc:docMk/>
            <pc:sldMk cId="153768856" sldId="258"/>
            <ac:spMk id="4" creationId="{71CD408B-F6E6-4B97-AA31-F3C5F8705A18}"/>
          </ac:spMkLst>
        </pc:sp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mailto:ASNInfo@cns.gov"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ASNInfo@cns.gov"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3BDC8-2BFA-4F6A-8ED3-15920ECD286D}" type="doc">
      <dgm:prSet loTypeId="urn:microsoft.com/office/officeart/2005/8/layout/hierarchy3" loCatId="hierarchy" qsTypeId="urn:microsoft.com/office/officeart/2005/8/quickstyle/simple3" qsCatId="simple" csTypeId="urn:microsoft.com/office/officeart/2005/8/colors/accent2_1" csCatId="accent2" phldr="1"/>
      <dgm:spPr/>
      <dgm:t>
        <a:bodyPr/>
        <a:lstStyle/>
        <a:p>
          <a:endParaRPr lang="en-US"/>
        </a:p>
      </dgm:t>
    </dgm:pt>
    <dgm:pt modelId="{08C34D0D-9AA2-4536-B285-658B46C8A758}">
      <dgm:prSet phldrT="[Text]"/>
      <dgm:spPr/>
      <dgm:t>
        <a:bodyPr/>
        <a:lstStyle/>
        <a:p>
          <a:r>
            <a:rPr lang="en-US"/>
            <a:t>Cathy Thompson</a:t>
          </a:r>
        </a:p>
        <a:p>
          <a:r>
            <a:rPr lang="en-US"/>
            <a:t>Senior Monitoring </a:t>
          </a:r>
          <a:r>
            <a:rPr lang="en-US">
              <a:latin typeface="Century Gothic" panose="020F0302020204030204"/>
            </a:rPr>
            <a:t>Officer</a:t>
          </a:r>
          <a:endParaRPr lang="en-US"/>
        </a:p>
      </dgm:t>
    </dgm:pt>
    <dgm:pt modelId="{DEF31C28-E2F2-479E-B297-E50E5BFE07D1}" type="parTrans" cxnId="{86A08992-0D9E-45DD-9CC4-FC9FB04CC22E}">
      <dgm:prSet/>
      <dgm:spPr/>
      <dgm:t>
        <a:bodyPr/>
        <a:lstStyle/>
        <a:p>
          <a:endParaRPr lang="en-US"/>
        </a:p>
      </dgm:t>
    </dgm:pt>
    <dgm:pt modelId="{A2CF6C67-3A10-4AC8-9D1A-B895F8697CE7}" type="sibTrans" cxnId="{86A08992-0D9E-45DD-9CC4-FC9FB04CC22E}">
      <dgm:prSet/>
      <dgm:spPr/>
      <dgm:t>
        <a:bodyPr/>
        <a:lstStyle/>
        <a:p>
          <a:endParaRPr lang="en-US"/>
        </a:p>
      </dgm:t>
    </dgm:pt>
    <dgm:pt modelId="{24BDE907-09E3-41BE-BF47-32D7F8D0202F}">
      <dgm:prSet phldrT="[Text]"/>
      <dgm:spPr/>
      <dgm:t>
        <a:bodyPr/>
        <a:lstStyle/>
        <a:p>
          <a:r>
            <a:rPr lang="en-US"/>
            <a:t>Marsheta Boyton</a:t>
          </a:r>
        </a:p>
        <a:p>
          <a:r>
            <a:rPr lang="en-US"/>
            <a:t>Senior Monitoring Officer</a:t>
          </a:r>
        </a:p>
      </dgm:t>
    </dgm:pt>
    <dgm:pt modelId="{80ED9A20-F957-4A9E-ABAE-83E98A97115F}" type="parTrans" cxnId="{78425F97-F922-4531-82B4-E46493626B57}">
      <dgm:prSet/>
      <dgm:spPr/>
      <dgm:t>
        <a:bodyPr/>
        <a:lstStyle/>
        <a:p>
          <a:endParaRPr lang="en-US"/>
        </a:p>
      </dgm:t>
    </dgm:pt>
    <dgm:pt modelId="{BFC391D2-DE95-453B-9F3F-5C90D681B971}" type="sibTrans" cxnId="{78425F97-F922-4531-82B4-E46493626B57}">
      <dgm:prSet/>
      <dgm:spPr/>
      <dgm:t>
        <a:bodyPr/>
        <a:lstStyle/>
        <a:p>
          <a:endParaRPr lang="en-US"/>
        </a:p>
      </dgm:t>
    </dgm:pt>
    <dgm:pt modelId="{D963F3DD-10AD-405B-A5B4-20F84E52250A}" type="pres">
      <dgm:prSet presAssocID="{F093BDC8-2BFA-4F6A-8ED3-15920ECD286D}" presName="diagram" presStyleCnt="0">
        <dgm:presLayoutVars>
          <dgm:chPref val="1"/>
          <dgm:dir/>
          <dgm:animOne val="branch"/>
          <dgm:animLvl val="lvl"/>
          <dgm:resizeHandles/>
        </dgm:presLayoutVars>
      </dgm:prSet>
      <dgm:spPr/>
    </dgm:pt>
    <dgm:pt modelId="{5AAC31F8-79D0-4E85-AC8C-469BCD15874D}" type="pres">
      <dgm:prSet presAssocID="{08C34D0D-9AA2-4536-B285-658B46C8A758}" presName="root" presStyleCnt="0"/>
      <dgm:spPr/>
    </dgm:pt>
    <dgm:pt modelId="{CFB942CD-7052-4E76-84E9-CC5D79C5B6A5}" type="pres">
      <dgm:prSet presAssocID="{08C34D0D-9AA2-4536-B285-658B46C8A758}" presName="rootComposite" presStyleCnt="0"/>
      <dgm:spPr/>
    </dgm:pt>
    <dgm:pt modelId="{5EF968F0-821A-46B9-A786-866801FAD6A4}" type="pres">
      <dgm:prSet presAssocID="{08C34D0D-9AA2-4536-B285-658B46C8A758}" presName="rootText" presStyleLbl="node1" presStyleIdx="0" presStyleCnt="2" custScaleX="38065" custScaleY="21261" custLinFactY="25106" custLinFactNeighborX="-84412" custLinFactNeighborY="100000"/>
      <dgm:spPr/>
    </dgm:pt>
    <dgm:pt modelId="{0967E863-55C2-4706-B610-11663413AE9A}" type="pres">
      <dgm:prSet presAssocID="{08C34D0D-9AA2-4536-B285-658B46C8A758}" presName="rootConnector" presStyleLbl="node1" presStyleIdx="0" presStyleCnt="2"/>
      <dgm:spPr/>
    </dgm:pt>
    <dgm:pt modelId="{5D56A8FA-07AE-4275-AA91-FDC35AE70D9C}" type="pres">
      <dgm:prSet presAssocID="{08C34D0D-9AA2-4536-B285-658B46C8A758}" presName="childShape" presStyleCnt="0"/>
      <dgm:spPr/>
    </dgm:pt>
    <dgm:pt modelId="{7F43C398-BF9D-4A53-8517-430C22B5B979}" type="pres">
      <dgm:prSet presAssocID="{24BDE907-09E3-41BE-BF47-32D7F8D0202F}" presName="root" presStyleCnt="0"/>
      <dgm:spPr/>
    </dgm:pt>
    <dgm:pt modelId="{3FA40FF6-E00A-459C-B22C-BBE7D1C6E180}" type="pres">
      <dgm:prSet presAssocID="{24BDE907-09E3-41BE-BF47-32D7F8D0202F}" presName="rootComposite" presStyleCnt="0"/>
      <dgm:spPr/>
    </dgm:pt>
    <dgm:pt modelId="{CD7B2F80-460E-481B-BD5D-26F32DC929B7}" type="pres">
      <dgm:prSet presAssocID="{24BDE907-09E3-41BE-BF47-32D7F8D0202F}" presName="rootText" presStyleLbl="node1" presStyleIdx="1" presStyleCnt="2" custScaleX="38599" custScaleY="21798" custLinFactNeighborX="727" custLinFactNeighborY="33271"/>
      <dgm:spPr/>
    </dgm:pt>
    <dgm:pt modelId="{90297E8B-28FB-4703-8B83-7827BA306E4E}" type="pres">
      <dgm:prSet presAssocID="{24BDE907-09E3-41BE-BF47-32D7F8D0202F}" presName="rootConnector" presStyleLbl="node1" presStyleIdx="1" presStyleCnt="2"/>
      <dgm:spPr/>
    </dgm:pt>
    <dgm:pt modelId="{6C309A59-C6B5-4802-A56B-E3C80A640F4F}" type="pres">
      <dgm:prSet presAssocID="{24BDE907-09E3-41BE-BF47-32D7F8D0202F}" presName="childShape" presStyleCnt="0"/>
      <dgm:spPr/>
    </dgm:pt>
  </dgm:ptLst>
  <dgm:cxnLst>
    <dgm:cxn modelId="{09300232-25BB-4A43-8FB8-CB669773C416}" type="presOf" srcId="{F093BDC8-2BFA-4F6A-8ED3-15920ECD286D}" destId="{D963F3DD-10AD-405B-A5B4-20F84E52250A}" srcOrd="0" destOrd="0" presId="urn:microsoft.com/office/officeart/2005/8/layout/hierarchy3"/>
    <dgm:cxn modelId="{1916CD63-66EB-4F24-B7C1-B39DD9FBE4DB}" type="presOf" srcId="{24BDE907-09E3-41BE-BF47-32D7F8D0202F}" destId="{CD7B2F80-460E-481B-BD5D-26F32DC929B7}" srcOrd="0" destOrd="0" presId="urn:microsoft.com/office/officeart/2005/8/layout/hierarchy3"/>
    <dgm:cxn modelId="{CE9D9151-7523-4E75-8966-E5583D9AFA98}" type="presOf" srcId="{24BDE907-09E3-41BE-BF47-32D7F8D0202F}" destId="{90297E8B-28FB-4703-8B83-7827BA306E4E}" srcOrd="1" destOrd="0" presId="urn:microsoft.com/office/officeart/2005/8/layout/hierarchy3"/>
    <dgm:cxn modelId="{86A08992-0D9E-45DD-9CC4-FC9FB04CC22E}" srcId="{F093BDC8-2BFA-4F6A-8ED3-15920ECD286D}" destId="{08C34D0D-9AA2-4536-B285-658B46C8A758}" srcOrd="0" destOrd="0" parTransId="{DEF31C28-E2F2-479E-B297-E50E5BFE07D1}" sibTransId="{A2CF6C67-3A10-4AC8-9D1A-B895F8697CE7}"/>
    <dgm:cxn modelId="{78425F97-F922-4531-82B4-E46493626B57}" srcId="{F093BDC8-2BFA-4F6A-8ED3-15920ECD286D}" destId="{24BDE907-09E3-41BE-BF47-32D7F8D0202F}" srcOrd="1" destOrd="0" parTransId="{80ED9A20-F957-4A9E-ABAE-83E98A97115F}" sibTransId="{BFC391D2-DE95-453B-9F3F-5C90D681B971}"/>
    <dgm:cxn modelId="{8273E3BC-ABF7-4766-910F-8F4D718A7276}" type="presOf" srcId="{08C34D0D-9AA2-4536-B285-658B46C8A758}" destId="{5EF968F0-821A-46B9-A786-866801FAD6A4}" srcOrd="0" destOrd="0" presId="urn:microsoft.com/office/officeart/2005/8/layout/hierarchy3"/>
    <dgm:cxn modelId="{31EC2FE1-BE81-4AFE-B488-14ABA6E3B5EE}" type="presOf" srcId="{08C34D0D-9AA2-4536-B285-658B46C8A758}" destId="{0967E863-55C2-4706-B610-11663413AE9A}" srcOrd="1" destOrd="0" presId="urn:microsoft.com/office/officeart/2005/8/layout/hierarchy3"/>
    <dgm:cxn modelId="{76483DAD-B656-4E1F-AC46-78D42651EC08}" type="presParOf" srcId="{D963F3DD-10AD-405B-A5B4-20F84E52250A}" destId="{5AAC31F8-79D0-4E85-AC8C-469BCD15874D}" srcOrd="0" destOrd="0" presId="urn:microsoft.com/office/officeart/2005/8/layout/hierarchy3"/>
    <dgm:cxn modelId="{4099F6F1-EDF2-44D2-9167-57C5B612144D}" type="presParOf" srcId="{5AAC31F8-79D0-4E85-AC8C-469BCD15874D}" destId="{CFB942CD-7052-4E76-84E9-CC5D79C5B6A5}" srcOrd="0" destOrd="0" presId="urn:microsoft.com/office/officeart/2005/8/layout/hierarchy3"/>
    <dgm:cxn modelId="{C825A1EE-571A-46EC-9FBF-8B8508280B98}" type="presParOf" srcId="{CFB942CD-7052-4E76-84E9-CC5D79C5B6A5}" destId="{5EF968F0-821A-46B9-A786-866801FAD6A4}" srcOrd="0" destOrd="0" presId="urn:microsoft.com/office/officeart/2005/8/layout/hierarchy3"/>
    <dgm:cxn modelId="{E21CDEFD-51D6-4C4C-A93E-371D83216C8A}" type="presParOf" srcId="{CFB942CD-7052-4E76-84E9-CC5D79C5B6A5}" destId="{0967E863-55C2-4706-B610-11663413AE9A}" srcOrd="1" destOrd="0" presId="urn:microsoft.com/office/officeart/2005/8/layout/hierarchy3"/>
    <dgm:cxn modelId="{F135F553-CDF9-4D2B-91D2-A2A14A765DA1}" type="presParOf" srcId="{5AAC31F8-79D0-4E85-AC8C-469BCD15874D}" destId="{5D56A8FA-07AE-4275-AA91-FDC35AE70D9C}" srcOrd="1" destOrd="0" presId="urn:microsoft.com/office/officeart/2005/8/layout/hierarchy3"/>
    <dgm:cxn modelId="{72B7F37F-DB9A-4658-AE55-96FA98B68739}" type="presParOf" srcId="{D963F3DD-10AD-405B-A5B4-20F84E52250A}" destId="{7F43C398-BF9D-4A53-8517-430C22B5B979}" srcOrd="1" destOrd="0" presId="urn:microsoft.com/office/officeart/2005/8/layout/hierarchy3"/>
    <dgm:cxn modelId="{5CAAC39B-F43D-455D-9006-77A680D5BDEB}" type="presParOf" srcId="{7F43C398-BF9D-4A53-8517-430C22B5B979}" destId="{3FA40FF6-E00A-459C-B22C-BBE7D1C6E180}" srcOrd="0" destOrd="0" presId="urn:microsoft.com/office/officeart/2005/8/layout/hierarchy3"/>
    <dgm:cxn modelId="{53E11B0C-37C8-45F8-AD7D-927C73B5B123}" type="presParOf" srcId="{3FA40FF6-E00A-459C-B22C-BBE7D1C6E180}" destId="{CD7B2F80-460E-481B-BD5D-26F32DC929B7}" srcOrd="0" destOrd="0" presId="urn:microsoft.com/office/officeart/2005/8/layout/hierarchy3"/>
    <dgm:cxn modelId="{42AFDA9A-027F-47BF-9997-9D72D15F9C86}" type="presParOf" srcId="{3FA40FF6-E00A-459C-B22C-BBE7D1C6E180}" destId="{90297E8B-28FB-4703-8B83-7827BA306E4E}" srcOrd="1" destOrd="0" presId="urn:microsoft.com/office/officeart/2005/8/layout/hierarchy3"/>
    <dgm:cxn modelId="{1BDBA166-A4EA-4877-8414-FF519BD97806}" type="presParOf" srcId="{7F43C398-BF9D-4A53-8517-430C22B5B979}" destId="{6C309A59-C6B5-4802-A56B-E3C80A640F4F}"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49718C-B01F-4B00-8CD0-810E053F3D43}" type="doc">
      <dgm:prSet loTypeId="urn:microsoft.com/office/officeart/2009/3/layout/PlusandMinus" loCatId="relationship" qsTypeId="urn:microsoft.com/office/officeart/2005/8/quickstyle/simple1" qsCatId="simple" csTypeId="urn:microsoft.com/office/officeart/2005/8/colors/accent2_1" csCatId="accent2" phldr="1"/>
      <dgm:spPr/>
      <dgm:t>
        <a:bodyPr/>
        <a:lstStyle/>
        <a:p>
          <a:endParaRPr lang="en-US"/>
        </a:p>
      </dgm:t>
    </dgm:pt>
    <dgm:pt modelId="{9E9B731B-1BF6-4633-AF79-6D843549FCF8}">
      <dgm:prSet phldrT="[Text]" custT="1"/>
      <dgm:spPr/>
      <dgm:t>
        <a:bodyPr/>
        <a:lstStyle/>
        <a:p>
          <a:r>
            <a:rPr lang="en-US" sz="2100" b="1"/>
            <a:t>What Monitoring Is</a:t>
          </a:r>
        </a:p>
        <a:p>
          <a:r>
            <a:rPr lang="en-US" sz="2100" b="0" i="0"/>
            <a:t>✓  </a:t>
          </a:r>
          <a:r>
            <a:rPr lang="en-US" sz="1900"/>
            <a:t>Routine</a:t>
          </a:r>
        </a:p>
        <a:p>
          <a:r>
            <a:rPr lang="en-US" sz="2100" b="0" i="0"/>
            <a:t>✓  </a:t>
          </a:r>
          <a:r>
            <a:rPr lang="en-US" sz="1900"/>
            <a:t>Targeted</a:t>
          </a:r>
        </a:p>
        <a:p>
          <a:r>
            <a:rPr lang="en-US" sz="2100" b="0" i="0"/>
            <a:t>✓  </a:t>
          </a:r>
          <a:r>
            <a:rPr lang="en-US" sz="1900"/>
            <a:t>Required by regulations</a:t>
          </a:r>
        </a:p>
        <a:p>
          <a:r>
            <a:rPr lang="en-US" sz="2100" b="0" i="0"/>
            <a:t>✓  </a:t>
          </a:r>
          <a:r>
            <a:rPr lang="en-US" sz="1900"/>
            <a:t>Used to inform training and technical assistance offered by the agency</a:t>
          </a:r>
        </a:p>
        <a:p>
          <a:r>
            <a:rPr lang="en-US" sz="2100" b="0" i="0"/>
            <a:t>✓  </a:t>
          </a:r>
          <a:r>
            <a:rPr lang="en-US" sz="1900"/>
            <a:t>Applied to the prime grantee</a:t>
          </a:r>
        </a:p>
      </dgm:t>
    </dgm:pt>
    <dgm:pt modelId="{88B0FD63-1577-4074-A12C-ACAF45A6A2E0}" type="parTrans" cxnId="{830CE0F1-DA60-4B8B-AF0E-CB3266B38ED4}">
      <dgm:prSet/>
      <dgm:spPr/>
      <dgm:t>
        <a:bodyPr/>
        <a:lstStyle/>
        <a:p>
          <a:endParaRPr lang="en-US"/>
        </a:p>
      </dgm:t>
    </dgm:pt>
    <dgm:pt modelId="{A50EB754-2247-423E-B013-C6E50AB6B2CF}" type="sibTrans" cxnId="{830CE0F1-DA60-4B8B-AF0E-CB3266B38ED4}">
      <dgm:prSet/>
      <dgm:spPr/>
      <dgm:t>
        <a:bodyPr/>
        <a:lstStyle/>
        <a:p>
          <a:endParaRPr lang="en-US"/>
        </a:p>
      </dgm:t>
    </dgm:pt>
    <dgm:pt modelId="{DF6871F8-0E1E-49C9-91EE-D30ED8DEE52D}">
      <dgm:prSet phldrT="[Text]" custT="1"/>
      <dgm:spPr/>
      <dgm:t>
        <a:bodyPr/>
        <a:lstStyle/>
        <a:p>
          <a:r>
            <a:rPr lang="en-US" sz="2100" b="1"/>
            <a:t>What Monitoring Is </a:t>
          </a:r>
          <a:r>
            <a:rPr lang="en-US" sz="2100" b="1" u="sng"/>
            <a:t>Not</a:t>
          </a:r>
        </a:p>
        <a:p>
          <a:r>
            <a:rPr lang="en-US" sz="2100"/>
            <a:t>X  </a:t>
          </a:r>
          <a:r>
            <a:rPr lang="en-US" sz="1900"/>
            <a:t>A direct result of   “wrongdoing” (you are not selected because your organization is “in trouble”)</a:t>
          </a:r>
        </a:p>
        <a:p>
          <a:r>
            <a:rPr lang="en-US" sz="2100"/>
            <a:t>X  </a:t>
          </a:r>
          <a:r>
            <a:rPr lang="en-US" sz="1900"/>
            <a:t>An audit</a:t>
          </a:r>
        </a:p>
        <a:p>
          <a:r>
            <a:rPr lang="en-US" sz="2100"/>
            <a:t>X  </a:t>
          </a:r>
          <a:r>
            <a:rPr lang="en-US" sz="1900"/>
            <a:t>Related to OIG or PIIA    activities </a:t>
          </a:r>
        </a:p>
        <a:p>
          <a:r>
            <a:rPr lang="en-US" sz="2100"/>
            <a:t>X  </a:t>
          </a:r>
          <a:r>
            <a:rPr lang="en-US" sz="1900"/>
            <a:t>Applied directly to subrecipients</a:t>
          </a:r>
        </a:p>
      </dgm:t>
    </dgm:pt>
    <dgm:pt modelId="{6091A778-53D9-4844-B35B-5E600B46E318}" type="parTrans" cxnId="{293FF227-475A-42D7-8F71-801E32152779}">
      <dgm:prSet/>
      <dgm:spPr/>
      <dgm:t>
        <a:bodyPr/>
        <a:lstStyle/>
        <a:p>
          <a:endParaRPr lang="en-US"/>
        </a:p>
      </dgm:t>
    </dgm:pt>
    <dgm:pt modelId="{ECE62DDC-E029-4059-99CE-0A4DC13779DA}" type="sibTrans" cxnId="{293FF227-475A-42D7-8F71-801E32152779}">
      <dgm:prSet/>
      <dgm:spPr/>
      <dgm:t>
        <a:bodyPr/>
        <a:lstStyle/>
        <a:p>
          <a:endParaRPr lang="en-US"/>
        </a:p>
      </dgm:t>
    </dgm:pt>
    <dgm:pt modelId="{AC14749F-3291-465A-8AB1-CBC7A70D431C}">
      <dgm:prSet/>
      <dgm:spPr/>
      <dgm:t>
        <a:bodyPr/>
        <a:lstStyle/>
        <a:p>
          <a:endParaRPr lang="en-US"/>
        </a:p>
      </dgm:t>
    </dgm:pt>
    <dgm:pt modelId="{D5A8A7DB-C820-4922-8177-F45ED1AFC158}" type="parTrans" cxnId="{8879D07B-DC7A-4CF1-B998-FB6E6B1D0D8C}">
      <dgm:prSet/>
      <dgm:spPr/>
      <dgm:t>
        <a:bodyPr/>
        <a:lstStyle/>
        <a:p>
          <a:endParaRPr lang="en-US"/>
        </a:p>
      </dgm:t>
    </dgm:pt>
    <dgm:pt modelId="{FE70A841-3BB3-49BB-B8B4-71B0DDA26E64}" type="sibTrans" cxnId="{8879D07B-DC7A-4CF1-B998-FB6E6B1D0D8C}">
      <dgm:prSet/>
      <dgm:spPr/>
      <dgm:t>
        <a:bodyPr/>
        <a:lstStyle/>
        <a:p>
          <a:endParaRPr lang="en-US"/>
        </a:p>
      </dgm:t>
    </dgm:pt>
    <dgm:pt modelId="{3182F8B5-31E2-4A40-B59F-D9D1C9EB06A1}" type="pres">
      <dgm:prSet presAssocID="{B149718C-B01F-4B00-8CD0-810E053F3D43}" presName="Name0" presStyleCnt="0">
        <dgm:presLayoutVars>
          <dgm:chMax val="2"/>
          <dgm:chPref val="2"/>
          <dgm:dir/>
          <dgm:animOne/>
          <dgm:resizeHandles val="exact"/>
        </dgm:presLayoutVars>
      </dgm:prSet>
      <dgm:spPr/>
    </dgm:pt>
    <dgm:pt modelId="{128AFCDC-FCA2-435B-A318-8C868931A98C}" type="pres">
      <dgm:prSet presAssocID="{B149718C-B01F-4B00-8CD0-810E053F3D43}" presName="Background" presStyleLbl="bgImgPlace1" presStyleIdx="0" presStyleCnt="1" custLinFactNeighborX="-1573" custLinFactNeighborY="-3661"/>
      <dgm:spPr/>
    </dgm:pt>
    <dgm:pt modelId="{295841C2-D4AF-460A-8923-B9CCCF54D9AB}" type="pres">
      <dgm:prSet presAssocID="{B149718C-B01F-4B00-8CD0-810E053F3D43}" presName="ParentText1" presStyleLbl="revTx" presStyleIdx="0" presStyleCnt="2" custScaleX="89851" custScaleY="95877" custLinFactNeighborX="4377" custLinFactNeighborY="-1806">
        <dgm:presLayoutVars>
          <dgm:chMax val="0"/>
          <dgm:chPref val="0"/>
          <dgm:bulletEnabled val="1"/>
        </dgm:presLayoutVars>
      </dgm:prSet>
      <dgm:spPr/>
    </dgm:pt>
    <dgm:pt modelId="{319D43C6-D5F3-4811-AFF5-F2A12E7BEFE4}" type="pres">
      <dgm:prSet presAssocID="{B149718C-B01F-4B00-8CD0-810E053F3D43}" presName="ParentText2" presStyleLbl="revTx" presStyleIdx="1" presStyleCnt="2" custScaleX="99566">
        <dgm:presLayoutVars>
          <dgm:chMax val="0"/>
          <dgm:chPref val="0"/>
          <dgm:bulletEnabled val="1"/>
        </dgm:presLayoutVars>
      </dgm:prSet>
      <dgm:spPr/>
    </dgm:pt>
    <dgm:pt modelId="{A8056163-05DD-424A-A923-4A7CD192DDC1}" type="pres">
      <dgm:prSet presAssocID="{B149718C-B01F-4B00-8CD0-810E053F3D43}" presName="Plus" presStyleLbl="alignNode1" presStyleIdx="0" presStyleCnt="2" custScaleX="37976" custScaleY="32648" custLinFactNeighborX="17471" custLinFactNeighborY="50764"/>
      <dgm:spPr>
        <a:prstGeom prst="rect">
          <a:avLst/>
        </a:prstGeom>
      </dgm:spPr>
    </dgm:pt>
    <dgm:pt modelId="{4BE4EC11-DD65-4373-9D50-682477D3A093}" type="pres">
      <dgm:prSet presAssocID="{B149718C-B01F-4B00-8CD0-810E053F3D43}" presName="Minus" presStyleLbl="alignNode1" presStyleIdx="1" presStyleCnt="2" custScaleX="48138" custScaleY="119458" custLinFactY="52957" custLinFactNeighborX="-21432" custLinFactNeighborY="100000"/>
      <dgm:spPr>
        <a:prstGeom prst="mathMultiply">
          <a:avLst/>
        </a:prstGeom>
      </dgm:spPr>
    </dgm:pt>
    <dgm:pt modelId="{0686DDD6-D271-4764-9FA6-161EAFA2BC31}" type="pres">
      <dgm:prSet presAssocID="{B149718C-B01F-4B00-8CD0-810E053F3D43}" presName="Divider" presStyleLbl="parChTrans1D1" presStyleIdx="0" presStyleCnt="1"/>
      <dgm:spPr/>
    </dgm:pt>
  </dgm:ptLst>
  <dgm:cxnLst>
    <dgm:cxn modelId="{293FF227-475A-42D7-8F71-801E32152779}" srcId="{B149718C-B01F-4B00-8CD0-810E053F3D43}" destId="{DF6871F8-0E1E-49C9-91EE-D30ED8DEE52D}" srcOrd="1" destOrd="0" parTransId="{6091A778-53D9-4844-B35B-5E600B46E318}" sibTransId="{ECE62DDC-E029-4059-99CE-0A4DC13779DA}"/>
    <dgm:cxn modelId="{DD05E82D-BAC7-4EEF-A4F1-327185F0CAAD}" type="presOf" srcId="{9E9B731B-1BF6-4633-AF79-6D843549FCF8}" destId="{295841C2-D4AF-460A-8923-B9CCCF54D9AB}" srcOrd="0" destOrd="0" presId="urn:microsoft.com/office/officeart/2009/3/layout/PlusandMinus"/>
    <dgm:cxn modelId="{0F34E871-CE23-4743-990C-AD18F2D36739}" type="presOf" srcId="{B149718C-B01F-4B00-8CD0-810E053F3D43}" destId="{3182F8B5-31E2-4A40-B59F-D9D1C9EB06A1}" srcOrd="0" destOrd="0" presId="urn:microsoft.com/office/officeart/2009/3/layout/PlusandMinus"/>
    <dgm:cxn modelId="{8879D07B-DC7A-4CF1-B998-FB6E6B1D0D8C}" srcId="{B149718C-B01F-4B00-8CD0-810E053F3D43}" destId="{AC14749F-3291-465A-8AB1-CBC7A70D431C}" srcOrd="2" destOrd="0" parTransId="{D5A8A7DB-C820-4922-8177-F45ED1AFC158}" sibTransId="{FE70A841-3BB3-49BB-B8B4-71B0DDA26E64}"/>
    <dgm:cxn modelId="{82B31DB5-1A8E-4A83-8800-843A258B29AE}" type="presOf" srcId="{DF6871F8-0E1E-49C9-91EE-D30ED8DEE52D}" destId="{319D43C6-D5F3-4811-AFF5-F2A12E7BEFE4}" srcOrd="0" destOrd="0" presId="urn:microsoft.com/office/officeart/2009/3/layout/PlusandMinus"/>
    <dgm:cxn modelId="{830CE0F1-DA60-4B8B-AF0E-CB3266B38ED4}" srcId="{B149718C-B01F-4B00-8CD0-810E053F3D43}" destId="{9E9B731B-1BF6-4633-AF79-6D843549FCF8}" srcOrd="0" destOrd="0" parTransId="{88B0FD63-1577-4074-A12C-ACAF45A6A2E0}" sibTransId="{A50EB754-2247-423E-B013-C6E50AB6B2CF}"/>
    <dgm:cxn modelId="{994D370C-9509-45AE-B512-877D75B4CCFF}" type="presParOf" srcId="{3182F8B5-31E2-4A40-B59F-D9D1C9EB06A1}" destId="{128AFCDC-FCA2-435B-A318-8C868931A98C}" srcOrd="0" destOrd="0" presId="urn:microsoft.com/office/officeart/2009/3/layout/PlusandMinus"/>
    <dgm:cxn modelId="{7D67F52B-2A8C-4020-AD29-DEFEF340A8FD}" type="presParOf" srcId="{3182F8B5-31E2-4A40-B59F-D9D1C9EB06A1}" destId="{295841C2-D4AF-460A-8923-B9CCCF54D9AB}" srcOrd="1" destOrd="0" presId="urn:microsoft.com/office/officeart/2009/3/layout/PlusandMinus"/>
    <dgm:cxn modelId="{8E76DBBF-CFAB-4B54-84A8-51FA6DB5EEFA}" type="presParOf" srcId="{3182F8B5-31E2-4A40-B59F-D9D1C9EB06A1}" destId="{319D43C6-D5F3-4811-AFF5-F2A12E7BEFE4}" srcOrd="2" destOrd="0" presId="urn:microsoft.com/office/officeart/2009/3/layout/PlusandMinus"/>
    <dgm:cxn modelId="{AFC565A2-F569-4A24-B5F3-B7519F5EFD38}" type="presParOf" srcId="{3182F8B5-31E2-4A40-B59F-D9D1C9EB06A1}" destId="{A8056163-05DD-424A-A923-4A7CD192DDC1}" srcOrd="3" destOrd="0" presId="urn:microsoft.com/office/officeart/2009/3/layout/PlusandMinus"/>
    <dgm:cxn modelId="{B07DB002-B568-49A8-879D-E410A2AA3337}" type="presParOf" srcId="{3182F8B5-31E2-4A40-B59F-D9D1C9EB06A1}" destId="{4BE4EC11-DD65-4373-9D50-682477D3A093}" srcOrd="4" destOrd="0" presId="urn:microsoft.com/office/officeart/2009/3/layout/PlusandMinus"/>
    <dgm:cxn modelId="{4425B7A8-BBE1-4465-A6CD-0AB4BD512836}" type="presParOf" srcId="{3182F8B5-31E2-4A40-B59F-D9D1C9EB06A1}" destId="{0686DDD6-D271-4764-9FA6-161EAFA2BC31}"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BE4D2-E9C9-4716-881E-78996A7CF232}" type="doc">
      <dgm:prSet loTypeId="urn:microsoft.com/office/officeart/2005/8/layout/orgChart1" loCatId="hierarchy" qsTypeId="urn:microsoft.com/office/officeart/2005/8/quickstyle/simple3" qsCatId="simple" csTypeId="urn:microsoft.com/office/officeart/2005/8/colors/accent2_4" csCatId="accent2" phldr="1"/>
      <dgm:spPr/>
      <dgm:t>
        <a:bodyPr/>
        <a:lstStyle/>
        <a:p>
          <a:endParaRPr lang="en-US"/>
        </a:p>
      </dgm:t>
    </dgm:pt>
    <dgm:pt modelId="{537A2250-E3C7-403B-8987-E402846569FA}">
      <dgm:prSet phldrT="[Text]"/>
      <dgm:spPr/>
      <dgm:t>
        <a:bodyPr/>
        <a:lstStyle/>
        <a:p>
          <a:r>
            <a:rPr lang="en-US" b="1">
              <a:latin typeface="Calibri"/>
              <a:ea typeface="Calibri"/>
              <a:cs typeface="Calibri"/>
            </a:rPr>
            <a:t>Uniform Monitoring Package</a:t>
          </a:r>
        </a:p>
      </dgm:t>
    </dgm:pt>
    <dgm:pt modelId="{813A68ED-A6ED-46DD-8C81-8D4E8E6ADC43}" type="parTrans" cxnId="{09F7C6D7-8949-496C-A319-88C6109B011E}">
      <dgm:prSet/>
      <dgm:spPr/>
      <dgm:t>
        <a:bodyPr/>
        <a:lstStyle/>
        <a:p>
          <a:endParaRPr lang="en-US" b="1"/>
        </a:p>
      </dgm:t>
    </dgm:pt>
    <dgm:pt modelId="{309571F0-AC03-4860-B71F-C07BCE186A10}" type="sibTrans" cxnId="{09F7C6D7-8949-496C-A319-88C6109B011E}">
      <dgm:prSet/>
      <dgm:spPr/>
      <dgm:t>
        <a:bodyPr/>
        <a:lstStyle/>
        <a:p>
          <a:endParaRPr lang="en-US" b="1"/>
        </a:p>
      </dgm:t>
    </dgm:pt>
    <dgm:pt modelId="{C9CA67CE-7B8B-47C9-B09D-F31357B1FC72}">
      <dgm:prSet/>
      <dgm:spPr/>
      <dgm:t>
        <a:bodyPr/>
        <a:lstStyle/>
        <a:p>
          <a:r>
            <a:rPr lang="en-US" b="1">
              <a:latin typeface="Calibri"/>
              <a:ea typeface="Calibri"/>
              <a:cs typeface="Calibri"/>
            </a:rPr>
            <a:t>Program Specific</a:t>
          </a:r>
        </a:p>
      </dgm:t>
    </dgm:pt>
    <dgm:pt modelId="{1216CF91-4DDE-4A65-94F8-FB9000197C6A}" type="parTrans" cxnId="{367F8F66-EAFF-4112-8BDC-20D9BA40BEB2}">
      <dgm:prSet/>
      <dgm:spPr/>
      <dgm:t>
        <a:bodyPr/>
        <a:lstStyle/>
        <a:p>
          <a:endParaRPr lang="en-US" b="1"/>
        </a:p>
      </dgm:t>
    </dgm:pt>
    <dgm:pt modelId="{0B99DE24-EF45-49CB-9DD3-98820B3546BB}" type="sibTrans" cxnId="{367F8F66-EAFF-4112-8BDC-20D9BA40BEB2}">
      <dgm:prSet/>
      <dgm:spPr/>
      <dgm:t>
        <a:bodyPr/>
        <a:lstStyle/>
        <a:p>
          <a:endParaRPr lang="en-US" b="1"/>
        </a:p>
      </dgm:t>
    </dgm:pt>
    <dgm:pt modelId="{2CDE9681-21FC-42F9-8400-C3DA2B39E000}">
      <dgm:prSet/>
      <dgm:spPr/>
      <dgm:t>
        <a:bodyPr/>
        <a:lstStyle/>
        <a:p>
          <a:pPr rtl="0"/>
          <a:r>
            <a:rPr lang="en-US" b="1">
              <a:latin typeface="Calibri"/>
              <a:ea typeface="Calibri"/>
              <a:cs typeface="Calibri"/>
            </a:rPr>
            <a:t>National Service Criminal History Check (NSCHC)</a:t>
          </a:r>
        </a:p>
      </dgm:t>
    </dgm:pt>
    <dgm:pt modelId="{B7A0B682-2575-4488-99AA-230C1FE3688C}" type="parTrans" cxnId="{91A44429-ED1A-4932-BF36-615DA1B24DBC}">
      <dgm:prSet/>
      <dgm:spPr/>
      <dgm:t>
        <a:bodyPr/>
        <a:lstStyle/>
        <a:p>
          <a:endParaRPr lang="en-US" b="1"/>
        </a:p>
      </dgm:t>
    </dgm:pt>
    <dgm:pt modelId="{9B8B3D58-C9C1-4575-A99D-786A7BFDD970}" type="sibTrans" cxnId="{91A44429-ED1A-4932-BF36-615DA1B24DBC}">
      <dgm:prSet/>
      <dgm:spPr/>
      <dgm:t>
        <a:bodyPr/>
        <a:lstStyle/>
        <a:p>
          <a:endParaRPr lang="en-US" b="1"/>
        </a:p>
      </dgm:t>
    </dgm:pt>
    <dgm:pt modelId="{D55213B3-6B15-4A99-A376-DF30C34DB716}">
      <dgm:prSet/>
      <dgm:spPr/>
      <dgm:t>
        <a:bodyPr/>
        <a:lstStyle/>
        <a:p>
          <a:r>
            <a:rPr lang="en-US" b="1">
              <a:latin typeface="Calibri"/>
              <a:ea typeface="Calibri"/>
              <a:cs typeface="Calibri"/>
            </a:rPr>
            <a:t>Prohibited Activities</a:t>
          </a:r>
        </a:p>
      </dgm:t>
    </dgm:pt>
    <dgm:pt modelId="{79D8A85F-65E8-48B6-8140-D1661861069E}" type="parTrans" cxnId="{39A84274-D091-4079-B540-EC254E882861}">
      <dgm:prSet/>
      <dgm:spPr/>
      <dgm:t>
        <a:bodyPr/>
        <a:lstStyle/>
        <a:p>
          <a:endParaRPr lang="en-US" b="1"/>
        </a:p>
      </dgm:t>
    </dgm:pt>
    <dgm:pt modelId="{32775237-E41E-4659-B381-150C3F502618}" type="sibTrans" cxnId="{39A84274-D091-4079-B540-EC254E882861}">
      <dgm:prSet/>
      <dgm:spPr/>
      <dgm:t>
        <a:bodyPr/>
        <a:lstStyle/>
        <a:p>
          <a:endParaRPr lang="en-US" b="1"/>
        </a:p>
      </dgm:t>
    </dgm:pt>
    <dgm:pt modelId="{00042973-56A0-4B83-98EE-1FA6823C7E71}">
      <dgm:prSet/>
      <dgm:spPr/>
      <dgm:t>
        <a:bodyPr/>
        <a:lstStyle/>
        <a:p>
          <a:r>
            <a:rPr lang="en-US" b="1">
              <a:latin typeface="Calibri"/>
              <a:ea typeface="Calibri"/>
              <a:cs typeface="Calibri"/>
            </a:rPr>
            <a:t>ASN</a:t>
          </a:r>
        </a:p>
      </dgm:t>
    </dgm:pt>
    <dgm:pt modelId="{66E10CBD-4EAD-42FD-927F-7B49833FCF03}" type="parTrans" cxnId="{C1F0B17F-5000-4E8A-B9BD-DE5CDE7519DB}">
      <dgm:prSet/>
      <dgm:spPr/>
      <dgm:t>
        <a:bodyPr/>
        <a:lstStyle/>
        <a:p>
          <a:endParaRPr lang="en-US" b="1"/>
        </a:p>
      </dgm:t>
    </dgm:pt>
    <dgm:pt modelId="{53AC2442-CDBC-4147-BB38-8E78F574BBA8}" type="sibTrans" cxnId="{C1F0B17F-5000-4E8A-B9BD-DE5CDE7519DB}">
      <dgm:prSet/>
      <dgm:spPr/>
      <dgm:t>
        <a:bodyPr/>
        <a:lstStyle/>
        <a:p>
          <a:endParaRPr lang="en-US" b="1"/>
        </a:p>
      </dgm:t>
    </dgm:pt>
    <dgm:pt modelId="{501CAF63-8400-407D-BAF6-FF24A1370D27}">
      <dgm:prSet/>
      <dgm:spPr/>
      <dgm:t>
        <a:bodyPr/>
        <a:lstStyle/>
        <a:p>
          <a:r>
            <a:rPr lang="en-US" b="1">
              <a:latin typeface="Calibri"/>
              <a:ea typeface="Calibri"/>
              <a:cs typeface="Calibri"/>
            </a:rPr>
            <a:t>VISTA</a:t>
          </a:r>
        </a:p>
      </dgm:t>
    </dgm:pt>
    <dgm:pt modelId="{FA13D937-6539-4127-BCC7-A0E8E19AC5C2}" type="parTrans" cxnId="{7D78ACA0-F013-4879-A6C0-E640941EE293}">
      <dgm:prSet/>
      <dgm:spPr/>
      <dgm:t>
        <a:bodyPr/>
        <a:lstStyle/>
        <a:p>
          <a:endParaRPr lang="en-US" b="1"/>
        </a:p>
      </dgm:t>
    </dgm:pt>
    <dgm:pt modelId="{B1B970C8-FE11-4CC2-A65C-41C7C653B582}" type="sibTrans" cxnId="{7D78ACA0-F013-4879-A6C0-E640941EE293}">
      <dgm:prSet/>
      <dgm:spPr/>
      <dgm:t>
        <a:bodyPr/>
        <a:lstStyle/>
        <a:p>
          <a:endParaRPr lang="en-US" b="1"/>
        </a:p>
      </dgm:t>
    </dgm:pt>
    <dgm:pt modelId="{92E60D93-1AB7-487F-87E9-54D8D93C0D1B}">
      <dgm:prSet/>
      <dgm:spPr/>
      <dgm:t>
        <a:bodyPr/>
        <a:lstStyle/>
        <a:p>
          <a:pPr rtl="0"/>
          <a:r>
            <a:rPr lang="en-US" b="1">
              <a:latin typeface="Calibri"/>
              <a:ea typeface="Calibri"/>
              <a:cs typeface="Calibri"/>
            </a:rPr>
            <a:t>AmeriCorps Seniors</a:t>
          </a:r>
        </a:p>
      </dgm:t>
    </dgm:pt>
    <dgm:pt modelId="{C280A5C2-C8F3-4FCD-AD60-64C4D47F1FBE}" type="parTrans" cxnId="{FD6FE9E7-AAE2-4BC1-84E1-3758EBC04F1E}">
      <dgm:prSet/>
      <dgm:spPr/>
      <dgm:t>
        <a:bodyPr/>
        <a:lstStyle/>
        <a:p>
          <a:endParaRPr lang="en-US" b="1"/>
        </a:p>
      </dgm:t>
    </dgm:pt>
    <dgm:pt modelId="{E6B180DD-AA8A-472F-A7E4-DCD21514443E}" type="sibTrans" cxnId="{FD6FE9E7-AAE2-4BC1-84E1-3758EBC04F1E}">
      <dgm:prSet/>
      <dgm:spPr/>
      <dgm:t>
        <a:bodyPr/>
        <a:lstStyle/>
        <a:p>
          <a:endParaRPr lang="en-US" b="1"/>
        </a:p>
      </dgm:t>
    </dgm:pt>
    <dgm:pt modelId="{9F2D54CC-DB52-44D7-AEE3-BBCFA30A26A2}">
      <dgm:prSet/>
      <dgm:spPr/>
      <dgm:t>
        <a:bodyPr/>
        <a:lstStyle/>
        <a:p>
          <a:r>
            <a:rPr lang="en-US" b="1">
              <a:latin typeface="Calibri"/>
              <a:ea typeface="Calibri"/>
              <a:cs typeface="Calibri"/>
            </a:rPr>
            <a:t>Days of Service</a:t>
          </a:r>
        </a:p>
      </dgm:t>
    </dgm:pt>
    <dgm:pt modelId="{ACADB18E-7E2F-4519-ABA6-104E5180C9C5}" type="parTrans" cxnId="{D296D447-8CE1-4F55-B87B-D9FBF1B3E540}">
      <dgm:prSet/>
      <dgm:spPr/>
      <dgm:t>
        <a:bodyPr/>
        <a:lstStyle/>
        <a:p>
          <a:endParaRPr lang="en-US" b="1"/>
        </a:p>
      </dgm:t>
    </dgm:pt>
    <dgm:pt modelId="{6FA16931-2539-42AB-B65A-BB192F86CCC7}" type="sibTrans" cxnId="{D296D447-8CE1-4F55-B87B-D9FBF1B3E540}">
      <dgm:prSet/>
      <dgm:spPr/>
      <dgm:t>
        <a:bodyPr/>
        <a:lstStyle/>
        <a:p>
          <a:endParaRPr lang="en-US" b="1"/>
        </a:p>
      </dgm:t>
    </dgm:pt>
    <dgm:pt modelId="{90705C35-A532-4F87-90F5-C8B264855D0A}">
      <dgm:prSet/>
      <dgm:spPr/>
      <dgm:t>
        <a:bodyPr/>
        <a:lstStyle/>
        <a:p>
          <a:pPr rtl="0"/>
          <a:r>
            <a:rPr lang="en-US" b="1">
              <a:latin typeface="Calibri"/>
              <a:ea typeface="Calibri"/>
              <a:cs typeface="Calibri"/>
            </a:rPr>
            <a:t> IAA - Expanded Financial Operational Fitness Assessment </a:t>
          </a:r>
        </a:p>
      </dgm:t>
    </dgm:pt>
    <dgm:pt modelId="{FB692277-06A7-4A98-A73E-B2C3A3E68135}" type="parTrans" cxnId="{19D197D8-1141-4D4F-B180-46BD1673AE63}">
      <dgm:prSet/>
      <dgm:spPr/>
      <dgm:t>
        <a:bodyPr/>
        <a:lstStyle/>
        <a:p>
          <a:endParaRPr lang="en-US"/>
        </a:p>
      </dgm:t>
    </dgm:pt>
    <dgm:pt modelId="{90797E55-26DC-4B5D-AB9A-FE4990902597}" type="sibTrans" cxnId="{19D197D8-1141-4D4F-B180-46BD1673AE63}">
      <dgm:prSet/>
      <dgm:spPr/>
      <dgm:t>
        <a:bodyPr/>
        <a:lstStyle/>
        <a:p>
          <a:endParaRPr lang="en-US"/>
        </a:p>
      </dgm:t>
    </dgm:pt>
    <dgm:pt modelId="{778BED02-7AE4-401E-941A-A081D4DB9CCB}">
      <dgm:prSet phldr="0"/>
      <dgm:spPr/>
      <dgm:t>
        <a:bodyPr/>
        <a:lstStyle/>
        <a:p>
          <a:pPr rtl="0"/>
          <a:r>
            <a:rPr lang="en-US" b="1">
              <a:latin typeface="Calibri"/>
              <a:ea typeface="Calibri"/>
              <a:cs typeface="Calibri"/>
            </a:rPr>
            <a:t>Commission Operations</a:t>
          </a:r>
        </a:p>
      </dgm:t>
    </dgm:pt>
    <dgm:pt modelId="{1814EDD8-C9BC-4DD9-A555-D2BF74A462E6}" type="parTrans" cxnId="{1097720E-A1A7-46D9-91C8-81214857FEB4}">
      <dgm:prSet/>
      <dgm:spPr/>
      <dgm:t>
        <a:bodyPr/>
        <a:lstStyle/>
        <a:p>
          <a:endParaRPr lang="en-US"/>
        </a:p>
      </dgm:t>
    </dgm:pt>
    <dgm:pt modelId="{22FB600C-BF1D-46BB-811E-C1E5ACF8CC76}" type="sibTrans" cxnId="{1097720E-A1A7-46D9-91C8-81214857FEB4}">
      <dgm:prSet/>
      <dgm:spPr/>
      <dgm:t>
        <a:bodyPr/>
        <a:lstStyle/>
        <a:p>
          <a:endParaRPr lang="en-US"/>
        </a:p>
      </dgm:t>
    </dgm:pt>
    <dgm:pt modelId="{0077A506-40FC-462B-82FA-F620F9B64946}">
      <dgm:prSet phldr="0"/>
      <dgm:spPr/>
      <dgm:t>
        <a:bodyPr/>
        <a:lstStyle/>
        <a:p>
          <a:pPr rtl="0"/>
          <a:r>
            <a:rPr lang="en-US" b="1">
              <a:latin typeface="Calibri"/>
              <a:ea typeface="Calibri"/>
              <a:cs typeface="Calibri"/>
            </a:rPr>
            <a:t>New to AmeriCorps (NTA)</a:t>
          </a:r>
        </a:p>
      </dgm:t>
    </dgm:pt>
    <dgm:pt modelId="{A62D0DC2-83EB-45F7-9C33-12338875150A}" type="parTrans" cxnId="{47DCC7C7-C18A-4BC1-BD60-2631570D82A7}">
      <dgm:prSet/>
      <dgm:spPr/>
      <dgm:t>
        <a:bodyPr/>
        <a:lstStyle/>
        <a:p>
          <a:endParaRPr lang="en-US"/>
        </a:p>
      </dgm:t>
    </dgm:pt>
    <dgm:pt modelId="{3FEEEF6F-95B1-4DA2-92D5-4F12DBA02C2B}" type="sibTrans" cxnId="{47DCC7C7-C18A-4BC1-BD60-2631570D82A7}">
      <dgm:prSet/>
      <dgm:spPr/>
      <dgm:t>
        <a:bodyPr/>
        <a:lstStyle/>
        <a:p>
          <a:endParaRPr lang="en-US"/>
        </a:p>
      </dgm:t>
    </dgm:pt>
    <dgm:pt modelId="{BCD84F3D-A704-4394-9FCA-6E488EA42499}">
      <dgm:prSet phldr="0"/>
      <dgm:spPr/>
      <dgm:t>
        <a:bodyPr/>
        <a:lstStyle/>
        <a:p>
          <a:r>
            <a:rPr lang="en-US" b="1">
              <a:latin typeface="Calibri"/>
              <a:ea typeface="Calibri"/>
              <a:cs typeface="Calibri"/>
            </a:rPr>
            <a:t>Financial and Operational Fitness Assessment (FOFA)</a:t>
          </a:r>
        </a:p>
      </dgm:t>
    </dgm:pt>
    <dgm:pt modelId="{984ED793-D589-49BF-A311-A7789C7B044D}" type="parTrans" cxnId="{8159284E-1AE4-4B2F-8459-6A72C69523BC}">
      <dgm:prSet/>
      <dgm:spPr/>
      <dgm:t>
        <a:bodyPr/>
        <a:lstStyle/>
        <a:p>
          <a:endParaRPr lang="en-US"/>
        </a:p>
      </dgm:t>
    </dgm:pt>
    <dgm:pt modelId="{D88ACDD2-78A4-4AF5-8A14-2FCE9AE5E325}" type="sibTrans" cxnId="{8159284E-1AE4-4B2F-8459-6A72C69523BC}">
      <dgm:prSet/>
      <dgm:spPr/>
      <dgm:t>
        <a:bodyPr/>
        <a:lstStyle/>
        <a:p>
          <a:endParaRPr lang="en-US"/>
        </a:p>
      </dgm:t>
    </dgm:pt>
    <dgm:pt modelId="{A260F2B5-40A2-4ED6-A49A-8E44AB6B2A6C}" type="pres">
      <dgm:prSet presAssocID="{A93BE4D2-E9C9-4716-881E-78996A7CF232}" presName="hierChild1" presStyleCnt="0">
        <dgm:presLayoutVars>
          <dgm:orgChart val="1"/>
          <dgm:chPref val="1"/>
          <dgm:dir/>
          <dgm:animOne val="branch"/>
          <dgm:animLvl val="lvl"/>
          <dgm:resizeHandles/>
        </dgm:presLayoutVars>
      </dgm:prSet>
      <dgm:spPr/>
    </dgm:pt>
    <dgm:pt modelId="{478EFD73-EFA6-485D-AFC4-846A20B48A6C}" type="pres">
      <dgm:prSet presAssocID="{537A2250-E3C7-403B-8987-E402846569FA}" presName="hierRoot1" presStyleCnt="0">
        <dgm:presLayoutVars>
          <dgm:hierBranch val="init"/>
        </dgm:presLayoutVars>
      </dgm:prSet>
      <dgm:spPr/>
    </dgm:pt>
    <dgm:pt modelId="{66FF788F-ABC2-453C-8B11-BB3B9BDD4109}" type="pres">
      <dgm:prSet presAssocID="{537A2250-E3C7-403B-8987-E402846569FA}" presName="rootComposite1" presStyleCnt="0"/>
      <dgm:spPr/>
    </dgm:pt>
    <dgm:pt modelId="{F7572159-DFAB-4007-90CA-7D9B48F8EA1A}" type="pres">
      <dgm:prSet presAssocID="{537A2250-E3C7-403B-8987-E402846569FA}" presName="rootText1" presStyleLbl="node0" presStyleIdx="0" presStyleCnt="1">
        <dgm:presLayoutVars>
          <dgm:chPref val="3"/>
        </dgm:presLayoutVars>
      </dgm:prSet>
      <dgm:spPr/>
    </dgm:pt>
    <dgm:pt modelId="{E9A5D9BF-0DCC-4F4C-ADF0-4BD9655006F3}" type="pres">
      <dgm:prSet presAssocID="{537A2250-E3C7-403B-8987-E402846569FA}" presName="rootConnector1" presStyleLbl="node1" presStyleIdx="0" presStyleCnt="0"/>
      <dgm:spPr/>
    </dgm:pt>
    <dgm:pt modelId="{37EB61A5-AF5F-4C5F-AB19-A97ECE52073C}" type="pres">
      <dgm:prSet presAssocID="{537A2250-E3C7-403B-8987-E402846569FA}" presName="hierChild2" presStyleCnt="0"/>
      <dgm:spPr/>
    </dgm:pt>
    <dgm:pt modelId="{79C040A4-B214-4864-B3B1-EE13C33A891E}" type="pres">
      <dgm:prSet presAssocID="{984ED793-D589-49BF-A311-A7789C7B044D}" presName="Name37" presStyleLbl="parChTrans1D2" presStyleIdx="0" presStyleCnt="6"/>
      <dgm:spPr/>
    </dgm:pt>
    <dgm:pt modelId="{3A645797-5991-48F8-B920-CA52A4DFB835}" type="pres">
      <dgm:prSet presAssocID="{BCD84F3D-A704-4394-9FCA-6E488EA42499}" presName="hierRoot2" presStyleCnt="0">
        <dgm:presLayoutVars>
          <dgm:hierBranch val="init"/>
        </dgm:presLayoutVars>
      </dgm:prSet>
      <dgm:spPr/>
    </dgm:pt>
    <dgm:pt modelId="{810B3960-8979-452F-BB45-086688530FB2}" type="pres">
      <dgm:prSet presAssocID="{BCD84F3D-A704-4394-9FCA-6E488EA42499}" presName="rootComposite" presStyleCnt="0"/>
      <dgm:spPr/>
    </dgm:pt>
    <dgm:pt modelId="{DB4DE195-28EE-4236-AC5C-0E00E0748C1C}" type="pres">
      <dgm:prSet presAssocID="{BCD84F3D-A704-4394-9FCA-6E488EA42499}" presName="rootText" presStyleLbl="node2" presStyleIdx="0" presStyleCnt="6">
        <dgm:presLayoutVars>
          <dgm:chPref val="3"/>
        </dgm:presLayoutVars>
      </dgm:prSet>
      <dgm:spPr/>
    </dgm:pt>
    <dgm:pt modelId="{BABC965E-AA99-46C5-838A-FD79732CFDAC}" type="pres">
      <dgm:prSet presAssocID="{BCD84F3D-A704-4394-9FCA-6E488EA42499}" presName="rootConnector" presStyleLbl="node2" presStyleIdx="0" presStyleCnt="6"/>
      <dgm:spPr/>
    </dgm:pt>
    <dgm:pt modelId="{9F0450B3-02EF-45FA-AB2F-7DFD553B7E32}" type="pres">
      <dgm:prSet presAssocID="{BCD84F3D-A704-4394-9FCA-6E488EA42499}" presName="hierChild4" presStyleCnt="0"/>
      <dgm:spPr/>
    </dgm:pt>
    <dgm:pt modelId="{8A36BCDA-2E72-4D91-95DB-3CB1B300F3F5}" type="pres">
      <dgm:prSet presAssocID="{BCD84F3D-A704-4394-9FCA-6E488EA42499}" presName="hierChild5" presStyleCnt="0"/>
      <dgm:spPr/>
    </dgm:pt>
    <dgm:pt modelId="{567BAA92-B49C-4A68-BF92-94FD4C7C2349}" type="pres">
      <dgm:prSet presAssocID="{1216CF91-4DDE-4A65-94F8-FB9000197C6A}" presName="Name37" presStyleLbl="parChTrans1D2" presStyleIdx="1" presStyleCnt="6"/>
      <dgm:spPr/>
    </dgm:pt>
    <dgm:pt modelId="{23E1F6C5-6873-4B00-9D38-50531A75CB86}" type="pres">
      <dgm:prSet presAssocID="{C9CA67CE-7B8B-47C9-B09D-F31357B1FC72}" presName="hierRoot2" presStyleCnt="0">
        <dgm:presLayoutVars>
          <dgm:hierBranch val="hang"/>
        </dgm:presLayoutVars>
      </dgm:prSet>
      <dgm:spPr/>
    </dgm:pt>
    <dgm:pt modelId="{D0CEFAEF-FFD9-49DA-A842-F285AF09970C}" type="pres">
      <dgm:prSet presAssocID="{C9CA67CE-7B8B-47C9-B09D-F31357B1FC72}" presName="rootComposite" presStyleCnt="0"/>
      <dgm:spPr/>
    </dgm:pt>
    <dgm:pt modelId="{4EA9F4CD-1610-4CE9-A9EA-28831E6DEB5C}" type="pres">
      <dgm:prSet presAssocID="{C9CA67CE-7B8B-47C9-B09D-F31357B1FC72}" presName="rootText" presStyleLbl="node2" presStyleIdx="1" presStyleCnt="6">
        <dgm:presLayoutVars>
          <dgm:chPref val="3"/>
        </dgm:presLayoutVars>
      </dgm:prSet>
      <dgm:spPr/>
    </dgm:pt>
    <dgm:pt modelId="{F4FA54BA-93AC-46BC-A0ED-DB1003C35B59}" type="pres">
      <dgm:prSet presAssocID="{C9CA67CE-7B8B-47C9-B09D-F31357B1FC72}" presName="rootConnector" presStyleLbl="node2" presStyleIdx="1" presStyleCnt="6"/>
      <dgm:spPr/>
    </dgm:pt>
    <dgm:pt modelId="{C13AFB30-9875-410F-8842-91B98C4782AE}" type="pres">
      <dgm:prSet presAssocID="{C9CA67CE-7B8B-47C9-B09D-F31357B1FC72}" presName="hierChild4" presStyleCnt="0"/>
      <dgm:spPr/>
    </dgm:pt>
    <dgm:pt modelId="{EA4FA0CA-1E7B-4B79-B545-796C7ECCE566}" type="pres">
      <dgm:prSet presAssocID="{66E10CBD-4EAD-42FD-927F-7B49833FCF03}" presName="Name48" presStyleLbl="parChTrans1D3" presStyleIdx="0" presStyleCnt="5"/>
      <dgm:spPr/>
    </dgm:pt>
    <dgm:pt modelId="{167E7B24-C235-4AFF-8AA1-A901C015D00C}" type="pres">
      <dgm:prSet presAssocID="{00042973-56A0-4B83-98EE-1FA6823C7E71}" presName="hierRoot2" presStyleCnt="0">
        <dgm:presLayoutVars>
          <dgm:hierBranch val="init"/>
        </dgm:presLayoutVars>
      </dgm:prSet>
      <dgm:spPr/>
    </dgm:pt>
    <dgm:pt modelId="{31031611-DF4F-4980-916D-BC8F0A98F69A}" type="pres">
      <dgm:prSet presAssocID="{00042973-56A0-4B83-98EE-1FA6823C7E71}" presName="rootComposite" presStyleCnt="0"/>
      <dgm:spPr/>
    </dgm:pt>
    <dgm:pt modelId="{ED9828B2-747E-4C05-905C-0B62B0633749}" type="pres">
      <dgm:prSet presAssocID="{00042973-56A0-4B83-98EE-1FA6823C7E71}" presName="rootText" presStyleLbl="node3" presStyleIdx="0" presStyleCnt="5">
        <dgm:presLayoutVars>
          <dgm:chPref val="3"/>
        </dgm:presLayoutVars>
      </dgm:prSet>
      <dgm:spPr/>
    </dgm:pt>
    <dgm:pt modelId="{BE4E6C95-3B97-4C87-910A-1EB6C55DEE5E}" type="pres">
      <dgm:prSet presAssocID="{00042973-56A0-4B83-98EE-1FA6823C7E71}" presName="rootConnector" presStyleLbl="node3" presStyleIdx="0" presStyleCnt="5"/>
      <dgm:spPr/>
    </dgm:pt>
    <dgm:pt modelId="{D36AC3E4-E3EE-4D90-A9AB-FA136224697E}" type="pres">
      <dgm:prSet presAssocID="{00042973-56A0-4B83-98EE-1FA6823C7E71}" presName="hierChild4" presStyleCnt="0"/>
      <dgm:spPr/>
    </dgm:pt>
    <dgm:pt modelId="{08FC35E1-4EEE-4311-A408-D63CFD256448}" type="pres">
      <dgm:prSet presAssocID="{00042973-56A0-4B83-98EE-1FA6823C7E71}" presName="hierChild5" presStyleCnt="0"/>
      <dgm:spPr/>
    </dgm:pt>
    <dgm:pt modelId="{33DDD29C-DC19-4316-9C93-68F21425BD28}" type="pres">
      <dgm:prSet presAssocID="{FA13D937-6539-4127-BCC7-A0E8E19AC5C2}" presName="Name48" presStyleLbl="parChTrans1D3" presStyleIdx="1" presStyleCnt="5"/>
      <dgm:spPr/>
    </dgm:pt>
    <dgm:pt modelId="{875385F7-F570-470E-AF36-6BE4BCA18FF3}" type="pres">
      <dgm:prSet presAssocID="{501CAF63-8400-407D-BAF6-FF24A1370D27}" presName="hierRoot2" presStyleCnt="0">
        <dgm:presLayoutVars>
          <dgm:hierBranch val="init"/>
        </dgm:presLayoutVars>
      </dgm:prSet>
      <dgm:spPr/>
    </dgm:pt>
    <dgm:pt modelId="{686FA78D-E8C1-4837-AE51-ED684DEBD5BD}" type="pres">
      <dgm:prSet presAssocID="{501CAF63-8400-407D-BAF6-FF24A1370D27}" presName="rootComposite" presStyleCnt="0"/>
      <dgm:spPr/>
    </dgm:pt>
    <dgm:pt modelId="{DFE15E28-05E1-4A8F-8EB0-5CE3D2C39994}" type="pres">
      <dgm:prSet presAssocID="{501CAF63-8400-407D-BAF6-FF24A1370D27}" presName="rootText" presStyleLbl="node3" presStyleIdx="1" presStyleCnt="5">
        <dgm:presLayoutVars>
          <dgm:chPref val="3"/>
        </dgm:presLayoutVars>
      </dgm:prSet>
      <dgm:spPr/>
    </dgm:pt>
    <dgm:pt modelId="{88B6BD51-CB6E-40B1-AEA3-06EDBF5D693A}" type="pres">
      <dgm:prSet presAssocID="{501CAF63-8400-407D-BAF6-FF24A1370D27}" presName="rootConnector" presStyleLbl="node3" presStyleIdx="1" presStyleCnt="5"/>
      <dgm:spPr/>
    </dgm:pt>
    <dgm:pt modelId="{18418DD7-A060-4490-8239-800B8AD26AE8}" type="pres">
      <dgm:prSet presAssocID="{501CAF63-8400-407D-BAF6-FF24A1370D27}" presName="hierChild4" presStyleCnt="0"/>
      <dgm:spPr/>
    </dgm:pt>
    <dgm:pt modelId="{863CC2EE-60C7-4A11-AC9E-3BD495DFF416}" type="pres">
      <dgm:prSet presAssocID="{501CAF63-8400-407D-BAF6-FF24A1370D27}" presName="hierChild5" presStyleCnt="0"/>
      <dgm:spPr/>
    </dgm:pt>
    <dgm:pt modelId="{2BF1F543-16EC-46BC-A8F2-79BA5CA45944}" type="pres">
      <dgm:prSet presAssocID="{C280A5C2-C8F3-4FCD-AD60-64C4D47F1FBE}" presName="Name48" presStyleLbl="parChTrans1D3" presStyleIdx="2" presStyleCnt="5"/>
      <dgm:spPr/>
    </dgm:pt>
    <dgm:pt modelId="{355209A9-DA1A-4218-8BAD-464EDBDA127C}" type="pres">
      <dgm:prSet presAssocID="{92E60D93-1AB7-487F-87E9-54D8D93C0D1B}" presName="hierRoot2" presStyleCnt="0">
        <dgm:presLayoutVars>
          <dgm:hierBranch val="init"/>
        </dgm:presLayoutVars>
      </dgm:prSet>
      <dgm:spPr/>
    </dgm:pt>
    <dgm:pt modelId="{9B34DEFA-58B1-4AE0-925D-03B37D462B65}" type="pres">
      <dgm:prSet presAssocID="{92E60D93-1AB7-487F-87E9-54D8D93C0D1B}" presName="rootComposite" presStyleCnt="0"/>
      <dgm:spPr/>
    </dgm:pt>
    <dgm:pt modelId="{DB7135C0-68D8-46DA-ABE3-764435C5BE7C}" type="pres">
      <dgm:prSet presAssocID="{92E60D93-1AB7-487F-87E9-54D8D93C0D1B}" presName="rootText" presStyleLbl="node3" presStyleIdx="2" presStyleCnt="5">
        <dgm:presLayoutVars>
          <dgm:chPref val="3"/>
        </dgm:presLayoutVars>
      </dgm:prSet>
      <dgm:spPr/>
    </dgm:pt>
    <dgm:pt modelId="{249727B7-EB31-44CF-A2D5-2A2ABC81123E}" type="pres">
      <dgm:prSet presAssocID="{92E60D93-1AB7-487F-87E9-54D8D93C0D1B}" presName="rootConnector" presStyleLbl="node3" presStyleIdx="2" presStyleCnt="5"/>
      <dgm:spPr/>
    </dgm:pt>
    <dgm:pt modelId="{C2D2A713-ACDB-4BF7-8733-C908909D0A4F}" type="pres">
      <dgm:prSet presAssocID="{92E60D93-1AB7-487F-87E9-54D8D93C0D1B}" presName="hierChild4" presStyleCnt="0"/>
      <dgm:spPr/>
    </dgm:pt>
    <dgm:pt modelId="{2615C5A7-6EA3-4A01-9199-E12B3AE4E874}" type="pres">
      <dgm:prSet presAssocID="{92E60D93-1AB7-487F-87E9-54D8D93C0D1B}" presName="hierChild5" presStyleCnt="0"/>
      <dgm:spPr/>
    </dgm:pt>
    <dgm:pt modelId="{7D2BD592-8837-454A-876E-DC362EE2F424}" type="pres">
      <dgm:prSet presAssocID="{ACADB18E-7E2F-4519-ABA6-104E5180C9C5}" presName="Name48" presStyleLbl="parChTrans1D3" presStyleIdx="3" presStyleCnt="5"/>
      <dgm:spPr/>
    </dgm:pt>
    <dgm:pt modelId="{00DA923F-92F3-484E-9A18-3E50E6D3DBE9}" type="pres">
      <dgm:prSet presAssocID="{9F2D54CC-DB52-44D7-AEE3-BBCFA30A26A2}" presName="hierRoot2" presStyleCnt="0">
        <dgm:presLayoutVars>
          <dgm:hierBranch val="init"/>
        </dgm:presLayoutVars>
      </dgm:prSet>
      <dgm:spPr/>
    </dgm:pt>
    <dgm:pt modelId="{302E0E30-BD56-47CE-81ED-18BE577BBD4B}" type="pres">
      <dgm:prSet presAssocID="{9F2D54CC-DB52-44D7-AEE3-BBCFA30A26A2}" presName="rootComposite" presStyleCnt="0"/>
      <dgm:spPr/>
    </dgm:pt>
    <dgm:pt modelId="{DAAC9555-A870-4624-8430-1C1C72935A67}" type="pres">
      <dgm:prSet presAssocID="{9F2D54CC-DB52-44D7-AEE3-BBCFA30A26A2}" presName="rootText" presStyleLbl="node3" presStyleIdx="3" presStyleCnt="5">
        <dgm:presLayoutVars>
          <dgm:chPref val="3"/>
        </dgm:presLayoutVars>
      </dgm:prSet>
      <dgm:spPr/>
    </dgm:pt>
    <dgm:pt modelId="{4B21C607-5450-46A0-B1A6-4BF0BE391643}" type="pres">
      <dgm:prSet presAssocID="{9F2D54CC-DB52-44D7-AEE3-BBCFA30A26A2}" presName="rootConnector" presStyleLbl="node3" presStyleIdx="3" presStyleCnt="5"/>
      <dgm:spPr/>
    </dgm:pt>
    <dgm:pt modelId="{1F3DE782-E91E-47E1-9F0E-B3B0E9F50829}" type="pres">
      <dgm:prSet presAssocID="{9F2D54CC-DB52-44D7-AEE3-BBCFA30A26A2}" presName="hierChild4" presStyleCnt="0"/>
      <dgm:spPr/>
    </dgm:pt>
    <dgm:pt modelId="{1E0F6FA4-1578-4603-B201-AC73EFD404C7}" type="pres">
      <dgm:prSet presAssocID="{9F2D54CC-DB52-44D7-AEE3-BBCFA30A26A2}" presName="hierChild5" presStyleCnt="0"/>
      <dgm:spPr/>
    </dgm:pt>
    <dgm:pt modelId="{3AEF99BF-1641-4C18-9955-2F5C5F94C424}" type="pres">
      <dgm:prSet presAssocID="{1814EDD8-C9BC-4DD9-A555-D2BF74A462E6}" presName="Name48" presStyleLbl="parChTrans1D3" presStyleIdx="4" presStyleCnt="5"/>
      <dgm:spPr/>
    </dgm:pt>
    <dgm:pt modelId="{2D358CB7-D2CE-4C49-B472-80D322B8EEE3}" type="pres">
      <dgm:prSet presAssocID="{778BED02-7AE4-401E-941A-A081D4DB9CCB}" presName="hierRoot2" presStyleCnt="0">
        <dgm:presLayoutVars>
          <dgm:hierBranch val="init"/>
        </dgm:presLayoutVars>
      </dgm:prSet>
      <dgm:spPr/>
    </dgm:pt>
    <dgm:pt modelId="{3AB709AC-34E7-4810-B4E5-EA74C9B73A4A}" type="pres">
      <dgm:prSet presAssocID="{778BED02-7AE4-401E-941A-A081D4DB9CCB}" presName="rootComposite" presStyleCnt="0"/>
      <dgm:spPr/>
    </dgm:pt>
    <dgm:pt modelId="{B6A71291-A375-4AC8-92D8-C7B0A96125A7}" type="pres">
      <dgm:prSet presAssocID="{778BED02-7AE4-401E-941A-A081D4DB9CCB}" presName="rootText" presStyleLbl="node3" presStyleIdx="4" presStyleCnt="5">
        <dgm:presLayoutVars>
          <dgm:chPref val="3"/>
        </dgm:presLayoutVars>
      </dgm:prSet>
      <dgm:spPr/>
    </dgm:pt>
    <dgm:pt modelId="{A6771CFB-32C4-4262-908A-A6B1F9D51304}" type="pres">
      <dgm:prSet presAssocID="{778BED02-7AE4-401E-941A-A081D4DB9CCB}" presName="rootConnector" presStyleLbl="node3" presStyleIdx="4" presStyleCnt="5"/>
      <dgm:spPr/>
    </dgm:pt>
    <dgm:pt modelId="{4CC59F69-D41C-4E81-9184-8053DCDAE99F}" type="pres">
      <dgm:prSet presAssocID="{778BED02-7AE4-401E-941A-A081D4DB9CCB}" presName="hierChild4" presStyleCnt="0"/>
      <dgm:spPr/>
    </dgm:pt>
    <dgm:pt modelId="{007B7B70-BA66-42DC-BD18-1FC9F2C28CD7}" type="pres">
      <dgm:prSet presAssocID="{778BED02-7AE4-401E-941A-A081D4DB9CCB}" presName="hierChild5" presStyleCnt="0"/>
      <dgm:spPr/>
    </dgm:pt>
    <dgm:pt modelId="{226783AD-4E04-40A9-90F2-B5CF499ED918}" type="pres">
      <dgm:prSet presAssocID="{C9CA67CE-7B8B-47C9-B09D-F31357B1FC72}" presName="hierChild5" presStyleCnt="0"/>
      <dgm:spPr/>
    </dgm:pt>
    <dgm:pt modelId="{09B353F1-18C4-4369-8803-E33988A2353D}" type="pres">
      <dgm:prSet presAssocID="{B7A0B682-2575-4488-99AA-230C1FE3688C}" presName="Name37" presStyleLbl="parChTrans1D2" presStyleIdx="2" presStyleCnt="6"/>
      <dgm:spPr/>
    </dgm:pt>
    <dgm:pt modelId="{5061A057-4A18-4229-9D6A-F4777904AF17}" type="pres">
      <dgm:prSet presAssocID="{2CDE9681-21FC-42F9-8400-C3DA2B39E000}" presName="hierRoot2" presStyleCnt="0">
        <dgm:presLayoutVars>
          <dgm:hierBranch val="r"/>
        </dgm:presLayoutVars>
      </dgm:prSet>
      <dgm:spPr/>
    </dgm:pt>
    <dgm:pt modelId="{EDB03F85-E733-4246-B912-FB4AD1411D59}" type="pres">
      <dgm:prSet presAssocID="{2CDE9681-21FC-42F9-8400-C3DA2B39E000}" presName="rootComposite" presStyleCnt="0"/>
      <dgm:spPr/>
    </dgm:pt>
    <dgm:pt modelId="{FE71594A-E3CA-42F0-82AA-5DBF27E28910}" type="pres">
      <dgm:prSet presAssocID="{2CDE9681-21FC-42F9-8400-C3DA2B39E000}" presName="rootText" presStyleLbl="node2" presStyleIdx="2" presStyleCnt="6">
        <dgm:presLayoutVars>
          <dgm:chPref val="3"/>
        </dgm:presLayoutVars>
      </dgm:prSet>
      <dgm:spPr/>
    </dgm:pt>
    <dgm:pt modelId="{53B69029-3BCA-49AF-837D-CDB5C0B776BB}" type="pres">
      <dgm:prSet presAssocID="{2CDE9681-21FC-42F9-8400-C3DA2B39E000}" presName="rootConnector" presStyleLbl="node2" presStyleIdx="2" presStyleCnt="6"/>
      <dgm:spPr/>
    </dgm:pt>
    <dgm:pt modelId="{FA916306-4197-4263-B39F-88D9E5687F80}" type="pres">
      <dgm:prSet presAssocID="{2CDE9681-21FC-42F9-8400-C3DA2B39E000}" presName="hierChild4" presStyleCnt="0"/>
      <dgm:spPr/>
    </dgm:pt>
    <dgm:pt modelId="{7D2C4AA3-4FB8-4BFF-8083-2E3614CCFBCC}" type="pres">
      <dgm:prSet presAssocID="{2CDE9681-21FC-42F9-8400-C3DA2B39E000}" presName="hierChild5" presStyleCnt="0"/>
      <dgm:spPr/>
    </dgm:pt>
    <dgm:pt modelId="{30691B9C-9134-467B-8F3D-A27693CB16A4}" type="pres">
      <dgm:prSet presAssocID="{79D8A85F-65E8-48B6-8140-D1661861069E}" presName="Name37" presStyleLbl="parChTrans1D2" presStyleIdx="3" presStyleCnt="6"/>
      <dgm:spPr/>
    </dgm:pt>
    <dgm:pt modelId="{EADC628B-70EF-483C-A452-E8AB826FEBB0}" type="pres">
      <dgm:prSet presAssocID="{D55213B3-6B15-4A99-A376-DF30C34DB716}" presName="hierRoot2" presStyleCnt="0">
        <dgm:presLayoutVars>
          <dgm:hierBranch val="init"/>
        </dgm:presLayoutVars>
      </dgm:prSet>
      <dgm:spPr/>
    </dgm:pt>
    <dgm:pt modelId="{2C870109-D73D-47AF-A2F6-2FB0C40BDA61}" type="pres">
      <dgm:prSet presAssocID="{D55213B3-6B15-4A99-A376-DF30C34DB716}" presName="rootComposite" presStyleCnt="0"/>
      <dgm:spPr/>
    </dgm:pt>
    <dgm:pt modelId="{234A2751-0E3E-44E5-9D79-AB156CA0AC1E}" type="pres">
      <dgm:prSet presAssocID="{D55213B3-6B15-4A99-A376-DF30C34DB716}" presName="rootText" presStyleLbl="node2" presStyleIdx="3" presStyleCnt="6">
        <dgm:presLayoutVars>
          <dgm:chPref val="3"/>
        </dgm:presLayoutVars>
      </dgm:prSet>
      <dgm:spPr/>
    </dgm:pt>
    <dgm:pt modelId="{7CB73D79-B512-4A67-9CF8-729009914605}" type="pres">
      <dgm:prSet presAssocID="{D55213B3-6B15-4A99-A376-DF30C34DB716}" presName="rootConnector" presStyleLbl="node2" presStyleIdx="3" presStyleCnt="6"/>
      <dgm:spPr/>
    </dgm:pt>
    <dgm:pt modelId="{8C5BC71A-B26F-4629-8671-5750C0669A8D}" type="pres">
      <dgm:prSet presAssocID="{D55213B3-6B15-4A99-A376-DF30C34DB716}" presName="hierChild4" presStyleCnt="0"/>
      <dgm:spPr/>
    </dgm:pt>
    <dgm:pt modelId="{5E42A59E-C493-4489-949F-FCB03D0EAB8A}" type="pres">
      <dgm:prSet presAssocID="{D55213B3-6B15-4A99-A376-DF30C34DB716}" presName="hierChild5" presStyleCnt="0"/>
      <dgm:spPr/>
    </dgm:pt>
    <dgm:pt modelId="{C0785C99-6E1B-4E0F-97BA-AFEF30903330}" type="pres">
      <dgm:prSet presAssocID="{A62D0DC2-83EB-45F7-9C33-12338875150A}" presName="Name37" presStyleLbl="parChTrans1D2" presStyleIdx="4" presStyleCnt="6"/>
      <dgm:spPr/>
    </dgm:pt>
    <dgm:pt modelId="{B4130A52-96F2-4B07-AA0A-2880E27257A9}" type="pres">
      <dgm:prSet presAssocID="{0077A506-40FC-462B-82FA-F620F9B64946}" presName="hierRoot2" presStyleCnt="0">
        <dgm:presLayoutVars>
          <dgm:hierBranch val="init"/>
        </dgm:presLayoutVars>
      </dgm:prSet>
      <dgm:spPr/>
    </dgm:pt>
    <dgm:pt modelId="{23894CF8-D5C3-4B1E-98F0-4659BD0CC441}" type="pres">
      <dgm:prSet presAssocID="{0077A506-40FC-462B-82FA-F620F9B64946}" presName="rootComposite" presStyleCnt="0"/>
      <dgm:spPr/>
    </dgm:pt>
    <dgm:pt modelId="{1AB79751-72BE-4747-8BE7-6D9E6B05FF88}" type="pres">
      <dgm:prSet presAssocID="{0077A506-40FC-462B-82FA-F620F9B64946}" presName="rootText" presStyleLbl="node2" presStyleIdx="4" presStyleCnt="6">
        <dgm:presLayoutVars>
          <dgm:chPref val="3"/>
        </dgm:presLayoutVars>
      </dgm:prSet>
      <dgm:spPr/>
    </dgm:pt>
    <dgm:pt modelId="{C33194B4-68B5-41AD-A921-4C0E0EB1065B}" type="pres">
      <dgm:prSet presAssocID="{0077A506-40FC-462B-82FA-F620F9B64946}" presName="rootConnector" presStyleLbl="node2" presStyleIdx="4" presStyleCnt="6"/>
      <dgm:spPr/>
    </dgm:pt>
    <dgm:pt modelId="{B15FEE71-F379-4732-B94A-EC6C265EDB70}" type="pres">
      <dgm:prSet presAssocID="{0077A506-40FC-462B-82FA-F620F9B64946}" presName="hierChild4" presStyleCnt="0"/>
      <dgm:spPr/>
    </dgm:pt>
    <dgm:pt modelId="{5C88D558-B57B-4BFB-9C16-E8A856DDE80D}" type="pres">
      <dgm:prSet presAssocID="{0077A506-40FC-462B-82FA-F620F9B64946}" presName="hierChild5" presStyleCnt="0"/>
      <dgm:spPr/>
    </dgm:pt>
    <dgm:pt modelId="{87199BE2-ABD4-42F0-A875-93288CA6F68C}" type="pres">
      <dgm:prSet presAssocID="{FB692277-06A7-4A98-A73E-B2C3A3E68135}" presName="Name37" presStyleLbl="parChTrans1D2" presStyleIdx="5" presStyleCnt="6"/>
      <dgm:spPr/>
    </dgm:pt>
    <dgm:pt modelId="{269FE2F4-92BD-4FFA-91E9-8B4CBBFB82E4}" type="pres">
      <dgm:prSet presAssocID="{90705C35-A532-4F87-90F5-C8B264855D0A}" presName="hierRoot2" presStyleCnt="0">
        <dgm:presLayoutVars>
          <dgm:hierBranch val="init"/>
        </dgm:presLayoutVars>
      </dgm:prSet>
      <dgm:spPr/>
    </dgm:pt>
    <dgm:pt modelId="{48DE0DA9-A07C-41DA-9BEF-DE5BB8422D1C}" type="pres">
      <dgm:prSet presAssocID="{90705C35-A532-4F87-90F5-C8B264855D0A}" presName="rootComposite" presStyleCnt="0"/>
      <dgm:spPr/>
    </dgm:pt>
    <dgm:pt modelId="{CDB4A1C3-25F6-4BA1-9472-59DF64A009EA}" type="pres">
      <dgm:prSet presAssocID="{90705C35-A532-4F87-90F5-C8B264855D0A}" presName="rootText" presStyleLbl="node2" presStyleIdx="5" presStyleCnt="6">
        <dgm:presLayoutVars>
          <dgm:chPref val="3"/>
        </dgm:presLayoutVars>
      </dgm:prSet>
      <dgm:spPr/>
    </dgm:pt>
    <dgm:pt modelId="{759E667B-C64F-4740-B422-EC2CB50A7BD3}" type="pres">
      <dgm:prSet presAssocID="{90705C35-A532-4F87-90F5-C8B264855D0A}" presName="rootConnector" presStyleLbl="node2" presStyleIdx="5" presStyleCnt="6"/>
      <dgm:spPr/>
    </dgm:pt>
    <dgm:pt modelId="{5C3BCDBE-9F59-44BD-B7AA-D6F2ECD9D60B}" type="pres">
      <dgm:prSet presAssocID="{90705C35-A532-4F87-90F5-C8B264855D0A}" presName="hierChild4" presStyleCnt="0"/>
      <dgm:spPr/>
    </dgm:pt>
    <dgm:pt modelId="{331958DD-9032-47F5-82AE-5B662F2C4F86}" type="pres">
      <dgm:prSet presAssocID="{90705C35-A532-4F87-90F5-C8B264855D0A}" presName="hierChild5" presStyleCnt="0"/>
      <dgm:spPr/>
    </dgm:pt>
    <dgm:pt modelId="{6834C5F1-0435-4796-A568-A1C19D313589}" type="pres">
      <dgm:prSet presAssocID="{537A2250-E3C7-403B-8987-E402846569FA}" presName="hierChild3" presStyleCnt="0"/>
      <dgm:spPr/>
    </dgm:pt>
  </dgm:ptLst>
  <dgm:cxnLst>
    <dgm:cxn modelId="{20CC6002-D679-4B49-AB3D-1E670A49FFB3}" type="presOf" srcId="{2CDE9681-21FC-42F9-8400-C3DA2B39E000}" destId="{FE71594A-E3CA-42F0-82AA-5DBF27E28910}" srcOrd="0" destOrd="0" presId="urn:microsoft.com/office/officeart/2005/8/layout/orgChart1"/>
    <dgm:cxn modelId="{21636507-2491-4DA2-B21E-683001821DC5}" type="presOf" srcId="{C280A5C2-C8F3-4FCD-AD60-64C4D47F1FBE}" destId="{2BF1F543-16EC-46BC-A8F2-79BA5CA45944}" srcOrd="0" destOrd="0" presId="urn:microsoft.com/office/officeart/2005/8/layout/orgChart1"/>
    <dgm:cxn modelId="{1097720E-A1A7-46D9-91C8-81214857FEB4}" srcId="{C9CA67CE-7B8B-47C9-B09D-F31357B1FC72}" destId="{778BED02-7AE4-401E-941A-A081D4DB9CCB}" srcOrd="4" destOrd="0" parTransId="{1814EDD8-C9BC-4DD9-A555-D2BF74A462E6}" sibTransId="{22FB600C-BF1D-46BB-811E-C1E5ACF8CC76}"/>
    <dgm:cxn modelId="{9BC55919-84FB-4018-8ABF-2E5222056530}" type="presOf" srcId="{537A2250-E3C7-403B-8987-E402846569FA}" destId="{E9A5D9BF-0DCC-4F4C-ADF0-4BD9655006F3}" srcOrd="1" destOrd="0" presId="urn:microsoft.com/office/officeart/2005/8/layout/orgChart1"/>
    <dgm:cxn modelId="{5AE6B919-E7BB-4FD0-92E3-AA05BB48E0BB}" type="presOf" srcId="{537A2250-E3C7-403B-8987-E402846569FA}" destId="{F7572159-DFAB-4007-90CA-7D9B48F8EA1A}" srcOrd="0" destOrd="0" presId="urn:microsoft.com/office/officeart/2005/8/layout/orgChart1"/>
    <dgm:cxn modelId="{91A44429-ED1A-4932-BF36-615DA1B24DBC}" srcId="{537A2250-E3C7-403B-8987-E402846569FA}" destId="{2CDE9681-21FC-42F9-8400-C3DA2B39E000}" srcOrd="2" destOrd="0" parTransId="{B7A0B682-2575-4488-99AA-230C1FE3688C}" sibTransId="{9B8B3D58-C9C1-4575-A99D-786A7BFDD970}"/>
    <dgm:cxn modelId="{D1ED8C29-B806-4A9A-B78A-98A281B052EC}" type="presOf" srcId="{C9CA67CE-7B8B-47C9-B09D-F31357B1FC72}" destId="{4EA9F4CD-1610-4CE9-A9EA-28831E6DEB5C}" srcOrd="0" destOrd="0" presId="urn:microsoft.com/office/officeart/2005/8/layout/orgChart1"/>
    <dgm:cxn modelId="{BB604136-CBF0-4AA5-8D5D-2400548111F6}" type="presOf" srcId="{984ED793-D589-49BF-A311-A7789C7B044D}" destId="{79C040A4-B214-4864-B3B1-EE13C33A891E}" srcOrd="0" destOrd="0" presId="urn:microsoft.com/office/officeart/2005/8/layout/orgChart1"/>
    <dgm:cxn modelId="{874D433E-B414-435B-A6F1-A400642F8C29}" type="presOf" srcId="{ACADB18E-7E2F-4519-ABA6-104E5180C9C5}" destId="{7D2BD592-8837-454A-876E-DC362EE2F424}" srcOrd="0" destOrd="0" presId="urn:microsoft.com/office/officeart/2005/8/layout/orgChart1"/>
    <dgm:cxn modelId="{5E6F8B5E-166A-4DD3-BEA1-8BD4BCACA4AA}" type="presOf" srcId="{BCD84F3D-A704-4394-9FCA-6E488EA42499}" destId="{BABC965E-AA99-46C5-838A-FD79732CFDAC}" srcOrd="1" destOrd="0" presId="urn:microsoft.com/office/officeart/2005/8/layout/orgChart1"/>
    <dgm:cxn modelId="{367F8F66-EAFF-4112-8BDC-20D9BA40BEB2}" srcId="{537A2250-E3C7-403B-8987-E402846569FA}" destId="{C9CA67CE-7B8B-47C9-B09D-F31357B1FC72}" srcOrd="1" destOrd="0" parTransId="{1216CF91-4DDE-4A65-94F8-FB9000197C6A}" sibTransId="{0B99DE24-EF45-49CB-9DD3-98820B3546BB}"/>
    <dgm:cxn modelId="{4514AE47-2621-4F06-90CA-95A15EDF7014}" type="presOf" srcId="{1814EDD8-C9BC-4DD9-A555-D2BF74A462E6}" destId="{3AEF99BF-1641-4C18-9955-2F5C5F94C424}" srcOrd="0" destOrd="0" presId="urn:microsoft.com/office/officeart/2005/8/layout/orgChart1"/>
    <dgm:cxn modelId="{D296D447-8CE1-4F55-B87B-D9FBF1B3E540}" srcId="{C9CA67CE-7B8B-47C9-B09D-F31357B1FC72}" destId="{9F2D54CC-DB52-44D7-AEE3-BBCFA30A26A2}" srcOrd="3" destOrd="0" parTransId="{ACADB18E-7E2F-4519-ABA6-104E5180C9C5}" sibTransId="{6FA16931-2539-42AB-B65A-BB192F86CCC7}"/>
    <dgm:cxn modelId="{7296506A-6E54-4E8D-B069-5FD9352CDEAE}" type="presOf" srcId="{C9CA67CE-7B8B-47C9-B09D-F31357B1FC72}" destId="{F4FA54BA-93AC-46BC-A0ED-DB1003C35B59}" srcOrd="1" destOrd="0" presId="urn:microsoft.com/office/officeart/2005/8/layout/orgChart1"/>
    <dgm:cxn modelId="{219A946B-DFCD-423F-BB05-14948A22644D}" type="presOf" srcId="{BCD84F3D-A704-4394-9FCA-6E488EA42499}" destId="{DB4DE195-28EE-4236-AC5C-0E00E0748C1C}" srcOrd="0" destOrd="0" presId="urn:microsoft.com/office/officeart/2005/8/layout/orgChart1"/>
    <dgm:cxn modelId="{2993986B-B53F-412D-BF39-F5DB4592E4DD}" type="presOf" srcId="{0077A506-40FC-462B-82FA-F620F9B64946}" destId="{C33194B4-68B5-41AD-A921-4C0E0EB1065B}" srcOrd="1" destOrd="0" presId="urn:microsoft.com/office/officeart/2005/8/layout/orgChart1"/>
    <dgm:cxn modelId="{51D9B46B-BEC6-436C-921B-F7D6B7B9B28A}" type="presOf" srcId="{00042973-56A0-4B83-98EE-1FA6823C7E71}" destId="{ED9828B2-747E-4C05-905C-0B62B0633749}" srcOrd="0" destOrd="0" presId="urn:microsoft.com/office/officeart/2005/8/layout/orgChart1"/>
    <dgm:cxn modelId="{88BE664D-3982-4137-AA7B-B584819351BC}" type="presOf" srcId="{9F2D54CC-DB52-44D7-AEE3-BBCFA30A26A2}" destId="{4B21C607-5450-46A0-B1A6-4BF0BE391643}" srcOrd="1" destOrd="0" presId="urn:microsoft.com/office/officeart/2005/8/layout/orgChart1"/>
    <dgm:cxn modelId="{739C676D-252C-425B-8C10-4F1C700584D1}" type="presOf" srcId="{90705C35-A532-4F87-90F5-C8B264855D0A}" destId="{CDB4A1C3-25F6-4BA1-9472-59DF64A009EA}" srcOrd="0" destOrd="0" presId="urn:microsoft.com/office/officeart/2005/8/layout/orgChart1"/>
    <dgm:cxn modelId="{2E3AEB6D-EBD4-4325-9264-340E9FE2A486}" type="presOf" srcId="{B7A0B682-2575-4488-99AA-230C1FE3688C}" destId="{09B353F1-18C4-4369-8803-E33988A2353D}" srcOrd="0" destOrd="0" presId="urn:microsoft.com/office/officeart/2005/8/layout/orgChart1"/>
    <dgm:cxn modelId="{8159284E-1AE4-4B2F-8459-6A72C69523BC}" srcId="{537A2250-E3C7-403B-8987-E402846569FA}" destId="{BCD84F3D-A704-4394-9FCA-6E488EA42499}" srcOrd="0" destOrd="0" parTransId="{984ED793-D589-49BF-A311-A7789C7B044D}" sibTransId="{D88ACDD2-78A4-4AF5-8A14-2FCE9AE5E325}"/>
    <dgm:cxn modelId="{278E464E-AC06-48A9-883C-E71DAC4860D3}" type="presOf" srcId="{9F2D54CC-DB52-44D7-AEE3-BBCFA30A26A2}" destId="{DAAC9555-A870-4624-8430-1C1C72935A67}" srcOrd="0" destOrd="0" presId="urn:microsoft.com/office/officeart/2005/8/layout/orgChart1"/>
    <dgm:cxn modelId="{C99A1852-0167-4516-8620-4A4E031627FE}" type="presOf" srcId="{778BED02-7AE4-401E-941A-A081D4DB9CCB}" destId="{A6771CFB-32C4-4262-908A-A6B1F9D51304}" srcOrd="1" destOrd="0" presId="urn:microsoft.com/office/officeart/2005/8/layout/orgChart1"/>
    <dgm:cxn modelId="{81C5DB53-798C-4F27-8AAD-E66C85C94B1F}" type="presOf" srcId="{2CDE9681-21FC-42F9-8400-C3DA2B39E000}" destId="{53B69029-3BCA-49AF-837D-CDB5C0B776BB}" srcOrd="1" destOrd="0" presId="urn:microsoft.com/office/officeart/2005/8/layout/orgChart1"/>
    <dgm:cxn modelId="{39A84274-D091-4079-B540-EC254E882861}" srcId="{537A2250-E3C7-403B-8987-E402846569FA}" destId="{D55213B3-6B15-4A99-A376-DF30C34DB716}" srcOrd="3" destOrd="0" parTransId="{79D8A85F-65E8-48B6-8140-D1661861069E}" sibTransId="{32775237-E41E-4659-B381-150C3F502618}"/>
    <dgm:cxn modelId="{4BDA107A-4D3F-4097-B700-4F94E909C272}" type="presOf" srcId="{A62D0DC2-83EB-45F7-9C33-12338875150A}" destId="{C0785C99-6E1B-4E0F-97BA-AFEF30903330}" srcOrd="0" destOrd="0" presId="urn:microsoft.com/office/officeart/2005/8/layout/orgChart1"/>
    <dgm:cxn modelId="{523D337D-39EC-4C24-8403-59BAB98E99FA}" type="presOf" srcId="{501CAF63-8400-407D-BAF6-FF24A1370D27}" destId="{88B6BD51-CB6E-40B1-AEA3-06EDBF5D693A}" srcOrd="1" destOrd="0" presId="urn:microsoft.com/office/officeart/2005/8/layout/orgChart1"/>
    <dgm:cxn modelId="{C1F0B17F-5000-4E8A-B9BD-DE5CDE7519DB}" srcId="{C9CA67CE-7B8B-47C9-B09D-F31357B1FC72}" destId="{00042973-56A0-4B83-98EE-1FA6823C7E71}" srcOrd="0" destOrd="0" parTransId="{66E10CBD-4EAD-42FD-927F-7B49833FCF03}" sibTransId="{53AC2442-CDBC-4147-BB38-8E78F574BBA8}"/>
    <dgm:cxn modelId="{745A3682-2206-4C5C-A3EF-66937FCB4B1A}" type="presOf" srcId="{D55213B3-6B15-4A99-A376-DF30C34DB716}" destId="{7CB73D79-B512-4A67-9CF8-729009914605}" srcOrd="1" destOrd="0" presId="urn:microsoft.com/office/officeart/2005/8/layout/orgChart1"/>
    <dgm:cxn modelId="{B0500883-B824-4CC8-8599-6AEFC742A790}" type="presOf" srcId="{79D8A85F-65E8-48B6-8140-D1661861069E}" destId="{30691B9C-9134-467B-8F3D-A27693CB16A4}" srcOrd="0" destOrd="0" presId="urn:microsoft.com/office/officeart/2005/8/layout/orgChart1"/>
    <dgm:cxn modelId="{B64A0E84-1232-431A-9866-56D3E2DA1B85}" type="presOf" srcId="{92E60D93-1AB7-487F-87E9-54D8D93C0D1B}" destId="{DB7135C0-68D8-46DA-ABE3-764435C5BE7C}" srcOrd="0" destOrd="0" presId="urn:microsoft.com/office/officeart/2005/8/layout/orgChart1"/>
    <dgm:cxn modelId="{BCA77F88-48BC-4813-B4E7-C4395FFFB14C}" type="presOf" srcId="{778BED02-7AE4-401E-941A-A081D4DB9CCB}" destId="{B6A71291-A375-4AC8-92D8-C7B0A96125A7}" srcOrd="0" destOrd="0" presId="urn:microsoft.com/office/officeart/2005/8/layout/orgChart1"/>
    <dgm:cxn modelId="{FFB7CC88-F030-472B-AAA5-7189D806AA6F}" type="presOf" srcId="{501CAF63-8400-407D-BAF6-FF24A1370D27}" destId="{DFE15E28-05E1-4A8F-8EB0-5CE3D2C39994}" srcOrd="0" destOrd="0" presId="urn:microsoft.com/office/officeart/2005/8/layout/orgChart1"/>
    <dgm:cxn modelId="{59294290-0E7D-4F6F-BA7A-18C940D5DF37}" type="presOf" srcId="{D55213B3-6B15-4A99-A376-DF30C34DB716}" destId="{234A2751-0E3E-44E5-9D79-AB156CA0AC1E}" srcOrd="0" destOrd="0" presId="urn:microsoft.com/office/officeart/2005/8/layout/orgChart1"/>
    <dgm:cxn modelId="{29E32099-8965-4E8A-8A16-AD966D165045}" type="presOf" srcId="{92E60D93-1AB7-487F-87E9-54D8D93C0D1B}" destId="{249727B7-EB31-44CF-A2D5-2A2ABC81123E}" srcOrd="1" destOrd="0" presId="urn:microsoft.com/office/officeart/2005/8/layout/orgChart1"/>
    <dgm:cxn modelId="{C2824E99-1618-43E5-9546-03C7DF6B2A85}" type="presOf" srcId="{A93BE4D2-E9C9-4716-881E-78996A7CF232}" destId="{A260F2B5-40A2-4ED6-A49A-8E44AB6B2A6C}" srcOrd="0" destOrd="0" presId="urn:microsoft.com/office/officeart/2005/8/layout/orgChart1"/>
    <dgm:cxn modelId="{7D78ACA0-F013-4879-A6C0-E640941EE293}" srcId="{C9CA67CE-7B8B-47C9-B09D-F31357B1FC72}" destId="{501CAF63-8400-407D-BAF6-FF24A1370D27}" srcOrd="1" destOrd="0" parTransId="{FA13D937-6539-4127-BCC7-A0E8E19AC5C2}" sibTransId="{B1B970C8-FE11-4CC2-A65C-41C7C653B582}"/>
    <dgm:cxn modelId="{135545A2-CB5D-4FBE-ACF9-74E536D81811}" type="presOf" srcId="{90705C35-A532-4F87-90F5-C8B264855D0A}" destId="{759E667B-C64F-4740-B422-EC2CB50A7BD3}" srcOrd="1" destOrd="0" presId="urn:microsoft.com/office/officeart/2005/8/layout/orgChart1"/>
    <dgm:cxn modelId="{BD2B29B1-638D-42DA-83C3-AB96211C5803}" type="presOf" srcId="{66E10CBD-4EAD-42FD-927F-7B49833FCF03}" destId="{EA4FA0CA-1E7B-4B79-B545-796C7ECCE566}" srcOrd="0" destOrd="0" presId="urn:microsoft.com/office/officeart/2005/8/layout/orgChart1"/>
    <dgm:cxn modelId="{D511F8BB-F290-42FB-AD6F-281E72137BB9}" type="presOf" srcId="{00042973-56A0-4B83-98EE-1FA6823C7E71}" destId="{BE4E6C95-3B97-4C87-910A-1EB6C55DEE5E}" srcOrd="1" destOrd="0" presId="urn:microsoft.com/office/officeart/2005/8/layout/orgChart1"/>
    <dgm:cxn modelId="{BE76B0BF-A319-4338-A46F-2482FC3886C6}" type="presOf" srcId="{0077A506-40FC-462B-82FA-F620F9B64946}" destId="{1AB79751-72BE-4747-8BE7-6D9E6B05FF88}" srcOrd="0" destOrd="0" presId="urn:microsoft.com/office/officeart/2005/8/layout/orgChart1"/>
    <dgm:cxn modelId="{02E0D2C1-710E-4084-8065-A1F8528E815C}" type="presOf" srcId="{FB692277-06A7-4A98-A73E-B2C3A3E68135}" destId="{87199BE2-ABD4-42F0-A875-93288CA6F68C}" srcOrd="0" destOrd="0" presId="urn:microsoft.com/office/officeart/2005/8/layout/orgChart1"/>
    <dgm:cxn modelId="{47DCC7C7-C18A-4BC1-BD60-2631570D82A7}" srcId="{537A2250-E3C7-403B-8987-E402846569FA}" destId="{0077A506-40FC-462B-82FA-F620F9B64946}" srcOrd="4" destOrd="0" parTransId="{A62D0DC2-83EB-45F7-9C33-12338875150A}" sibTransId="{3FEEEF6F-95B1-4DA2-92D5-4F12DBA02C2B}"/>
    <dgm:cxn modelId="{09F7C6D7-8949-496C-A319-88C6109B011E}" srcId="{A93BE4D2-E9C9-4716-881E-78996A7CF232}" destId="{537A2250-E3C7-403B-8987-E402846569FA}" srcOrd="0" destOrd="0" parTransId="{813A68ED-A6ED-46DD-8C81-8D4E8E6ADC43}" sibTransId="{309571F0-AC03-4860-B71F-C07BCE186A10}"/>
    <dgm:cxn modelId="{19D197D8-1141-4D4F-B180-46BD1673AE63}" srcId="{537A2250-E3C7-403B-8987-E402846569FA}" destId="{90705C35-A532-4F87-90F5-C8B264855D0A}" srcOrd="5" destOrd="0" parTransId="{FB692277-06A7-4A98-A73E-B2C3A3E68135}" sibTransId="{90797E55-26DC-4B5D-AB9A-FE4990902597}"/>
    <dgm:cxn modelId="{5A03C5DF-293C-4CB4-BD30-6517281434EF}" type="presOf" srcId="{1216CF91-4DDE-4A65-94F8-FB9000197C6A}" destId="{567BAA92-B49C-4A68-BF92-94FD4C7C2349}" srcOrd="0" destOrd="0" presId="urn:microsoft.com/office/officeart/2005/8/layout/orgChart1"/>
    <dgm:cxn modelId="{FD6FE9E7-AAE2-4BC1-84E1-3758EBC04F1E}" srcId="{C9CA67CE-7B8B-47C9-B09D-F31357B1FC72}" destId="{92E60D93-1AB7-487F-87E9-54D8D93C0D1B}" srcOrd="2" destOrd="0" parTransId="{C280A5C2-C8F3-4FCD-AD60-64C4D47F1FBE}" sibTransId="{E6B180DD-AA8A-472F-A7E4-DCD21514443E}"/>
    <dgm:cxn modelId="{727267E8-6654-4BDC-BC5E-2DE3177AB7A9}" type="presOf" srcId="{FA13D937-6539-4127-BCC7-A0E8E19AC5C2}" destId="{33DDD29C-DC19-4316-9C93-68F21425BD28}" srcOrd="0" destOrd="0" presId="urn:microsoft.com/office/officeart/2005/8/layout/orgChart1"/>
    <dgm:cxn modelId="{FB519C77-E0D9-41D0-80CC-22DAA1B8B77B}" type="presParOf" srcId="{A260F2B5-40A2-4ED6-A49A-8E44AB6B2A6C}" destId="{478EFD73-EFA6-485D-AFC4-846A20B48A6C}" srcOrd="0" destOrd="0" presId="urn:microsoft.com/office/officeart/2005/8/layout/orgChart1"/>
    <dgm:cxn modelId="{B50E7310-8814-492B-B32E-E6F31D900A8B}" type="presParOf" srcId="{478EFD73-EFA6-485D-AFC4-846A20B48A6C}" destId="{66FF788F-ABC2-453C-8B11-BB3B9BDD4109}" srcOrd="0" destOrd="0" presId="urn:microsoft.com/office/officeart/2005/8/layout/orgChart1"/>
    <dgm:cxn modelId="{774A42F3-0494-408F-A312-79C0A36C47B4}" type="presParOf" srcId="{66FF788F-ABC2-453C-8B11-BB3B9BDD4109}" destId="{F7572159-DFAB-4007-90CA-7D9B48F8EA1A}" srcOrd="0" destOrd="0" presId="urn:microsoft.com/office/officeart/2005/8/layout/orgChart1"/>
    <dgm:cxn modelId="{CE589D7D-F83D-4988-AAE0-FA7F3D0B94CD}" type="presParOf" srcId="{66FF788F-ABC2-453C-8B11-BB3B9BDD4109}" destId="{E9A5D9BF-0DCC-4F4C-ADF0-4BD9655006F3}" srcOrd="1" destOrd="0" presId="urn:microsoft.com/office/officeart/2005/8/layout/orgChart1"/>
    <dgm:cxn modelId="{A2411574-6EC7-4954-9D1E-085F9CBDD184}" type="presParOf" srcId="{478EFD73-EFA6-485D-AFC4-846A20B48A6C}" destId="{37EB61A5-AF5F-4C5F-AB19-A97ECE52073C}" srcOrd="1" destOrd="0" presId="urn:microsoft.com/office/officeart/2005/8/layout/orgChart1"/>
    <dgm:cxn modelId="{34DFAAD7-0FD4-4BF2-8B4C-06366B3481CE}" type="presParOf" srcId="{37EB61A5-AF5F-4C5F-AB19-A97ECE52073C}" destId="{79C040A4-B214-4864-B3B1-EE13C33A891E}" srcOrd="0" destOrd="0" presId="urn:microsoft.com/office/officeart/2005/8/layout/orgChart1"/>
    <dgm:cxn modelId="{A7042B32-C046-4139-8D34-A318C44E1EF8}" type="presParOf" srcId="{37EB61A5-AF5F-4C5F-AB19-A97ECE52073C}" destId="{3A645797-5991-48F8-B920-CA52A4DFB835}" srcOrd="1" destOrd="0" presId="urn:microsoft.com/office/officeart/2005/8/layout/orgChart1"/>
    <dgm:cxn modelId="{44D2D1AA-58D0-490A-A93A-A191F854CE2D}" type="presParOf" srcId="{3A645797-5991-48F8-B920-CA52A4DFB835}" destId="{810B3960-8979-452F-BB45-086688530FB2}" srcOrd="0" destOrd="0" presId="urn:microsoft.com/office/officeart/2005/8/layout/orgChart1"/>
    <dgm:cxn modelId="{0DB5CA61-20B2-4835-90CB-73CB0490B8E6}" type="presParOf" srcId="{810B3960-8979-452F-BB45-086688530FB2}" destId="{DB4DE195-28EE-4236-AC5C-0E00E0748C1C}" srcOrd="0" destOrd="0" presId="urn:microsoft.com/office/officeart/2005/8/layout/orgChart1"/>
    <dgm:cxn modelId="{268F994A-58DD-489B-B435-719DC1444739}" type="presParOf" srcId="{810B3960-8979-452F-BB45-086688530FB2}" destId="{BABC965E-AA99-46C5-838A-FD79732CFDAC}" srcOrd="1" destOrd="0" presId="urn:microsoft.com/office/officeart/2005/8/layout/orgChart1"/>
    <dgm:cxn modelId="{37135027-DB80-4AE4-97E4-4E0839947469}" type="presParOf" srcId="{3A645797-5991-48F8-B920-CA52A4DFB835}" destId="{9F0450B3-02EF-45FA-AB2F-7DFD553B7E32}" srcOrd="1" destOrd="0" presId="urn:microsoft.com/office/officeart/2005/8/layout/orgChart1"/>
    <dgm:cxn modelId="{EB242642-4333-4144-AEC7-3041188CEE26}" type="presParOf" srcId="{3A645797-5991-48F8-B920-CA52A4DFB835}" destId="{8A36BCDA-2E72-4D91-95DB-3CB1B300F3F5}" srcOrd="2" destOrd="0" presId="urn:microsoft.com/office/officeart/2005/8/layout/orgChart1"/>
    <dgm:cxn modelId="{DB1A9E81-DC59-4422-9B69-9BE61D678CCE}" type="presParOf" srcId="{37EB61A5-AF5F-4C5F-AB19-A97ECE52073C}" destId="{567BAA92-B49C-4A68-BF92-94FD4C7C2349}" srcOrd="2" destOrd="0" presId="urn:microsoft.com/office/officeart/2005/8/layout/orgChart1"/>
    <dgm:cxn modelId="{E0023A79-2E66-4C8C-B087-7DD75EFB718F}" type="presParOf" srcId="{37EB61A5-AF5F-4C5F-AB19-A97ECE52073C}" destId="{23E1F6C5-6873-4B00-9D38-50531A75CB86}" srcOrd="3" destOrd="0" presId="urn:microsoft.com/office/officeart/2005/8/layout/orgChart1"/>
    <dgm:cxn modelId="{03F39C31-F494-4F6A-8BCE-EBBB6D8F2E2C}" type="presParOf" srcId="{23E1F6C5-6873-4B00-9D38-50531A75CB86}" destId="{D0CEFAEF-FFD9-49DA-A842-F285AF09970C}" srcOrd="0" destOrd="0" presId="urn:microsoft.com/office/officeart/2005/8/layout/orgChart1"/>
    <dgm:cxn modelId="{A26D75EA-0708-408F-9922-3C6342955756}" type="presParOf" srcId="{D0CEFAEF-FFD9-49DA-A842-F285AF09970C}" destId="{4EA9F4CD-1610-4CE9-A9EA-28831E6DEB5C}" srcOrd="0" destOrd="0" presId="urn:microsoft.com/office/officeart/2005/8/layout/orgChart1"/>
    <dgm:cxn modelId="{42C48411-5EE1-4059-9287-C0E78733F12E}" type="presParOf" srcId="{D0CEFAEF-FFD9-49DA-A842-F285AF09970C}" destId="{F4FA54BA-93AC-46BC-A0ED-DB1003C35B59}" srcOrd="1" destOrd="0" presId="urn:microsoft.com/office/officeart/2005/8/layout/orgChart1"/>
    <dgm:cxn modelId="{762C12C6-B86A-46C9-B55D-EECCEC497072}" type="presParOf" srcId="{23E1F6C5-6873-4B00-9D38-50531A75CB86}" destId="{C13AFB30-9875-410F-8842-91B98C4782AE}" srcOrd="1" destOrd="0" presId="urn:microsoft.com/office/officeart/2005/8/layout/orgChart1"/>
    <dgm:cxn modelId="{97FEB93C-F522-4C01-A5B8-0EE120AD3F25}" type="presParOf" srcId="{C13AFB30-9875-410F-8842-91B98C4782AE}" destId="{EA4FA0CA-1E7B-4B79-B545-796C7ECCE566}" srcOrd="0" destOrd="0" presId="urn:microsoft.com/office/officeart/2005/8/layout/orgChart1"/>
    <dgm:cxn modelId="{FBAB5961-1688-42F4-A29C-9007DD6E0B77}" type="presParOf" srcId="{C13AFB30-9875-410F-8842-91B98C4782AE}" destId="{167E7B24-C235-4AFF-8AA1-A901C015D00C}" srcOrd="1" destOrd="0" presId="urn:microsoft.com/office/officeart/2005/8/layout/orgChart1"/>
    <dgm:cxn modelId="{DBFEB205-3EE1-49F1-826D-F833729D1CEF}" type="presParOf" srcId="{167E7B24-C235-4AFF-8AA1-A901C015D00C}" destId="{31031611-DF4F-4980-916D-BC8F0A98F69A}" srcOrd="0" destOrd="0" presId="urn:microsoft.com/office/officeart/2005/8/layout/orgChart1"/>
    <dgm:cxn modelId="{8D780690-49A8-4BB2-8178-CCBFE87ED7BD}" type="presParOf" srcId="{31031611-DF4F-4980-916D-BC8F0A98F69A}" destId="{ED9828B2-747E-4C05-905C-0B62B0633749}" srcOrd="0" destOrd="0" presId="urn:microsoft.com/office/officeart/2005/8/layout/orgChart1"/>
    <dgm:cxn modelId="{A5EDCD80-EB45-40A3-8097-F29C80AA903A}" type="presParOf" srcId="{31031611-DF4F-4980-916D-BC8F0A98F69A}" destId="{BE4E6C95-3B97-4C87-910A-1EB6C55DEE5E}" srcOrd="1" destOrd="0" presId="urn:microsoft.com/office/officeart/2005/8/layout/orgChart1"/>
    <dgm:cxn modelId="{3F1B56A8-89C1-4D6F-8781-A86301A4FEDA}" type="presParOf" srcId="{167E7B24-C235-4AFF-8AA1-A901C015D00C}" destId="{D36AC3E4-E3EE-4D90-A9AB-FA136224697E}" srcOrd="1" destOrd="0" presId="urn:microsoft.com/office/officeart/2005/8/layout/orgChart1"/>
    <dgm:cxn modelId="{C832AC11-E13B-408C-9665-5620059615D9}" type="presParOf" srcId="{167E7B24-C235-4AFF-8AA1-A901C015D00C}" destId="{08FC35E1-4EEE-4311-A408-D63CFD256448}" srcOrd="2" destOrd="0" presId="urn:microsoft.com/office/officeart/2005/8/layout/orgChart1"/>
    <dgm:cxn modelId="{177B96E8-0CFE-4A96-A040-98A79C3DA3B7}" type="presParOf" srcId="{C13AFB30-9875-410F-8842-91B98C4782AE}" destId="{33DDD29C-DC19-4316-9C93-68F21425BD28}" srcOrd="2" destOrd="0" presId="urn:microsoft.com/office/officeart/2005/8/layout/orgChart1"/>
    <dgm:cxn modelId="{9CE0FBA5-A53A-4347-925D-3D40AD299504}" type="presParOf" srcId="{C13AFB30-9875-410F-8842-91B98C4782AE}" destId="{875385F7-F570-470E-AF36-6BE4BCA18FF3}" srcOrd="3" destOrd="0" presId="urn:microsoft.com/office/officeart/2005/8/layout/orgChart1"/>
    <dgm:cxn modelId="{360BD088-21C3-4A47-ADA5-A3AB20026EC1}" type="presParOf" srcId="{875385F7-F570-470E-AF36-6BE4BCA18FF3}" destId="{686FA78D-E8C1-4837-AE51-ED684DEBD5BD}" srcOrd="0" destOrd="0" presId="urn:microsoft.com/office/officeart/2005/8/layout/orgChart1"/>
    <dgm:cxn modelId="{A7637BD4-37F6-4248-BC0A-5C81688D198D}" type="presParOf" srcId="{686FA78D-E8C1-4837-AE51-ED684DEBD5BD}" destId="{DFE15E28-05E1-4A8F-8EB0-5CE3D2C39994}" srcOrd="0" destOrd="0" presId="urn:microsoft.com/office/officeart/2005/8/layout/orgChart1"/>
    <dgm:cxn modelId="{1C6F1332-153B-4950-8812-7BEBF3CD3790}" type="presParOf" srcId="{686FA78D-E8C1-4837-AE51-ED684DEBD5BD}" destId="{88B6BD51-CB6E-40B1-AEA3-06EDBF5D693A}" srcOrd="1" destOrd="0" presId="urn:microsoft.com/office/officeart/2005/8/layout/orgChart1"/>
    <dgm:cxn modelId="{F974FBA0-31E3-44CF-B810-06B355EDE8D5}" type="presParOf" srcId="{875385F7-F570-470E-AF36-6BE4BCA18FF3}" destId="{18418DD7-A060-4490-8239-800B8AD26AE8}" srcOrd="1" destOrd="0" presId="urn:microsoft.com/office/officeart/2005/8/layout/orgChart1"/>
    <dgm:cxn modelId="{2BFA7CB1-AD22-4DA9-BE6C-776DF863ECCF}" type="presParOf" srcId="{875385F7-F570-470E-AF36-6BE4BCA18FF3}" destId="{863CC2EE-60C7-4A11-AC9E-3BD495DFF416}" srcOrd="2" destOrd="0" presId="urn:microsoft.com/office/officeart/2005/8/layout/orgChart1"/>
    <dgm:cxn modelId="{F4BF29B9-41A5-4E6C-9D62-2084A8E521AB}" type="presParOf" srcId="{C13AFB30-9875-410F-8842-91B98C4782AE}" destId="{2BF1F543-16EC-46BC-A8F2-79BA5CA45944}" srcOrd="4" destOrd="0" presId="urn:microsoft.com/office/officeart/2005/8/layout/orgChart1"/>
    <dgm:cxn modelId="{6359AD4C-892F-4C50-A76C-7AFBD5EA26DF}" type="presParOf" srcId="{C13AFB30-9875-410F-8842-91B98C4782AE}" destId="{355209A9-DA1A-4218-8BAD-464EDBDA127C}" srcOrd="5" destOrd="0" presId="urn:microsoft.com/office/officeart/2005/8/layout/orgChart1"/>
    <dgm:cxn modelId="{055F06DD-DCAF-4558-BDE9-28364D9B8772}" type="presParOf" srcId="{355209A9-DA1A-4218-8BAD-464EDBDA127C}" destId="{9B34DEFA-58B1-4AE0-925D-03B37D462B65}" srcOrd="0" destOrd="0" presId="urn:microsoft.com/office/officeart/2005/8/layout/orgChart1"/>
    <dgm:cxn modelId="{EA725D7E-E7D0-4ABF-AA1D-0D730E7AF8AA}" type="presParOf" srcId="{9B34DEFA-58B1-4AE0-925D-03B37D462B65}" destId="{DB7135C0-68D8-46DA-ABE3-764435C5BE7C}" srcOrd="0" destOrd="0" presId="urn:microsoft.com/office/officeart/2005/8/layout/orgChart1"/>
    <dgm:cxn modelId="{69077D5D-F4F5-4606-BDEF-74566E1DFFD2}" type="presParOf" srcId="{9B34DEFA-58B1-4AE0-925D-03B37D462B65}" destId="{249727B7-EB31-44CF-A2D5-2A2ABC81123E}" srcOrd="1" destOrd="0" presId="urn:microsoft.com/office/officeart/2005/8/layout/orgChart1"/>
    <dgm:cxn modelId="{579C4A7A-C3C5-46E6-AE40-EB0A6D587D31}" type="presParOf" srcId="{355209A9-DA1A-4218-8BAD-464EDBDA127C}" destId="{C2D2A713-ACDB-4BF7-8733-C908909D0A4F}" srcOrd="1" destOrd="0" presId="urn:microsoft.com/office/officeart/2005/8/layout/orgChart1"/>
    <dgm:cxn modelId="{D8903E40-4A13-448D-BC92-A55AA96AA810}" type="presParOf" srcId="{355209A9-DA1A-4218-8BAD-464EDBDA127C}" destId="{2615C5A7-6EA3-4A01-9199-E12B3AE4E874}" srcOrd="2" destOrd="0" presId="urn:microsoft.com/office/officeart/2005/8/layout/orgChart1"/>
    <dgm:cxn modelId="{96AC926A-7E8F-49C1-A738-449478BB8D4F}" type="presParOf" srcId="{C13AFB30-9875-410F-8842-91B98C4782AE}" destId="{7D2BD592-8837-454A-876E-DC362EE2F424}" srcOrd="6" destOrd="0" presId="urn:microsoft.com/office/officeart/2005/8/layout/orgChart1"/>
    <dgm:cxn modelId="{E981FBE0-3B0A-46ED-B960-FBA892008D55}" type="presParOf" srcId="{C13AFB30-9875-410F-8842-91B98C4782AE}" destId="{00DA923F-92F3-484E-9A18-3E50E6D3DBE9}" srcOrd="7" destOrd="0" presId="urn:microsoft.com/office/officeart/2005/8/layout/orgChart1"/>
    <dgm:cxn modelId="{08F4C914-523F-43CB-B560-96685DE82960}" type="presParOf" srcId="{00DA923F-92F3-484E-9A18-3E50E6D3DBE9}" destId="{302E0E30-BD56-47CE-81ED-18BE577BBD4B}" srcOrd="0" destOrd="0" presId="urn:microsoft.com/office/officeart/2005/8/layout/orgChart1"/>
    <dgm:cxn modelId="{0DB68043-5E99-4E1C-A264-A1DDD27EDA0C}" type="presParOf" srcId="{302E0E30-BD56-47CE-81ED-18BE577BBD4B}" destId="{DAAC9555-A870-4624-8430-1C1C72935A67}" srcOrd="0" destOrd="0" presId="urn:microsoft.com/office/officeart/2005/8/layout/orgChart1"/>
    <dgm:cxn modelId="{96E0C5ED-B5A6-406A-B1C6-E41466E6BC19}" type="presParOf" srcId="{302E0E30-BD56-47CE-81ED-18BE577BBD4B}" destId="{4B21C607-5450-46A0-B1A6-4BF0BE391643}" srcOrd="1" destOrd="0" presId="urn:microsoft.com/office/officeart/2005/8/layout/orgChart1"/>
    <dgm:cxn modelId="{4A1E256C-5D56-44C7-A2D4-99FEBB95F88C}" type="presParOf" srcId="{00DA923F-92F3-484E-9A18-3E50E6D3DBE9}" destId="{1F3DE782-E91E-47E1-9F0E-B3B0E9F50829}" srcOrd="1" destOrd="0" presId="urn:microsoft.com/office/officeart/2005/8/layout/orgChart1"/>
    <dgm:cxn modelId="{E4324419-64CC-4F63-8E5E-5BCB2F79080B}" type="presParOf" srcId="{00DA923F-92F3-484E-9A18-3E50E6D3DBE9}" destId="{1E0F6FA4-1578-4603-B201-AC73EFD404C7}" srcOrd="2" destOrd="0" presId="urn:microsoft.com/office/officeart/2005/8/layout/orgChart1"/>
    <dgm:cxn modelId="{6AE6A343-7CE1-4108-ADCB-0C336734A0A7}" type="presParOf" srcId="{C13AFB30-9875-410F-8842-91B98C4782AE}" destId="{3AEF99BF-1641-4C18-9955-2F5C5F94C424}" srcOrd="8" destOrd="0" presId="urn:microsoft.com/office/officeart/2005/8/layout/orgChart1"/>
    <dgm:cxn modelId="{A15C7D54-FC60-4559-B3CB-2DDA614290FB}" type="presParOf" srcId="{C13AFB30-9875-410F-8842-91B98C4782AE}" destId="{2D358CB7-D2CE-4C49-B472-80D322B8EEE3}" srcOrd="9" destOrd="0" presId="urn:microsoft.com/office/officeart/2005/8/layout/orgChart1"/>
    <dgm:cxn modelId="{29053A0D-DF43-4F5F-87E0-5A8953EEEB09}" type="presParOf" srcId="{2D358CB7-D2CE-4C49-B472-80D322B8EEE3}" destId="{3AB709AC-34E7-4810-B4E5-EA74C9B73A4A}" srcOrd="0" destOrd="0" presId="urn:microsoft.com/office/officeart/2005/8/layout/orgChart1"/>
    <dgm:cxn modelId="{2872DE45-F361-4467-B1A6-E41973E0AD19}" type="presParOf" srcId="{3AB709AC-34E7-4810-B4E5-EA74C9B73A4A}" destId="{B6A71291-A375-4AC8-92D8-C7B0A96125A7}" srcOrd="0" destOrd="0" presId="urn:microsoft.com/office/officeart/2005/8/layout/orgChart1"/>
    <dgm:cxn modelId="{39390770-C5F5-4236-8B88-2C9D758FD27E}" type="presParOf" srcId="{3AB709AC-34E7-4810-B4E5-EA74C9B73A4A}" destId="{A6771CFB-32C4-4262-908A-A6B1F9D51304}" srcOrd="1" destOrd="0" presId="urn:microsoft.com/office/officeart/2005/8/layout/orgChart1"/>
    <dgm:cxn modelId="{5218316C-1F17-4127-A773-F020F416442A}" type="presParOf" srcId="{2D358CB7-D2CE-4C49-B472-80D322B8EEE3}" destId="{4CC59F69-D41C-4E81-9184-8053DCDAE99F}" srcOrd="1" destOrd="0" presId="urn:microsoft.com/office/officeart/2005/8/layout/orgChart1"/>
    <dgm:cxn modelId="{E6AFC347-8249-420E-8580-3C3D3B088D08}" type="presParOf" srcId="{2D358CB7-D2CE-4C49-B472-80D322B8EEE3}" destId="{007B7B70-BA66-42DC-BD18-1FC9F2C28CD7}" srcOrd="2" destOrd="0" presId="urn:microsoft.com/office/officeart/2005/8/layout/orgChart1"/>
    <dgm:cxn modelId="{B3974D1B-6A07-454F-8615-E4D9FBF3E190}" type="presParOf" srcId="{23E1F6C5-6873-4B00-9D38-50531A75CB86}" destId="{226783AD-4E04-40A9-90F2-B5CF499ED918}" srcOrd="2" destOrd="0" presId="urn:microsoft.com/office/officeart/2005/8/layout/orgChart1"/>
    <dgm:cxn modelId="{304BF1EF-C031-448D-891C-A552AE838CEF}" type="presParOf" srcId="{37EB61A5-AF5F-4C5F-AB19-A97ECE52073C}" destId="{09B353F1-18C4-4369-8803-E33988A2353D}" srcOrd="4" destOrd="0" presId="urn:microsoft.com/office/officeart/2005/8/layout/orgChart1"/>
    <dgm:cxn modelId="{5F7EF493-14FE-4CD4-9EA4-5C5775B3B0BE}" type="presParOf" srcId="{37EB61A5-AF5F-4C5F-AB19-A97ECE52073C}" destId="{5061A057-4A18-4229-9D6A-F4777904AF17}" srcOrd="5" destOrd="0" presId="urn:microsoft.com/office/officeart/2005/8/layout/orgChart1"/>
    <dgm:cxn modelId="{006FA8F2-5226-464D-9FB1-8EF23C3538D7}" type="presParOf" srcId="{5061A057-4A18-4229-9D6A-F4777904AF17}" destId="{EDB03F85-E733-4246-B912-FB4AD1411D59}" srcOrd="0" destOrd="0" presId="urn:microsoft.com/office/officeart/2005/8/layout/orgChart1"/>
    <dgm:cxn modelId="{2A98B2E4-E3F1-4B06-9871-5C03E8ADF03B}" type="presParOf" srcId="{EDB03F85-E733-4246-B912-FB4AD1411D59}" destId="{FE71594A-E3CA-42F0-82AA-5DBF27E28910}" srcOrd="0" destOrd="0" presId="urn:microsoft.com/office/officeart/2005/8/layout/orgChart1"/>
    <dgm:cxn modelId="{E113EFBB-2DC1-4D0C-9219-417B84EB2716}" type="presParOf" srcId="{EDB03F85-E733-4246-B912-FB4AD1411D59}" destId="{53B69029-3BCA-49AF-837D-CDB5C0B776BB}" srcOrd="1" destOrd="0" presId="urn:microsoft.com/office/officeart/2005/8/layout/orgChart1"/>
    <dgm:cxn modelId="{5C25814E-7A0F-4068-B4EA-54C99208C0FF}" type="presParOf" srcId="{5061A057-4A18-4229-9D6A-F4777904AF17}" destId="{FA916306-4197-4263-B39F-88D9E5687F80}" srcOrd="1" destOrd="0" presId="urn:microsoft.com/office/officeart/2005/8/layout/orgChart1"/>
    <dgm:cxn modelId="{3F6ACFB6-80D2-4D74-83BC-2C6D6B8DBA79}" type="presParOf" srcId="{5061A057-4A18-4229-9D6A-F4777904AF17}" destId="{7D2C4AA3-4FB8-4BFF-8083-2E3614CCFBCC}" srcOrd="2" destOrd="0" presId="urn:microsoft.com/office/officeart/2005/8/layout/orgChart1"/>
    <dgm:cxn modelId="{F1FC60D1-E472-4BC8-9E84-604993ED3978}" type="presParOf" srcId="{37EB61A5-AF5F-4C5F-AB19-A97ECE52073C}" destId="{30691B9C-9134-467B-8F3D-A27693CB16A4}" srcOrd="6" destOrd="0" presId="urn:microsoft.com/office/officeart/2005/8/layout/orgChart1"/>
    <dgm:cxn modelId="{AE7E4905-5A28-4107-A62E-0755C4D744B5}" type="presParOf" srcId="{37EB61A5-AF5F-4C5F-AB19-A97ECE52073C}" destId="{EADC628B-70EF-483C-A452-E8AB826FEBB0}" srcOrd="7" destOrd="0" presId="urn:microsoft.com/office/officeart/2005/8/layout/orgChart1"/>
    <dgm:cxn modelId="{77441FF1-2711-443F-AFB1-82B47ED09BDD}" type="presParOf" srcId="{EADC628B-70EF-483C-A452-E8AB826FEBB0}" destId="{2C870109-D73D-47AF-A2F6-2FB0C40BDA61}" srcOrd="0" destOrd="0" presId="urn:microsoft.com/office/officeart/2005/8/layout/orgChart1"/>
    <dgm:cxn modelId="{DCF9D5B0-2085-491E-9E91-C2DE3F93E2D1}" type="presParOf" srcId="{2C870109-D73D-47AF-A2F6-2FB0C40BDA61}" destId="{234A2751-0E3E-44E5-9D79-AB156CA0AC1E}" srcOrd="0" destOrd="0" presId="urn:microsoft.com/office/officeart/2005/8/layout/orgChart1"/>
    <dgm:cxn modelId="{01B175DD-BFBB-4BB3-86A0-92C67D712382}" type="presParOf" srcId="{2C870109-D73D-47AF-A2F6-2FB0C40BDA61}" destId="{7CB73D79-B512-4A67-9CF8-729009914605}" srcOrd="1" destOrd="0" presId="urn:microsoft.com/office/officeart/2005/8/layout/orgChart1"/>
    <dgm:cxn modelId="{F667D5F8-11A3-4BB0-8191-90377D0A9B3F}" type="presParOf" srcId="{EADC628B-70EF-483C-A452-E8AB826FEBB0}" destId="{8C5BC71A-B26F-4629-8671-5750C0669A8D}" srcOrd="1" destOrd="0" presId="urn:microsoft.com/office/officeart/2005/8/layout/orgChart1"/>
    <dgm:cxn modelId="{ECEECAA9-B551-43A4-B8A5-AAECF635EBF9}" type="presParOf" srcId="{EADC628B-70EF-483C-A452-E8AB826FEBB0}" destId="{5E42A59E-C493-4489-949F-FCB03D0EAB8A}" srcOrd="2" destOrd="0" presId="urn:microsoft.com/office/officeart/2005/8/layout/orgChart1"/>
    <dgm:cxn modelId="{5BCFD4E0-AC53-466F-A241-EEC821F84217}" type="presParOf" srcId="{37EB61A5-AF5F-4C5F-AB19-A97ECE52073C}" destId="{C0785C99-6E1B-4E0F-97BA-AFEF30903330}" srcOrd="8" destOrd="0" presId="urn:microsoft.com/office/officeart/2005/8/layout/orgChart1"/>
    <dgm:cxn modelId="{11A4845A-B127-4E27-81B0-FAC1A2EA3BC9}" type="presParOf" srcId="{37EB61A5-AF5F-4C5F-AB19-A97ECE52073C}" destId="{B4130A52-96F2-4B07-AA0A-2880E27257A9}" srcOrd="9" destOrd="0" presId="urn:microsoft.com/office/officeart/2005/8/layout/orgChart1"/>
    <dgm:cxn modelId="{90042261-EC13-4453-823B-558EF3B44532}" type="presParOf" srcId="{B4130A52-96F2-4B07-AA0A-2880E27257A9}" destId="{23894CF8-D5C3-4B1E-98F0-4659BD0CC441}" srcOrd="0" destOrd="0" presId="urn:microsoft.com/office/officeart/2005/8/layout/orgChart1"/>
    <dgm:cxn modelId="{3C492390-7C59-4F44-B4B0-35107E37FFB7}" type="presParOf" srcId="{23894CF8-D5C3-4B1E-98F0-4659BD0CC441}" destId="{1AB79751-72BE-4747-8BE7-6D9E6B05FF88}" srcOrd="0" destOrd="0" presId="urn:microsoft.com/office/officeart/2005/8/layout/orgChart1"/>
    <dgm:cxn modelId="{B5992817-C2CA-41E2-B9B9-2BB03ECA07E0}" type="presParOf" srcId="{23894CF8-D5C3-4B1E-98F0-4659BD0CC441}" destId="{C33194B4-68B5-41AD-A921-4C0E0EB1065B}" srcOrd="1" destOrd="0" presId="urn:microsoft.com/office/officeart/2005/8/layout/orgChart1"/>
    <dgm:cxn modelId="{60FE6988-7A6C-4D64-880F-1E294EBCD562}" type="presParOf" srcId="{B4130A52-96F2-4B07-AA0A-2880E27257A9}" destId="{B15FEE71-F379-4732-B94A-EC6C265EDB70}" srcOrd="1" destOrd="0" presId="urn:microsoft.com/office/officeart/2005/8/layout/orgChart1"/>
    <dgm:cxn modelId="{2EA981B0-FFCE-41C3-85F0-EB2727A09D7B}" type="presParOf" srcId="{B4130A52-96F2-4B07-AA0A-2880E27257A9}" destId="{5C88D558-B57B-4BFB-9C16-E8A856DDE80D}" srcOrd="2" destOrd="0" presId="urn:microsoft.com/office/officeart/2005/8/layout/orgChart1"/>
    <dgm:cxn modelId="{346E403B-9055-43FB-997B-6C5F2833E5DB}" type="presParOf" srcId="{37EB61A5-AF5F-4C5F-AB19-A97ECE52073C}" destId="{87199BE2-ABD4-42F0-A875-93288CA6F68C}" srcOrd="10" destOrd="0" presId="urn:microsoft.com/office/officeart/2005/8/layout/orgChart1"/>
    <dgm:cxn modelId="{2BA1A2D7-FDF2-457A-B3F9-B93FC9858597}" type="presParOf" srcId="{37EB61A5-AF5F-4C5F-AB19-A97ECE52073C}" destId="{269FE2F4-92BD-4FFA-91E9-8B4CBBFB82E4}" srcOrd="11" destOrd="0" presId="urn:microsoft.com/office/officeart/2005/8/layout/orgChart1"/>
    <dgm:cxn modelId="{D2152164-3651-4D5E-AE5C-2C43A6DC7B51}" type="presParOf" srcId="{269FE2F4-92BD-4FFA-91E9-8B4CBBFB82E4}" destId="{48DE0DA9-A07C-41DA-9BEF-DE5BB8422D1C}" srcOrd="0" destOrd="0" presId="urn:microsoft.com/office/officeart/2005/8/layout/orgChart1"/>
    <dgm:cxn modelId="{7DA27F12-3694-44A4-92F8-76A84DBD6DA3}" type="presParOf" srcId="{48DE0DA9-A07C-41DA-9BEF-DE5BB8422D1C}" destId="{CDB4A1C3-25F6-4BA1-9472-59DF64A009EA}" srcOrd="0" destOrd="0" presId="urn:microsoft.com/office/officeart/2005/8/layout/orgChart1"/>
    <dgm:cxn modelId="{44F58BB2-C078-4E1A-9B6B-48325FFC2C26}" type="presParOf" srcId="{48DE0DA9-A07C-41DA-9BEF-DE5BB8422D1C}" destId="{759E667B-C64F-4740-B422-EC2CB50A7BD3}" srcOrd="1" destOrd="0" presId="urn:microsoft.com/office/officeart/2005/8/layout/orgChart1"/>
    <dgm:cxn modelId="{CBD854A9-A506-4805-BD34-7BF14FB8C15C}" type="presParOf" srcId="{269FE2F4-92BD-4FFA-91E9-8B4CBBFB82E4}" destId="{5C3BCDBE-9F59-44BD-B7AA-D6F2ECD9D60B}" srcOrd="1" destOrd="0" presId="urn:microsoft.com/office/officeart/2005/8/layout/orgChart1"/>
    <dgm:cxn modelId="{254F994B-AC68-41E1-A1AA-0582FC242DED}" type="presParOf" srcId="{269FE2F4-92BD-4FFA-91E9-8B4CBBFB82E4}" destId="{331958DD-9032-47F5-82AE-5B662F2C4F86}" srcOrd="2" destOrd="0" presId="urn:microsoft.com/office/officeart/2005/8/layout/orgChart1"/>
    <dgm:cxn modelId="{A5CE7BA8-2EB0-4CEA-ADB6-134DF99F9697}" type="presParOf" srcId="{478EFD73-EFA6-485D-AFC4-846A20B48A6C}" destId="{6834C5F1-0435-4796-A568-A1C19D31358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3D14A-2607-4F97-848A-84004CF1752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9CE18023-C227-45C8-BEF9-3C398394BE63}">
      <dgm:prSet phldrT="[Text]"/>
      <dgm:spPr/>
      <dgm:t>
        <a:bodyPr/>
        <a:lstStyle/>
        <a:p>
          <a:r>
            <a:rPr lang="en-US" b="1"/>
            <a:t>Email from Monitoring Officer</a:t>
          </a:r>
          <a:endParaRPr lang="en-US" b="1">
            <a:hlinkClick xmlns:r="http://schemas.openxmlformats.org/officeDocument/2006/relationships" r:id="" action="ppaction://noaction"/>
          </a:endParaRPr>
        </a:p>
        <a:p>
          <a:r>
            <a:rPr lang="en-US" b="1">
              <a:hlinkClick xmlns:r="http://schemas.openxmlformats.org/officeDocument/2006/relationships" r:id="" action="ppaction://noaction"/>
            </a:rPr>
            <a:t>(@americorps.gov</a:t>
          </a:r>
          <a:r>
            <a:rPr lang="en-US" b="1"/>
            <a:t>)  </a:t>
          </a:r>
        </a:p>
      </dgm:t>
    </dgm:pt>
    <dgm:pt modelId="{A1617517-2639-4F08-98F0-C44E539590CC}" type="parTrans" cxnId="{D9EEB4A9-2D03-41F0-B5FF-4F0286C3CB54}">
      <dgm:prSet/>
      <dgm:spPr/>
      <dgm:t>
        <a:bodyPr/>
        <a:lstStyle/>
        <a:p>
          <a:endParaRPr lang="en-US"/>
        </a:p>
      </dgm:t>
    </dgm:pt>
    <dgm:pt modelId="{9702BABE-71BD-4127-8A07-200FD36D1A8A}" type="sibTrans" cxnId="{D9EEB4A9-2D03-41F0-B5FF-4F0286C3CB54}">
      <dgm:prSet/>
      <dgm:spPr/>
      <dgm:t>
        <a:bodyPr/>
        <a:lstStyle/>
        <a:p>
          <a:endParaRPr lang="en-US"/>
        </a:p>
      </dgm:t>
    </dgm:pt>
    <dgm:pt modelId="{61810EE6-2FCA-4A4B-A371-4829A100FA38}">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b="0"/>
            <a:t>To awardee Authorized Representative</a:t>
          </a:r>
        </a:p>
      </dgm:t>
    </dgm:pt>
    <dgm:pt modelId="{2B11ADE1-462C-4141-B067-481936038007}" type="parTrans" cxnId="{B50D9FCB-65D6-4C4B-9436-BF3DC23566D2}">
      <dgm:prSet/>
      <dgm:spPr/>
      <dgm:t>
        <a:bodyPr/>
        <a:lstStyle/>
        <a:p>
          <a:endParaRPr lang="en-US"/>
        </a:p>
      </dgm:t>
    </dgm:pt>
    <dgm:pt modelId="{99894558-A01F-4808-B2C0-0DCC5A15CB47}" type="sibTrans" cxnId="{B50D9FCB-65D6-4C4B-9436-BF3DC23566D2}">
      <dgm:prSet/>
      <dgm:spPr/>
      <dgm:t>
        <a:bodyPr/>
        <a:lstStyle/>
        <a:p>
          <a:endParaRPr lang="en-US"/>
        </a:p>
      </dgm:t>
    </dgm:pt>
    <dgm:pt modelId="{30B7998E-D374-4105-9AA7-D37C3F76E0AC}">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b="0"/>
            <a:t>Includes attachment of formal AmeriCorps letter (PDF)</a:t>
          </a:r>
        </a:p>
      </dgm:t>
    </dgm:pt>
    <dgm:pt modelId="{EF6CEA44-0111-4765-9394-6F31F36485F8}" type="parTrans" cxnId="{51C1947D-B035-4558-AC1E-BE4C7EF6E102}">
      <dgm:prSet/>
      <dgm:spPr/>
      <dgm:t>
        <a:bodyPr/>
        <a:lstStyle/>
        <a:p>
          <a:endParaRPr lang="en-US"/>
        </a:p>
      </dgm:t>
    </dgm:pt>
    <dgm:pt modelId="{659A6112-7895-4C52-ABDF-A1E87217025A}" type="sibTrans" cxnId="{51C1947D-B035-4558-AC1E-BE4C7EF6E102}">
      <dgm:prSet/>
      <dgm:spPr/>
      <dgm:t>
        <a:bodyPr/>
        <a:lstStyle/>
        <a:p>
          <a:endParaRPr lang="en-US"/>
        </a:p>
      </dgm:t>
    </dgm:pt>
    <dgm:pt modelId="{D9ECBA85-8AC9-4931-879E-718E4332FB2F}">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a:t>Includes attachment of </a:t>
          </a:r>
          <a:r>
            <a:rPr lang="en-US" i="0"/>
            <a:t>E</a:t>
          </a:r>
          <a:r>
            <a:rPr lang="en-US" b="0" i="0"/>
            <a:t>xternal User Guide </a:t>
          </a:r>
          <a:r>
            <a:rPr lang="en-US"/>
            <a:t>(PDF) for using Secure Folders used by AmeriCorps Office of Monitoring</a:t>
          </a:r>
        </a:p>
      </dgm:t>
    </dgm:pt>
    <dgm:pt modelId="{65796368-F3CE-4990-90E7-E5D3A9EBEAE5}" type="parTrans" cxnId="{E4F2B36D-2773-4C7C-BC17-DEDAF626517C}">
      <dgm:prSet/>
      <dgm:spPr/>
      <dgm:t>
        <a:bodyPr/>
        <a:lstStyle/>
        <a:p>
          <a:endParaRPr lang="en-US"/>
        </a:p>
      </dgm:t>
    </dgm:pt>
    <dgm:pt modelId="{9AF38D6A-5E98-449C-80A1-1CD43164B23A}" type="sibTrans" cxnId="{E4F2B36D-2773-4C7C-BC17-DEDAF626517C}">
      <dgm:prSet/>
      <dgm:spPr/>
      <dgm:t>
        <a:bodyPr/>
        <a:lstStyle/>
        <a:p>
          <a:endParaRPr lang="en-US"/>
        </a:p>
      </dgm:t>
    </dgm:pt>
    <dgm:pt modelId="{0E12B688-593D-4D03-B86A-2994C9FABC57}">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a:t>Information (weblink) for viewing this recording</a:t>
          </a:r>
        </a:p>
      </dgm:t>
    </dgm:pt>
    <dgm:pt modelId="{5CC89E8B-20F4-492E-824D-721925E98460}" type="parTrans" cxnId="{30845134-4DBD-4EBE-A24C-6A214B7EB5B8}">
      <dgm:prSet/>
      <dgm:spPr/>
      <dgm:t>
        <a:bodyPr/>
        <a:lstStyle/>
        <a:p>
          <a:endParaRPr lang="en-US"/>
        </a:p>
      </dgm:t>
    </dgm:pt>
    <dgm:pt modelId="{652E0525-3740-4630-A162-35573B412EAD}" type="sibTrans" cxnId="{30845134-4DBD-4EBE-A24C-6A214B7EB5B8}">
      <dgm:prSet/>
      <dgm:spPr/>
      <dgm:t>
        <a:bodyPr/>
        <a:lstStyle/>
        <a:p>
          <a:endParaRPr lang="en-US"/>
        </a:p>
      </dgm:t>
    </dgm:pt>
    <dgm:pt modelId="{25CF2386-0651-48C9-8D81-FDAC23089580}">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i="1"/>
            <a:t>Summarizes monitoring activity assignment and period of assessment (date range applied to grant monitoring)</a:t>
          </a:r>
        </a:p>
      </dgm:t>
    </dgm:pt>
    <dgm:pt modelId="{E0F64509-CF7F-4AE6-8E1F-867F527984F5}" type="parTrans" cxnId="{FFFB11BD-86C3-43FE-A83C-FDD63A132EBC}">
      <dgm:prSet/>
      <dgm:spPr/>
      <dgm:t>
        <a:bodyPr/>
        <a:lstStyle/>
        <a:p>
          <a:endParaRPr lang="en-US"/>
        </a:p>
      </dgm:t>
    </dgm:pt>
    <dgm:pt modelId="{869CE1EC-D66D-4C47-AB1F-5895CA22AFAF}" type="sibTrans" cxnId="{FFFB11BD-86C3-43FE-A83C-FDD63A132EBC}">
      <dgm:prSet/>
      <dgm:spPr/>
      <dgm:t>
        <a:bodyPr/>
        <a:lstStyle/>
        <a:p>
          <a:endParaRPr lang="en-US"/>
        </a:p>
      </dgm:t>
    </dgm:pt>
    <dgm:pt modelId="{280CCBDE-BFB3-482A-B252-A810C8CCC8F2}">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a:t>Copy (CC) to awardee Project Director</a:t>
          </a:r>
        </a:p>
      </dgm:t>
    </dgm:pt>
    <dgm:pt modelId="{03E2938A-41B2-449E-93BE-B72D7EAFFD1A}" type="parTrans" cxnId="{D7D701FF-EB13-483A-8267-CD4A77CDB6BB}">
      <dgm:prSet/>
      <dgm:spPr/>
      <dgm:t>
        <a:bodyPr/>
        <a:lstStyle/>
        <a:p>
          <a:endParaRPr lang="en-US"/>
        </a:p>
      </dgm:t>
    </dgm:pt>
    <dgm:pt modelId="{A7639B63-0BE2-4DE0-BF7A-D25341906E51}" type="sibTrans" cxnId="{D7D701FF-EB13-483A-8267-CD4A77CDB6BB}">
      <dgm:prSet/>
      <dgm:spPr/>
      <dgm:t>
        <a:bodyPr/>
        <a:lstStyle/>
        <a:p>
          <a:endParaRPr lang="en-US"/>
        </a:p>
      </dgm:t>
    </dgm:pt>
    <dgm:pt modelId="{CAFF4298-1301-4EE1-9167-E787DA83DF58}">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a:t>Copy (CC) to AmeriCorps Portfolio Manager</a:t>
          </a:r>
        </a:p>
      </dgm:t>
    </dgm:pt>
    <dgm:pt modelId="{0F8ECA45-99AE-4D11-A587-7595EDE740E8}" type="parTrans" cxnId="{10A44A01-6D8E-4B4A-A3F9-DF310730ED86}">
      <dgm:prSet/>
      <dgm:spPr/>
      <dgm:t>
        <a:bodyPr/>
        <a:lstStyle/>
        <a:p>
          <a:endParaRPr lang="en-US"/>
        </a:p>
      </dgm:t>
    </dgm:pt>
    <dgm:pt modelId="{9726CF15-6C50-4474-B402-D024F4AE69A0}" type="sibTrans" cxnId="{10A44A01-6D8E-4B4A-A3F9-DF310730ED86}">
      <dgm:prSet/>
      <dgm:spPr/>
      <dgm:t>
        <a:bodyPr/>
        <a:lstStyle/>
        <a:p>
          <a:endParaRPr lang="en-US"/>
        </a:p>
      </dgm:t>
    </dgm:pt>
    <dgm:pt modelId="{62856215-BB36-4100-AE33-AB73E68F9CDC}">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a:t>Includes attachment of the slides for this presentation (PDF)</a:t>
          </a:r>
        </a:p>
      </dgm:t>
    </dgm:pt>
    <dgm:pt modelId="{1FBF1F2F-31A1-4207-9265-4BDBDBBBD123}" type="parTrans" cxnId="{BC0435A6-348F-448C-9579-C7DE21BEBF42}">
      <dgm:prSet/>
      <dgm:spPr/>
      <dgm:t>
        <a:bodyPr/>
        <a:lstStyle/>
        <a:p>
          <a:endParaRPr lang="en-US"/>
        </a:p>
      </dgm:t>
    </dgm:pt>
    <dgm:pt modelId="{CB5ADA09-6E37-4847-A63E-016AD79FB6A8}" type="sibTrans" cxnId="{BC0435A6-348F-448C-9579-C7DE21BEBF42}">
      <dgm:prSet/>
      <dgm:spPr/>
      <dgm:t>
        <a:bodyPr/>
        <a:lstStyle/>
        <a:p>
          <a:endParaRPr lang="en-US"/>
        </a:p>
      </dgm:t>
    </dgm:pt>
    <dgm:pt modelId="{DC24D267-EAF2-4FD1-8557-9DCC319F088B}">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pPr>
            <a:buFont typeface="Symbol" panose="05050102010706020507" pitchFamily="18" charset="2"/>
            <a:buChar char=""/>
          </a:pPr>
          <a:r>
            <a:rPr lang="en-US"/>
            <a:t>If ASN grant, </a:t>
          </a:r>
          <a:r>
            <a:rPr lang="en-US">
              <a:hlinkClick xmlns:r="http://schemas.openxmlformats.org/officeDocument/2006/relationships" r:id="rId1"/>
            </a:rPr>
            <a:t>ASNInfo@americorps.gov</a:t>
          </a:r>
          <a:r>
            <a:rPr lang="en-US"/>
            <a:t> is also copied</a:t>
          </a:r>
        </a:p>
      </dgm:t>
    </dgm:pt>
    <dgm:pt modelId="{FBA13700-C458-47BE-AAA4-C7A8E020BCBF}" type="parTrans" cxnId="{00AE82AD-C0E4-46F9-B3F9-099D2B10687D}">
      <dgm:prSet/>
      <dgm:spPr/>
      <dgm:t>
        <a:bodyPr/>
        <a:lstStyle/>
        <a:p>
          <a:endParaRPr lang="en-US"/>
        </a:p>
      </dgm:t>
    </dgm:pt>
    <dgm:pt modelId="{503B363C-D3AA-4D5C-811F-96FF4115B8F8}" type="sibTrans" cxnId="{00AE82AD-C0E4-46F9-B3F9-099D2B10687D}">
      <dgm:prSet/>
      <dgm:spPr/>
      <dgm:t>
        <a:bodyPr/>
        <a:lstStyle/>
        <a:p>
          <a:endParaRPr lang="en-US"/>
        </a:p>
      </dgm:t>
    </dgm:pt>
    <dgm:pt modelId="{FFA06681-7CC7-4B28-9E30-9ED694B88A50}">
      <dgm:prSet phldrT="[Text]">
        <dgm:style>
          <a:lnRef idx="0">
            <a:scrgbClr r="0" g="0" b="0"/>
          </a:lnRef>
          <a:fillRef idx="0">
            <a:scrgbClr r="0" g="0" b="0"/>
          </a:fillRef>
          <a:effectRef idx="0">
            <a:scrgbClr r="0" g="0" b="0"/>
          </a:effectRef>
          <a:fontRef idx="minor">
            <a:schemeClr val="accent2"/>
          </a:fontRef>
        </dgm:style>
      </dgm:prSet>
      <dgm:spPr>
        <a:noFill/>
        <a:ln>
          <a:solidFill>
            <a:srgbClr val="112441"/>
          </a:solidFill>
        </a:ln>
      </dgm:spPr>
      <dgm:t>
        <a:bodyPr/>
        <a:lstStyle/>
        <a:p>
          <a:r>
            <a:rPr lang="en-US" i="1"/>
            <a:t>Introduction to your Monitoring Officer</a:t>
          </a:r>
        </a:p>
      </dgm:t>
    </dgm:pt>
    <dgm:pt modelId="{C943E860-5CDE-42B4-B0EC-B541C91A9F71}" type="parTrans" cxnId="{9112936A-1805-4E72-B79F-87326DB84E37}">
      <dgm:prSet/>
      <dgm:spPr/>
      <dgm:t>
        <a:bodyPr/>
        <a:lstStyle/>
        <a:p>
          <a:endParaRPr lang="en-US"/>
        </a:p>
      </dgm:t>
    </dgm:pt>
    <dgm:pt modelId="{11257363-5519-4C25-808C-642341432814}" type="sibTrans" cxnId="{9112936A-1805-4E72-B79F-87326DB84E37}">
      <dgm:prSet/>
      <dgm:spPr/>
      <dgm:t>
        <a:bodyPr/>
        <a:lstStyle/>
        <a:p>
          <a:endParaRPr lang="en-US"/>
        </a:p>
      </dgm:t>
    </dgm:pt>
    <dgm:pt modelId="{3FB2BF1F-C341-4361-80A5-B04F8FCE5098}" type="pres">
      <dgm:prSet presAssocID="{53D3D14A-2607-4F97-848A-84004CF1752B}" presName="Name0" presStyleCnt="0">
        <dgm:presLayoutVars>
          <dgm:dir/>
          <dgm:animLvl val="lvl"/>
          <dgm:resizeHandles val="exact"/>
        </dgm:presLayoutVars>
      </dgm:prSet>
      <dgm:spPr/>
    </dgm:pt>
    <dgm:pt modelId="{94C78126-D060-4198-9D1B-3D6AD92FBE13}" type="pres">
      <dgm:prSet presAssocID="{9CE18023-C227-45C8-BEF9-3C398394BE63}" presName="linNode" presStyleCnt="0"/>
      <dgm:spPr/>
    </dgm:pt>
    <dgm:pt modelId="{8E371243-2CDA-466F-8B34-CD4E2E55C5CA}" type="pres">
      <dgm:prSet presAssocID="{9CE18023-C227-45C8-BEF9-3C398394BE63}" presName="parTx" presStyleLbl="revTx" presStyleIdx="0" presStyleCnt="1">
        <dgm:presLayoutVars>
          <dgm:chMax val="1"/>
          <dgm:bulletEnabled val="1"/>
        </dgm:presLayoutVars>
      </dgm:prSet>
      <dgm:spPr/>
    </dgm:pt>
    <dgm:pt modelId="{DC2F12C7-4E8E-4919-88BE-BE4D4F84A145}" type="pres">
      <dgm:prSet presAssocID="{9CE18023-C227-45C8-BEF9-3C398394BE63}" presName="bracket" presStyleLbl="parChTrans1D1" presStyleIdx="0" presStyleCnt="1"/>
      <dgm:spPr/>
    </dgm:pt>
    <dgm:pt modelId="{1F8A04D7-31C4-420C-9A69-04CFF63DBE46}" type="pres">
      <dgm:prSet presAssocID="{9CE18023-C227-45C8-BEF9-3C398394BE63}" presName="spH" presStyleCnt="0"/>
      <dgm:spPr/>
    </dgm:pt>
    <dgm:pt modelId="{2E0BA044-2E34-4B13-9DC9-809058491F93}" type="pres">
      <dgm:prSet presAssocID="{9CE18023-C227-45C8-BEF9-3C398394BE63}" presName="desTx" presStyleLbl="node1" presStyleIdx="0" presStyleCnt="1">
        <dgm:presLayoutVars>
          <dgm:bulletEnabled val="1"/>
        </dgm:presLayoutVars>
      </dgm:prSet>
      <dgm:spPr/>
    </dgm:pt>
  </dgm:ptLst>
  <dgm:cxnLst>
    <dgm:cxn modelId="{10A44A01-6D8E-4B4A-A3F9-DF310730ED86}" srcId="{61810EE6-2FCA-4A4B-A371-4829A100FA38}" destId="{CAFF4298-1301-4EE1-9167-E787DA83DF58}" srcOrd="1" destOrd="0" parTransId="{0F8ECA45-99AE-4D11-A587-7595EDE740E8}" sibTransId="{9726CF15-6C50-4474-B402-D024F4AE69A0}"/>
    <dgm:cxn modelId="{60686B18-93E4-4C2E-BB82-A2DFBED662AE}" type="presOf" srcId="{9CE18023-C227-45C8-BEF9-3C398394BE63}" destId="{8E371243-2CDA-466F-8B34-CD4E2E55C5CA}" srcOrd="0" destOrd="0" presId="urn:diagrams.loki3.com/BracketList"/>
    <dgm:cxn modelId="{30845134-4DBD-4EBE-A24C-6A214B7EB5B8}" srcId="{9CE18023-C227-45C8-BEF9-3C398394BE63}" destId="{0E12B688-593D-4D03-B86A-2994C9FABC57}" srcOrd="5" destOrd="0" parTransId="{5CC89E8B-20F4-492E-824D-721925E98460}" sibTransId="{652E0525-3740-4630-A162-35573B412EAD}"/>
    <dgm:cxn modelId="{F1042C36-AD0D-44D1-ADBD-864C4EC8DC58}" type="presOf" srcId="{25CF2386-0651-48C9-8D81-FDAC23089580}" destId="{2E0BA044-2E34-4B13-9DC9-809058491F93}" srcOrd="0" destOrd="5" presId="urn:diagrams.loki3.com/BracketList"/>
    <dgm:cxn modelId="{DD101543-574D-4424-A607-84AEDCF555D7}" type="presOf" srcId="{DC24D267-EAF2-4FD1-8557-9DCC319F088B}" destId="{2E0BA044-2E34-4B13-9DC9-809058491F93}" srcOrd="0" destOrd="3" presId="urn:diagrams.loki3.com/BracketList"/>
    <dgm:cxn modelId="{9112936A-1805-4E72-B79F-87326DB84E37}" srcId="{9CE18023-C227-45C8-BEF9-3C398394BE63}" destId="{FFA06681-7CC7-4B28-9E30-9ED694B88A50}" srcOrd="2" destOrd="0" parTransId="{C943E860-5CDE-42B4-B0EC-B541C91A9F71}" sibTransId="{11257363-5519-4C25-808C-642341432814}"/>
    <dgm:cxn modelId="{E4F2B36D-2773-4C7C-BC17-DEDAF626517C}" srcId="{9CE18023-C227-45C8-BEF9-3C398394BE63}" destId="{D9ECBA85-8AC9-4931-879E-718E4332FB2F}" srcOrd="3" destOrd="0" parTransId="{65796368-F3CE-4990-90E7-E5D3A9EBEAE5}" sibTransId="{9AF38D6A-5E98-449C-80A1-1CD43164B23A}"/>
    <dgm:cxn modelId="{75B88373-90C6-486C-A619-B5AC928911A0}" type="presOf" srcId="{62856215-BB36-4100-AE33-AB73E68F9CDC}" destId="{2E0BA044-2E34-4B13-9DC9-809058491F93}" srcOrd="0" destOrd="8" presId="urn:diagrams.loki3.com/BracketList"/>
    <dgm:cxn modelId="{51C1947D-B035-4558-AC1E-BE4C7EF6E102}" srcId="{9CE18023-C227-45C8-BEF9-3C398394BE63}" destId="{30B7998E-D374-4105-9AA7-D37C3F76E0AC}" srcOrd="1" destOrd="0" parTransId="{EF6CEA44-0111-4765-9394-6F31F36485F8}" sibTransId="{659A6112-7895-4C52-ABDF-A1E87217025A}"/>
    <dgm:cxn modelId="{C07BC47D-DCFF-4584-A5CD-0915105346C3}" type="presOf" srcId="{280CCBDE-BFB3-482A-B252-A810C8CCC8F2}" destId="{2E0BA044-2E34-4B13-9DC9-809058491F93}" srcOrd="0" destOrd="1" presId="urn:diagrams.loki3.com/BracketList"/>
    <dgm:cxn modelId="{28316593-92DC-4A1A-AEF2-236CA136FC85}" type="presOf" srcId="{53D3D14A-2607-4F97-848A-84004CF1752B}" destId="{3FB2BF1F-C341-4361-80A5-B04F8FCE5098}" srcOrd="0" destOrd="0" presId="urn:diagrams.loki3.com/BracketList"/>
    <dgm:cxn modelId="{BC0435A6-348F-448C-9579-C7DE21BEBF42}" srcId="{9CE18023-C227-45C8-BEF9-3C398394BE63}" destId="{62856215-BB36-4100-AE33-AB73E68F9CDC}" srcOrd="4" destOrd="0" parTransId="{1FBF1F2F-31A1-4207-9265-4BDBDBBBD123}" sibTransId="{CB5ADA09-6E37-4847-A63E-016AD79FB6A8}"/>
    <dgm:cxn modelId="{D9EEB4A9-2D03-41F0-B5FF-4F0286C3CB54}" srcId="{53D3D14A-2607-4F97-848A-84004CF1752B}" destId="{9CE18023-C227-45C8-BEF9-3C398394BE63}" srcOrd="0" destOrd="0" parTransId="{A1617517-2639-4F08-98F0-C44E539590CC}" sibTransId="{9702BABE-71BD-4127-8A07-200FD36D1A8A}"/>
    <dgm:cxn modelId="{00AE82AD-C0E4-46F9-B3F9-099D2B10687D}" srcId="{61810EE6-2FCA-4A4B-A371-4829A100FA38}" destId="{DC24D267-EAF2-4FD1-8557-9DCC319F088B}" srcOrd="2" destOrd="0" parTransId="{FBA13700-C458-47BE-AAA4-C7A8E020BCBF}" sibTransId="{503B363C-D3AA-4D5C-811F-96FF4115B8F8}"/>
    <dgm:cxn modelId="{99DD3FB3-B0E3-4AB1-AD8C-5D1C4035D0BF}" type="presOf" srcId="{61810EE6-2FCA-4A4B-A371-4829A100FA38}" destId="{2E0BA044-2E34-4B13-9DC9-809058491F93}" srcOrd="0" destOrd="0" presId="urn:diagrams.loki3.com/BracketList"/>
    <dgm:cxn modelId="{24E97FB3-D257-4D4E-9EA8-0D8F2CF20D0A}" type="presOf" srcId="{30B7998E-D374-4105-9AA7-D37C3F76E0AC}" destId="{2E0BA044-2E34-4B13-9DC9-809058491F93}" srcOrd="0" destOrd="4" presId="urn:diagrams.loki3.com/BracketList"/>
    <dgm:cxn modelId="{FFFB11BD-86C3-43FE-A83C-FDD63A132EBC}" srcId="{30B7998E-D374-4105-9AA7-D37C3F76E0AC}" destId="{25CF2386-0651-48C9-8D81-FDAC23089580}" srcOrd="0" destOrd="0" parTransId="{E0F64509-CF7F-4AE6-8E1F-867F527984F5}" sibTransId="{869CE1EC-D66D-4C47-AB1F-5895CA22AFAF}"/>
    <dgm:cxn modelId="{BBA637C0-1AE5-43C2-A3B4-518422F712B5}" type="presOf" srcId="{0E12B688-593D-4D03-B86A-2994C9FABC57}" destId="{2E0BA044-2E34-4B13-9DC9-809058491F93}" srcOrd="0" destOrd="9" presId="urn:diagrams.loki3.com/BracketList"/>
    <dgm:cxn modelId="{B50D9FCB-65D6-4C4B-9436-BF3DC23566D2}" srcId="{9CE18023-C227-45C8-BEF9-3C398394BE63}" destId="{61810EE6-2FCA-4A4B-A371-4829A100FA38}" srcOrd="0" destOrd="0" parTransId="{2B11ADE1-462C-4141-B067-481936038007}" sibTransId="{99894558-A01F-4808-B2C0-0DCC5A15CB47}"/>
    <dgm:cxn modelId="{F13EF1CC-6287-4CCA-A289-93513A2EF199}" type="presOf" srcId="{FFA06681-7CC7-4B28-9E30-9ED694B88A50}" destId="{2E0BA044-2E34-4B13-9DC9-809058491F93}" srcOrd="0" destOrd="6" presId="urn:diagrams.loki3.com/BracketList"/>
    <dgm:cxn modelId="{A626DCCD-BDAB-4B40-95B6-5B54A5479BF2}" type="presOf" srcId="{CAFF4298-1301-4EE1-9167-E787DA83DF58}" destId="{2E0BA044-2E34-4B13-9DC9-809058491F93}" srcOrd="0" destOrd="2" presId="urn:diagrams.loki3.com/BracketList"/>
    <dgm:cxn modelId="{78AE90EA-1B58-4CCC-AA0F-7B50D1EFA742}" type="presOf" srcId="{D9ECBA85-8AC9-4931-879E-718E4332FB2F}" destId="{2E0BA044-2E34-4B13-9DC9-809058491F93}" srcOrd="0" destOrd="7" presId="urn:diagrams.loki3.com/BracketList"/>
    <dgm:cxn modelId="{D7D701FF-EB13-483A-8267-CD4A77CDB6BB}" srcId="{61810EE6-2FCA-4A4B-A371-4829A100FA38}" destId="{280CCBDE-BFB3-482A-B252-A810C8CCC8F2}" srcOrd="0" destOrd="0" parTransId="{03E2938A-41B2-449E-93BE-B72D7EAFFD1A}" sibTransId="{A7639B63-0BE2-4DE0-BF7A-D25341906E51}"/>
    <dgm:cxn modelId="{EC531906-F36A-4CE7-8255-36789DD77F69}" type="presParOf" srcId="{3FB2BF1F-C341-4361-80A5-B04F8FCE5098}" destId="{94C78126-D060-4198-9D1B-3D6AD92FBE13}" srcOrd="0" destOrd="0" presId="urn:diagrams.loki3.com/BracketList"/>
    <dgm:cxn modelId="{877E3647-FA28-41FD-B9A1-E73AE4EEC57E}" type="presParOf" srcId="{94C78126-D060-4198-9D1B-3D6AD92FBE13}" destId="{8E371243-2CDA-466F-8B34-CD4E2E55C5CA}" srcOrd="0" destOrd="0" presId="urn:diagrams.loki3.com/BracketList"/>
    <dgm:cxn modelId="{74ABEBD4-2BD5-493C-8E28-D818FFC54D95}" type="presParOf" srcId="{94C78126-D060-4198-9D1B-3D6AD92FBE13}" destId="{DC2F12C7-4E8E-4919-88BE-BE4D4F84A145}" srcOrd="1" destOrd="0" presId="urn:diagrams.loki3.com/BracketList"/>
    <dgm:cxn modelId="{EF696943-67E0-4CC7-8F26-FBAAF3CEA07B}" type="presParOf" srcId="{94C78126-D060-4198-9D1B-3D6AD92FBE13}" destId="{1F8A04D7-31C4-420C-9A69-04CFF63DBE46}" srcOrd="2" destOrd="0" presId="urn:diagrams.loki3.com/BracketList"/>
    <dgm:cxn modelId="{DC0D5AB9-1893-4378-812B-4571241A10C0}" type="presParOf" srcId="{94C78126-D060-4198-9D1B-3D6AD92FBE13}" destId="{2E0BA044-2E34-4B13-9DC9-809058491F93}"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3BE4D2-E9C9-4716-881E-78996A7CF232}" type="doc">
      <dgm:prSet loTypeId="urn:microsoft.com/office/officeart/2005/8/layout/orgChart1" loCatId="hierarchy" qsTypeId="urn:microsoft.com/office/officeart/2005/8/quickstyle/simple3" qsCatId="simple" csTypeId="urn:microsoft.com/office/officeart/2005/8/colors/accent2_4" csCatId="accent2" phldr="1"/>
      <dgm:spPr/>
      <dgm:t>
        <a:bodyPr/>
        <a:lstStyle/>
        <a:p>
          <a:endParaRPr lang="en-US"/>
        </a:p>
      </dgm:t>
    </dgm:pt>
    <dgm:pt modelId="{537A2250-E3C7-403B-8987-E402846569FA}">
      <dgm:prSet phldrT="[Text]"/>
      <dgm:spPr/>
      <dgm:t>
        <a:bodyPr/>
        <a:lstStyle/>
        <a:p>
          <a:r>
            <a:rPr lang="en-US" b="1">
              <a:latin typeface="Calibri"/>
              <a:ea typeface="Calibri"/>
              <a:cs typeface="Calibri"/>
            </a:rPr>
            <a:t>Uniform Monitoring Package</a:t>
          </a:r>
        </a:p>
      </dgm:t>
    </dgm:pt>
    <dgm:pt modelId="{813A68ED-A6ED-46DD-8C81-8D4E8E6ADC43}" type="parTrans" cxnId="{09F7C6D7-8949-496C-A319-88C6109B011E}">
      <dgm:prSet/>
      <dgm:spPr/>
      <dgm:t>
        <a:bodyPr/>
        <a:lstStyle/>
        <a:p>
          <a:endParaRPr lang="en-US" b="1"/>
        </a:p>
      </dgm:t>
    </dgm:pt>
    <dgm:pt modelId="{309571F0-AC03-4860-B71F-C07BCE186A10}" type="sibTrans" cxnId="{09F7C6D7-8949-496C-A319-88C6109B011E}">
      <dgm:prSet/>
      <dgm:spPr/>
      <dgm:t>
        <a:bodyPr/>
        <a:lstStyle/>
        <a:p>
          <a:endParaRPr lang="en-US" b="1"/>
        </a:p>
      </dgm:t>
    </dgm:pt>
    <dgm:pt modelId="{C9CA67CE-7B8B-47C9-B09D-F31357B1FC72}">
      <dgm:prSet/>
      <dgm:spPr/>
      <dgm:t>
        <a:bodyPr/>
        <a:lstStyle/>
        <a:p>
          <a:r>
            <a:rPr lang="en-US" b="1">
              <a:latin typeface="Calibri"/>
              <a:ea typeface="Calibri"/>
              <a:cs typeface="Calibri"/>
            </a:rPr>
            <a:t>Program Specific</a:t>
          </a:r>
        </a:p>
      </dgm:t>
    </dgm:pt>
    <dgm:pt modelId="{1216CF91-4DDE-4A65-94F8-FB9000197C6A}" type="parTrans" cxnId="{367F8F66-EAFF-4112-8BDC-20D9BA40BEB2}">
      <dgm:prSet/>
      <dgm:spPr/>
      <dgm:t>
        <a:bodyPr/>
        <a:lstStyle/>
        <a:p>
          <a:endParaRPr lang="en-US" b="1"/>
        </a:p>
      </dgm:t>
    </dgm:pt>
    <dgm:pt modelId="{0B99DE24-EF45-49CB-9DD3-98820B3546BB}" type="sibTrans" cxnId="{367F8F66-EAFF-4112-8BDC-20D9BA40BEB2}">
      <dgm:prSet/>
      <dgm:spPr/>
      <dgm:t>
        <a:bodyPr/>
        <a:lstStyle/>
        <a:p>
          <a:endParaRPr lang="en-US" b="1"/>
        </a:p>
      </dgm:t>
    </dgm:pt>
    <dgm:pt modelId="{2CDE9681-21FC-42F9-8400-C3DA2B39E000}">
      <dgm:prSet/>
      <dgm:spPr/>
      <dgm:t>
        <a:bodyPr/>
        <a:lstStyle/>
        <a:p>
          <a:pPr rtl="0"/>
          <a:r>
            <a:rPr lang="en-US" b="1">
              <a:latin typeface="Calibri"/>
              <a:ea typeface="Calibri"/>
              <a:cs typeface="Calibri"/>
            </a:rPr>
            <a:t>National Service Criminal History Check (NSCHC)</a:t>
          </a:r>
        </a:p>
      </dgm:t>
    </dgm:pt>
    <dgm:pt modelId="{B7A0B682-2575-4488-99AA-230C1FE3688C}" type="parTrans" cxnId="{91A44429-ED1A-4932-BF36-615DA1B24DBC}">
      <dgm:prSet/>
      <dgm:spPr/>
      <dgm:t>
        <a:bodyPr/>
        <a:lstStyle/>
        <a:p>
          <a:endParaRPr lang="en-US" b="1"/>
        </a:p>
      </dgm:t>
    </dgm:pt>
    <dgm:pt modelId="{9B8B3D58-C9C1-4575-A99D-786A7BFDD970}" type="sibTrans" cxnId="{91A44429-ED1A-4932-BF36-615DA1B24DBC}">
      <dgm:prSet/>
      <dgm:spPr/>
      <dgm:t>
        <a:bodyPr/>
        <a:lstStyle/>
        <a:p>
          <a:endParaRPr lang="en-US" b="1"/>
        </a:p>
      </dgm:t>
    </dgm:pt>
    <dgm:pt modelId="{D55213B3-6B15-4A99-A376-DF30C34DB716}">
      <dgm:prSet/>
      <dgm:spPr/>
      <dgm:t>
        <a:bodyPr/>
        <a:lstStyle/>
        <a:p>
          <a:r>
            <a:rPr lang="en-US" b="1">
              <a:latin typeface="Calibri"/>
              <a:ea typeface="Calibri"/>
              <a:cs typeface="Calibri"/>
            </a:rPr>
            <a:t>Prohibited Activities</a:t>
          </a:r>
        </a:p>
      </dgm:t>
    </dgm:pt>
    <dgm:pt modelId="{79D8A85F-65E8-48B6-8140-D1661861069E}" type="parTrans" cxnId="{39A84274-D091-4079-B540-EC254E882861}">
      <dgm:prSet/>
      <dgm:spPr/>
      <dgm:t>
        <a:bodyPr/>
        <a:lstStyle/>
        <a:p>
          <a:endParaRPr lang="en-US" b="1"/>
        </a:p>
      </dgm:t>
    </dgm:pt>
    <dgm:pt modelId="{32775237-E41E-4659-B381-150C3F502618}" type="sibTrans" cxnId="{39A84274-D091-4079-B540-EC254E882861}">
      <dgm:prSet/>
      <dgm:spPr/>
      <dgm:t>
        <a:bodyPr/>
        <a:lstStyle/>
        <a:p>
          <a:endParaRPr lang="en-US" b="1"/>
        </a:p>
      </dgm:t>
    </dgm:pt>
    <dgm:pt modelId="{00042973-56A0-4B83-98EE-1FA6823C7E71}">
      <dgm:prSet/>
      <dgm:spPr/>
      <dgm:t>
        <a:bodyPr/>
        <a:lstStyle/>
        <a:p>
          <a:r>
            <a:rPr lang="en-US" b="1">
              <a:latin typeface="Calibri"/>
              <a:ea typeface="Calibri"/>
              <a:cs typeface="Calibri"/>
            </a:rPr>
            <a:t>ASN</a:t>
          </a:r>
        </a:p>
      </dgm:t>
    </dgm:pt>
    <dgm:pt modelId="{66E10CBD-4EAD-42FD-927F-7B49833FCF03}" type="parTrans" cxnId="{C1F0B17F-5000-4E8A-B9BD-DE5CDE7519DB}">
      <dgm:prSet/>
      <dgm:spPr/>
      <dgm:t>
        <a:bodyPr/>
        <a:lstStyle/>
        <a:p>
          <a:endParaRPr lang="en-US" b="1"/>
        </a:p>
      </dgm:t>
    </dgm:pt>
    <dgm:pt modelId="{53AC2442-CDBC-4147-BB38-8E78F574BBA8}" type="sibTrans" cxnId="{C1F0B17F-5000-4E8A-B9BD-DE5CDE7519DB}">
      <dgm:prSet/>
      <dgm:spPr/>
      <dgm:t>
        <a:bodyPr/>
        <a:lstStyle/>
        <a:p>
          <a:endParaRPr lang="en-US" b="1"/>
        </a:p>
      </dgm:t>
    </dgm:pt>
    <dgm:pt modelId="{501CAF63-8400-407D-BAF6-FF24A1370D27}">
      <dgm:prSet/>
      <dgm:spPr/>
      <dgm:t>
        <a:bodyPr/>
        <a:lstStyle/>
        <a:p>
          <a:r>
            <a:rPr lang="en-US" b="1">
              <a:latin typeface="Calibri"/>
              <a:ea typeface="Calibri"/>
              <a:cs typeface="Calibri"/>
            </a:rPr>
            <a:t>VISTA</a:t>
          </a:r>
        </a:p>
      </dgm:t>
    </dgm:pt>
    <dgm:pt modelId="{FA13D937-6539-4127-BCC7-A0E8E19AC5C2}" type="parTrans" cxnId="{7D78ACA0-F013-4879-A6C0-E640941EE293}">
      <dgm:prSet/>
      <dgm:spPr/>
      <dgm:t>
        <a:bodyPr/>
        <a:lstStyle/>
        <a:p>
          <a:endParaRPr lang="en-US" b="1"/>
        </a:p>
      </dgm:t>
    </dgm:pt>
    <dgm:pt modelId="{B1B970C8-FE11-4CC2-A65C-41C7C653B582}" type="sibTrans" cxnId="{7D78ACA0-F013-4879-A6C0-E640941EE293}">
      <dgm:prSet/>
      <dgm:spPr/>
      <dgm:t>
        <a:bodyPr/>
        <a:lstStyle/>
        <a:p>
          <a:endParaRPr lang="en-US" b="1"/>
        </a:p>
      </dgm:t>
    </dgm:pt>
    <dgm:pt modelId="{92E60D93-1AB7-487F-87E9-54D8D93C0D1B}">
      <dgm:prSet/>
      <dgm:spPr/>
      <dgm:t>
        <a:bodyPr/>
        <a:lstStyle/>
        <a:p>
          <a:pPr rtl="0"/>
          <a:r>
            <a:rPr lang="en-US" b="1">
              <a:latin typeface="Calibri"/>
              <a:ea typeface="Calibri"/>
              <a:cs typeface="Calibri"/>
            </a:rPr>
            <a:t>AmeriCorps Seniors</a:t>
          </a:r>
        </a:p>
      </dgm:t>
    </dgm:pt>
    <dgm:pt modelId="{C280A5C2-C8F3-4FCD-AD60-64C4D47F1FBE}" type="parTrans" cxnId="{FD6FE9E7-AAE2-4BC1-84E1-3758EBC04F1E}">
      <dgm:prSet/>
      <dgm:spPr/>
      <dgm:t>
        <a:bodyPr/>
        <a:lstStyle/>
        <a:p>
          <a:endParaRPr lang="en-US" b="1"/>
        </a:p>
      </dgm:t>
    </dgm:pt>
    <dgm:pt modelId="{E6B180DD-AA8A-472F-A7E4-DCD21514443E}" type="sibTrans" cxnId="{FD6FE9E7-AAE2-4BC1-84E1-3758EBC04F1E}">
      <dgm:prSet/>
      <dgm:spPr/>
      <dgm:t>
        <a:bodyPr/>
        <a:lstStyle/>
        <a:p>
          <a:endParaRPr lang="en-US" b="1"/>
        </a:p>
      </dgm:t>
    </dgm:pt>
    <dgm:pt modelId="{9F2D54CC-DB52-44D7-AEE3-BBCFA30A26A2}">
      <dgm:prSet/>
      <dgm:spPr/>
      <dgm:t>
        <a:bodyPr/>
        <a:lstStyle/>
        <a:p>
          <a:r>
            <a:rPr lang="en-US" b="1">
              <a:latin typeface="Calibri"/>
              <a:ea typeface="Calibri"/>
              <a:cs typeface="Calibri"/>
            </a:rPr>
            <a:t>Days of Service</a:t>
          </a:r>
        </a:p>
      </dgm:t>
    </dgm:pt>
    <dgm:pt modelId="{ACADB18E-7E2F-4519-ABA6-104E5180C9C5}" type="parTrans" cxnId="{D296D447-8CE1-4F55-B87B-D9FBF1B3E540}">
      <dgm:prSet/>
      <dgm:spPr/>
      <dgm:t>
        <a:bodyPr/>
        <a:lstStyle/>
        <a:p>
          <a:endParaRPr lang="en-US" b="1"/>
        </a:p>
      </dgm:t>
    </dgm:pt>
    <dgm:pt modelId="{6FA16931-2539-42AB-B65A-BB192F86CCC7}" type="sibTrans" cxnId="{D296D447-8CE1-4F55-B87B-D9FBF1B3E540}">
      <dgm:prSet/>
      <dgm:spPr/>
      <dgm:t>
        <a:bodyPr/>
        <a:lstStyle/>
        <a:p>
          <a:endParaRPr lang="en-US" b="1"/>
        </a:p>
      </dgm:t>
    </dgm:pt>
    <dgm:pt modelId="{90705C35-A532-4F87-90F5-C8B264855D0A}">
      <dgm:prSet/>
      <dgm:spPr/>
      <dgm:t>
        <a:bodyPr/>
        <a:lstStyle/>
        <a:p>
          <a:pPr rtl="0"/>
          <a:r>
            <a:rPr lang="en-US" b="1">
              <a:latin typeface="Calibri"/>
              <a:ea typeface="Calibri"/>
              <a:cs typeface="Calibri"/>
            </a:rPr>
            <a:t> IAA - Expanded Financial Operational Fitness Assessment </a:t>
          </a:r>
        </a:p>
      </dgm:t>
    </dgm:pt>
    <dgm:pt modelId="{FB692277-06A7-4A98-A73E-B2C3A3E68135}" type="parTrans" cxnId="{19D197D8-1141-4D4F-B180-46BD1673AE63}">
      <dgm:prSet/>
      <dgm:spPr/>
      <dgm:t>
        <a:bodyPr/>
        <a:lstStyle/>
        <a:p>
          <a:endParaRPr lang="en-US"/>
        </a:p>
      </dgm:t>
    </dgm:pt>
    <dgm:pt modelId="{90797E55-26DC-4B5D-AB9A-FE4990902597}" type="sibTrans" cxnId="{19D197D8-1141-4D4F-B180-46BD1673AE63}">
      <dgm:prSet/>
      <dgm:spPr/>
      <dgm:t>
        <a:bodyPr/>
        <a:lstStyle/>
        <a:p>
          <a:endParaRPr lang="en-US"/>
        </a:p>
      </dgm:t>
    </dgm:pt>
    <dgm:pt modelId="{778BED02-7AE4-401E-941A-A081D4DB9CCB}">
      <dgm:prSet phldr="0"/>
      <dgm:spPr/>
      <dgm:t>
        <a:bodyPr/>
        <a:lstStyle/>
        <a:p>
          <a:pPr rtl="0"/>
          <a:r>
            <a:rPr lang="en-US" b="1">
              <a:latin typeface="Calibri"/>
              <a:ea typeface="Calibri"/>
              <a:cs typeface="Calibri"/>
            </a:rPr>
            <a:t>Commission Operations</a:t>
          </a:r>
        </a:p>
      </dgm:t>
    </dgm:pt>
    <dgm:pt modelId="{1814EDD8-C9BC-4DD9-A555-D2BF74A462E6}" type="parTrans" cxnId="{1097720E-A1A7-46D9-91C8-81214857FEB4}">
      <dgm:prSet/>
      <dgm:spPr/>
    </dgm:pt>
    <dgm:pt modelId="{22FB600C-BF1D-46BB-811E-C1E5ACF8CC76}" type="sibTrans" cxnId="{1097720E-A1A7-46D9-91C8-81214857FEB4}">
      <dgm:prSet/>
      <dgm:spPr/>
    </dgm:pt>
    <dgm:pt modelId="{0077A506-40FC-462B-82FA-F620F9B64946}">
      <dgm:prSet phldr="0"/>
      <dgm:spPr/>
      <dgm:t>
        <a:bodyPr/>
        <a:lstStyle/>
        <a:p>
          <a:pPr rtl="0"/>
          <a:r>
            <a:rPr lang="en-US" b="1">
              <a:latin typeface="Calibri"/>
              <a:ea typeface="Calibri"/>
              <a:cs typeface="Calibri"/>
            </a:rPr>
            <a:t>New to AmeriCorps (NTA)</a:t>
          </a:r>
        </a:p>
      </dgm:t>
    </dgm:pt>
    <dgm:pt modelId="{A62D0DC2-83EB-45F7-9C33-12338875150A}" type="parTrans" cxnId="{47DCC7C7-C18A-4BC1-BD60-2631570D82A7}">
      <dgm:prSet/>
      <dgm:spPr/>
    </dgm:pt>
    <dgm:pt modelId="{3FEEEF6F-95B1-4DA2-92D5-4F12DBA02C2B}" type="sibTrans" cxnId="{47DCC7C7-C18A-4BC1-BD60-2631570D82A7}">
      <dgm:prSet/>
      <dgm:spPr/>
    </dgm:pt>
    <dgm:pt modelId="{BCD84F3D-A704-4394-9FCA-6E488EA42499}">
      <dgm:prSet phldr="0"/>
      <dgm:spPr/>
      <dgm:t>
        <a:bodyPr/>
        <a:lstStyle/>
        <a:p>
          <a:r>
            <a:rPr lang="en-US" b="1">
              <a:latin typeface="Calibri"/>
              <a:ea typeface="Calibri"/>
              <a:cs typeface="Calibri"/>
            </a:rPr>
            <a:t>Financial and Operational Fitness Assessment (FOFA)</a:t>
          </a:r>
        </a:p>
      </dgm:t>
    </dgm:pt>
    <dgm:pt modelId="{984ED793-D589-49BF-A311-A7789C7B044D}" type="parTrans" cxnId="{8159284E-1AE4-4B2F-8459-6A72C69523BC}">
      <dgm:prSet/>
      <dgm:spPr/>
    </dgm:pt>
    <dgm:pt modelId="{D88ACDD2-78A4-4AF5-8A14-2FCE9AE5E325}" type="sibTrans" cxnId="{8159284E-1AE4-4B2F-8459-6A72C69523BC}">
      <dgm:prSet/>
      <dgm:spPr/>
    </dgm:pt>
    <dgm:pt modelId="{A260F2B5-40A2-4ED6-A49A-8E44AB6B2A6C}" type="pres">
      <dgm:prSet presAssocID="{A93BE4D2-E9C9-4716-881E-78996A7CF232}" presName="hierChild1" presStyleCnt="0">
        <dgm:presLayoutVars>
          <dgm:orgChart val="1"/>
          <dgm:chPref val="1"/>
          <dgm:dir/>
          <dgm:animOne val="branch"/>
          <dgm:animLvl val="lvl"/>
          <dgm:resizeHandles/>
        </dgm:presLayoutVars>
      </dgm:prSet>
      <dgm:spPr/>
    </dgm:pt>
    <dgm:pt modelId="{478EFD73-EFA6-485D-AFC4-846A20B48A6C}" type="pres">
      <dgm:prSet presAssocID="{537A2250-E3C7-403B-8987-E402846569FA}" presName="hierRoot1" presStyleCnt="0">
        <dgm:presLayoutVars>
          <dgm:hierBranch val="init"/>
        </dgm:presLayoutVars>
      </dgm:prSet>
      <dgm:spPr/>
    </dgm:pt>
    <dgm:pt modelId="{66FF788F-ABC2-453C-8B11-BB3B9BDD4109}" type="pres">
      <dgm:prSet presAssocID="{537A2250-E3C7-403B-8987-E402846569FA}" presName="rootComposite1" presStyleCnt="0"/>
      <dgm:spPr/>
    </dgm:pt>
    <dgm:pt modelId="{F7572159-DFAB-4007-90CA-7D9B48F8EA1A}" type="pres">
      <dgm:prSet presAssocID="{537A2250-E3C7-403B-8987-E402846569FA}" presName="rootText1" presStyleLbl="node0" presStyleIdx="0" presStyleCnt="1">
        <dgm:presLayoutVars>
          <dgm:chPref val="3"/>
        </dgm:presLayoutVars>
      </dgm:prSet>
      <dgm:spPr/>
    </dgm:pt>
    <dgm:pt modelId="{E9A5D9BF-0DCC-4F4C-ADF0-4BD9655006F3}" type="pres">
      <dgm:prSet presAssocID="{537A2250-E3C7-403B-8987-E402846569FA}" presName="rootConnector1" presStyleLbl="node1" presStyleIdx="0" presStyleCnt="0"/>
      <dgm:spPr/>
    </dgm:pt>
    <dgm:pt modelId="{37EB61A5-AF5F-4C5F-AB19-A97ECE52073C}" type="pres">
      <dgm:prSet presAssocID="{537A2250-E3C7-403B-8987-E402846569FA}" presName="hierChild2" presStyleCnt="0"/>
      <dgm:spPr/>
    </dgm:pt>
    <dgm:pt modelId="{79C040A4-B214-4864-B3B1-EE13C33A891E}" type="pres">
      <dgm:prSet presAssocID="{984ED793-D589-49BF-A311-A7789C7B044D}" presName="Name37" presStyleLbl="parChTrans1D2" presStyleIdx="0" presStyleCnt="6"/>
      <dgm:spPr/>
    </dgm:pt>
    <dgm:pt modelId="{3A645797-5991-48F8-B920-CA52A4DFB835}" type="pres">
      <dgm:prSet presAssocID="{BCD84F3D-A704-4394-9FCA-6E488EA42499}" presName="hierRoot2" presStyleCnt="0">
        <dgm:presLayoutVars>
          <dgm:hierBranch val="init"/>
        </dgm:presLayoutVars>
      </dgm:prSet>
      <dgm:spPr/>
    </dgm:pt>
    <dgm:pt modelId="{810B3960-8979-452F-BB45-086688530FB2}" type="pres">
      <dgm:prSet presAssocID="{BCD84F3D-A704-4394-9FCA-6E488EA42499}" presName="rootComposite" presStyleCnt="0"/>
      <dgm:spPr/>
    </dgm:pt>
    <dgm:pt modelId="{DB4DE195-28EE-4236-AC5C-0E00E0748C1C}" type="pres">
      <dgm:prSet presAssocID="{BCD84F3D-A704-4394-9FCA-6E488EA42499}" presName="rootText" presStyleLbl="node2" presStyleIdx="0" presStyleCnt="6">
        <dgm:presLayoutVars>
          <dgm:chPref val="3"/>
        </dgm:presLayoutVars>
      </dgm:prSet>
      <dgm:spPr/>
    </dgm:pt>
    <dgm:pt modelId="{BABC965E-AA99-46C5-838A-FD79732CFDAC}" type="pres">
      <dgm:prSet presAssocID="{BCD84F3D-A704-4394-9FCA-6E488EA42499}" presName="rootConnector" presStyleLbl="node2" presStyleIdx="0" presStyleCnt="6"/>
      <dgm:spPr/>
    </dgm:pt>
    <dgm:pt modelId="{9F0450B3-02EF-45FA-AB2F-7DFD553B7E32}" type="pres">
      <dgm:prSet presAssocID="{BCD84F3D-A704-4394-9FCA-6E488EA42499}" presName="hierChild4" presStyleCnt="0"/>
      <dgm:spPr/>
    </dgm:pt>
    <dgm:pt modelId="{8A36BCDA-2E72-4D91-95DB-3CB1B300F3F5}" type="pres">
      <dgm:prSet presAssocID="{BCD84F3D-A704-4394-9FCA-6E488EA42499}" presName="hierChild5" presStyleCnt="0"/>
      <dgm:spPr/>
    </dgm:pt>
    <dgm:pt modelId="{567BAA92-B49C-4A68-BF92-94FD4C7C2349}" type="pres">
      <dgm:prSet presAssocID="{1216CF91-4DDE-4A65-94F8-FB9000197C6A}" presName="Name37" presStyleLbl="parChTrans1D2" presStyleIdx="1" presStyleCnt="6"/>
      <dgm:spPr/>
    </dgm:pt>
    <dgm:pt modelId="{23E1F6C5-6873-4B00-9D38-50531A75CB86}" type="pres">
      <dgm:prSet presAssocID="{C9CA67CE-7B8B-47C9-B09D-F31357B1FC72}" presName="hierRoot2" presStyleCnt="0">
        <dgm:presLayoutVars>
          <dgm:hierBranch val="hang"/>
        </dgm:presLayoutVars>
      </dgm:prSet>
      <dgm:spPr/>
    </dgm:pt>
    <dgm:pt modelId="{D0CEFAEF-FFD9-49DA-A842-F285AF09970C}" type="pres">
      <dgm:prSet presAssocID="{C9CA67CE-7B8B-47C9-B09D-F31357B1FC72}" presName="rootComposite" presStyleCnt="0"/>
      <dgm:spPr/>
    </dgm:pt>
    <dgm:pt modelId="{4EA9F4CD-1610-4CE9-A9EA-28831E6DEB5C}" type="pres">
      <dgm:prSet presAssocID="{C9CA67CE-7B8B-47C9-B09D-F31357B1FC72}" presName="rootText" presStyleLbl="node2" presStyleIdx="1" presStyleCnt="6">
        <dgm:presLayoutVars>
          <dgm:chPref val="3"/>
        </dgm:presLayoutVars>
      </dgm:prSet>
      <dgm:spPr/>
    </dgm:pt>
    <dgm:pt modelId="{F4FA54BA-93AC-46BC-A0ED-DB1003C35B59}" type="pres">
      <dgm:prSet presAssocID="{C9CA67CE-7B8B-47C9-B09D-F31357B1FC72}" presName="rootConnector" presStyleLbl="node2" presStyleIdx="1" presStyleCnt="6"/>
      <dgm:spPr/>
    </dgm:pt>
    <dgm:pt modelId="{C13AFB30-9875-410F-8842-91B98C4782AE}" type="pres">
      <dgm:prSet presAssocID="{C9CA67CE-7B8B-47C9-B09D-F31357B1FC72}" presName="hierChild4" presStyleCnt="0"/>
      <dgm:spPr/>
    </dgm:pt>
    <dgm:pt modelId="{EA4FA0CA-1E7B-4B79-B545-796C7ECCE566}" type="pres">
      <dgm:prSet presAssocID="{66E10CBD-4EAD-42FD-927F-7B49833FCF03}" presName="Name48" presStyleLbl="parChTrans1D3" presStyleIdx="0" presStyleCnt="5"/>
      <dgm:spPr/>
    </dgm:pt>
    <dgm:pt modelId="{167E7B24-C235-4AFF-8AA1-A901C015D00C}" type="pres">
      <dgm:prSet presAssocID="{00042973-56A0-4B83-98EE-1FA6823C7E71}" presName="hierRoot2" presStyleCnt="0">
        <dgm:presLayoutVars>
          <dgm:hierBranch val="init"/>
        </dgm:presLayoutVars>
      </dgm:prSet>
      <dgm:spPr/>
    </dgm:pt>
    <dgm:pt modelId="{31031611-DF4F-4980-916D-BC8F0A98F69A}" type="pres">
      <dgm:prSet presAssocID="{00042973-56A0-4B83-98EE-1FA6823C7E71}" presName="rootComposite" presStyleCnt="0"/>
      <dgm:spPr/>
    </dgm:pt>
    <dgm:pt modelId="{ED9828B2-747E-4C05-905C-0B62B0633749}" type="pres">
      <dgm:prSet presAssocID="{00042973-56A0-4B83-98EE-1FA6823C7E71}" presName="rootText" presStyleLbl="node3" presStyleIdx="0" presStyleCnt="5">
        <dgm:presLayoutVars>
          <dgm:chPref val="3"/>
        </dgm:presLayoutVars>
      </dgm:prSet>
      <dgm:spPr/>
    </dgm:pt>
    <dgm:pt modelId="{BE4E6C95-3B97-4C87-910A-1EB6C55DEE5E}" type="pres">
      <dgm:prSet presAssocID="{00042973-56A0-4B83-98EE-1FA6823C7E71}" presName="rootConnector" presStyleLbl="node3" presStyleIdx="0" presStyleCnt="5"/>
      <dgm:spPr/>
    </dgm:pt>
    <dgm:pt modelId="{D36AC3E4-E3EE-4D90-A9AB-FA136224697E}" type="pres">
      <dgm:prSet presAssocID="{00042973-56A0-4B83-98EE-1FA6823C7E71}" presName="hierChild4" presStyleCnt="0"/>
      <dgm:spPr/>
    </dgm:pt>
    <dgm:pt modelId="{08FC35E1-4EEE-4311-A408-D63CFD256448}" type="pres">
      <dgm:prSet presAssocID="{00042973-56A0-4B83-98EE-1FA6823C7E71}" presName="hierChild5" presStyleCnt="0"/>
      <dgm:spPr/>
    </dgm:pt>
    <dgm:pt modelId="{33DDD29C-DC19-4316-9C93-68F21425BD28}" type="pres">
      <dgm:prSet presAssocID="{FA13D937-6539-4127-BCC7-A0E8E19AC5C2}" presName="Name48" presStyleLbl="parChTrans1D3" presStyleIdx="1" presStyleCnt="5"/>
      <dgm:spPr/>
    </dgm:pt>
    <dgm:pt modelId="{875385F7-F570-470E-AF36-6BE4BCA18FF3}" type="pres">
      <dgm:prSet presAssocID="{501CAF63-8400-407D-BAF6-FF24A1370D27}" presName="hierRoot2" presStyleCnt="0">
        <dgm:presLayoutVars>
          <dgm:hierBranch val="init"/>
        </dgm:presLayoutVars>
      </dgm:prSet>
      <dgm:spPr/>
    </dgm:pt>
    <dgm:pt modelId="{686FA78D-E8C1-4837-AE51-ED684DEBD5BD}" type="pres">
      <dgm:prSet presAssocID="{501CAF63-8400-407D-BAF6-FF24A1370D27}" presName="rootComposite" presStyleCnt="0"/>
      <dgm:spPr/>
    </dgm:pt>
    <dgm:pt modelId="{DFE15E28-05E1-4A8F-8EB0-5CE3D2C39994}" type="pres">
      <dgm:prSet presAssocID="{501CAF63-8400-407D-BAF6-FF24A1370D27}" presName="rootText" presStyleLbl="node3" presStyleIdx="1" presStyleCnt="5">
        <dgm:presLayoutVars>
          <dgm:chPref val="3"/>
        </dgm:presLayoutVars>
      </dgm:prSet>
      <dgm:spPr/>
    </dgm:pt>
    <dgm:pt modelId="{88B6BD51-CB6E-40B1-AEA3-06EDBF5D693A}" type="pres">
      <dgm:prSet presAssocID="{501CAF63-8400-407D-BAF6-FF24A1370D27}" presName="rootConnector" presStyleLbl="node3" presStyleIdx="1" presStyleCnt="5"/>
      <dgm:spPr/>
    </dgm:pt>
    <dgm:pt modelId="{18418DD7-A060-4490-8239-800B8AD26AE8}" type="pres">
      <dgm:prSet presAssocID="{501CAF63-8400-407D-BAF6-FF24A1370D27}" presName="hierChild4" presStyleCnt="0"/>
      <dgm:spPr/>
    </dgm:pt>
    <dgm:pt modelId="{863CC2EE-60C7-4A11-AC9E-3BD495DFF416}" type="pres">
      <dgm:prSet presAssocID="{501CAF63-8400-407D-BAF6-FF24A1370D27}" presName="hierChild5" presStyleCnt="0"/>
      <dgm:spPr/>
    </dgm:pt>
    <dgm:pt modelId="{2BF1F543-16EC-46BC-A8F2-79BA5CA45944}" type="pres">
      <dgm:prSet presAssocID="{C280A5C2-C8F3-4FCD-AD60-64C4D47F1FBE}" presName="Name48" presStyleLbl="parChTrans1D3" presStyleIdx="2" presStyleCnt="5"/>
      <dgm:spPr/>
    </dgm:pt>
    <dgm:pt modelId="{355209A9-DA1A-4218-8BAD-464EDBDA127C}" type="pres">
      <dgm:prSet presAssocID="{92E60D93-1AB7-487F-87E9-54D8D93C0D1B}" presName="hierRoot2" presStyleCnt="0">
        <dgm:presLayoutVars>
          <dgm:hierBranch val="init"/>
        </dgm:presLayoutVars>
      </dgm:prSet>
      <dgm:spPr/>
    </dgm:pt>
    <dgm:pt modelId="{9B34DEFA-58B1-4AE0-925D-03B37D462B65}" type="pres">
      <dgm:prSet presAssocID="{92E60D93-1AB7-487F-87E9-54D8D93C0D1B}" presName="rootComposite" presStyleCnt="0"/>
      <dgm:spPr/>
    </dgm:pt>
    <dgm:pt modelId="{DB7135C0-68D8-46DA-ABE3-764435C5BE7C}" type="pres">
      <dgm:prSet presAssocID="{92E60D93-1AB7-487F-87E9-54D8D93C0D1B}" presName="rootText" presStyleLbl="node3" presStyleIdx="2" presStyleCnt="5">
        <dgm:presLayoutVars>
          <dgm:chPref val="3"/>
        </dgm:presLayoutVars>
      </dgm:prSet>
      <dgm:spPr/>
    </dgm:pt>
    <dgm:pt modelId="{249727B7-EB31-44CF-A2D5-2A2ABC81123E}" type="pres">
      <dgm:prSet presAssocID="{92E60D93-1AB7-487F-87E9-54D8D93C0D1B}" presName="rootConnector" presStyleLbl="node3" presStyleIdx="2" presStyleCnt="5"/>
      <dgm:spPr/>
    </dgm:pt>
    <dgm:pt modelId="{C2D2A713-ACDB-4BF7-8733-C908909D0A4F}" type="pres">
      <dgm:prSet presAssocID="{92E60D93-1AB7-487F-87E9-54D8D93C0D1B}" presName="hierChild4" presStyleCnt="0"/>
      <dgm:spPr/>
    </dgm:pt>
    <dgm:pt modelId="{2615C5A7-6EA3-4A01-9199-E12B3AE4E874}" type="pres">
      <dgm:prSet presAssocID="{92E60D93-1AB7-487F-87E9-54D8D93C0D1B}" presName="hierChild5" presStyleCnt="0"/>
      <dgm:spPr/>
    </dgm:pt>
    <dgm:pt modelId="{7D2BD592-8837-454A-876E-DC362EE2F424}" type="pres">
      <dgm:prSet presAssocID="{ACADB18E-7E2F-4519-ABA6-104E5180C9C5}" presName="Name48" presStyleLbl="parChTrans1D3" presStyleIdx="3" presStyleCnt="5"/>
      <dgm:spPr/>
    </dgm:pt>
    <dgm:pt modelId="{00DA923F-92F3-484E-9A18-3E50E6D3DBE9}" type="pres">
      <dgm:prSet presAssocID="{9F2D54CC-DB52-44D7-AEE3-BBCFA30A26A2}" presName="hierRoot2" presStyleCnt="0">
        <dgm:presLayoutVars>
          <dgm:hierBranch val="init"/>
        </dgm:presLayoutVars>
      </dgm:prSet>
      <dgm:spPr/>
    </dgm:pt>
    <dgm:pt modelId="{302E0E30-BD56-47CE-81ED-18BE577BBD4B}" type="pres">
      <dgm:prSet presAssocID="{9F2D54CC-DB52-44D7-AEE3-BBCFA30A26A2}" presName="rootComposite" presStyleCnt="0"/>
      <dgm:spPr/>
    </dgm:pt>
    <dgm:pt modelId="{DAAC9555-A870-4624-8430-1C1C72935A67}" type="pres">
      <dgm:prSet presAssocID="{9F2D54CC-DB52-44D7-AEE3-BBCFA30A26A2}" presName="rootText" presStyleLbl="node3" presStyleIdx="3" presStyleCnt="5">
        <dgm:presLayoutVars>
          <dgm:chPref val="3"/>
        </dgm:presLayoutVars>
      </dgm:prSet>
      <dgm:spPr/>
    </dgm:pt>
    <dgm:pt modelId="{4B21C607-5450-46A0-B1A6-4BF0BE391643}" type="pres">
      <dgm:prSet presAssocID="{9F2D54CC-DB52-44D7-AEE3-BBCFA30A26A2}" presName="rootConnector" presStyleLbl="node3" presStyleIdx="3" presStyleCnt="5"/>
      <dgm:spPr/>
    </dgm:pt>
    <dgm:pt modelId="{1F3DE782-E91E-47E1-9F0E-B3B0E9F50829}" type="pres">
      <dgm:prSet presAssocID="{9F2D54CC-DB52-44D7-AEE3-BBCFA30A26A2}" presName="hierChild4" presStyleCnt="0"/>
      <dgm:spPr/>
    </dgm:pt>
    <dgm:pt modelId="{1E0F6FA4-1578-4603-B201-AC73EFD404C7}" type="pres">
      <dgm:prSet presAssocID="{9F2D54CC-DB52-44D7-AEE3-BBCFA30A26A2}" presName="hierChild5" presStyleCnt="0"/>
      <dgm:spPr/>
    </dgm:pt>
    <dgm:pt modelId="{3AEF99BF-1641-4C18-9955-2F5C5F94C424}" type="pres">
      <dgm:prSet presAssocID="{1814EDD8-C9BC-4DD9-A555-D2BF74A462E6}" presName="Name48" presStyleLbl="parChTrans1D3" presStyleIdx="4" presStyleCnt="5"/>
      <dgm:spPr/>
    </dgm:pt>
    <dgm:pt modelId="{2D358CB7-D2CE-4C49-B472-80D322B8EEE3}" type="pres">
      <dgm:prSet presAssocID="{778BED02-7AE4-401E-941A-A081D4DB9CCB}" presName="hierRoot2" presStyleCnt="0">
        <dgm:presLayoutVars>
          <dgm:hierBranch val="init"/>
        </dgm:presLayoutVars>
      </dgm:prSet>
      <dgm:spPr/>
    </dgm:pt>
    <dgm:pt modelId="{3AB709AC-34E7-4810-B4E5-EA74C9B73A4A}" type="pres">
      <dgm:prSet presAssocID="{778BED02-7AE4-401E-941A-A081D4DB9CCB}" presName="rootComposite" presStyleCnt="0"/>
      <dgm:spPr/>
    </dgm:pt>
    <dgm:pt modelId="{B6A71291-A375-4AC8-92D8-C7B0A96125A7}" type="pres">
      <dgm:prSet presAssocID="{778BED02-7AE4-401E-941A-A081D4DB9CCB}" presName="rootText" presStyleLbl="node3" presStyleIdx="4" presStyleCnt="5">
        <dgm:presLayoutVars>
          <dgm:chPref val="3"/>
        </dgm:presLayoutVars>
      </dgm:prSet>
      <dgm:spPr/>
    </dgm:pt>
    <dgm:pt modelId="{A6771CFB-32C4-4262-908A-A6B1F9D51304}" type="pres">
      <dgm:prSet presAssocID="{778BED02-7AE4-401E-941A-A081D4DB9CCB}" presName="rootConnector" presStyleLbl="node3" presStyleIdx="4" presStyleCnt="5"/>
      <dgm:spPr/>
    </dgm:pt>
    <dgm:pt modelId="{4CC59F69-D41C-4E81-9184-8053DCDAE99F}" type="pres">
      <dgm:prSet presAssocID="{778BED02-7AE4-401E-941A-A081D4DB9CCB}" presName="hierChild4" presStyleCnt="0"/>
      <dgm:spPr/>
    </dgm:pt>
    <dgm:pt modelId="{007B7B70-BA66-42DC-BD18-1FC9F2C28CD7}" type="pres">
      <dgm:prSet presAssocID="{778BED02-7AE4-401E-941A-A081D4DB9CCB}" presName="hierChild5" presStyleCnt="0"/>
      <dgm:spPr/>
    </dgm:pt>
    <dgm:pt modelId="{226783AD-4E04-40A9-90F2-B5CF499ED918}" type="pres">
      <dgm:prSet presAssocID="{C9CA67CE-7B8B-47C9-B09D-F31357B1FC72}" presName="hierChild5" presStyleCnt="0"/>
      <dgm:spPr/>
    </dgm:pt>
    <dgm:pt modelId="{09B353F1-18C4-4369-8803-E33988A2353D}" type="pres">
      <dgm:prSet presAssocID="{B7A0B682-2575-4488-99AA-230C1FE3688C}" presName="Name37" presStyleLbl="parChTrans1D2" presStyleIdx="2" presStyleCnt="6"/>
      <dgm:spPr/>
    </dgm:pt>
    <dgm:pt modelId="{5061A057-4A18-4229-9D6A-F4777904AF17}" type="pres">
      <dgm:prSet presAssocID="{2CDE9681-21FC-42F9-8400-C3DA2B39E000}" presName="hierRoot2" presStyleCnt="0">
        <dgm:presLayoutVars>
          <dgm:hierBranch val="r"/>
        </dgm:presLayoutVars>
      </dgm:prSet>
      <dgm:spPr/>
    </dgm:pt>
    <dgm:pt modelId="{EDB03F85-E733-4246-B912-FB4AD1411D59}" type="pres">
      <dgm:prSet presAssocID="{2CDE9681-21FC-42F9-8400-C3DA2B39E000}" presName="rootComposite" presStyleCnt="0"/>
      <dgm:spPr/>
    </dgm:pt>
    <dgm:pt modelId="{FE71594A-E3CA-42F0-82AA-5DBF27E28910}" type="pres">
      <dgm:prSet presAssocID="{2CDE9681-21FC-42F9-8400-C3DA2B39E000}" presName="rootText" presStyleLbl="node2" presStyleIdx="2" presStyleCnt="6">
        <dgm:presLayoutVars>
          <dgm:chPref val="3"/>
        </dgm:presLayoutVars>
      </dgm:prSet>
      <dgm:spPr/>
    </dgm:pt>
    <dgm:pt modelId="{53B69029-3BCA-49AF-837D-CDB5C0B776BB}" type="pres">
      <dgm:prSet presAssocID="{2CDE9681-21FC-42F9-8400-C3DA2B39E000}" presName="rootConnector" presStyleLbl="node2" presStyleIdx="2" presStyleCnt="6"/>
      <dgm:spPr/>
    </dgm:pt>
    <dgm:pt modelId="{FA916306-4197-4263-B39F-88D9E5687F80}" type="pres">
      <dgm:prSet presAssocID="{2CDE9681-21FC-42F9-8400-C3DA2B39E000}" presName="hierChild4" presStyleCnt="0"/>
      <dgm:spPr/>
    </dgm:pt>
    <dgm:pt modelId="{7D2C4AA3-4FB8-4BFF-8083-2E3614CCFBCC}" type="pres">
      <dgm:prSet presAssocID="{2CDE9681-21FC-42F9-8400-C3DA2B39E000}" presName="hierChild5" presStyleCnt="0"/>
      <dgm:spPr/>
    </dgm:pt>
    <dgm:pt modelId="{30691B9C-9134-467B-8F3D-A27693CB16A4}" type="pres">
      <dgm:prSet presAssocID="{79D8A85F-65E8-48B6-8140-D1661861069E}" presName="Name37" presStyleLbl="parChTrans1D2" presStyleIdx="3" presStyleCnt="6"/>
      <dgm:spPr/>
    </dgm:pt>
    <dgm:pt modelId="{EADC628B-70EF-483C-A452-E8AB826FEBB0}" type="pres">
      <dgm:prSet presAssocID="{D55213B3-6B15-4A99-A376-DF30C34DB716}" presName="hierRoot2" presStyleCnt="0">
        <dgm:presLayoutVars>
          <dgm:hierBranch val="init"/>
        </dgm:presLayoutVars>
      </dgm:prSet>
      <dgm:spPr/>
    </dgm:pt>
    <dgm:pt modelId="{2C870109-D73D-47AF-A2F6-2FB0C40BDA61}" type="pres">
      <dgm:prSet presAssocID="{D55213B3-6B15-4A99-A376-DF30C34DB716}" presName="rootComposite" presStyleCnt="0"/>
      <dgm:spPr/>
    </dgm:pt>
    <dgm:pt modelId="{234A2751-0E3E-44E5-9D79-AB156CA0AC1E}" type="pres">
      <dgm:prSet presAssocID="{D55213B3-6B15-4A99-A376-DF30C34DB716}" presName="rootText" presStyleLbl="node2" presStyleIdx="3" presStyleCnt="6">
        <dgm:presLayoutVars>
          <dgm:chPref val="3"/>
        </dgm:presLayoutVars>
      </dgm:prSet>
      <dgm:spPr/>
    </dgm:pt>
    <dgm:pt modelId="{7CB73D79-B512-4A67-9CF8-729009914605}" type="pres">
      <dgm:prSet presAssocID="{D55213B3-6B15-4A99-A376-DF30C34DB716}" presName="rootConnector" presStyleLbl="node2" presStyleIdx="3" presStyleCnt="6"/>
      <dgm:spPr/>
    </dgm:pt>
    <dgm:pt modelId="{8C5BC71A-B26F-4629-8671-5750C0669A8D}" type="pres">
      <dgm:prSet presAssocID="{D55213B3-6B15-4A99-A376-DF30C34DB716}" presName="hierChild4" presStyleCnt="0"/>
      <dgm:spPr/>
    </dgm:pt>
    <dgm:pt modelId="{5E42A59E-C493-4489-949F-FCB03D0EAB8A}" type="pres">
      <dgm:prSet presAssocID="{D55213B3-6B15-4A99-A376-DF30C34DB716}" presName="hierChild5" presStyleCnt="0"/>
      <dgm:spPr/>
    </dgm:pt>
    <dgm:pt modelId="{C0785C99-6E1B-4E0F-97BA-AFEF30903330}" type="pres">
      <dgm:prSet presAssocID="{A62D0DC2-83EB-45F7-9C33-12338875150A}" presName="Name37" presStyleLbl="parChTrans1D2" presStyleIdx="4" presStyleCnt="6"/>
      <dgm:spPr/>
    </dgm:pt>
    <dgm:pt modelId="{B4130A52-96F2-4B07-AA0A-2880E27257A9}" type="pres">
      <dgm:prSet presAssocID="{0077A506-40FC-462B-82FA-F620F9B64946}" presName="hierRoot2" presStyleCnt="0">
        <dgm:presLayoutVars>
          <dgm:hierBranch val="init"/>
        </dgm:presLayoutVars>
      </dgm:prSet>
      <dgm:spPr/>
    </dgm:pt>
    <dgm:pt modelId="{23894CF8-D5C3-4B1E-98F0-4659BD0CC441}" type="pres">
      <dgm:prSet presAssocID="{0077A506-40FC-462B-82FA-F620F9B64946}" presName="rootComposite" presStyleCnt="0"/>
      <dgm:spPr/>
    </dgm:pt>
    <dgm:pt modelId="{1AB79751-72BE-4747-8BE7-6D9E6B05FF88}" type="pres">
      <dgm:prSet presAssocID="{0077A506-40FC-462B-82FA-F620F9B64946}" presName="rootText" presStyleLbl="node2" presStyleIdx="4" presStyleCnt="6">
        <dgm:presLayoutVars>
          <dgm:chPref val="3"/>
        </dgm:presLayoutVars>
      </dgm:prSet>
      <dgm:spPr/>
    </dgm:pt>
    <dgm:pt modelId="{C33194B4-68B5-41AD-A921-4C0E0EB1065B}" type="pres">
      <dgm:prSet presAssocID="{0077A506-40FC-462B-82FA-F620F9B64946}" presName="rootConnector" presStyleLbl="node2" presStyleIdx="4" presStyleCnt="6"/>
      <dgm:spPr/>
    </dgm:pt>
    <dgm:pt modelId="{B15FEE71-F379-4732-B94A-EC6C265EDB70}" type="pres">
      <dgm:prSet presAssocID="{0077A506-40FC-462B-82FA-F620F9B64946}" presName="hierChild4" presStyleCnt="0"/>
      <dgm:spPr/>
    </dgm:pt>
    <dgm:pt modelId="{5C88D558-B57B-4BFB-9C16-E8A856DDE80D}" type="pres">
      <dgm:prSet presAssocID="{0077A506-40FC-462B-82FA-F620F9B64946}" presName="hierChild5" presStyleCnt="0"/>
      <dgm:spPr/>
    </dgm:pt>
    <dgm:pt modelId="{87199BE2-ABD4-42F0-A875-93288CA6F68C}" type="pres">
      <dgm:prSet presAssocID="{FB692277-06A7-4A98-A73E-B2C3A3E68135}" presName="Name37" presStyleLbl="parChTrans1D2" presStyleIdx="5" presStyleCnt="6"/>
      <dgm:spPr/>
    </dgm:pt>
    <dgm:pt modelId="{269FE2F4-92BD-4FFA-91E9-8B4CBBFB82E4}" type="pres">
      <dgm:prSet presAssocID="{90705C35-A532-4F87-90F5-C8B264855D0A}" presName="hierRoot2" presStyleCnt="0">
        <dgm:presLayoutVars>
          <dgm:hierBranch val="init"/>
        </dgm:presLayoutVars>
      </dgm:prSet>
      <dgm:spPr/>
    </dgm:pt>
    <dgm:pt modelId="{48DE0DA9-A07C-41DA-9BEF-DE5BB8422D1C}" type="pres">
      <dgm:prSet presAssocID="{90705C35-A532-4F87-90F5-C8B264855D0A}" presName="rootComposite" presStyleCnt="0"/>
      <dgm:spPr/>
    </dgm:pt>
    <dgm:pt modelId="{CDB4A1C3-25F6-4BA1-9472-59DF64A009EA}" type="pres">
      <dgm:prSet presAssocID="{90705C35-A532-4F87-90F5-C8B264855D0A}" presName="rootText" presStyleLbl="node2" presStyleIdx="5" presStyleCnt="6">
        <dgm:presLayoutVars>
          <dgm:chPref val="3"/>
        </dgm:presLayoutVars>
      </dgm:prSet>
      <dgm:spPr/>
    </dgm:pt>
    <dgm:pt modelId="{759E667B-C64F-4740-B422-EC2CB50A7BD3}" type="pres">
      <dgm:prSet presAssocID="{90705C35-A532-4F87-90F5-C8B264855D0A}" presName="rootConnector" presStyleLbl="node2" presStyleIdx="5" presStyleCnt="6"/>
      <dgm:spPr/>
    </dgm:pt>
    <dgm:pt modelId="{5C3BCDBE-9F59-44BD-B7AA-D6F2ECD9D60B}" type="pres">
      <dgm:prSet presAssocID="{90705C35-A532-4F87-90F5-C8B264855D0A}" presName="hierChild4" presStyleCnt="0"/>
      <dgm:spPr/>
    </dgm:pt>
    <dgm:pt modelId="{331958DD-9032-47F5-82AE-5B662F2C4F86}" type="pres">
      <dgm:prSet presAssocID="{90705C35-A532-4F87-90F5-C8B264855D0A}" presName="hierChild5" presStyleCnt="0"/>
      <dgm:spPr/>
    </dgm:pt>
    <dgm:pt modelId="{6834C5F1-0435-4796-A568-A1C19D313589}" type="pres">
      <dgm:prSet presAssocID="{537A2250-E3C7-403B-8987-E402846569FA}" presName="hierChild3" presStyleCnt="0"/>
      <dgm:spPr/>
    </dgm:pt>
  </dgm:ptLst>
  <dgm:cxnLst>
    <dgm:cxn modelId="{20CC6002-D679-4B49-AB3D-1E670A49FFB3}" type="presOf" srcId="{2CDE9681-21FC-42F9-8400-C3DA2B39E000}" destId="{FE71594A-E3CA-42F0-82AA-5DBF27E28910}" srcOrd="0" destOrd="0" presId="urn:microsoft.com/office/officeart/2005/8/layout/orgChart1"/>
    <dgm:cxn modelId="{21636507-2491-4DA2-B21E-683001821DC5}" type="presOf" srcId="{C280A5C2-C8F3-4FCD-AD60-64C4D47F1FBE}" destId="{2BF1F543-16EC-46BC-A8F2-79BA5CA45944}" srcOrd="0" destOrd="0" presId="urn:microsoft.com/office/officeart/2005/8/layout/orgChart1"/>
    <dgm:cxn modelId="{1097720E-A1A7-46D9-91C8-81214857FEB4}" srcId="{C9CA67CE-7B8B-47C9-B09D-F31357B1FC72}" destId="{778BED02-7AE4-401E-941A-A081D4DB9CCB}" srcOrd="4" destOrd="0" parTransId="{1814EDD8-C9BC-4DD9-A555-D2BF74A462E6}" sibTransId="{22FB600C-BF1D-46BB-811E-C1E5ACF8CC76}"/>
    <dgm:cxn modelId="{9BC55919-84FB-4018-8ABF-2E5222056530}" type="presOf" srcId="{537A2250-E3C7-403B-8987-E402846569FA}" destId="{E9A5D9BF-0DCC-4F4C-ADF0-4BD9655006F3}" srcOrd="1" destOrd="0" presId="urn:microsoft.com/office/officeart/2005/8/layout/orgChart1"/>
    <dgm:cxn modelId="{5AE6B919-E7BB-4FD0-92E3-AA05BB48E0BB}" type="presOf" srcId="{537A2250-E3C7-403B-8987-E402846569FA}" destId="{F7572159-DFAB-4007-90CA-7D9B48F8EA1A}" srcOrd="0" destOrd="0" presId="urn:microsoft.com/office/officeart/2005/8/layout/orgChart1"/>
    <dgm:cxn modelId="{91A44429-ED1A-4932-BF36-615DA1B24DBC}" srcId="{537A2250-E3C7-403B-8987-E402846569FA}" destId="{2CDE9681-21FC-42F9-8400-C3DA2B39E000}" srcOrd="2" destOrd="0" parTransId="{B7A0B682-2575-4488-99AA-230C1FE3688C}" sibTransId="{9B8B3D58-C9C1-4575-A99D-786A7BFDD970}"/>
    <dgm:cxn modelId="{D1ED8C29-B806-4A9A-B78A-98A281B052EC}" type="presOf" srcId="{C9CA67CE-7B8B-47C9-B09D-F31357B1FC72}" destId="{4EA9F4CD-1610-4CE9-A9EA-28831E6DEB5C}" srcOrd="0" destOrd="0" presId="urn:microsoft.com/office/officeart/2005/8/layout/orgChart1"/>
    <dgm:cxn modelId="{BB604136-CBF0-4AA5-8D5D-2400548111F6}" type="presOf" srcId="{984ED793-D589-49BF-A311-A7789C7B044D}" destId="{79C040A4-B214-4864-B3B1-EE13C33A891E}" srcOrd="0" destOrd="0" presId="urn:microsoft.com/office/officeart/2005/8/layout/orgChart1"/>
    <dgm:cxn modelId="{874D433E-B414-435B-A6F1-A400642F8C29}" type="presOf" srcId="{ACADB18E-7E2F-4519-ABA6-104E5180C9C5}" destId="{7D2BD592-8837-454A-876E-DC362EE2F424}" srcOrd="0" destOrd="0" presId="urn:microsoft.com/office/officeart/2005/8/layout/orgChart1"/>
    <dgm:cxn modelId="{5E6F8B5E-166A-4DD3-BEA1-8BD4BCACA4AA}" type="presOf" srcId="{BCD84F3D-A704-4394-9FCA-6E488EA42499}" destId="{BABC965E-AA99-46C5-838A-FD79732CFDAC}" srcOrd="1" destOrd="0" presId="urn:microsoft.com/office/officeart/2005/8/layout/orgChart1"/>
    <dgm:cxn modelId="{367F8F66-EAFF-4112-8BDC-20D9BA40BEB2}" srcId="{537A2250-E3C7-403B-8987-E402846569FA}" destId="{C9CA67CE-7B8B-47C9-B09D-F31357B1FC72}" srcOrd="1" destOrd="0" parTransId="{1216CF91-4DDE-4A65-94F8-FB9000197C6A}" sibTransId="{0B99DE24-EF45-49CB-9DD3-98820B3546BB}"/>
    <dgm:cxn modelId="{4514AE47-2621-4F06-90CA-95A15EDF7014}" type="presOf" srcId="{1814EDD8-C9BC-4DD9-A555-D2BF74A462E6}" destId="{3AEF99BF-1641-4C18-9955-2F5C5F94C424}" srcOrd="0" destOrd="0" presId="urn:microsoft.com/office/officeart/2005/8/layout/orgChart1"/>
    <dgm:cxn modelId="{D296D447-8CE1-4F55-B87B-D9FBF1B3E540}" srcId="{C9CA67CE-7B8B-47C9-B09D-F31357B1FC72}" destId="{9F2D54CC-DB52-44D7-AEE3-BBCFA30A26A2}" srcOrd="3" destOrd="0" parTransId="{ACADB18E-7E2F-4519-ABA6-104E5180C9C5}" sibTransId="{6FA16931-2539-42AB-B65A-BB192F86CCC7}"/>
    <dgm:cxn modelId="{7296506A-6E54-4E8D-B069-5FD9352CDEAE}" type="presOf" srcId="{C9CA67CE-7B8B-47C9-B09D-F31357B1FC72}" destId="{F4FA54BA-93AC-46BC-A0ED-DB1003C35B59}" srcOrd="1" destOrd="0" presId="urn:microsoft.com/office/officeart/2005/8/layout/orgChart1"/>
    <dgm:cxn modelId="{219A946B-DFCD-423F-BB05-14948A22644D}" type="presOf" srcId="{BCD84F3D-A704-4394-9FCA-6E488EA42499}" destId="{DB4DE195-28EE-4236-AC5C-0E00E0748C1C}" srcOrd="0" destOrd="0" presId="urn:microsoft.com/office/officeart/2005/8/layout/orgChart1"/>
    <dgm:cxn modelId="{2993986B-B53F-412D-BF39-F5DB4592E4DD}" type="presOf" srcId="{0077A506-40FC-462B-82FA-F620F9B64946}" destId="{C33194B4-68B5-41AD-A921-4C0E0EB1065B}" srcOrd="1" destOrd="0" presId="urn:microsoft.com/office/officeart/2005/8/layout/orgChart1"/>
    <dgm:cxn modelId="{51D9B46B-BEC6-436C-921B-F7D6B7B9B28A}" type="presOf" srcId="{00042973-56A0-4B83-98EE-1FA6823C7E71}" destId="{ED9828B2-747E-4C05-905C-0B62B0633749}" srcOrd="0" destOrd="0" presId="urn:microsoft.com/office/officeart/2005/8/layout/orgChart1"/>
    <dgm:cxn modelId="{88BE664D-3982-4137-AA7B-B584819351BC}" type="presOf" srcId="{9F2D54CC-DB52-44D7-AEE3-BBCFA30A26A2}" destId="{4B21C607-5450-46A0-B1A6-4BF0BE391643}" srcOrd="1" destOrd="0" presId="urn:microsoft.com/office/officeart/2005/8/layout/orgChart1"/>
    <dgm:cxn modelId="{739C676D-252C-425B-8C10-4F1C700584D1}" type="presOf" srcId="{90705C35-A532-4F87-90F5-C8B264855D0A}" destId="{CDB4A1C3-25F6-4BA1-9472-59DF64A009EA}" srcOrd="0" destOrd="0" presId="urn:microsoft.com/office/officeart/2005/8/layout/orgChart1"/>
    <dgm:cxn modelId="{2E3AEB6D-EBD4-4325-9264-340E9FE2A486}" type="presOf" srcId="{B7A0B682-2575-4488-99AA-230C1FE3688C}" destId="{09B353F1-18C4-4369-8803-E33988A2353D}" srcOrd="0" destOrd="0" presId="urn:microsoft.com/office/officeart/2005/8/layout/orgChart1"/>
    <dgm:cxn modelId="{8159284E-1AE4-4B2F-8459-6A72C69523BC}" srcId="{537A2250-E3C7-403B-8987-E402846569FA}" destId="{BCD84F3D-A704-4394-9FCA-6E488EA42499}" srcOrd="0" destOrd="0" parTransId="{984ED793-D589-49BF-A311-A7789C7B044D}" sibTransId="{D88ACDD2-78A4-4AF5-8A14-2FCE9AE5E325}"/>
    <dgm:cxn modelId="{278E464E-AC06-48A9-883C-E71DAC4860D3}" type="presOf" srcId="{9F2D54CC-DB52-44D7-AEE3-BBCFA30A26A2}" destId="{DAAC9555-A870-4624-8430-1C1C72935A67}" srcOrd="0" destOrd="0" presId="urn:microsoft.com/office/officeart/2005/8/layout/orgChart1"/>
    <dgm:cxn modelId="{C99A1852-0167-4516-8620-4A4E031627FE}" type="presOf" srcId="{778BED02-7AE4-401E-941A-A081D4DB9CCB}" destId="{A6771CFB-32C4-4262-908A-A6B1F9D51304}" srcOrd="1" destOrd="0" presId="urn:microsoft.com/office/officeart/2005/8/layout/orgChart1"/>
    <dgm:cxn modelId="{81C5DB53-798C-4F27-8AAD-E66C85C94B1F}" type="presOf" srcId="{2CDE9681-21FC-42F9-8400-C3DA2B39E000}" destId="{53B69029-3BCA-49AF-837D-CDB5C0B776BB}" srcOrd="1" destOrd="0" presId="urn:microsoft.com/office/officeart/2005/8/layout/orgChart1"/>
    <dgm:cxn modelId="{39A84274-D091-4079-B540-EC254E882861}" srcId="{537A2250-E3C7-403B-8987-E402846569FA}" destId="{D55213B3-6B15-4A99-A376-DF30C34DB716}" srcOrd="3" destOrd="0" parTransId="{79D8A85F-65E8-48B6-8140-D1661861069E}" sibTransId="{32775237-E41E-4659-B381-150C3F502618}"/>
    <dgm:cxn modelId="{4BDA107A-4D3F-4097-B700-4F94E909C272}" type="presOf" srcId="{A62D0DC2-83EB-45F7-9C33-12338875150A}" destId="{C0785C99-6E1B-4E0F-97BA-AFEF30903330}" srcOrd="0" destOrd="0" presId="urn:microsoft.com/office/officeart/2005/8/layout/orgChart1"/>
    <dgm:cxn modelId="{523D337D-39EC-4C24-8403-59BAB98E99FA}" type="presOf" srcId="{501CAF63-8400-407D-BAF6-FF24A1370D27}" destId="{88B6BD51-CB6E-40B1-AEA3-06EDBF5D693A}" srcOrd="1" destOrd="0" presId="urn:microsoft.com/office/officeart/2005/8/layout/orgChart1"/>
    <dgm:cxn modelId="{C1F0B17F-5000-4E8A-B9BD-DE5CDE7519DB}" srcId="{C9CA67CE-7B8B-47C9-B09D-F31357B1FC72}" destId="{00042973-56A0-4B83-98EE-1FA6823C7E71}" srcOrd="0" destOrd="0" parTransId="{66E10CBD-4EAD-42FD-927F-7B49833FCF03}" sibTransId="{53AC2442-CDBC-4147-BB38-8E78F574BBA8}"/>
    <dgm:cxn modelId="{745A3682-2206-4C5C-A3EF-66937FCB4B1A}" type="presOf" srcId="{D55213B3-6B15-4A99-A376-DF30C34DB716}" destId="{7CB73D79-B512-4A67-9CF8-729009914605}" srcOrd="1" destOrd="0" presId="urn:microsoft.com/office/officeart/2005/8/layout/orgChart1"/>
    <dgm:cxn modelId="{B0500883-B824-4CC8-8599-6AEFC742A790}" type="presOf" srcId="{79D8A85F-65E8-48B6-8140-D1661861069E}" destId="{30691B9C-9134-467B-8F3D-A27693CB16A4}" srcOrd="0" destOrd="0" presId="urn:microsoft.com/office/officeart/2005/8/layout/orgChart1"/>
    <dgm:cxn modelId="{B64A0E84-1232-431A-9866-56D3E2DA1B85}" type="presOf" srcId="{92E60D93-1AB7-487F-87E9-54D8D93C0D1B}" destId="{DB7135C0-68D8-46DA-ABE3-764435C5BE7C}" srcOrd="0" destOrd="0" presId="urn:microsoft.com/office/officeart/2005/8/layout/orgChart1"/>
    <dgm:cxn modelId="{BCA77F88-48BC-4813-B4E7-C4395FFFB14C}" type="presOf" srcId="{778BED02-7AE4-401E-941A-A081D4DB9CCB}" destId="{B6A71291-A375-4AC8-92D8-C7B0A96125A7}" srcOrd="0" destOrd="0" presId="urn:microsoft.com/office/officeart/2005/8/layout/orgChart1"/>
    <dgm:cxn modelId="{FFB7CC88-F030-472B-AAA5-7189D806AA6F}" type="presOf" srcId="{501CAF63-8400-407D-BAF6-FF24A1370D27}" destId="{DFE15E28-05E1-4A8F-8EB0-5CE3D2C39994}" srcOrd="0" destOrd="0" presId="urn:microsoft.com/office/officeart/2005/8/layout/orgChart1"/>
    <dgm:cxn modelId="{59294290-0E7D-4F6F-BA7A-18C940D5DF37}" type="presOf" srcId="{D55213B3-6B15-4A99-A376-DF30C34DB716}" destId="{234A2751-0E3E-44E5-9D79-AB156CA0AC1E}" srcOrd="0" destOrd="0" presId="urn:microsoft.com/office/officeart/2005/8/layout/orgChart1"/>
    <dgm:cxn modelId="{29E32099-8965-4E8A-8A16-AD966D165045}" type="presOf" srcId="{92E60D93-1AB7-487F-87E9-54D8D93C0D1B}" destId="{249727B7-EB31-44CF-A2D5-2A2ABC81123E}" srcOrd="1" destOrd="0" presId="urn:microsoft.com/office/officeart/2005/8/layout/orgChart1"/>
    <dgm:cxn modelId="{C2824E99-1618-43E5-9546-03C7DF6B2A85}" type="presOf" srcId="{A93BE4D2-E9C9-4716-881E-78996A7CF232}" destId="{A260F2B5-40A2-4ED6-A49A-8E44AB6B2A6C}" srcOrd="0" destOrd="0" presId="urn:microsoft.com/office/officeart/2005/8/layout/orgChart1"/>
    <dgm:cxn modelId="{7D78ACA0-F013-4879-A6C0-E640941EE293}" srcId="{C9CA67CE-7B8B-47C9-B09D-F31357B1FC72}" destId="{501CAF63-8400-407D-BAF6-FF24A1370D27}" srcOrd="1" destOrd="0" parTransId="{FA13D937-6539-4127-BCC7-A0E8E19AC5C2}" sibTransId="{B1B970C8-FE11-4CC2-A65C-41C7C653B582}"/>
    <dgm:cxn modelId="{135545A2-CB5D-4FBE-ACF9-74E536D81811}" type="presOf" srcId="{90705C35-A532-4F87-90F5-C8B264855D0A}" destId="{759E667B-C64F-4740-B422-EC2CB50A7BD3}" srcOrd="1" destOrd="0" presId="urn:microsoft.com/office/officeart/2005/8/layout/orgChart1"/>
    <dgm:cxn modelId="{BD2B29B1-638D-42DA-83C3-AB96211C5803}" type="presOf" srcId="{66E10CBD-4EAD-42FD-927F-7B49833FCF03}" destId="{EA4FA0CA-1E7B-4B79-B545-796C7ECCE566}" srcOrd="0" destOrd="0" presId="urn:microsoft.com/office/officeart/2005/8/layout/orgChart1"/>
    <dgm:cxn modelId="{D511F8BB-F290-42FB-AD6F-281E72137BB9}" type="presOf" srcId="{00042973-56A0-4B83-98EE-1FA6823C7E71}" destId="{BE4E6C95-3B97-4C87-910A-1EB6C55DEE5E}" srcOrd="1" destOrd="0" presId="urn:microsoft.com/office/officeart/2005/8/layout/orgChart1"/>
    <dgm:cxn modelId="{BE76B0BF-A319-4338-A46F-2482FC3886C6}" type="presOf" srcId="{0077A506-40FC-462B-82FA-F620F9B64946}" destId="{1AB79751-72BE-4747-8BE7-6D9E6B05FF88}" srcOrd="0" destOrd="0" presId="urn:microsoft.com/office/officeart/2005/8/layout/orgChart1"/>
    <dgm:cxn modelId="{02E0D2C1-710E-4084-8065-A1F8528E815C}" type="presOf" srcId="{FB692277-06A7-4A98-A73E-B2C3A3E68135}" destId="{87199BE2-ABD4-42F0-A875-93288CA6F68C}" srcOrd="0" destOrd="0" presId="urn:microsoft.com/office/officeart/2005/8/layout/orgChart1"/>
    <dgm:cxn modelId="{47DCC7C7-C18A-4BC1-BD60-2631570D82A7}" srcId="{537A2250-E3C7-403B-8987-E402846569FA}" destId="{0077A506-40FC-462B-82FA-F620F9B64946}" srcOrd="4" destOrd="0" parTransId="{A62D0DC2-83EB-45F7-9C33-12338875150A}" sibTransId="{3FEEEF6F-95B1-4DA2-92D5-4F12DBA02C2B}"/>
    <dgm:cxn modelId="{09F7C6D7-8949-496C-A319-88C6109B011E}" srcId="{A93BE4D2-E9C9-4716-881E-78996A7CF232}" destId="{537A2250-E3C7-403B-8987-E402846569FA}" srcOrd="0" destOrd="0" parTransId="{813A68ED-A6ED-46DD-8C81-8D4E8E6ADC43}" sibTransId="{309571F0-AC03-4860-B71F-C07BCE186A10}"/>
    <dgm:cxn modelId="{19D197D8-1141-4D4F-B180-46BD1673AE63}" srcId="{537A2250-E3C7-403B-8987-E402846569FA}" destId="{90705C35-A532-4F87-90F5-C8B264855D0A}" srcOrd="5" destOrd="0" parTransId="{FB692277-06A7-4A98-A73E-B2C3A3E68135}" sibTransId="{90797E55-26DC-4B5D-AB9A-FE4990902597}"/>
    <dgm:cxn modelId="{5A03C5DF-293C-4CB4-BD30-6517281434EF}" type="presOf" srcId="{1216CF91-4DDE-4A65-94F8-FB9000197C6A}" destId="{567BAA92-B49C-4A68-BF92-94FD4C7C2349}" srcOrd="0" destOrd="0" presId="urn:microsoft.com/office/officeart/2005/8/layout/orgChart1"/>
    <dgm:cxn modelId="{FD6FE9E7-AAE2-4BC1-84E1-3758EBC04F1E}" srcId="{C9CA67CE-7B8B-47C9-B09D-F31357B1FC72}" destId="{92E60D93-1AB7-487F-87E9-54D8D93C0D1B}" srcOrd="2" destOrd="0" parTransId="{C280A5C2-C8F3-4FCD-AD60-64C4D47F1FBE}" sibTransId="{E6B180DD-AA8A-472F-A7E4-DCD21514443E}"/>
    <dgm:cxn modelId="{727267E8-6654-4BDC-BC5E-2DE3177AB7A9}" type="presOf" srcId="{FA13D937-6539-4127-BCC7-A0E8E19AC5C2}" destId="{33DDD29C-DC19-4316-9C93-68F21425BD28}" srcOrd="0" destOrd="0" presId="urn:microsoft.com/office/officeart/2005/8/layout/orgChart1"/>
    <dgm:cxn modelId="{FB519C77-E0D9-41D0-80CC-22DAA1B8B77B}" type="presParOf" srcId="{A260F2B5-40A2-4ED6-A49A-8E44AB6B2A6C}" destId="{478EFD73-EFA6-485D-AFC4-846A20B48A6C}" srcOrd="0" destOrd="0" presId="urn:microsoft.com/office/officeart/2005/8/layout/orgChart1"/>
    <dgm:cxn modelId="{B50E7310-8814-492B-B32E-E6F31D900A8B}" type="presParOf" srcId="{478EFD73-EFA6-485D-AFC4-846A20B48A6C}" destId="{66FF788F-ABC2-453C-8B11-BB3B9BDD4109}" srcOrd="0" destOrd="0" presId="urn:microsoft.com/office/officeart/2005/8/layout/orgChart1"/>
    <dgm:cxn modelId="{774A42F3-0494-408F-A312-79C0A36C47B4}" type="presParOf" srcId="{66FF788F-ABC2-453C-8B11-BB3B9BDD4109}" destId="{F7572159-DFAB-4007-90CA-7D9B48F8EA1A}" srcOrd="0" destOrd="0" presId="urn:microsoft.com/office/officeart/2005/8/layout/orgChart1"/>
    <dgm:cxn modelId="{CE589D7D-F83D-4988-AAE0-FA7F3D0B94CD}" type="presParOf" srcId="{66FF788F-ABC2-453C-8B11-BB3B9BDD4109}" destId="{E9A5D9BF-0DCC-4F4C-ADF0-4BD9655006F3}" srcOrd="1" destOrd="0" presId="urn:microsoft.com/office/officeart/2005/8/layout/orgChart1"/>
    <dgm:cxn modelId="{A2411574-6EC7-4954-9D1E-085F9CBDD184}" type="presParOf" srcId="{478EFD73-EFA6-485D-AFC4-846A20B48A6C}" destId="{37EB61A5-AF5F-4C5F-AB19-A97ECE52073C}" srcOrd="1" destOrd="0" presId="urn:microsoft.com/office/officeart/2005/8/layout/orgChart1"/>
    <dgm:cxn modelId="{34DFAAD7-0FD4-4BF2-8B4C-06366B3481CE}" type="presParOf" srcId="{37EB61A5-AF5F-4C5F-AB19-A97ECE52073C}" destId="{79C040A4-B214-4864-B3B1-EE13C33A891E}" srcOrd="0" destOrd="0" presId="urn:microsoft.com/office/officeart/2005/8/layout/orgChart1"/>
    <dgm:cxn modelId="{A7042B32-C046-4139-8D34-A318C44E1EF8}" type="presParOf" srcId="{37EB61A5-AF5F-4C5F-AB19-A97ECE52073C}" destId="{3A645797-5991-48F8-B920-CA52A4DFB835}" srcOrd="1" destOrd="0" presId="urn:microsoft.com/office/officeart/2005/8/layout/orgChart1"/>
    <dgm:cxn modelId="{44D2D1AA-58D0-490A-A93A-A191F854CE2D}" type="presParOf" srcId="{3A645797-5991-48F8-B920-CA52A4DFB835}" destId="{810B3960-8979-452F-BB45-086688530FB2}" srcOrd="0" destOrd="0" presId="urn:microsoft.com/office/officeart/2005/8/layout/orgChart1"/>
    <dgm:cxn modelId="{0DB5CA61-20B2-4835-90CB-73CB0490B8E6}" type="presParOf" srcId="{810B3960-8979-452F-BB45-086688530FB2}" destId="{DB4DE195-28EE-4236-AC5C-0E00E0748C1C}" srcOrd="0" destOrd="0" presId="urn:microsoft.com/office/officeart/2005/8/layout/orgChart1"/>
    <dgm:cxn modelId="{268F994A-58DD-489B-B435-719DC1444739}" type="presParOf" srcId="{810B3960-8979-452F-BB45-086688530FB2}" destId="{BABC965E-AA99-46C5-838A-FD79732CFDAC}" srcOrd="1" destOrd="0" presId="urn:microsoft.com/office/officeart/2005/8/layout/orgChart1"/>
    <dgm:cxn modelId="{37135027-DB80-4AE4-97E4-4E0839947469}" type="presParOf" srcId="{3A645797-5991-48F8-B920-CA52A4DFB835}" destId="{9F0450B3-02EF-45FA-AB2F-7DFD553B7E32}" srcOrd="1" destOrd="0" presId="urn:microsoft.com/office/officeart/2005/8/layout/orgChart1"/>
    <dgm:cxn modelId="{EB242642-4333-4144-AEC7-3041188CEE26}" type="presParOf" srcId="{3A645797-5991-48F8-B920-CA52A4DFB835}" destId="{8A36BCDA-2E72-4D91-95DB-3CB1B300F3F5}" srcOrd="2" destOrd="0" presId="urn:microsoft.com/office/officeart/2005/8/layout/orgChart1"/>
    <dgm:cxn modelId="{DB1A9E81-DC59-4422-9B69-9BE61D678CCE}" type="presParOf" srcId="{37EB61A5-AF5F-4C5F-AB19-A97ECE52073C}" destId="{567BAA92-B49C-4A68-BF92-94FD4C7C2349}" srcOrd="2" destOrd="0" presId="urn:microsoft.com/office/officeart/2005/8/layout/orgChart1"/>
    <dgm:cxn modelId="{E0023A79-2E66-4C8C-B087-7DD75EFB718F}" type="presParOf" srcId="{37EB61A5-AF5F-4C5F-AB19-A97ECE52073C}" destId="{23E1F6C5-6873-4B00-9D38-50531A75CB86}" srcOrd="3" destOrd="0" presId="urn:microsoft.com/office/officeart/2005/8/layout/orgChart1"/>
    <dgm:cxn modelId="{03F39C31-F494-4F6A-8BCE-EBBB6D8F2E2C}" type="presParOf" srcId="{23E1F6C5-6873-4B00-9D38-50531A75CB86}" destId="{D0CEFAEF-FFD9-49DA-A842-F285AF09970C}" srcOrd="0" destOrd="0" presId="urn:microsoft.com/office/officeart/2005/8/layout/orgChart1"/>
    <dgm:cxn modelId="{A26D75EA-0708-408F-9922-3C6342955756}" type="presParOf" srcId="{D0CEFAEF-FFD9-49DA-A842-F285AF09970C}" destId="{4EA9F4CD-1610-4CE9-A9EA-28831E6DEB5C}" srcOrd="0" destOrd="0" presId="urn:microsoft.com/office/officeart/2005/8/layout/orgChart1"/>
    <dgm:cxn modelId="{42C48411-5EE1-4059-9287-C0E78733F12E}" type="presParOf" srcId="{D0CEFAEF-FFD9-49DA-A842-F285AF09970C}" destId="{F4FA54BA-93AC-46BC-A0ED-DB1003C35B59}" srcOrd="1" destOrd="0" presId="urn:microsoft.com/office/officeart/2005/8/layout/orgChart1"/>
    <dgm:cxn modelId="{762C12C6-B86A-46C9-B55D-EECCEC497072}" type="presParOf" srcId="{23E1F6C5-6873-4B00-9D38-50531A75CB86}" destId="{C13AFB30-9875-410F-8842-91B98C4782AE}" srcOrd="1" destOrd="0" presId="urn:microsoft.com/office/officeart/2005/8/layout/orgChart1"/>
    <dgm:cxn modelId="{97FEB93C-F522-4C01-A5B8-0EE120AD3F25}" type="presParOf" srcId="{C13AFB30-9875-410F-8842-91B98C4782AE}" destId="{EA4FA0CA-1E7B-4B79-B545-796C7ECCE566}" srcOrd="0" destOrd="0" presId="urn:microsoft.com/office/officeart/2005/8/layout/orgChart1"/>
    <dgm:cxn modelId="{FBAB5961-1688-42F4-A29C-9007DD6E0B77}" type="presParOf" srcId="{C13AFB30-9875-410F-8842-91B98C4782AE}" destId="{167E7B24-C235-4AFF-8AA1-A901C015D00C}" srcOrd="1" destOrd="0" presId="urn:microsoft.com/office/officeart/2005/8/layout/orgChart1"/>
    <dgm:cxn modelId="{DBFEB205-3EE1-49F1-826D-F833729D1CEF}" type="presParOf" srcId="{167E7B24-C235-4AFF-8AA1-A901C015D00C}" destId="{31031611-DF4F-4980-916D-BC8F0A98F69A}" srcOrd="0" destOrd="0" presId="urn:microsoft.com/office/officeart/2005/8/layout/orgChart1"/>
    <dgm:cxn modelId="{8D780690-49A8-4BB2-8178-CCBFE87ED7BD}" type="presParOf" srcId="{31031611-DF4F-4980-916D-BC8F0A98F69A}" destId="{ED9828B2-747E-4C05-905C-0B62B0633749}" srcOrd="0" destOrd="0" presId="urn:microsoft.com/office/officeart/2005/8/layout/orgChart1"/>
    <dgm:cxn modelId="{A5EDCD80-EB45-40A3-8097-F29C80AA903A}" type="presParOf" srcId="{31031611-DF4F-4980-916D-BC8F0A98F69A}" destId="{BE4E6C95-3B97-4C87-910A-1EB6C55DEE5E}" srcOrd="1" destOrd="0" presId="urn:microsoft.com/office/officeart/2005/8/layout/orgChart1"/>
    <dgm:cxn modelId="{3F1B56A8-89C1-4D6F-8781-A86301A4FEDA}" type="presParOf" srcId="{167E7B24-C235-4AFF-8AA1-A901C015D00C}" destId="{D36AC3E4-E3EE-4D90-A9AB-FA136224697E}" srcOrd="1" destOrd="0" presId="urn:microsoft.com/office/officeart/2005/8/layout/orgChart1"/>
    <dgm:cxn modelId="{C832AC11-E13B-408C-9665-5620059615D9}" type="presParOf" srcId="{167E7B24-C235-4AFF-8AA1-A901C015D00C}" destId="{08FC35E1-4EEE-4311-A408-D63CFD256448}" srcOrd="2" destOrd="0" presId="urn:microsoft.com/office/officeart/2005/8/layout/orgChart1"/>
    <dgm:cxn modelId="{177B96E8-0CFE-4A96-A040-98A79C3DA3B7}" type="presParOf" srcId="{C13AFB30-9875-410F-8842-91B98C4782AE}" destId="{33DDD29C-DC19-4316-9C93-68F21425BD28}" srcOrd="2" destOrd="0" presId="urn:microsoft.com/office/officeart/2005/8/layout/orgChart1"/>
    <dgm:cxn modelId="{9CE0FBA5-A53A-4347-925D-3D40AD299504}" type="presParOf" srcId="{C13AFB30-9875-410F-8842-91B98C4782AE}" destId="{875385F7-F570-470E-AF36-6BE4BCA18FF3}" srcOrd="3" destOrd="0" presId="urn:microsoft.com/office/officeart/2005/8/layout/orgChart1"/>
    <dgm:cxn modelId="{360BD088-21C3-4A47-ADA5-A3AB20026EC1}" type="presParOf" srcId="{875385F7-F570-470E-AF36-6BE4BCA18FF3}" destId="{686FA78D-E8C1-4837-AE51-ED684DEBD5BD}" srcOrd="0" destOrd="0" presId="urn:microsoft.com/office/officeart/2005/8/layout/orgChart1"/>
    <dgm:cxn modelId="{A7637BD4-37F6-4248-BC0A-5C81688D198D}" type="presParOf" srcId="{686FA78D-E8C1-4837-AE51-ED684DEBD5BD}" destId="{DFE15E28-05E1-4A8F-8EB0-5CE3D2C39994}" srcOrd="0" destOrd="0" presId="urn:microsoft.com/office/officeart/2005/8/layout/orgChart1"/>
    <dgm:cxn modelId="{1C6F1332-153B-4950-8812-7BEBF3CD3790}" type="presParOf" srcId="{686FA78D-E8C1-4837-AE51-ED684DEBD5BD}" destId="{88B6BD51-CB6E-40B1-AEA3-06EDBF5D693A}" srcOrd="1" destOrd="0" presId="urn:microsoft.com/office/officeart/2005/8/layout/orgChart1"/>
    <dgm:cxn modelId="{F974FBA0-31E3-44CF-B810-06B355EDE8D5}" type="presParOf" srcId="{875385F7-F570-470E-AF36-6BE4BCA18FF3}" destId="{18418DD7-A060-4490-8239-800B8AD26AE8}" srcOrd="1" destOrd="0" presId="urn:microsoft.com/office/officeart/2005/8/layout/orgChart1"/>
    <dgm:cxn modelId="{2BFA7CB1-AD22-4DA9-BE6C-776DF863ECCF}" type="presParOf" srcId="{875385F7-F570-470E-AF36-6BE4BCA18FF3}" destId="{863CC2EE-60C7-4A11-AC9E-3BD495DFF416}" srcOrd="2" destOrd="0" presId="urn:microsoft.com/office/officeart/2005/8/layout/orgChart1"/>
    <dgm:cxn modelId="{F4BF29B9-41A5-4E6C-9D62-2084A8E521AB}" type="presParOf" srcId="{C13AFB30-9875-410F-8842-91B98C4782AE}" destId="{2BF1F543-16EC-46BC-A8F2-79BA5CA45944}" srcOrd="4" destOrd="0" presId="urn:microsoft.com/office/officeart/2005/8/layout/orgChart1"/>
    <dgm:cxn modelId="{6359AD4C-892F-4C50-A76C-7AFBD5EA26DF}" type="presParOf" srcId="{C13AFB30-9875-410F-8842-91B98C4782AE}" destId="{355209A9-DA1A-4218-8BAD-464EDBDA127C}" srcOrd="5" destOrd="0" presId="urn:microsoft.com/office/officeart/2005/8/layout/orgChart1"/>
    <dgm:cxn modelId="{055F06DD-DCAF-4558-BDE9-28364D9B8772}" type="presParOf" srcId="{355209A9-DA1A-4218-8BAD-464EDBDA127C}" destId="{9B34DEFA-58B1-4AE0-925D-03B37D462B65}" srcOrd="0" destOrd="0" presId="urn:microsoft.com/office/officeart/2005/8/layout/orgChart1"/>
    <dgm:cxn modelId="{EA725D7E-E7D0-4ABF-AA1D-0D730E7AF8AA}" type="presParOf" srcId="{9B34DEFA-58B1-4AE0-925D-03B37D462B65}" destId="{DB7135C0-68D8-46DA-ABE3-764435C5BE7C}" srcOrd="0" destOrd="0" presId="urn:microsoft.com/office/officeart/2005/8/layout/orgChart1"/>
    <dgm:cxn modelId="{69077D5D-F4F5-4606-BDEF-74566E1DFFD2}" type="presParOf" srcId="{9B34DEFA-58B1-4AE0-925D-03B37D462B65}" destId="{249727B7-EB31-44CF-A2D5-2A2ABC81123E}" srcOrd="1" destOrd="0" presId="urn:microsoft.com/office/officeart/2005/8/layout/orgChart1"/>
    <dgm:cxn modelId="{579C4A7A-C3C5-46E6-AE40-EB0A6D587D31}" type="presParOf" srcId="{355209A9-DA1A-4218-8BAD-464EDBDA127C}" destId="{C2D2A713-ACDB-4BF7-8733-C908909D0A4F}" srcOrd="1" destOrd="0" presId="urn:microsoft.com/office/officeart/2005/8/layout/orgChart1"/>
    <dgm:cxn modelId="{D8903E40-4A13-448D-BC92-A55AA96AA810}" type="presParOf" srcId="{355209A9-DA1A-4218-8BAD-464EDBDA127C}" destId="{2615C5A7-6EA3-4A01-9199-E12B3AE4E874}" srcOrd="2" destOrd="0" presId="urn:microsoft.com/office/officeart/2005/8/layout/orgChart1"/>
    <dgm:cxn modelId="{96AC926A-7E8F-49C1-A738-449478BB8D4F}" type="presParOf" srcId="{C13AFB30-9875-410F-8842-91B98C4782AE}" destId="{7D2BD592-8837-454A-876E-DC362EE2F424}" srcOrd="6" destOrd="0" presId="urn:microsoft.com/office/officeart/2005/8/layout/orgChart1"/>
    <dgm:cxn modelId="{E981FBE0-3B0A-46ED-B960-FBA892008D55}" type="presParOf" srcId="{C13AFB30-9875-410F-8842-91B98C4782AE}" destId="{00DA923F-92F3-484E-9A18-3E50E6D3DBE9}" srcOrd="7" destOrd="0" presId="urn:microsoft.com/office/officeart/2005/8/layout/orgChart1"/>
    <dgm:cxn modelId="{08F4C914-523F-43CB-B560-96685DE82960}" type="presParOf" srcId="{00DA923F-92F3-484E-9A18-3E50E6D3DBE9}" destId="{302E0E30-BD56-47CE-81ED-18BE577BBD4B}" srcOrd="0" destOrd="0" presId="urn:microsoft.com/office/officeart/2005/8/layout/orgChart1"/>
    <dgm:cxn modelId="{0DB68043-5E99-4E1C-A264-A1DDD27EDA0C}" type="presParOf" srcId="{302E0E30-BD56-47CE-81ED-18BE577BBD4B}" destId="{DAAC9555-A870-4624-8430-1C1C72935A67}" srcOrd="0" destOrd="0" presId="urn:microsoft.com/office/officeart/2005/8/layout/orgChart1"/>
    <dgm:cxn modelId="{96E0C5ED-B5A6-406A-B1C6-E41466E6BC19}" type="presParOf" srcId="{302E0E30-BD56-47CE-81ED-18BE577BBD4B}" destId="{4B21C607-5450-46A0-B1A6-4BF0BE391643}" srcOrd="1" destOrd="0" presId="urn:microsoft.com/office/officeart/2005/8/layout/orgChart1"/>
    <dgm:cxn modelId="{4A1E256C-5D56-44C7-A2D4-99FEBB95F88C}" type="presParOf" srcId="{00DA923F-92F3-484E-9A18-3E50E6D3DBE9}" destId="{1F3DE782-E91E-47E1-9F0E-B3B0E9F50829}" srcOrd="1" destOrd="0" presId="urn:microsoft.com/office/officeart/2005/8/layout/orgChart1"/>
    <dgm:cxn modelId="{E4324419-64CC-4F63-8E5E-5BCB2F79080B}" type="presParOf" srcId="{00DA923F-92F3-484E-9A18-3E50E6D3DBE9}" destId="{1E0F6FA4-1578-4603-B201-AC73EFD404C7}" srcOrd="2" destOrd="0" presId="urn:microsoft.com/office/officeart/2005/8/layout/orgChart1"/>
    <dgm:cxn modelId="{6AE6A343-7CE1-4108-ADCB-0C336734A0A7}" type="presParOf" srcId="{C13AFB30-9875-410F-8842-91B98C4782AE}" destId="{3AEF99BF-1641-4C18-9955-2F5C5F94C424}" srcOrd="8" destOrd="0" presId="urn:microsoft.com/office/officeart/2005/8/layout/orgChart1"/>
    <dgm:cxn modelId="{A15C7D54-FC60-4559-B3CB-2DDA614290FB}" type="presParOf" srcId="{C13AFB30-9875-410F-8842-91B98C4782AE}" destId="{2D358CB7-D2CE-4C49-B472-80D322B8EEE3}" srcOrd="9" destOrd="0" presId="urn:microsoft.com/office/officeart/2005/8/layout/orgChart1"/>
    <dgm:cxn modelId="{29053A0D-DF43-4F5F-87E0-5A8953EEEB09}" type="presParOf" srcId="{2D358CB7-D2CE-4C49-B472-80D322B8EEE3}" destId="{3AB709AC-34E7-4810-B4E5-EA74C9B73A4A}" srcOrd="0" destOrd="0" presId="urn:microsoft.com/office/officeart/2005/8/layout/orgChart1"/>
    <dgm:cxn modelId="{2872DE45-F361-4467-B1A6-E41973E0AD19}" type="presParOf" srcId="{3AB709AC-34E7-4810-B4E5-EA74C9B73A4A}" destId="{B6A71291-A375-4AC8-92D8-C7B0A96125A7}" srcOrd="0" destOrd="0" presId="urn:microsoft.com/office/officeart/2005/8/layout/orgChart1"/>
    <dgm:cxn modelId="{39390770-C5F5-4236-8B88-2C9D758FD27E}" type="presParOf" srcId="{3AB709AC-34E7-4810-B4E5-EA74C9B73A4A}" destId="{A6771CFB-32C4-4262-908A-A6B1F9D51304}" srcOrd="1" destOrd="0" presId="urn:microsoft.com/office/officeart/2005/8/layout/orgChart1"/>
    <dgm:cxn modelId="{5218316C-1F17-4127-A773-F020F416442A}" type="presParOf" srcId="{2D358CB7-D2CE-4C49-B472-80D322B8EEE3}" destId="{4CC59F69-D41C-4E81-9184-8053DCDAE99F}" srcOrd="1" destOrd="0" presId="urn:microsoft.com/office/officeart/2005/8/layout/orgChart1"/>
    <dgm:cxn modelId="{E6AFC347-8249-420E-8580-3C3D3B088D08}" type="presParOf" srcId="{2D358CB7-D2CE-4C49-B472-80D322B8EEE3}" destId="{007B7B70-BA66-42DC-BD18-1FC9F2C28CD7}" srcOrd="2" destOrd="0" presId="urn:microsoft.com/office/officeart/2005/8/layout/orgChart1"/>
    <dgm:cxn modelId="{B3974D1B-6A07-454F-8615-E4D9FBF3E190}" type="presParOf" srcId="{23E1F6C5-6873-4B00-9D38-50531A75CB86}" destId="{226783AD-4E04-40A9-90F2-B5CF499ED918}" srcOrd="2" destOrd="0" presId="urn:microsoft.com/office/officeart/2005/8/layout/orgChart1"/>
    <dgm:cxn modelId="{304BF1EF-C031-448D-891C-A552AE838CEF}" type="presParOf" srcId="{37EB61A5-AF5F-4C5F-AB19-A97ECE52073C}" destId="{09B353F1-18C4-4369-8803-E33988A2353D}" srcOrd="4" destOrd="0" presId="urn:microsoft.com/office/officeart/2005/8/layout/orgChart1"/>
    <dgm:cxn modelId="{5F7EF493-14FE-4CD4-9EA4-5C5775B3B0BE}" type="presParOf" srcId="{37EB61A5-AF5F-4C5F-AB19-A97ECE52073C}" destId="{5061A057-4A18-4229-9D6A-F4777904AF17}" srcOrd="5" destOrd="0" presId="urn:microsoft.com/office/officeart/2005/8/layout/orgChart1"/>
    <dgm:cxn modelId="{006FA8F2-5226-464D-9FB1-8EF23C3538D7}" type="presParOf" srcId="{5061A057-4A18-4229-9D6A-F4777904AF17}" destId="{EDB03F85-E733-4246-B912-FB4AD1411D59}" srcOrd="0" destOrd="0" presId="urn:microsoft.com/office/officeart/2005/8/layout/orgChart1"/>
    <dgm:cxn modelId="{2A98B2E4-E3F1-4B06-9871-5C03E8ADF03B}" type="presParOf" srcId="{EDB03F85-E733-4246-B912-FB4AD1411D59}" destId="{FE71594A-E3CA-42F0-82AA-5DBF27E28910}" srcOrd="0" destOrd="0" presId="urn:microsoft.com/office/officeart/2005/8/layout/orgChart1"/>
    <dgm:cxn modelId="{E113EFBB-2DC1-4D0C-9219-417B84EB2716}" type="presParOf" srcId="{EDB03F85-E733-4246-B912-FB4AD1411D59}" destId="{53B69029-3BCA-49AF-837D-CDB5C0B776BB}" srcOrd="1" destOrd="0" presId="urn:microsoft.com/office/officeart/2005/8/layout/orgChart1"/>
    <dgm:cxn modelId="{5C25814E-7A0F-4068-B4EA-54C99208C0FF}" type="presParOf" srcId="{5061A057-4A18-4229-9D6A-F4777904AF17}" destId="{FA916306-4197-4263-B39F-88D9E5687F80}" srcOrd="1" destOrd="0" presId="urn:microsoft.com/office/officeart/2005/8/layout/orgChart1"/>
    <dgm:cxn modelId="{3F6ACFB6-80D2-4D74-83BC-2C6D6B8DBA79}" type="presParOf" srcId="{5061A057-4A18-4229-9D6A-F4777904AF17}" destId="{7D2C4AA3-4FB8-4BFF-8083-2E3614CCFBCC}" srcOrd="2" destOrd="0" presId="urn:microsoft.com/office/officeart/2005/8/layout/orgChart1"/>
    <dgm:cxn modelId="{F1FC60D1-E472-4BC8-9E84-604993ED3978}" type="presParOf" srcId="{37EB61A5-AF5F-4C5F-AB19-A97ECE52073C}" destId="{30691B9C-9134-467B-8F3D-A27693CB16A4}" srcOrd="6" destOrd="0" presId="urn:microsoft.com/office/officeart/2005/8/layout/orgChart1"/>
    <dgm:cxn modelId="{AE7E4905-5A28-4107-A62E-0755C4D744B5}" type="presParOf" srcId="{37EB61A5-AF5F-4C5F-AB19-A97ECE52073C}" destId="{EADC628B-70EF-483C-A452-E8AB826FEBB0}" srcOrd="7" destOrd="0" presId="urn:microsoft.com/office/officeart/2005/8/layout/orgChart1"/>
    <dgm:cxn modelId="{77441FF1-2711-443F-AFB1-82B47ED09BDD}" type="presParOf" srcId="{EADC628B-70EF-483C-A452-E8AB826FEBB0}" destId="{2C870109-D73D-47AF-A2F6-2FB0C40BDA61}" srcOrd="0" destOrd="0" presId="urn:microsoft.com/office/officeart/2005/8/layout/orgChart1"/>
    <dgm:cxn modelId="{DCF9D5B0-2085-491E-9E91-C2DE3F93E2D1}" type="presParOf" srcId="{2C870109-D73D-47AF-A2F6-2FB0C40BDA61}" destId="{234A2751-0E3E-44E5-9D79-AB156CA0AC1E}" srcOrd="0" destOrd="0" presId="urn:microsoft.com/office/officeart/2005/8/layout/orgChart1"/>
    <dgm:cxn modelId="{01B175DD-BFBB-4BB3-86A0-92C67D712382}" type="presParOf" srcId="{2C870109-D73D-47AF-A2F6-2FB0C40BDA61}" destId="{7CB73D79-B512-4A67-9CF8-729009914605}" srcOrd="1" destOrd="0" presId="urn:microsoft.com/office/officeart/2005/8/layout/orgChart1"/>
    <dgm:cxn modelId="{F667D5F8-11A3-4BB0-8191-90377D0A9B3F}" type="presParOf" srcId="{EADC628B-70EF-483C-A452-E8AB826FEBB0}" destId="{8C5BC71A-B26F-4629-8671-5750C0669A8D}" srcOrd="1" destOrd="0" presId="urn:microsoft.com/office/officeart/2005/8/layout/orgChart1"/>
    <dgm:cxn modelId="{ECEECAA9-B551-43A4-B8A5-AAECF635EBF9}" type="presParOf" srcId="{EADC628B-70EF-483C-A452-E8AB826FEBB0}" destId="{5E42A59E-C493-4489-949F-FCB03D0EAB8A}" srcOrd="2" destOrd="0" presId="urn:microsoft.com/office/officeart/2005/8/layout/orgChart1"/>
    <dgm:cxn modelId="{5BCFD4E0-AC53-466F-A241-EEC821F84217}" type="presParOf" srcId="{37EB61A5-AF5F-4C5F-AB19-A97ECE52073C}" destId="{C0785C99-6E1B-4E0F-97BA-AFEF30903330}" srcOrd="8" destOrd="0" presId="urn:microsoft.com/office/officeart/2005/8/layout/orgChart1"/>
    <dgm:cxn modelId="{11A4845A-B127-4E27-81B0-FAC1A2EA3BC9}" type="presParOf" srcId="{37EB61A5-AF5F-4C5F-AB19-A97ECE52073C}" destId="{B4130A52-96F2-4B07-AA0A-2880E27257A9}" srcOrd="9" destOrd="0" presId="urn:microsoft.com/office/officeart/2005/8/layout/orgChart1"/>
    <dgm:cxn modelId="{90042261-EC13-4453-823B-558EF3B44532}" type="presParOf" srcId="{B4130A52-96F2-4B07-AA0A-2880E27257A9}" destId="{23894CF8-D5C3-4B1E-98F0-4659BD0CC441}" srcOrd="0" destOrd="0" presId="urn:microsoft.com/office/officeart/2005/8/layout/orgChart1"/>
    <dgm:cxn modelId="{3C492390-7C59-4F44-B4B0-35107E37FFB7}" type="presParOf" srcId="{23894CF8-D5C3-4B1E-98F0-4659BD0CC441}" destId="{1AB79751-72BE-4747-8BE7-6D9E6B05FF88}" srcOrd="0" destOrd="0" presId="urn:microsoft.com/office/officeart/2005/8/layout/orgChart1"/>
    <dgm:cxn modelId="{B5992817-C2CA-41E2-B9B9-2BB03ECA07E0}" type="presParOf" srcId="{23894CF8-D5C3-4B1E-98F0-4659BD0CC441}" destId="{C33194B4-68B5-41AD-A921-4C0E0EB1065B}" srcOrd="1" destOrd="0" presId="urn:microsoft.com/office/officeart/2005/8/layout/orgChart1"/>
    <dgm:cxn modelId="{60FE6988-7A6C-4D64-880F-1E294EBCD562}" type="presParOf" srcId="{B4130A52-96F2-4B07-AA0A-2880E27257A9}" destId="{B15FEE71-F379-4732-B94A-EC6C265EDB70}" srcOrd="1" destOrd="0" presId="urn:microsoft.com/office/officeart/2005/8/layout/orgChart1"/>
    <dgm:cxn modelId="{2EA981B0-FFCE-41C3-85F0-EB2727A09D7B}" type="presParOf" srcId="{B4130A52-96F2-4B07-AA0A-2880E27257A9}" destId="{5C88D558-B57B-4BFB-9C16-E8A856DDE80D}" srcOrd="2" destOrd="0" presId="urn:microsoft.com/office/officeart/2005/8/layout/orgChart1"/>
    <dgm:cxn modelId="{346E403B-9055-43FB-997B-6C5F2833E5DB}" type="presParOf" srcId="{37EB61A5-AF5F-4C5F-AB19-A97ECE52073C}" destId="{87199BE2-ABD4-42F0-A875-93288CA6F68C}" srcOrd="10" destOrd="0" presId="urn:microsoft.com/office/officeart/2005/8/layout/orgChart1"/>
    <dgm:cxn modelId="{2BA1A2D7-FDF2-457A-B3F9-B93FC9858597}" type="presParOf" srcId="{37EB61A5-AF5F-4C5F-AB19-A97ECE52073C}" destId="{269FE2F4-92BD-4FFA-91E9-8B4CBBFB82E4}" srcOrd="11" destOrd="0" presId="urn:microsoft.com/office/officeart/2005/8/layout/orgChart1"/>
    <dgm:cxn modelId="{D2152164-3651-4D5E-AE5C-2C43A6DC7B51}" type="presParOf" srcId="{269FE2F4-92BD-4FFA-91E9-8B4CBBFB82E4}" destId="{48DE0DA9-A07C-41DA-9BEF-DE5BB8422D1C}" srcOrd="0" destOrd="0" presId="urn:microsoft.com/office/officeart/2005/8/layout/orgChart1"/>
    <dgm:cxn modelId="{7DA27F12-3694-44A4-92F8-76A84DBD6DA3}" type="presParOf" srcId="{48DE0DA9-A07C-41DA-9BEF-DE5BB8422D1C}" destId="{CDB4A1C3-25F6-4BA1-9472-59DF64A009EA}" srcOrd="0" destOrd="0" presId="urn:microsoft.com/office/officeart/2005/8/layout/orgChart1"/>
    <dgm:cxn modelId="{44F58BB2-C078-4E1A-9B6B-48325FFC2C26}" type="presParOf" srcId="{48DE0DA9-A07C-41DA-9BEF-DE5BB8422D1C}" destId="{759E667B-C64F-4740-B422-EC2CB50A7BD3}" srcOrd="1" destOrd="0" presId="urn:microsoft.com/office/officeart/2005/8/layout/orgChart1"/>
    <dgm:cxn modelId="{CBD854A9-A506-4805-BD34-7BF14FB8C15C}" type="presParOf" srcId="{269FE2F4-92BD-4FFA-91E9-8B4CBBFB82E4}" destId="{5C3BCDBE-9F59-44BD-B7AA-D6F2ECD9D60B}" srcOrd="1" destOrd="0" presId="urn:microsoft.com/office/officeart/2005/8/layout/orgChart1"/>
    <dgm:cxn modelId="{254F994B-AC68-41E1-A1AA-0582FC242DED}" type="presParOf" srcId="{269FE2F4-92BD-4FFA-91E9-8B4CBBFB82E4}" destId="{331958DD-9032-47F5-82AE-5B662F2C4F86}" srcOrd="2" destOrd="0" presId="urn:microsoft.com/office/officeart/2005/8/layout/orgChart1"/>
    <dgm:cxn modelId="{A5CE7BA8-2EB0-4CEA-ADB6-134DF99F9697}" type="presParOf" srcId="{478EFD73-EFA6-485D-AFC4-846A20B48A6C}" destId="{6834C5F1-0435-4796-A568-A1C19D313589}"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968F0-821A-46B9-A786-866801FAD6A4}">
      <dsp:nvSpPr>
        <dsp:cNvPr id="0" name=""/>
        <dsp:cNvSpPr/>
      </dsp:nvSpPr>
      <dsp:spPr>
        <a:xfrm>
          <a:off x="0" y="3242167"/>
          <a:ext cx="3679595" cy="102760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Cathy Thompson</a:t>
          </a:r>
        </a:p>
        <a:p>
          <a:pPr marL="0" lvl="0" indent="0" algn="ctr" defTabSz="1022350">
            <a:lnSpc>
              <a:spcPct val="90000"/>
            </a:lnSpc>
            <a:spcBef>
              <a:spcPct val="0"/>
            </a:spcBef>
            <a:spcAft>
              <a:spcPct val="35000"/>
            </a:spcAft>
            <a:buNone/>
          </a:pPr>
          <a:r>
            <a:rPr lang="en-US" sz="2300" kern="1200"/>
            <a:t>Senior Monitoring </a:t>
          </a:r>
          <a:r>
            <a:rPr lang="en-US" sz="2300" kern="1200">
              <a:latin typeface="Century Gothic" panose="020F0302020204030204"/>
            </a:rPr>
            <a:t>Officer</a:t>
          </a:r>
          <a:endParaRPr lang="en-US" sz="2300" kern="1200"/>
        </a:p>
      </dsp:txBody>
      <dsp:txXfrm>
        <a:off x="30098" y="3272265"/>
        <a:ext cx="3619399" cy="967412"/>
      </dsp:txXfrm>
    </dsp:sp>
    <dsp:sp modelId="{CD7B2F80-460E-481B-BD5D-26F32DC929B7}">
      <dsp:nvSpPr>
        <dsp:cNvPr id="0" name=""/>
        <dsp:cNvSpPr/>
      </dsp:nvSpPr>
      <dsp:spPr>
        <a:xfrm>
          <a:off x="6098585" y="3216194"/>
          <a:ext cx="3731214" cy="1053563"/>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Marsheta Boyton</a:t>
          </a:r>
        </a:p>
        <a:p>
          <a:pPr marL="0" lvl="0" indent="0" algn="ctr" defTabSz="1022350">
            <a:lnSpc>
              <a:spcPct val="90000"/>
            </a:lnSpc>
            <a:spcBef>
              <a:spcPct val="0"/>
            </a:spcBef>
            <a:spcAft>
              <a:spcPct val="35000"/>
            </a:spcAft>
            <a:buNone/>
          </a:pPr>
          <a:r>
            <a:rPr lang="en-US" sz="2300" kern="1200"/>
            <a:t>Senior Monitoring Officer</a:t>
          </a:r>
        </a:p>
      </dsp:txBody>
      <dsp:txXfrm>
        <a:off x="6129443" y="3247052"/>
        <a:ext cx="3669498" cy="9918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FCDC-FCA2-435B-A318-8C868931A98C}">
      <dsp:nvSpPr>
        <dsp:cNvPr id="0" name=""/>
        <dsp:cNvSpPr/>
      </dsp:nvSpPr>
      <dsp:spPr>
        <a:xfrm>
          <a:off x="681769" y="524524"/>
          <a:ext cx="8478906" cy="4381847"/>
        </a:xfrm>
        <a:prstGeom prst="rect">
          <a:avLst/>
        </a:prstGeom>
        <a:solidFill>
          <a:schemeClr val="accent2">
            <a:tint val="4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5841C2-D4AF-460A-8923-B9CCCF54D9AB}">
      <dsp:nvSpPr>
        <dsp:cNvPr id="0" name=""/>
        <dsp:cNvSpPr/>
      </dsp:nvSpPr>
      <dsp:spPr>
        <a:xfrm>
          <a:off x="1440672" y="1206984"/>
          <a:ext cx="3537731" cy="3594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0" lvl="0" indent="0" algn="l" defTabSz="933450">
            <a:lnSpc>
              <a:spcPct val="90000"/>
            </a:lnSpc>
            <a:spcBef>
              <a:spcPct val="0"/>
            </a:spcBef>
            <a:spcAft>
              <a:spcPct val="35000"/>
            </a:spcAft>
            <a:buNone/>
          </a:pPr>
          <a:r>
            <a:rPr lang="en-US" sz="2100" b="1" kern="1200"/>
            <a:t>What Monitoring Is</a:t>
          </a:r>
        </a:p>
        <a:p>
          <a:pPr marL="0" lvl="0" indent="0" algn="l" defTabSz="933450">
            <a:lnSpc>
              <a:spcPct val="90000"/>
            </a:lnSpc>
            <a:spcBef>
              <a:spcPct val="0"/>
            </a:spcBef>
            <a:spcAft>
              <a:spcPct val="35000"/>
            </a:spcAft>
            <a:buNone/>
          </a:pPr>
          <a:r>
            <a:rPr lang="en-US" sz="2100" b="0" i="0" kern="1200"/>
            <a:t>✓  </a:t>
          </a:r>
          <a:r>
            <a:rPr lang="en-US" sz="1900" kern="1200"/>
            <a:t>Routine</a:t>
          </a:r>
        </a:p>
        <a:p>
          <a:pPr marL="0" lvl="0" indent="0" algn="l" defTabSz="933450">
            <a:lnSpc>
              <a:spcPct val="90000"/>
            </a:lnSpc>
            <a:spcBef>
              <a:spcPct val="0"/>
            </a:spcBef>
            <a:spcAft>
              <a:spcPct val="35000"/>
            </a:spcAft>
            <a:buNone/>
          </a:pPr>
          <a:r>
            <a:rPr lang="en-US" sz="2100" b="0" i="0" kern="1200"/>
            <a:t>✓  </a:t>
          </a:r>
          <a:r>
            <a:rPr lang="en-US" sz="1900" kern="1200"/>
            <a:t>Targeted</a:t>
          </a:r>
        </a:p>
        <a:p>
          <a:pPr marL="0" lvl="0" indent="0" algn="l" defTabSz="933450">
            <a:lnSpc>
              <a:spcPct val="90000"/>
            </a:lnSpc>
            <a:spcBef>
              <a:spcPct val="0"/>
            </a:spcBef>
            <a:spcAft>
              <a:spcPct val="35000"/>
            </a:spcAft>
            <a:buNone/>
          </a:pPr>
          <a:r>
            <a:rPr lang="en-US" sz="2100" b="0" i="0" kern="1200"/>
            <a:t>✓  </a:t>
          </a:r>
          <a:r>
            <a:rPr lang="en-US" sz="1900" kern="1200"/>
            <a:t>Required by regulations</a:t>
          </a:r>
        </a:p>
        <a:p>
          <a:pPr marL="0" lvl="0" indent="0" algn="l" defTabSz="933450">
            <a:lnSpc>
              <a:spcPct val="90000"/>
            </a:lnSpc>
            <a:spcBef>
              <a:spcPct val="0"/>
            </a:spcBef>
            <a:spcAft>
              <a:spcPct val="35000"/>
            </a:spcAft>
            <a:buNone/>
          </a:pPr>
          <a:r>
            <a:rPr lang="en-US" sz="2100" b="0" i="0" kern="1200"/>
            <a:t>✓  </a:t>
          </a:r>
          <a:r>
            <a:rPr lang="en-US" sz="1900" kern="1200"/>
            <a:t>Used to inform training and technical assistance offered by the agency</a:t>
          </a:r>
        </a:p>
        <a:p>
          <a:pPr marL="0" lvl="0" indent="0" algn="l" defTabSz="933450">
            <a:lnSpc>
              <a:spcPct val="90000"/>
            </a:lnSpc>
            <a:spcBef>
              <a:spcPct val="0"/>
            </a:spcBef>
            <a:spcAft>
              <a:spcPct val="35000"/>
            </a:spcAft>
            <a:buNone/>
          </a:pPr>
          <a:r>
            <a:rPr lang="en-US" sz="2100" b="0" i="0" kern="1200"/>
            <a:t>✓  </a:t>
          </a:r>
          <a:r>
            <a:rPr lang="en-US" sz="1900" kern="1200"/>
            <a:t>Applied to the prime grantee</a:t>
          </a:r>
        </a:p>
      </dsp:txBody>
      <dsp:txXfrm>
        <a:off x="1440672" y="1206984"/>
        <a:ext cx="3537731" cy="3594061"/>
      </dsp:txXfrm>
    </dsp:sp>
    <dsp:sp modelId="{319D43C6-D5F3-4811-AFF5-F2A12E7BEFE4}">
      <dsp:nvSpPr>
        <dsp:cNvPr id="0" name=""/>
        <dsp:cNvSpPr/>
      </dsp:nvSpPr>
      <dsp:spPr>
        <a:xfrm>
          <a:off x="5102123" y="1197406"/>
          <a:ext cx="3920243" cy="3748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0" lvl="0" indent="0" algn="l" defTabSz="933450">
            <a:lnSpc>
              <a:spcPct val="90000"/>
            </a:lnSpc>
            <a:spcBef>
              <a:spcPct val="0"/>
            </a:spcBef>
            <a:spcAft>
              <a:spcPct val="35000"/>
            </a:spcAft>
            <a:buNone/>
          </a:pPr>
          <a:r>
            <a:rPr lang="en-US" sz="2100" b="1" kern="1200"/>
            <a:t>What Monitoring Is </a:t>
          </a:r>
          <a:r>
            <a:rPr lang="en-US" sz="2100" b="1" u="sng" kern="1200"/>
            <a:t>Not</a:t>
          </a:r>
        </a:p>
        <a:p>
          <a:pPr marL="0" lvl="0" indent="0" algn="l" defTabSz="933450">
            <a:lnSpc>
              <a:spcPct val="90000"/>
            </a:lnSpc>
            <a:spcBef>
              <a:spcPct val="0"/>
            </a:spcBef>
            <a:spcAft>
              <a:spcPct val="35000"/>
            </a:spcAft>
            <a:buNone/>
          </a:pPr>
          <a:r>
            <a:rPr lang="en-US" sz="2100" kern="1200"/>
            <a:t>X  </a:t>
          </a:r>
          <a:r>
            <a:rPr lang="en-US" sz="1900" kern="1200"/>
            <a:t>A direct result of   “wrongdoing” (you are not selected because your organization is “in trouble”)</a:t>
          </a:r>
        </a:p>
        <a:p>
          <a:pPr marL="0" lvl="0" indent="0" algn="l" defTabSz="933450">
            <a:lnSpc>
              <a:spcPct val="90000"/>
            </a:lnSpc>
            <a:spcBef>
              <a:spcPct val="0"/>
            </a:spcBef>
            <a:spcAft>
              <a:spcPct val="35000"/>
            </a:spcAft>
            <a:buNone/>
          </a:pPr>
          <a:r>
            <a:rPr lang="en-US" sz="2100" kern="1200"/>
            <a:t>X  </a:t>
          </a:r>
          <a:r>
            <a:rPr lang="en-US" sz="1900" kern="1200"/>
            <a:t>An audit</a:t>
          </a:r>
        </a:p>
        <a:p>
          <a:pPr marL="0" lvl="0" indent="0" algn="l" defTabSz="933450">
            <a:lnSpc>
              <a:spcPct val="90000"/>
            </a:lnSpc>
            <a:spcBef>
              <a:spcPct val="0"/>
            </a:spcBef>
            <a:spcAft>
              <a:spcPct val="35000"/>
            </a:spcAft>
            <a:buNone/>
          </a:pPr>
          <a:r>
            <a:rPr lang="en-US" sz="2100" kern="1200"/>
            <a:t>X  </a:t>
          </a:r>
          <a:r>
            <a:rPr lang="en-US" sz="1900" kern="1200"/>
            <a:t>Related to OIG or PIIA    activities </a:t>
          </a:r>
        </a:p>
        <a:p>
          <a:pPr marL="0" lvl="0" indent="0" algn="l" defTabSz="933450">
            <a:lnSpc>
              <a:spcPct val="90000"/>
            </a:lnSpc>
            <a:spcBef>
              <a:spcPct val="0"/>
            </a:spcBef>
            <a:spcAft>
              <a:spcPct val="35000"/>
            </a:spcAft>
            <a:buNone/>
          </a:pPr>
          <a:r>
            <a:rPr lang="en-US" sz="2100" kern="1200"/>
            <a:t>X  </a:t>
          </a:r>
          <a:r>
            <a:rPr lang="en-US" sz="1900" kern="1200"/>
            <a:t>Applied directly to subrecipients</a:t>
          </a:r>
        </a:p>
      </dsp:txBody>
      <dsp:txXfrm>
        <a:off x="5102123" y="1197406"/>
        <a:ext cx="3920243" cy="3748617"/>
      </dsp:txXfrm>
    </dsp:sp>
    <dsp:sp modelId="{A8056163-05DD-424A-A923-4A7CD192DDC1}">
      <dsp:nvSpPr>
        <dsp:cNvPr id="0" name=""/>
        <dsp:cNvSpPr/>
      </dsp:nvSpPr>
      <dsp:spPr>
        <a:xfrm>
          <a:off x="741279" y="1207040"/>
          <a:ext cx="629185" cy="54091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4EC11-DD65-4373-9D50-682477D3A093}">
      <dsp:nvSpPr>
        <dsp:cNvPr id="0" name=""/>
        <dsp:cNvSpPr/>
      </dsp:nvSpPr>
      <dsp:spPr>
        <a:xfrm>
          <a:off x="8194699" y="1169234"/>
          <a:ext cx="750634" cy="638349"/>
        </a:xfrm>
        <a:prstGeom prst="mathMultiply">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86DDD6-D271-4764-9FA6-161EAFA2BC31}">
      <dsp:nvSpPr>
        <dsp:cNvPr id="0" name=""/>
        <dsp:cNvSpPr/>
      </dsp:nvSpPr>
      <dsp:spPr>
        <a:xfrm>
          <a:off x="5054596" y="1205421"/>
          <a:ext cx="974" cy="3580289"/>
        </a:xfrm>
        <a:prstGeom prst="line">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9BE2-ABD4-42F0-A875-93288CA6F68C}">
      <dsp:nvSpPr>
        <dsp:cNvPr id="0" name=""/>
        <dsp:cNvSpPr/>
      </dsp:nvSpPr>
      <dsp:spPr>
        <a:xfrm>
          <a:off x="5572896" y="737363"/>
          <a:ext cx="4460417" cy="309648"/>
        </a:xfrm>
        <a:custGeom>
          <a:avLst/>
          <a:gdLst/>
          <a:ahLst/>
          <a:cxnLst/>
          <a:rect l="0" t="0" r="0" b="0"/>
          <a:pathLst>
            <a:path>
              <a:moveTo>
                <a:pt x="0" y="0"/>
              </a:moveTo>
              <a:lnTo>
                <a:pt x="0" y="154824"/>
              </a:lnTo>
              <a:lnTo>
                <a:pt x="4460417" y="154824"/>
              </a:lnTo>
              <a:lnTo>
                <a:pt x="4460417"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785C99-6E1B-4E0F-97BA-AFEF30903330}">
      <dsp:nvSpPr>
        <dsp:cNvPr id="0" name=""/>
        <dsp:cNvSpPr/>
      </dsp:nvSpPr>
      <dsp:spPr>
        <a:xfrm>
          <a:off x="5572896" y="737363"/>
          <a:ext cx="2676250" cy="309648"/>
        </a:xfrm>
        <a:custGeom>
          <a:avLst/>
          <a:gdLst/>
          <a:ahLst/>
          <a:cxnLst/>
          <a:rect l="0" t="0" r="0" b="0"/>
          <a:pathLst>
            <a:path>
              <a:moveTo>
                <a:pt x="0" y="0"/>
              </a:moveTo>
              <a:lnTo>
                <a:pt x="0" y="154824"/>
              </a:lnTo>
              <a:lnTo>
                <a:pt x="2676250" y="154824"/>
              </a:lnTo>
              <a:lnTo>
                <a:pt x="2676250"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91B9C-9134-467B-8F3D-A27693CB16A4}">
      <dsp:nvSpPr>
        <dsp:cNvPr id="0" name=""/>
        <dsp:cNvSpPr/>
      </dsp:nvSpPr>
      <dsp:spPr>
        <a:xfrm>
          <a:off x="5572896" y="737363"/>
          <a:ext cx="892083" cy="309648"/>
        </a:xfrm>
        <a:custGeom>
          <a:avLst/>
          <a:gdLst/>
          <a:ahLst/>
          <a:cxnLst/>
          <a:rect l="0" t="0" r="0" b="0"/>
          <a:pathLst>
            <a:path>
              <a:moveTo>
                <a:pt x="0" y="0"/>
              </a:moveTo>
              <a:lnTo>
                <a:pt x="0" y="154824"/>
              </a:lnTo>
              <a:lnTo>
                <a:pt x="892083" y="154824"/>
              </a:lnTo>
              <a:lnTo>
                <a:pt x="892083"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353F1-18C4-4369-8803-E33988A2353D}">
      <dsp:nvSpPr>
        <dsp:cNvPr id="0" name=""/>
        <dsp:cNvSpPr/>
      </dsp:nvSpPr>
      <dsp:spPr>
        <a:xfrm>
          <a:off x="4680812" y="737363"/>
          <a:ext cx="892083" cy="309648"/>
        </a:xfrm>
        <a:custGeom>
          <a:avLst/>
          <a:gdLst/>
          <a:ahLst/>
          <a:cxnLst/>
          <a:rect l="0" t="0" r="0" b="0"/>
          <a:pathLst>
            <a:path>
              <a:moveTo>
                <a:pt x="892083" y="0"/>
              </a:moveTo>
              <a:lnTo>
                <a:pt x="892083" y="154824"/>
              </a:lnTo>
              <a:lnTo>
                <a:pt x="0" y="154824"/>
              </a:lnTo>
              <a:lnTo>
                <a:pt x="0"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F99BF-1641-4C18-9955-2F5C5F94C424}">
      <dsp:nvSpPr>
        <dsp:cNvPr id="0" name=""/>
        <dsp:cNvSpPr/>
      </dsp:nvSpPr>
      <dsp:spPr>
        <a:xfrm>
          <a:off x="2741821" y="1784271"/>
          <a:ext cx="154824" cy="2772094"/>
        </a:xfrm>
        <a:custGeom>
          <a:avLst/>
          <a:gdLst/>
          <a:ahLst/>
          <a:cxnLst/>
          <a:rect l="0" t="0" r="0" b="0"/>
          <a:pathLst>
            <a:path>
              <a:moveTo>
                <a:pt x="154824" y="0"/>
              </a:moveTo>
              <a:lnTo>
                <a:pt x="154824" y="2772094"/>
              </a:lnTo>
              <a:lnTo>
                <a:pt x="0" y="2772094"/>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BD592-8837-454A-876E-DC362EE2F424}">
      <dsp:nvSpPr>
        <dsp:cNvPr id="0" name=""/>
        <dsp:cNvSpPr/>
      </dsp:nvSpPr>
      <dsp:spPr>
        <a:xfrm>
          <a:off x="2896645" y="1784271"/>
          <a:ext cx="154824" cy="1725186"/>
        </a:xfrm>
        <a:custGeom>
          <a:avLst/>
          <a:gdLst/>
          <a:ahLst/>
          <a:cxnLst/>
          <a:rect l="0" t="0" r="0" b="0"/>
          <a:pathLst>
            <a:path>
              <a:moveTo>
                <a:pt x="0" y="0"/>
              </a:moveTo>
              <a:lnTo>
                <a:pt x="0" y="1725186"/>
              </a:lnTo>
              <a:lnTo>
                <a:pt x="154824" y="172518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F1F543-16EC-46BC-A8F2-79BA5CA45944}">
      <dsp:nvSpPr>
        <dsp:cNvPr id="0" name=""/>
        <dsp:cNvSpPr/>
      </dsp:nvSpPr>
      <dsp:spPr>
        <a:xfrm>
          <a:off x="2741821" y="1784271"/>
          <a:ext cx="154824" cy="1725186"/>
        </a:xfrm>
        <a:custGeom>
          <a:avLst/>
          <a:gdLst/>
          <a:ahLst/>
          <a:cxnLst/>
          <a:rect l="0" t="0" r="0" b="0"/>
          <a:pathLst>
            <a:path>
              <a:moveTo>
                <a:pt x="154824" y="0"/>
              </a:moveTo>
              <a:lnTo>
                <a:pt x="154824" y="1725186"/>
              </a:lnTo>
              <a:lnTo>
                <a:pt x="0" y="172518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DDD29C-DC19-4316-9C93-68F21425BD28}">
      <dsp:nvSpPr>
        <dsp:cNvPr id="0" name=""/>
        <dsp:cNvSpPr/>
      </dsp:nvSpPr>
      <dsp:spPr>
        <a:xfrm>
          <a:off x="2896645" y="1784271"/>
          <a:ext cx="154824" cy="678278"/>
        </a:xfrm>
        <a:custGeom>
          <a:avLst/>
          <a:gdLst/>
          <a:ahLst/>
          <a:cxnLst/>
          <a:rect l="0" t="0" r="0" b="0"/>
          <a:pathLst>
            <a:path>
              <a:moveTo>
                <a:pt x="0" y="0"/>
              </a:moveTo>
              <a:lnTo>
                <a:pt x="0" y="678278"/>
              </a:lnTo>
              <a:lnTo>
                <a:pt x="154824" y="67827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FA0CA-1E7B-4B79-B545-796C7ECCE566}">
      <dsp:nvSpPr>
        <dsp:cNvPr id="0" name=""/>
        <dsp:cNvSpPr/>
      </dsp:nvSpPr>
      <dsp:spPr>
        <a:xfrm>
          <a:off x="2741821" y="1784271"/>
          <a:ext cx="154824" cy="678278"/>
        </a:xfrm>
        <a:custGeom>
          <a:avLst/>
          <a:gdLst/>
          <a:ahLst/>
          <a:cxnLst/>
          <a:rect l="0" t="0" r="0" b="0"/>
          <a:pathLst>
            <a:path>
              <a:moveTo>
                <a:pt x="154824" y="0"/>
              </a:moveTo>
              <a:lnTo>
                <a:pt x="154824" y="678278"/>
              </a:lnTo>
              <a:lnTo>
                <a:pt x="0" y="67827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BAA92-B49C-4A68-BF92-94FD4C7C2349}">
      <dsp:nvSpPr>
        <dsp:cNvPr id="0" name=""/>
        <dsp:cNvSpPr/>
      </dsp:nvSpPr>
      <dsp:spPr>
        <a:xfrm>
          <a:off x="2896645" y="737363"/>
          <a:ext cx="2676250" cy="309648"/>
        </a:xfrm>
        <a:custGeom>
          <a:avLst/>
          <a:gdLst/>
          <a:ahLst/>
          <a:cxnLst/>
          <a:rect l="0" t="0" r="0" b="0"/>
          <a:pathLst>
            <a:path>
              <a:moveTo>
                <a:pt x="2676250" y="0"/>
              </a:moveTo>
              <a:lnTo>
                <a:pt x="2676250" y="154824"/>
              </a:lnTo>
              <a:lnTo>
                <a:pt x="0" y="154824"/>
              </a:lnTo>
              <a:lnTo>
                <a:pt x="0"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040A4-B214-4864-B3B1-EE13C33A891E}">
      <dsp:nvSpPr>
        <dsp:cNvPr id="0" name=""/>
        <dsp:cNvSpPr/>
      </dsp:nvSpPr>
      <dsp:spPr>
        <a:xfrm>
          <a:off x="1112478" y="737363"/>
          <a:ext cx="4460417" cy="309648"/>
        </a:xfrm>
        <a:custGeom>
          <a:avLst/>
          <a:gdLst/>
          <a:ahLst/>
          <a:cxnLst/>
          <a:rect l="0" t="0" r="0" b="0"/>
          <a:pathLst>
            <a:path>
              <a:moveTo>
                <a:pt x="4460417" y="0"/>
              </a:moveTo>
              <a:lnTo>
                <a:pt x="4460417" y="154824"/>
              </a:lnTo>
              <a:lnTo>
                <a:pt x="0" y="154824"/>
              </a:lnTo>
              <a:lnTo>
                <a:pt x="0" y="30964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72159-DFAB-4007-90CA-7D9B48F8EA1A}">
      <dsp:nvSpPr>
        <dsp:cNvPr id="0" name=""/>
        <dsp:cNvSpPr/>
      </dsp:nvSpPr>
      <dsp:spPr>
        <a:xfrm>
          <a:off x="4835637" y="104"/>
          <a:ext cx="1474518" cy="737259"/>
        </a:xfrm>
        <a:prstGeom prst="rect">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Uniform Monitoring Package</a:t>
          </a:r>
        </a:p>
      </dsp:txBody>
      <dsp:txXfrm>
        <a:off x="4835637" y="104"/>
        <a:ext cx="1474518" cy="737259"/>
      </dsp:txXfrm>
    </dsp:sp>
    <dsp:sp modelId="{DB4DE195-28EE-4236-AC5C-0E00E0748C1C}">
      <dsp:nvSpPr>
        <dsp:cNvPr id="0" name=""/>
        <dsp:cNvSpPr/>
      </dsp:nvSpPr>
      <dsp:spPr>
        <a:xfrm>
          <a:off x="375219"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Financial and Operational Fitness Assessment (FOFA)</a:t>
          </a:r>
        </a:p>
      </dsp:txBody>
      <dsp:txXfrm>
        <a:off x="375219" y="1047012"/>
        <a:ext cx="1474518" cy="737259"/>
      </dsp:txXfrm>
    </dsp:sp>
    <dsp:sp modelId="{4EA9F4CD-1610-4CE9-A9EA-28831E6DEB5C}">
      <dsp:nvSpPr>
        <dsp:cNvPr id="0" name=""/>
        <dsp:cNvSpPr/>
      </dsp:nvSpPr>
      <dsp:spPr>
        <a:xfrm>
          <a:off x="2159386"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Program Specific</a:t>
          </a:r>
        </a:p>
      </dsp:txBody>
      <dsp:txXfrm>
        <a:off x="2159386" y="1047012"/>
        <a:ext cx="1474518" cy="737259"/>
      </dsp:txXfrm>
    </dsp:sp>
    <dsp:sp modelId="{ED9828B2-747E-4C05-905C-0B62B0633749}">
      <dsp:nvSpPr>
        <dsp:cNvPr id="0" name=""/>
        <dsp:cNvSpPr/>
      </dsp:nvSpPr>
      <dsp:spPr>
        <a:xfrm>
          <a:off x="1267303" y="2093920"/>
          <a:ext cx="1474518" cy="737259"/>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ASN</a:t>
          </a:r>
        </a:p>
      </dsp:txBody>
      <dsp:txXfrm>
        <a:off x="1267303" y="2093920"/>
        <a:ext cx="1474518" cy="737259"/>
      </dsp:txXfrm>
    </dsp:sp>
    <dsp:sp modelId="{DFE15E28-05E1-4A8F-8EB0-5CE3D2C39994}">
      <dsp:nvSpPr>
        <dsp:cNvPr id="0" name=""/>
        <dsp:cNvSpPr/>
      </dsp:nvSpPr>
      <dsp:spPr>
        <a:xfrm>
          <a:off x="3051470" y="2093920"/>
          <a:ext cx="1474518" cy="737259"/>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VISTA</a:t>
          </a:r>
        </a:p>
      </dsp:txBody>
      <dsp:txXfrm>
        <a:off x="3051470" y="2093920"/>
        <a:ext cx="1474518" cy="737259"/>
      </dsp:txXfrm>
    </dsp:sp>
    <dsp:sp modelId="{DB7135C0-68D8-46DA-ABE3-764435C5BE7C}">
      <dsp:nvSpPr>
        <dsp:cNvPr id="0" name=""/>
        <dsp:cNvSpPr/>
      </dsp:nvSpPr>
      <dsp:spPr>
        <a:xfrm>
          <a:off x="1267303" y="3140828"/>
          <a:ext cx="1474518" cy="737259"/>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a:ea typeface="Calibri"/>
              <a:cs typeface="Calibri"/>
            </a:rPr>
            <a:t>AmeriCorps Seniors</a:t>
          </a:r>
        </a:p>
      </dsp:txBody>
      <dsp:txXfrm>
        <a:off x="1267303" y="3140828"/>
        <a:ext cx="1474518" cy="737259"/>
      </dsp:txXfrm>
    </dsp:sp>
    <dsp:sp modelId="{DAAC9555-A870-4624-8430-1C1C72935A67}">
      <dsp:nvSpPr>
        <dsp:cNvPr id="0" name=""/>
        <dsp:cNvSpPr/>
      </dsp:nvSpPr>
      <dsp:spPr>
        <a:xfrm>
          <a:off x="3051470" y="3140828"/>
          <a:ext cx="1474518" cy="737259"/>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Days of Service</a:t>
          </a:r>
        </a:p>
      </dsp:txBody>
      <dsp:txXfrm>
        <a:off x="3051470" y="3140828"/>
        <a:ext cx="1474518" cy="737259"/>
      </dsp:txXfrm>
    </dsp:sp>
    <dsp:sp modelId="{B6A71291-A375-4AC8-92D8-C7B0A96125A7}">
      <dsp:nvSpPr>
        <dsp:cNvPr id="0" name=""/>
        <dsp:cNvSpPr/>
      </dsp:nvSpPr>
      <dsp:spPr>
        <a:xfrm>
          <a:off x="1267303" y="4187736"/>
          <a:ext cx="1474518" cy="737259"/>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a:ea typeface="Calibri"/>
              <a:cs typeface="Calibri"/>
            </a:rPr>
            <a:t>Commission Operations</a:t>
          </a:r>
        </a:p>
      </dsp:txBody>
      <dsp:txXfrm>
        <a:off x="1267303" y="4187736"/>
        <a:ext cx="1474518" cy="737259"/>
      </dsp:txXfrm>
    </dsp:sp>
    <dsp:sp modelId="{FE71594A-E3CA-42F0-82AA-5DBF27E28910}">
      <dsp:nvSpPr>
        <dsp:cNvPr id="0" name=""/>
        <dsp:cNvSpPr/>
      </dsp:nvSpPr>
      <dsp:spPr>
        <a:xfrm>
          <a:off x="3943553"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a:ea typeface="Calibri"/>
              <a:cs typeface="Calibri"/>
            </a:rPr>
            <a:t>National Service Criminal History Check (NSCHC)</a:t>
          </a:r>
        </a:p>
      </dsp:txBody>
      <dsp:txXfrm>
        <a:off x="3943553" y="1047012"/>
        <a:ext cx="1474518" cy="737259"/>
      </dsp:txXfrm>
    </dsp:sp>
    <dsp:sp modelId="{234A2751-0E3E-44E5-9D79-AB156CA0AC1E}">
      <dsp:nvSpPr>
        <dsp:cNvPr id="0" name=""/>
        <dsp:cNvSpPr/>
      </dsp:nvSpPr>
      <dsp:spPr>
        <a:xfrm>
          <a:off x="5727720"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Calibri"/>
              <a:ea typeface="Calibri"/>
              <a:cs typeface="Calibri"/>
            </a:rPr>
            <a:t>Prohibited Activities</a:t>
          </a:r>
        </a:p>
      </dsp:txBody>
      <dsp:txXfrm>
        <a:off x="5727720" y="1047012"/>
        <a:ext cx="1474518" cy="737259"/>
      </dsp:txXfrm>
    </dsp:sp>
    <dsp:sp modelId="{1AB79751-72BE-4747-8BE7-6D9E6B05FF88}">
      <dsp:nvSpPr>
        <dsp:cNvPr id="0" name=""/>
        <dsp:cNvSpPr/>
      </dsp:nvSpPr>
      <dsp:spPr>
        <a:xfrm>
          <a:off x="7511887"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a:ea typeface="Calibri"/>
              <a:cs typeface="Calibri"/>
            </a:rPr>
            <a:t>New to AmeriCorps (NTA)</a:t>
          </a:r>
        </a:p>
      </dsp:txBody>
      <dsp:txXfrm>
        <a:off x="7511887" y="1047012"/>
        <a:ext cx="1474518" cy="737259"/>
      </dsp:txXfrm>
    </dsp:sp>
    <dsp:sp modelId="{CDB4A1C3-25F6-4BA1-9472-59DF64A009EA}">
      <dsp:nvSpPr>
        <dsp:cNvPr id="0" name=""/>
        <dsp:cNvSpPr/>
      </dsp:nvSpPr>
      <dsp:spPr>
        <a:xfrm>
          <a:off x="9296054" y="1047012"/>
          <a:ext cx="1474518" cy="737259"/>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a:ea typeface="Calibri"/>
              <a:cs typeface="Calibri"/>
            </a:rPr>
            <a:t> IAA - Expanded Financial Operational Fitness Assessment </a:t>
          </a:r>
        </a:p>
      </dsp:txBody>
      <dsp:txXfrm>
        <a:off x="9296054" y="1047012"/>
        <a:ext cx="1474518" cy="737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1243-2CDA-466F-8B34-CD4E2E55C5CA}">
      <dsp:nvSpPr>
        <dsp:cNvPr id="0" name=""/>
        <dsp:cNvSpPr/>
      </dsp:nvSpPr>
      <dsp:spPr>
        <a:xfrm>
          <a:off x="5112" y="1526101"/>
          <a:ext cx="2614913" cy="111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b="1" kern="1200"/>
            <a:t>Email from Monitoring Officer</a:t>
          </a:r>
          <a:endParaRPr lang="en-US" sz="2100" b="1" kern="1200">
            <a:hlinkClick xmlns:r="http://schemas.openxmlformats.org/officeDocument/2006/relationships" r:id="" action="ppaction://noaction"/>
          </a:endParaRPr>
        </a:p>
        <a:p>
          <a:pPr marL="0" lvl="0" indent="0" algn="r" defTabSz="933450">
            <a:lnSpc>
              <a:spcPct val="90000"/>
            </a:lnSpc>
            <a:spcBef>
              <a:spcPct val="0"/>
            </a:spcBef>
            <a:spcAft>
              <a:spcPct val="35000"/>
            </a:spcAft>
            <a:buNone/>
          </a:pPr>
          <a:r>
            <a:rPr lang="en-US" sz="2100" b="1" kern="1200">
              <a:hlinkClick xmlns:r="http://schemas.openxmlformats.org/officeDocument/2006/relationships" r:id="" action="ppaction://noaction"/>
            </a:rPr>
            <a:t>(@americorps.gov</a:t>
          </a:r>
          <a:r>
            <a:rPr lang="en-US" sz="2100" b="1" kern="1200"/>
            <a:t>)  </a:t>
          </a:r>
        </a:p>
      </dsp:txBody>
      <dsp:txXfrm>
        <a:off x="5112" y="1526101"/>
        <a:ext cx="2614913" cy="1117462"/>
      </dsp:txXfrm>
    </dsp:sp>
    <dsp:sp modelId="{DC2F12C7-4E8E-4919-88BE-BE4D4F84A145}">
      <dsp:nvSpPr>
        <dsp:cNvPr id="0" name=""/>
        <dsp:cNvSpPr/>
      </dsp:nvSpPr>
      <dsp:spPr>
        <a:xfrm>
          <a:off x="2620026" y="24511"/>
          <a:ext cx="522982" cy="412064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0BA044-2E34-4B13-9DC9-809058491F93}">
      <dsp:nvSpPr>
        <dsp:cNvPr id="0" name=""/>
        <dsp:cNvSpPr/>
      </dsp:nvSpPr>
      <dsp:spPr>
        <a:xfrm>
          <a:off x="3352202" y="24511"/>
          <a:ext cx="7112565" cy="4120642"/>
        </a:xfrm>
        <a:prstGeom prst="rect">
          <a:avLst/>
        </a:prstGeom>
        <a:noFill/>
        <a:ln>
          <a:solidFill>
            <a:srgbClr val="112441"/>
          </a:solidFill>
        </a:ln>
        <a:effectLst/>
      </dsp:spPr>
      <dsp:style>
        <a:lnRef idx="0">
          <a:scrgbClr r="0" g="0" b="0"/>
        </a:lnRef>
        <a:fillRef idx="0">
          <a:scrgbClr r="0" g="0" b="0"/>
        </a:fillRef>
        <a:effectRef idx="0">
          <a:scrgbClr r="0" g="0" b="0"/>
        </a:effectRef>
        <a:fontRef idx="minor">
          <a:schemeClr val="accent2"/>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b="0" kern="1200"/>
            <a:t>To awardee Authorized Representative</a:t>
          </a:r>
        </a:p>
        <a:p>
          <a:pPr marL="457200" lvl="2" indent="-228600" algn="l" defTabSz="933450">
            <a:lnSpc>
              <a:spcPct val="90000"/>
            </a:lnSpc>
            <a:spcBef>
              <a:spcPct val="0"/>
            </a:spcBef>
            <a:spcAft>
              <a:spcPct val="15000"/>
            </a:spcAft>
            <a:buChar char="•"/>
          </a:pPr>
          <a:r>
            <a:rPr lang="en-US" sz="2100" kern="1200"/>
            <a:t>Copy (CC) to awardee Project Director</a:t>
          </a:r>
        </a:p>
        <a:p>
          <a:pPr marL="457200" lvl="2" indent="-228600" algn="l" defTabSz="933450">
            <a:lnSpc>
              <a:spcPct val="90000"/>
            </a:lnSpc>
            <a:spcBef>
              <a:spcPct val="0"/>
            </a:spcBef>
            <a:spcAft>
              <a:spcPct val="15000"/>
            </a:spcAft>
            <a:buChar char="•"/>
          </a:pPr>
          <a:r>
            <a:rPr lang="en-US" sz="2100" kern="1200"/>
            <a:t>Copy (CC) to AmeriCorps Portfolio Manager</a:t>
          </a:r>
        </a:p>
        <a:p>
          <a:pPr marL="457200" lvl="2" indent="-228600" algn="l" defTabSz="933450">
            <a:lnSpc>
              <a:spcPct val="90000"/>
            </a:lnSpc>
            <a:spcBef>
              <a:spcPct val="0"/>
            </a:spcBef>
            <a:spcAft>
              <a:spcPct val="15000"/>
            </a:spcAft>
            <a:buFont typeface="Symbol" panose="05050102010706020507" pitchFamily="18" charset="2"/>
            <a:buChar char=""/>
          </a:pPr>
          <a:r>
            <a:rPr lang="en-US" sz="2100" kern="1200"/>
            <a:t>If ASN grant, </a:t>
          </a:r>
          <a:r>
            <a:rPr lang="en-US" sz="2100" kern="1200">
              <a:hlinkClick xmlns:r="http://schemas.openxmlformats.org/officeDocument/2006/relationships" r:id="rId1"/>
            </a:rPr>
            <a:t>ASNInfo@americorps.gov</a:t>
          </a:r>
          <a:r>
            <a:rPr lang="en-US" sz="2100" kern="1200"/>
            <a:t> is also copied</a:t>
          </a:r>
        </a:p>
        <a:p>
          <a:pPr marL="228600" lvl="1" indent="-228600" algn="l" defTabSz="933450">
            <a:lnSpc>
              <a:spcPct val="90000"/>
            </a:lnSpc>
            <a:spcBef>
              <a:spcPct val="0"/>
            </a:spcBef>
            <a:spcAft>
              <a:spcPct val="15000"/>
            </a:spcAft>
            <a:buChar char="•"/>
          </a:pPr>
          <a:r>
            <a:rPr lang="en-US" sz="2100" b="0" kern="1200"/>
            <a:t>Includes attachment of formal AmeriCorps letter (PDF)</a:t>
          </a:r>
        </a:p>
        <a:p>
          <a:pPr marL="457200" lvl="2" indent="-228600" algn="l" defTabSz="933450">
            <a:lnSpc>
              <a:spcPct val="90000"/>
            </a:lnSpc>
            <a:spcBef>
              <a:spcPct val="0"/>
            </a:spcBef>
            <a:spcAft>
              <a:spcPct val="15000"/>
            </a:spcAft>
            <a:buChar char="•"/>
          </a:pPr>
          <a:r>
            <a:rPr lang="en-US" sz="2100" i="1" kern="1200"/>
            <a:t>Summarizes monitoring activity assignment and period of assessment (date range applied to grant monitoring)</a:t>
          </a:r>
        </a:p>
        <a:p>
          <a:pPr marL="228600" lvl="1" indent="-228600" algn="l" defTabSz="933450">
            <a:lnSpc>
              <a:spcPct val="90000"/>
            </a:lnSpc>
            <a:spcBef>
              <a:spcPct val="0"/>
            </a:spcBef>
            <a:spcAft>
              <a:spcPct val="15000"/>
            </a:spcAft>
            <a:buChar char="•"/>
          </a:pPr>
          <a:r>
            <a:rPr lang="en-US" sz="2100" i="1" kern="1200"/>
            <a:t>Introduction to your Monitoring Officer</a:t>
          </a:r>
        </a:p>
        <a:p>
          <a:pPr marL="228600" lvl="1" indent="-228600" algn="l" defTabSz="933450">
            <a:lnSpc>
              <a:spcPct val="90000"/>
            </a:lnSpc>
            <a:spcBef>
              <a:spcPct val="0"/>
            </a:spcBef>
            <a:spcAft>
              <a:spcPct val="15000"/>
            </a:spcAft>
            <a:buChar char="•"/>
          </a:pPr>
          <a:r>
            <a:rPr lang="en-US" sz="2100" kern="1200"/>
            <a:t>Includes attachment of </a:t>
          </a:r>
          <a:r>
            <a:rPr lang="en-US" sz="2100" i="0" kern="1200"/>
            <a:t>E</a:t>
          </a:r>
          <a:r>
            <a:rPr lang="en-US" sz="2100" b="0" i="0" kern="1200"/>
            <a:t>xternal User Guide </a:t>
          </a:r>
          <a:r>
            <a:rPr lang="en-US" sz="2100" kern="1200"/>
            <a:t>(PDF) for using Secure Folders used by AmeriCorps Office of Monitoring</a:t>
          </a:r>
        </a:p>
        <a:p>
          <a:pPr marL="228600" lvl="1" indent="-228600" algn="l" defTabSz="933450">
            <a:lnSpc>
              <a:spcPct val="90000"/>
            </a:lnSpc>
            <a:spcBef>
              <a:spcPct val="0"/>
            </a:spcBef>
            <a:spcAft>
              <a:spcPct val="15000"/>
            </a:spcAft>
            <a:buChar char="•"/>
          </a:pPr>
          <a:r>
            <a:rPr lang="en-US" sz="2100" kern="1200"/>
            <a:t>Includes attachment of the slides for this presentation (PDF)</a:t>
          </a:r>
        </a:p>
        <a:p>
          <a:pPr marL="228600" lvl="1" indent="-228600" algn="l" defTabSz="933450">
            <a:lnSpc>
              <a:spcPct val="90000"/>
            </a:lnSpc>
            <a:spcBef>
              <a:spcPct val="0"/>
            </a:spcBef>
            <a:spcAft>
              <a:spcPct val="15000"/>
            </a:spcAft>
            <a:buChar char="•"/>
          </a:pPr>
          <a:r>
            <a:rPr lang="en-US" sz="2100" kern="1200"/>
            <a:t>Information (weblink) for viewing this recording</a:t>
          </a:r>
        </a:p>
      </dsp:txBody>
      <dsp:txXfrm>
        <a:off x="3352202" y="24511"/>
        <a:ext cx="7112565" cy="4120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99BE2-ABD4-42F0-A875-93288CA6F68C}">
      <dsp:nvSpPr>
        <dsp:cNvPr id="0" name=""/>
        <dsp:cNvSpPr/>
      </dsp:nvSpPr>
      <dsp:spPr>
        <a:xfrm>
          <a:off x="3431663" y="1062012"/>
          <a:ext cx="2943037" cy="204310"/>
        </a:xfrm>
        <a:custGeom>
          <a:avLst/>
          <a:gdLst/>
          <a:ahLst/>
          <a:cxnLst/>
          <a:rect l="0" t="0" r="0" b="0"/>
          <a:pathLst>
            <a:path>
              <a:moveTo>
                <a:pt x="0" y="0"/>
              </a:moveTo>
              <a:lnTo>
                <a:pt x="0" y="102155"/>
              </a:lnTo>
              <a:lnTo>
                <a:pt x="2943037" y="102155"/>
              </a:lnTo>
              <a:lnTo>
                <a:pt x="2943037"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785C99-6E1B-4E0F-97BA-AFEF30903330}">
      <dsp:nvSpPr>
        <dsp:cNvPr id="0" name=""/>
        <dsp:cNvSpPr/>
      </dsp:nvSpPr>
      <dsp:spPr>
        <a:xfrm>
          <a:off x="3431663" y="1062012"/>
          <a:ext cx="1765822" cy="204310"/>
        </a:xfrm>
        <a:custGeom>
          <a:avLst/>
          <a:gdLst/>
          <a:ahLst/>
          <a:cxnLst/>
          <a:rect l="0" t="0" r="0" b="0"/>
          <a:pathLst>
            <a:path>
              <a:moveTo>
                <a:pt x="0" y="0"/>
              </a:moveTo>
              <a:lnTo>
                <a:pt x="0" y="102155"/>
              </a:lnTo>
              <a:lnTo>
                <a:pt x="1765822" y="102155"/>
              </a:lnTo>
              <a:lnTo>
                <a:pt x="1765822"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691B9C-9134-467B-8F3D-A27693CB16A4}">
      <dsp:nvSpPr>
        <dsp:cNvPr id="0" name=""/>
        <dsp:cNvSpPr/>
      </dsp:nvSpPr>
      <dsp:spPr>
        <a:xfrm>
          <a:off x="3431663" y="1062012"/>
          <a:ext cx="588607" cy="204310"/>
        </a:xfrm>
        <a:custGeom>
          <a:avLst/>
          <a:gdLst/>
          <a:ahLst/>
          <a:cxnLst/>
          <a:rect l="0" t="0" r="0" b="0"/>
          <a:pathLst>
            <a:path>
              <a:moveTo>
                <a:pt x="0" y="0"/>
              </a:moveTo>
              <a:lnTo>
                <a:pt x="0" y="102155"/>
              </a:lnTo>
              <a:lnTo>
                <a:pt x="588607" y="102155"/>
              </a:lnTo>
              <a:lnTo>
                <a:pt x="588607"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B353F1-18C4-4369-8803-E33988A2353D}">
      <dsp:nvSpPr>
        <dsp:cNvPr id="0" name=""/>
        <dsp:cNvSpPr/>
      </dsp:nvSpPr>
      <dsp:spPr>
        <a:xfrm>
          <a:off x="2843055" y="1062012"/>
          <a:ext cx="588607" cy="204310"/>
        </a:xfrm>
        <a:custGeom>
          <a:avLst/>
          <a:gdLst/>
          <a:ahLst/>
          <a:cxnLst/>
          <a:rect l="0" t="0" r="0" b="0"/>
          <a:pathLst>
            <a:path>
              <a:moveTo>
                <a:pt x="588607" y="0"/>
              </a:moveTo>
              <a:lnTo>
                <a:pt x="588607" y="102155"/>
              </a:lnTo>
              <a:lnTo>
                <a:pt x="0" y="102155"/>
              </a:lnTo>
              <a:lnTo>
                <a:pt x="0"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EF99BF-1641-4C18-9955-2F5C5F94C424}">
      <dsp:nvSpPr>
        <dsp:cNvPr id="0" name=""/>
        <dsp:cNvSpPr/>
      </dsp:nvSpPr>
      <dsp:spPr>
        <a:xfrm>
          <a:off x="1563685" y="1752775"/>
          <a:ext cx="102155" cy="1829061"/>
        </a:xfrm>
        <a:custGeom>
          <a:avLst/>
          <a:gdLst/>
          <a:ahLst/>
          <a:cxnLst/>
          <a:rect l="0" t="0" r="0" b="0"/>
          <a:pathLst>
            <a:path>
              <a:moveTo>
                <a:pt x="102155" y="0"/>
              </a:moveTo>
              <a:lnTo>
                <a:pt x="102155" y="1829061"/>
              </a:lnTo>
              <a:lnTo>
                <a:pt x="0" y="1829061"/>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2BD592-8837-454A-876E-DC362EE2F424}">
      <dsp:nvSpPr>
        <dsp:cNvPr id="0" name=""/>
        <dsp:cNvSpPr/>
      </dsp:nvSpPr>
      <dsp:spPr>
        <a:xfrm>
          <a:off x="1665840" y="1752775"/>
          <a:ext cx="102155" cy="1138298"/>
        </a:xfrm>
        <a:custGeom>
          <a:avLst/>
          <a:gdLst/>
          <a:ahLst/>
          <a:cxnLst/>
          <a:rect l="0" t="0" r="0" b="0"/>
          <a:pathLst>
            <a:path>
              <a:moveTo>
                <a:pt x="0" y="0"/>
              </a:moveTo>
              <a:lnTo>
                <a:pt x="0" y="1138298"/>
              </a:lnTo>
              <a:lnTo>
                <a:pt x="102155" y="113829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F1F543-16EC-46BC-A8F2-79BA5CA45944}">
      <dsp:nvSpPr>
        <dsp:cNvPr id="0" name=""/>
        <dsp:cNvSpPr/>
      </dsp:nvSpPr>
      <dsp:spPr>
        <a:xfrm>
          <a:off x="1563685" y="1752775"/>
          <a:ext cx="102155" cy="1138298"/>
        </a:xfrm>
        <a:custGeom>
          <a:avLst/>
          <a:gdLst/>
          <a:ahLst/>
          <a:cxnLst/>
          <a:rect l="0" t="0" r="0" b="0"/>
          <a:pathLst>
            <a:path>
              <a:moveTo>
                <a:pt x="102155" y="0"/>
              </a:moveTo>
              <a:lnTo>
                <a:pt x="102155" y="1138298"/>
              </a:lnTo>
              <a:lnTo>
                <a:pt x="0" y="1138298"/>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DDD29C-DC19-4316-9C93-68F21425BD28}">
      <dsp:nvSpPr>
        <dsp:cNvPr id="0" name=""/>
        <dsp:cNvSpPr/>
      </dsp:nvSpPr>
      <dsp:spPr>
        <a:xfrm>
          <a:off x="1665840" y="1752775"/>
          <a:ext cx="102155" cy="447536"/>
        </a:xfrm>
        <a:custGeom>
          <a:avLst/>
          <a:gdLst/>
          <a:ahLst/>
          <a:cxnLst/>
          <a:rect l="0" t="0" r="0" b="0"/>
          <a:pathLst>
            <a:path>
              <a:moveTo>
                <a:pt x="0" y="0"/>
              </a:moveTo>
              <a:lnTo>
                <a:pt x="0" y="447536"/>
              </a:lnTo>
              <a:lnTo>
                <a:pt x="102155" y="44753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4FA0CA-1E7B-4B79-B545-796C7ECCE566}">
      <dsp:nvSpPr>
        <dsp:cNvPr id="0" name=""/>
        <dsp:cNvSpPr/>
      </dsp:nvSpPr>
      <dsp:spPr>
        <a:xfrm>
          <a:off x="1563685" y="1752775"/>
          <a:ext cx="102155" cy="447536"/>
        </a:xfrm>
        <a:custGeom>
          <a:avLst/>
          <a:gdLst/>
          <a:ahLst/>
          <a:cxnLst/>
          <a:rect l="0" t="0" r="0" b="0"/>
          <a:pathLst>
            <a:path>
              <a:moveTo>
                <a:pt x="102155" y="0"/>
              </a:moveTo>
              <a:lnTo>
                <a:pt x="102155" y="447536"/>
              </a:lnTo>
              <a:lnTo>
                <a:pt x="0" y="447536"/>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BAA92-B49C-4A68-BF92-94FD4C7C2349}">
      <dsp:nvSpPr>
        <dsp:cNvPr id="0" name=""/>
        <dsp:cNvSpPr/>
      </dsp:nvSpPr>
      <dsp:spPr>
        <a:xfrm>
          <a:off x="1665840" y="1062012"/>
          <a:ext cx="1765822" cy="204310"/>
        </a:xfrm>
        <a:custGeom>
          <a:avLst/>
          <a:gdLst/>
          <a:ahLst/>
          <a:cxnLst/>
          <a:rect l="0" t="0" r="0" b="0"/>
          <a:pathLst>
            <a:path>
              <a:moveTo>
                <a:pt x="1765822" y="0"/>
              </a:moveTo>
              <a:lnTo>
                <a:pt x="1765822" y="102155"/>
              </a:lnTo>
              <a:lnTo>
                <a:pt x="0" y="102155"/>
              </a:lnTo>
              <a:lnTo>
                <a:pt x="0"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C040A4-B214-4864-B3B1-EE13C33A891E}">
      <dsp:nvSpPr>
        <dsp:cNvPr id="0" name=""/>
        <dsp:cNvSpPr/>
      </dsp:nvSpPr>
      <dsp:spPr>
        <a:xfrm>
          <a:off x="488625" y="1062012"/>
          <a:ext cx="2943037" cy="204310"/>
        </a:xfrm>
        <a:custGeom>
          <a:avLst/>
          <a:gdLst/>
          <a:ahLst/>
          <a:cxnLst/>
          <a:rect l="0" t="0" r="0" b="0"/>
          <a:pathLst>
            <a:path>
              <a:moveTo>
                <a:pt x="2943037" y="0"/>
              </a:moveTo>
              <a:lnTo>
                <a:pt x="2943037" y="102155"/>
              </a:lnTo>
              <a:lnTo>
                <a:pt x="0" y="102155"/>
              </a:lnTo>
              <a:lnTo>
                <a:pt x="0" y="204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72159-DFAB-4007-90CA-7D9B48F8EA1A}">
      <dsp:nvSpPr>
        <dsp:cNvPr id="0" name=""/>
        <dsp:cNvSpPr/>
      </dsp:nvSpPr>
      <dsp:spPr>
        <a:xfrm>
          <a:off x="2945210" y="575560"/>
          <a:ext cx="972904" cy="486452"/>
        </a:xfrm>
        <a:prstGeom prst="rect">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Uniform Monitoring Package</a:t>
          </a:r>
        </a:p>
      </dsp:txBody>
      <dsp:txXfrm>
        <a:off x="2945210" y="575560"/>
        <a:ext cx="972904" cy="486452"/>
      </dsp:txXfrm>
    </dsp:sp>
    <dsp:sp modelId="{DB4DE195-28EE-4236-AC5C-0E00E0748C1C}">
      <dsp:nvSpPr>
        <dsp:cNvPr id="0" name=""/>
        <dsp:cNvSpPr/>
      </dsp:nvSpPr>
      <dsp:spPr>
        <a:xfrm>
          <a:off x="2173"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Financial and Operational Fitness Assessment (FOFA)</a:t>
          </a:r>
        </a:p>
      </dsp:txBody>
      <dsp:txXfrm>
        <a:off x="2173" y="1266322"/>
        <a:ext cx="972904" cy="486452"/>
      </dsp:txXfrm>
    </dsp:sp>
    <dsp:sp modelId="{4EA9F4CD-1610-4CE9-A9EA-28831E6DEB5C}">
      <dsp:nvSpPr>
        <dsp:cNvPr id="0" name=""/>
        <dsp:cNvSpPr/>
      </dsp:nvSpPr>
      <dsp:spPr>
        <a:xfrm>
          <a:off x="1179388"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Program Specific</a:t>
          </a:r>
        </a:p>
      </dsp:txBody>
      <dsp:txXfrm>
        <a:off x="1179388" y="1266322"/>
        <a:ext cx="972904" cy="486452"/>
      </dsp:txXfrm>
    </dsp:sp>
    <dsp:sp modelId="{ED9828B2-747E-4C05-905C-0B62B0633749}">
      <dsp:nvSpPr>
        <dsp:cNvPr id="0" name=""/>
        <dsp:cNvSpPr/>
      </dsp:nvSpPr>
      <dsp:spPr>
        <a:xfrm>
          <a:off x="590780" y="1957085"/>
          <a:ext cx="972904" cy="486452"/>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ASN</a:t>
          </a:r>
        </a:p>
      </dsp:txBody>
      <dsp:txXfrm>
        <a:off x="590780" y="1957085"/>
        <a:ext cx="972904" cy="486452"/>
      </dsp:txXfrm>
    </dsp:sp>
    <dsp:sp modelId="{DFE15E28-05E1-4A8F-8EB0-5CE3D2C39994}">
      <dsp:nvSpPr>
        <dsp:cNvPr id="0" name=""/>
        <dsp:cNvSpPr/>
      </dsp:nvSpPr>
      <dsp:spPr>
        <a:xfrm>
          <a:off x="1767995" y="1957085"/>
          <a:ext cx="972904" cy="486452"/>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VISTA</a:t>
          </a:r>
        </a:p>
      </dsp:txBody>
      <dsp:txXfrm>
        <a:off x="1767995" y="1957085"/>
        <a:ext cx="972904" cy="486452"/>
      </dsp:txXfrm>
    </dsp:sp>
    <dsp:sp modelId="{DB7135C0-68D8-46DA-ABE3-764435C5BE7C}">
      <dsp:nvSpPr>
        <dsp:cNvPr id="0" name=""/>
        <dsp:cNvSpPr/>
      </dsp:nvSpPr>
      <dsp:spPr>
        <a:xfrm>
          <a:off x="590780" y="2647847"/>
          <a:ext cx="972904" cy="486452"/>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AmeriCorps Seniors</a:t>
          </a:r>
        </a:p>
      </dsp:txBody>
      <dsp:txXfrm>
        <a:off x="590780" y="2647847"/>
        <a:ext cx="972904" cy="486452"/>
      </dsp:txXfrm>
    </dsp:sp>
    <dsp:sp modelId="{DAAC9555-A870-4624-8430-1C1C72935A67}">
      <dsp:nvSpPr>
        <dsp:cNvPr id="0" name=""/>
        <dsp:cNvSpPr/>
      </dsp:nvSpPr>
      <dsp:spPr>
        <a:xfrm>
          <a:off x="1767995" y="2647847"/>
          <a:ext cx="972904" cy="486452"/>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Days of Service</a:t>
          </a:r>
        </a:p>
      </dsp:txBody>
      <dsp:txXfrm>
        <a:off x="1767995" y="2647847"/>
        <a:ext cx="972904" cy="486452"/>
      </dsp:txXfrm>
    </dsp:sp>
    <dsp:sp modelId="{B6A71291-A375-4AC8-92D8-C7B0A96125A7}">
      <dsp:nvSpPr>
        <dsp:cNvPr id="0" name=""/>
        <dsp:cNvSpPr/>
      </dsp:nvSpPr>
      <dsp:spPr>
        <a:xfrm>
          <a:off x="590780" y="3338610"/>
          <a:ext cx="972904" cy="486452"/>
        </a:xfrm>
        <a:prstGeom prst="rect">
          <a:avLst/>
        </a:prstGeom>
        <a:gradFill rotWithShape="0">
          <a:gsLst>
            <a:gs pos="0">
              <a:schemeClr val="accent2">
                <a:tint val="99000"/>
                <a:hueOff val="0"/>
                <a:satOff val="0"/>
                <a:lumOff val="0"/>
                <a:alphaOff val="0"/>
                <a:lumMod val="110000"/>
                <a:satMod val="105000"/>
                <a:tint val="67000"/>
              </a:schemeClr>
            </a:gs>
            <a:gs pos="50000">
              <a:schemeClr val="accent2">
                <a:tint val="99000"/>
                <a:hueOff val="0"/>
                <a:satOff val="0"/>
                <a:lumOff val="0"/>
                <a:alphaOff val="0"/>
                <a:lumMod val="105000"/>
                <a:satMod val="103000"/>
                <a:tint val="73000"/>
              </a:schemeClr>
            </a:gs>
            <a:gs pos="100000">
              <a:schemeClr val="accent2">
                <a:tint val="99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Commission Operations</a:t>
          </a:r>
        </a:p>
      </dsp:txBody>
      <dsp:txXfrm>
        <a:off x="590780" y="3338610"/>
        <a:ext cx="972904" cy="486452"/>
      </dsp:txXfrm>
    </dsp:sp>
    <dsp:sp modelId="{FE71594A-E3CA-42F0-82AA-5DBF27E28910}">
      <dsp:nvSpPr>
        <dsp:cNvPr id="0" name=""/>
        <dsp:cNvSpPr/>
      </dsp:nvSpPr>
      <dsp:spPr>
        <a:xfrm>
          <a:off x="2356603"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National Service Criminal History Check (NSCHC)</a:t>
          </a:r>
        </a:p>
      </dsp:txBody>
      <dsp:txXfrm>
        <a:off x="2356603" y="1266322"/>
        <a:ext cx="972904" cy="486452"/>
      </dsp:txXfrm>
    </dsp:sp>
    <dsp:sp modelId="{234A2751-0E3E-44E5-9D79-AB156CA0AC1E}">
      <dsp:nvSpPr>
        <dsp:cNvPr id="0" name=""/>
        <dsp:cNvSpPr/>
      </dsp:nvSpPr>
      <dsp:spPr>
        <a:xfrm>
          <a:off x="3533818"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a:ea typeface="Calibri"/>
              <a:cs typeface="Calibri"/>
            </a:rPr>
            <a:t>Prohibited Activities</a:t>
          </a:r>
        </a:p>
      </dsp:txBody>
      <dsp:txXfrm>
        <a:off x="3533818" y="1266322"/>
        <a:ext cx="972904" cy="486452"/>
      </dsp:txXfrm>
    </dsp:sp>
    <dsp:sp modelId="{1AB79751-72BE-4747-8BE7-6D9E6B05FF88}">
      <dsp:nvSpPr>
        <dsp:cNvPr id="0" name=""/>
        <dsp:cNvSpPr/>
      </dsp:nvSpPr>
      <dsp:spPr>
        <a:xfrm>
          <a:off x="4711033"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New to AmeriCorps (NTA)</a:t>
          </a:r>
        </a:p>
      </dsp:txBody>
      <dsp:txXfrm>
        <a:off x="4711033" y="1266322"/>
        <a:ext cx="972904" cy="486452"/>
      </dsp:txXfrm>
    </dsp:sp>
    <dsp:sp modelId="{CDB4A1C3-25F6-4BA1-9472-59DF64A009EA}">
      <dsp:nvSpPr>
        <dsp:cNvPr id="0" name=""/>
        <dsp:cNvSpPr/>
      </dsp:nvSpPr>
      <dsp:spPr>
        <a:xfrm>
          <a:off x="5888247" y="1266322"/>
          <a:ext cx="972904" cy="486452"/>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 IAA - Expanded Financial Operational Fitness Assessment </a:t>
          </a:r>
        </a:p>
      </dsp:txBody>
      <dsp:txXfrm>
        <a:off x="5888247" y="1266322"/>
        <a:ext cx="972904" cy="486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1/17/2025</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Marsheta</a:t>
            </a:r>
            <a:r>
              <a:rPr lang="en-US"/>
              <a:t>-</a:t>
            </a:r>
          </a:p>
          <a:p>
            <a:r>
              <a:rPr lang="en-US"/>
              <a:t>Hello and welcome to the Office of Monitoring webinar that will provide an overview of the monitoring process. This session is designed for representatives from organizations who have been selected for a monitoring activity. The webinar is being recorded, so please know that you will be able to return to it as a reference in the future. (ask for recording to begin)</a:t>
            </a:r>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Tree>
    <p:extLst>
      <p:ext uri="{BB962C8B-B14F-4D97-AF65-F5344CB8AC3E}">
        <p14:creationId xmlns:p14="http://schemas.microsoft.com/office/powerpoint/2010/main" val="315671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Marsheta</a:t>
            </a:r>
            <a:r>
              <a:rPr lang="en-US">
                <a:ea typeface="Calibri"/>
                <a:cs typeface="Calibri"/>
              </a:rPr>
              <a:t> </a:t>
            </a:r>
          </a:p>
          <a:p>
            <a:r>
              <a:rPr lang="en-US"/>
              <a:t>On-site</a:t>
            </a:r>
            <a:r>
              <a:rPr lang="en-US">
                <a:latin typeface="+mn-lt"/>
              </a:rPr>
              <a:t> reviews are slightly different as the bulk of our monitoring activity takes place at the Prime </a:t>
            </a:r>
            <a:r>
              <a:rPr lang="en-US"/>
              <a:t>Grantee's</a:t>
            </a:r>
            <a:r>
              <a:rPr lang="en-US">
                <a:latin typeface="+mn-lt"/>
              </a:rPr>
              <a:t> office. As such, the general timeline here is centered around the on-site visit itself. </a:t>
            </a:r>
            <a:endParaRPr lang="en-US">
              <a:latin typeface="+mn-lt"/>
              <a:cs typeface="Calibri" panose="020F0502020204030204"/>
            </a:endParaRPr>
          </a:p>
          <a:p>
            <a:endParaRPr lang="en-US">
              <a:latin typeface="+mn-lt"/>
            </a:endParaRPr>
          </a:p>
          <a:p>
            <a:r>
              <a:rPr lang="en-US">
                <a:latin typeface="+mn-lt"/>
              </a:rPr>
              <a:t>The first few steps remain the same – then we get ready </a:t>
            </a:r>
            <a:r>
              <a:rPr lang="en-US"/>
              <a:t>for</a:t>
            </a:r>
            <a:r>
              <a:rPr lang="en-US">
                <a:latin typeface="+mn-lt"/>
              </a:rPr>
              <a:t> the </a:t>
            </a:r>
            <a:r>
              <a:rPr lang="en-US"/>
              <a:t>visit by meeting</a:t>
            </a:r>
            <a:r>
              <a:rPr lang="en-US">
                <a:latin typeface="+mn-lt"/>
              </a:rPr>
              <a:t> to go over the draft agenda - </a:t>
            </a:r>
            <a:endParaRPr lang="en-US">
              <a:latin typeface="+mn-lt"/>
              <a:ea typeface="Calibri"/>
              <a:cs typeface="Calibri"/>
            </a:endParaRPr>
          </a:p>
          <a:p>
            <a:endParaRPr lang="en-US">
              <a:latin typeface="+mn-lt"/>
              <a:cs typeface="Calibri" panose="020F0502020204030204"/>
            </a:endParaRPr>
          </a:p>
          <a:p>
            <a:r>
              <a:rPr lang="en-US" sz="1800" b="0" i="0" u="none" strike="noStrike" baseline="0">
                <a:solidFill>
                  <a:srgbClr val="000000"/>
                </a:solidFill>
                <a:latin typeface="+mn-lt"/>
              </a:rPr>
              <a:t>You will receive a draft agenda for your review and interviewee selections.</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r>
              <a:rPr lang="en-US" sz="1800" b="0" i="0" u="none" strike="noStrike" baseline="0">
                <a:solidFill>
                  <a:srgbClr val="000000"/>
                </a:solidFill>
                <a:latin typeface="+mn-lt"/>
              </a:rPr>
              <a:t>• For NSCHC assignments, you will receive a separate letter with instructions and the </a:t>
            </a:r>
            <a:r>
              <a:rPr lang="en-US" sz="1800" b="1" i="0" u="none" strike="noStrike" baseline="0">
                <a:solidFill>
                  <a:srgbClr val="000000"/>
                </a:solidFill>
                <a:latin typeface="+mn-lt"/>
              </a:rPr>
              <a:t>timelines may vary</a:t>
            </a:r>
            <a:r>
              <a:rPr lang="en-US" sz="1800" b="0" i="0" u="none" strike="noStrike" baseline="0">
                <a:solidFill>
                  <a:srgbClr val="000000"/>
                </a:solidFill>
                <a:latin typeface="+mn-lt"/>
              </a:rPr>
              <a:t>. Due to the sensitive nature of these items, we use </a:t>
            </a:r>
            <a:r>
              <a:rPr lang="en-US" sz="1800">
                <a:solidFill>
                  <a:srgbClr val="000000"/>
                </a:solidFill>
                <a:latin typeface="+mn-lt"/>
              </a:rPr>
              <a:t>Secure</a:t>
            </a:r>
            <a:r>
              <a:rPr lang="en-US" sz="1800" b="0" i="0" u="none" strike="noStrike" baseline="0">
                <a:solidFill>
                  <a:srgbClr val="000000"/>
                </a:solidFill>
                <a:latin typeface="+mn-lt"/>
              </a:rPr>
              <a:t> Folders to receive NSCHC documentation.</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endParaRPr lang="en-US" sz="1800" b="0" i="0" u="none" strike="noStrike" baseline="0">
              <a:solidFill>
                <a:srgbClr val="000000"/>
              </a:solidFill>
              <a:latin typeface="+mn-lt"/>
            </a:endParaRPr>
          </a:p>
          <a:p>
            <a:r>
              <a:rPr lang="en-US" sz="1800" b="0" i="0" u="none" strike="noStrike" baseline="0">
                <a:solidFill>
                  <a:srgbClr val="DE0104"/>
                </a:solidFill>
                <a:latin typeface="+mn-lt"/>
              </a:rPr>
              <a:t>On-Site Monitoring Activity</a:t>
            </a:r>
            <a:endParaRPr lang="en-US" sz="1800" b="0" i="0" u="none" strike="noStrike" baseline="0">
              <a:solidFill>
                <a:srgbClr val="000000"/>
              </a:solidFill>
              <a:latin typeface="+mn-lt"/>
            </a:endParaRPr>
          </a:p>
          <a:p>
            <a:r>
              <a:rPr lang="en-US" sz="1800" b="0" i="0" u="none" strike="noStrike" baseline="0">
                <a:solidFill>
                  <a:srgbClr val="000000"/>
                </a:solidFill>
                <a:latin typeface="+mn-lt"/>
              </a:rPr>
              <a:t>An on-site visit usually spans over </a:t>
            </a:r>
            <a:r>
              <a:rPr lang="en-US" sz="1800" b="1" i="0" u="none" strike="noStrike" baseline="0">
                <a:solidFill>
                  <a:srgbClr val="000000"/>
                </a:solidFill>
                <a:latin typeface="+mn-lt"/>
              </a:rPr>
              <a:t>2-3 </a:t>
            </a:r>
            <a:r>
              <a:rPr lang="en-US" sz="1800" b="1">
                <a:solidFill>
                  <a:srgbClr val="000000"/>
                </a:solidFill>
              </a:rPr>
              <a:t>business</a:t>
            </a:r>
            <a:r>
              <a:rPr lang="en-US" sz="1800" b="1" i="0" u="none" strike="noStrike" baseline="0">
                <a:solidFill>
                  <a:srgbClr val="000000"/>
                </a:solidFill>
                <a:latin typeface="+mn-lt"/>
              </a:rPr>
              <a:t> days, </a:t>
            </a:r>
            <a:r>
              <a:rPr lang="en-US" sz="1800">
                <a:solidFill>
                  <a:srgbClr val="000000"/>
                </a:solidFill>
              </a:rPr>
              <a:t>though</a:t>
            </a:r>
            <a:r>
              <a:rPr lang="en-US" sz="1800" b="1">
                <a:solidFill>
                  <a:srgbClr val="000000"/>
                </a:solidFill>
              </a:rPr>
              <a:t> </a:t>
            </a:r>
            <a:r>
              <a:rPr lang="en-US" sz="1800">
                <a:solidFill>
                  <a:srgbClr val="000000"/>
                </a:solidFill>
              </a:rPr>
              <a:t>timelines</a:t>
            </a:r>
            <a:r>
              <a:rPr lang="en-US" sz="1800" b="0" i="0" u="none" strike="noStrike" baseline="0">
                <a:solidFill>
                  <a:srgbClr val="000000"/>
                </a:solidFill>
                <a:latin typeface="+mn-lt"/>
              </a:rPr>
              <a:t> may be adjusted as needed. The following will be completed </a:t>
            </a:r>
            <a:r>
              <a:rPr lang="en-US" sz="1800">
                <a:solidFill>
                  <a:srgbClr val="000000"/>
                </a:solidFill>
              </a:rPr>
              <a:t>and applies to</a:t>
            </a:r>
            <a:r>
              <a:rPr lang="en-US" sz="1800" b="0" i="0" u="none" strike="noStrike" baseline="0">
                <a:solidFill>
                  <a:srgbClr val="000000"/>
                </a:solidFill>
                <a:latin typeface="+mn-lt"/>
              </a:rPr>
              <a:t> specific monitoring activity assignments:</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pPr marL="285750" indent="-285750">
              <a:buFont typeface="Arial" panose="020B0604020202020204" pitchFamily="34" charset="0"/>
              <a:buChar char="•"/>
            </a:pPr>
            <a:r>
              <a:rPr lang="en-US" sz="1800" b="0" i="0" u="none" strike="noStrike" baseline="0">
                <a:solidFill>
                  <a:srgbClr val="000000"/>
                </a:solidFill>
                <a:latin typeface="+mn-lt"/>
              </a:rPr>
              <a:t>Interviews will be conducted on-site with members/volunteers, site supervisors, financial staff, and the project director.</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pPr marL="285750" indent="-285750">
              <a:buFont typeface="Arial" panose="020B0604020202020204" pitchFamily="34" charset="0"/>
              <a:buChar char="•"/>
            </a:pPr>
            <a:r>
              <a:rPr lang="en-US" sz="1800" b="0" i="0" u="none" strike="noStrike" baseline="0">
                <a:solidFill>
                  <a:srgbClr val="000000"/>
                </a:solidFill>
                <a:latin typeface="+mn-lt"/>
              </a:rPr>
              <a:t>Volunteer/member files, possibly including NSCHC records, and financial documentation will be reviewed.</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pPr marL="285750" indent="-285750">
              <a:buFont typeface="Arial" panose="020B0604020202020204" pitchFamily="34" charset="0"/>
              <a:buChar char="•"/>
            </a:pPr>
            <a:r>
              <a:rPr lang="en-US" sz="1800" b="0" i="0" u="none" strike="noStrike" baseline="0">
                <a:solidFill>
                  <a:srgbClr val="000000"/>
                </a:solidFill>
                <a:latin typeface="+mn-lt"/>
              </a:rPr>
              <a:t>Cost testing will be performed.</a:t>
            </a:r>
            <a:r>
              <a:rPr lang="en-US" sz="1800">
                <a:solidFill>
                  <a:srgbClr val="000000"/>
                </a:solidFill>
                <a:latin typeface="+mn-lt"/>
              </a:rPr>
              <a:t> </a:t>
            </a:r>
            <a:endParaRPr lang="en-US" sz="1800" b="0" i="0" u="none" strike="noStrike" baseline="0">
              <a:solidFill>
                <a:srgbClr val="000000"/>
              </a:solidFill>
              <a:latin typeface="+mn-lt"/>
              <a:ea typeface="Calibri"/>
              <a:cs typeface="Calibri"/>
            </a:endParaRPr>
          </a:p>
          <a:p>
            <a:pPr marL="285750" indent="-285750">
              <a:buFontTx/>
              <a:buChar char="-"/>
            </a:pPr>
            <a:endParaRPr lang="en-US" sz="1800" b="0" i="0" u="none" strike="noStrike" baseline="0">
              <a:solidFill>
                <a:srgbClr val="000000"/>
              </a:solidFill>
              <a:latin typeface="+mn-lt"/>
            </a:endParaRPr>
          </a:p>
          <a:p>
            <a:pPr marL="285750" indent="-285750">
              <a:buFontTx/>
              <a:buChar char="-"/>
            </a:pPr>
            <a:endParaRPr lang="en-US" sz="1800" b="0" i="0" u="none" strike="noStrike" baseline="0">
              <a:solidFill>
                <a:srgbClr val="000000"/>
              </a:solidFill>
              <a:latin typeface="+mn-lt"/>
            </a:endParaRPr>
          </a:p>
          <a:p>
            <a:pPr marL="0" indent="0">
              <a:buFontTx/>
              <a:buNone/>
            </a:pPr>
            <a:r>
              <a:rPr lang="en-US" sz="1800" b="0" i="0" u="none" strike="noStrike" baseline="0">
                <a:solidFill>
                  <a:srgbClr val="000000"/>
                </a:solidFill>
                <a:latin typeface="+mn-lt"/>
              </a:rPr>
              <a:t>Post-Visit</a:t>
            </a:r>
            <a:endParaRPr lang="en-US" sz="1800" b="0" i="0" u="none" strike="noStrike" baseline="0">
              <a:solidFill>
                <a:srgbClr val="000000"/>
              </a:solidFill>
              <a:latin typeface="+mn-lt"/>
              <a:ea typeface="Calibri"/>
              <a:cs typeface="Calibri"/>
            </a:endParaRPr>
          </a:p>
          <a:p>
            <a:pPr marL="285750" indent="-285750">
              <a:buFont typeface="Arial" panose="020B0604020202020204" pitchFamily="34" charset="0"/>
              <a:buChar char="•"/>
            </a:pPr>
            <a:r>
              <a:rPr lang="en-US" sz="1800" b="0" i="0" u="none" strike="noStrike" baseline="0">
                <a:solidFill>
                  <a:srgbClr val="000000"/>
                </a:solidFill>
                <a:latin typeface="+mn-lt"/>
              </a:rPr>
              <a:t>After the on-site visit, the MO will return to their home office to complete any remaining reviews and compliance determinations and finalize the monitoring report. Once finalized, the report will be shared with the grantee and the ORO Portfolio and Senior Portfolio Manager.</a:t>
            </a:r>
            <a:r>
              <a:rPr lang="en-US" sz="1800">
                <a:solidFill>
                  <a:srgbClr val="000000"/>
                </a:solidFill>
                <a:latin typeface="+mn-lt"/>
              </a:rPr>
              <a:t> </a:t>
            </a:r>
            <a:endParaRPr lang="en-US" sz="1800">
              <a:solidFill>
                <a:srgbClr val="000000"/>
              </a:solidFill>
              <a:latin typeface="+mn-lt"/>
              <a:ea typeface="Calibri"/>
              <a:cs typeface="Calibri"/>
            </a:endParaRPr>
          </a:p>
          <a:p>
            <a:pPr marL="285750" indent="-285750">
              <a:buFont typeface="Arial" panose="020B0604020202020204" pitchFamily="34" charset="0"/>
              <a:buChar char="•"/>
            </a:pPr>
            <a:r>
              <a:rPr lang="en-US" sz="1800">
                <a:solidFill>
                  <a:srgbClr val="000000"/>
                </a:solidFill>
                <a:latin typeface="+mn-lt"/>
              </a:rPr>
              <a:t>If a </a:t>
            </a:r>
            <a:r>
              <a:rPr lang="en-US" sz="1800">
                <a:solidFill>
                  <a:srgbClr val="000000"/>
                </a:solidFill>
              </a:rPr>
              <a:t>Corrective Action Plan</a:t>
            </a:r>
            <a:r>
              <a:rPr lang="en-US" sz="1800">
                <a:solidFill>
                  <a:srgbClr val="000000"/>
                </a:solidFill>
                <a:latin typeface="+mn-lt"/>
              </a:rPr>
              <a:t> is required, grantees will  get started on the development of </a:t>
            </a:r>
            <a:r>
              <a:rPr lang="en-US" sz="1800">
                <a:solidFill>
                  <a:srgbClr val="000000"/>
                </a:solidFill>
              </a:rPr>
              <a:t>the CAP</a:t>
            </a:r>
            <a:r>
              <a:rPr lang="en-US" sz="1800">
                <a:solidFill>
                  <a:srgbClr val="000000"/>
                </a:solidFill>
                <a:latin typeface="+mn-lt"/>
              </a:rPr>
              <a:t> in months 4-6 of the monitoring process. If a CAP is not required, </a:t>
            </a:r>
            <a:r>
              <a:rPr lang="en-US" sz="1800">
                <a:solidFill>
                  <a:srgbClr val="000000"/>
                </a:solidFill>
              </a:rPr>
              <a:t>grantees</a:t>
            </a:r>
            <a:r>
              <a:rPr lang="en-US" sz="1800">
                <a:solidFill>
                  <a:srgbClr val="000000"/>
                </a:solidFill>
                <a:latin typeface="+mn-lt"/>
              </a:rPr>
              <a:t> will receive </a:t>
            </a:r>
            <a:r>
              <a:rPr lang="en-US" sz="1800">
                <a:solidFill>
                  <a:srgbClr val="000000"/>
                </a:solidFill>
              </a:rPr>
              <a:t>their</a:t>
            </a:r>
            <a:r>
              <a:rPr lang="en-US" sz="1800">
                <a:solidFill>
                  <a:srgbClr val="000000"/>
                </a:solidFill>
                <a:latin typeface="+mn-lt"/>
              </a:rPr>
              <a:t> monitoring report results with no findings.</a:t>
            </a:r>
            <a:endParaRPr lang="en-US" sz="1800">
              <a:solidFill>
                <a:srgbClr val="000000"/>
              </a:solidFill>
              <a:latin typeface="+mn-lt"/>
              <a:ea typeface="Calibri"/>
              <a:cs typeface="Calibri"/>
            </a:endParaRPr>
          </a:p>
          <a:p>
            <a:pPr marL="285750" indent="-285750">
              <a:buFont typeface="Arial" panose="020B0604020202020204" pitchFamily="34" charset="0"/>
              <a:buChar char="•"/>
            </a:pPr>
            <a:r>
              <a:rPr lang="en-US">
                <a:solidFill>
                  <a:srgbClr val="000000"/>
                </a:solidFill>
              </a:rPr>
              <a:t>Please note that if the monitoring review report has findings that take time to implement and resolve, the grantee will remain in a status that is approved-in progress, and not yet closed, until the corrective measures are implemented and complete.  </a:t>
            </a:r>
          </a:p>
          <a:p>
            <a:r>
              <a:rPr lang="en-US" sz="1800">
                <a:solidFill>
                  <a:srgbClr val="000000"/>
                </a:solidFill>
                <a:latin typeface="+mn-lt"/>
              </a:rPr>
              <a:t> </a:t>
            </a:r>
            <a:endParaRPr lang="en-US" sz="1800">
              <a:solidFill>
                <a:srgbClr val="000000"/>
              </a:solidFill>
              <a:latin typeface="+mn-lt"/>
              <a:ea typeface="Calibri"/>
              <a:cs typeface="Calibri"/>
            </a:endParaRPr>
          </a:p>
          <a:p>
            <a:pPr marL="0" indent="0">
              <a:buFontTx/>
              <a:buNone/>
            </a:pPr>
            <a:endParaRPr lang="en-US" sz="1800" b="0" i="0" u="none" strike="noStrike" baseline="0">
              <a:solidFill>
                <a:srgbClr val="000000"/>
              </a:solidFill>
              <a:latin typeface="+mn-lt"/>
            </a:endParaRPr>
          </a:p>
          <a:p>
            <a:r>
              <a:rPr lang="en-US">
                <a:ea typeface="Calibri"/>
                <a:cs typeface="Calibri"/>
              </a:rPr>
              <a:t>I'll</a:t>
            </a:r>
            <a:r>
              <a:rPr lang="en-US">
                <a:latin typeface="+mn-lt"/>
                <a:ea typeface="Calibri"/>
                <a:cs typeface="Calibri"/>
              </a:rPr>
              <a:t> turn it over to Cathy, thank you!</a:t>
            </a:r>
            <a:endParaRPr lang="en-US">
              <a:latin typeface="+mn-lt"/>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10</a:t>
            </a:fld>
            <a:endParaRPr lang="en-US"/>
          </a:p>
        </p:txBody>
      </p:sp>
    </p:spTree>
    <p:extLst>
      <p:ext uri="{BB962C8B-B14F-4D97-AF65-F5344CB8AC3E}">
        <p14:creationId xmlns:p14="http://schemas.microsoft.com/office/powerpoint/2010/main" val="64681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Cathy-</a:t>
            </a:r>
            <a:endParaRPr lang="en-US"/>
          </a:p>
          <a:p>
            <a:endParaRPr lang="en-US"/>
          </a:p>
          <a:p>
            <a:r>
              <a:rPr lang="en-US"/>
              <a:t>The next step in the process involves a kick-off notification.  You will receive the kick-off notification at some point over the next month or so.  This notification will come from the Office of Monitoring and will be directed to the Authorized Representative listed on your grant.  The project director listed will also be copied along with your assigned Monitoring Officer, Portfolio and Senior Portfolio Managers.  Finally, the ASN office will also be included for awareness if appropriate.  </a:t>
            </a:r>
            <a:endParaRPr lang="en-US">
              <a:ea typeface="Calibri" panose="020F0502020204030204"/>
              <a:cs typeface="Calibri" panose="020F0502020204030204"/>
            </a:endParaRPr>
          </a:p>
          <a:p>
            <a:endParaRPr lang="en-US"/>
          </a:p>
          <a:p>
            <a:r>
              <a:rPr lang="en-US"/>
              <a:t>The email will include a formal AmeriCorps letter that –</a:t>
            </a:r>
            <a:endParaRPr lang="en-US">
              <a:cs typeface="Calibri"/>
            </a:endParaRPr>
          </a:p>
          <a:p>
            <a:r>
              <a:rPr lang="en-US"/>
              <a:t>*  Summarizes the monitoring activity assigned to your agency and the date range for the monitoring assessment </a:t>
            </a:r>
            <a:endParaRPr lang="en-US">
              <a:ea typeface="Calibri"/>
              <a:cs typeface="Calibri"/>
            </a:endParaRPr>
          </a:p>
          <a:p>
            <a:r>
              <a:rPr lang="en-US"/>
              <a:t>*  Introduction to your Monitoring Officer</a:t>
            </a:r>
            <a:endParaRPr lang="en-US">
              <a:ea typeface="Calibri"/>
              <a:cs typeface="Calibri"/>
            </a:endParaRPr>
          </a:p>
          <a:p>
            <a:endParaRPr lang="en-US"/>
          </a:p>
          <a:p>
            <a:r>
              <a:rPr lang="en-US"/>
              <a:t>In addition to the formal notification of monitoring, instructions for accessing your Secure Folder will also be included.   </a:t>
            </a:r>
            <a:r>
              <a:rPr lang="en-US" b="1"/>
              <a:t>Please note that</a:t>
            </a:r>
            <a:r>
              <a:rPr lang="en-US" b="0"/>
              <a:t> the kick-off notification for recipients selected for on-site monitoring will be slightly different.</a:t>
            </a:r>
            <a:r>
              <a:rPr lang="en-US"/>
              <a:t> </a:t>
            </a:r>
            <a:r>
              <a:rPr lang="en-US" b="0"/>
              <a:t> The differences include a request to confirm your physical address and the option to select on-site visit dates</a:t>
            </a:r>
            <a:r>
              <a:rPr lang="en-US"/>
              <a:t>.</a:t>
            </a:r>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11</a:t>
            </a:fld>
            <a:endParaRPr lang="en-US"/>
          </a:p>
        </p:txBody>
      </p:sp>
    </p:spTree>
    <p:extLst>
      <p:ext uri="{BB962C8B-B14F-4D97-AF65-F5344CB8AC3E}">
        <p14:creationId xmlns:p14="http://schemas.microsoft.com/office/powerpoint/2010/main" val="2479497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Cathy</a:t>
            </a:r>
            <a:endParaRPr lang="en-US"/>
          </a:p>
          <a:p>
            <a:r>
              <a:rPr lang="en-US"/>
              <a:t>Secure Folders are used to communicate to grantees detailed information about their assigned monitoring activity such as documents to submit, </a:t>
            </a:r>
            <a:r>
              <a:rPr lang="en-US" sz="1800">
                <a:effectLst/>
                <a:latin typeface="Calibri"/>
                <a:ea typeface="Calibri"/>
                <a:cs typeface="Calibri"/>
              </a:rPr>
              <a:t>monitoring results, and CAP information.</a:t>
            </a:r>
            <a:r>
              <a:rPr lang="en-US" sz="1800">
                <a:latin typeface="Calibri"/>
                <a:ea typeface="Calibri"/>
                <a:cs typeface="Calibri"/>
              </a:rPr>
              <a:t> </a:t>
            </a:r>
            <a:r>
              <a:rPr lang="en-US" sz="1800">
                <a:effectLst/>
                <a:latin typeface="Calibri"/>
                <a:ea typeface="Calibri"/>
                <a:cs typeface="Calibri"/>
              </a:rPr>
              <a:t> This system has been thoroughly vetted by our internal Information Technology colleagues and has been deemed safe to transmit Personally Identifiable Information.</a:t>
            </a:r>
            <a:r>
              <a:rPr lang="en-US" sz="1800">
                <a:latin typeface="Calibri"/>
                <a:ea typeface="Calibri"/>
                <a:cs typeface="Calibri"/>
              </a:rPr>
              <a:t> </a:t>
            </a:r>
            <a:r>
              <a:rPr lang="en-US" sz="1800">
                <a:effectLst/>
                <a:latin typeface="Calibri"/>
                <a:ea typeface="Calibri"/>
                <a:cs typeface="Calibri"/>
              </a:rPr>
              <a:t> </a:t>
            </a:r>
            <a:r>
              <a:rPr lang="en-US" sz="1800" b="1">
                <a:effectLst/>
                <a:latin typeface="Calibri"/>
                <a:ea typeface="Calibri"/>
                <a:cs typeface="Calibri"/>
              </a:rPr>
              <a:t>Please use</a:t>
            </a:r>
            <a:r>
              <a:rPr lang="en-US" sz="1800" b="1">
                <a:latin typeface="Calibri"/>
                <a:ea typeface="Calibri"/>
                <a:cs typeface="Calibri"/>
              </a:rPr>
              <a:t> the secure</a:t>
            </a:r>
            <a:r>
              <a:rPr lang="en-US" sz="1800" b="1">
                <a:effectLst/>
                <a:latin typeface="Calibri"/>
                <a:ea typeface="Calibri"/>
                <a:cs typeface="Calibri"/>
              </a:rPr>
              <a:t> </a:t>
            </a:r>
            <a:r>
              <a:rPr lang="en-US" sz="1800" b="1">
                <a:latin typeface="Calibri"/>
                <a:ea typeface="Calibri"/>
                <a:cs typeface="Calibri"/>
              </a:rPr>
              <a:t>folder</a:t>
            </a:r>
            <a:r>
              <a:rPr lang="en-US" sz="1800" b="1">
                <a:effectLst/>
                <a:latin typeface="Calibri"/>
                <a:ea typeface="Calibri"/>
                <a:cs typeface="Calibri"/>
              </a:rPr>
              <a:t>, rather than an email, to submit documents to your monitoring officer.</a:t>
            </a:r>
            <a:r>
              <a:rPr lang="en-US" sz="1800" b="1">
                <a:latin typeface="Calibri"/>
                <a:ea typeface="Calibri"/>
                <a:cs typeface="Calibri"/>
              </a:rPr>
              <a:t> </a:t>
            </a:r>
            <a:r>
              <a:rPr lang="en-US" sz="1800" b="1">
                <a:effectLst/>
                <a:latin typeface="Calibri"/>
                <a:ea typeface="Calibri"/>
                <a:cs typeface="Calibri"/>
              </a:rPr>
              <a:t> </a:t>
            </a:r>
            <a:r>
              <a:rPr lang="en-US" sz="1800" b="0">
                <a:effectLst/>
                <a:latin typeface="Calibri"/>
                <a:ea typeface="Calibri"/>
                <a:cs typeface="Calibri"/>
              </a:rPr>
              <a:t>This will help safeguard any sensitive material (e.g. scans of driver’s licenses for assigned NSCHC activities).</a:t>
            </a:r>
            <a:r>
              <a:rPr lang="en-US" sz="1800">
                <a:latin typeface="Calibri"/>
                <a:ea typeface="Calibri"/>
                <a:cs typeface="Calibri"/>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12</a:t>
            </a:fld>
            <a:endParaRPr lang="en-US"/>
          </a:p>
        </p:txBody>
      </p:sp>
    </p:spTree>
    <p:extLst>
      <p:ext uri="{BB962C8B-B14F-4D97-AF65-F5344CB8AC3E}">
        <p14:creationId xmlns:p14="http://schemas.microsoft.com/office/powerpoint/2010/main" val="151222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a:p>
            <a:r>
              <a:rPr lang="en-US"/>
              <a:t>(Discuss Bullets) If grantees want to grant access to additional persons or different email accounts to the their Secure Folder, they must reach out to their MO to make the request.</a:t>
            </a:r>
          </a:p>
        </p:txBody>
      </p:sp>
      <p:sp>
        <p:nvSpPr>
          <p:cNvPr id="4" name="Slide Number Placeholder 3"/>
          <p:cNvSpPr>
            <a:spLocks noGrp="1"/>
          </p:cNvSpPr>
          <p:nvPr>
            <p:ph type="sldNum" sz="quarter" idx="5"/>
          </p:nvPr>
        </p:nvSpPr>
        <p:spPr/>
        <p:txBody>
          <a:bodyPr/>
          <a:lstStyle/>
          <a:p>
            <a:fld id="{EDD49445-AB42-5F40-8FC0-3094745C6D48}" type="slidenum">
              <a:rPr lang="en-US" smtClean="0"/>
              <a:t>13</a:t>
            </a:fld>
            <a:endParaRPr lang="en-US"/>
          </a:p>
        </p:txBody>
      </p:sp>
    </p:spTree>
    <p:extLst>
      <p:ext uri="{BB962C8B-B14F-4D97-AF65-F5344CB8AC3E}">
        <p14:creationId xmlns:p14="http://schemas.microsoft.com/office/powerpoint/2010/main" val="691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latin typeface="Century Gothic"/>
              </a:rPr>
              <a:t>Cathy</a:t>
            </a:r>
            <a:endParaRPr lang="en-US"/>
          </a:p>
          <a:p>
            <a:pPr>
              <a:defRPr/>
            </a:pPr>
            <a:r>
              <a:rPr lang="en-US" sz="1800">
                <a:latin typeface="Century Gothic"/>
              </a:rPr>
              <a:t>The monitoring officers will us the secure folders to : read slides</a:t>
            </a:r>
            <a:endParaRPr lang="en-US"/>
          </a:p>
          <a:p>
            <a:pPr>
              <a:defRPr/>
            </a:pPr>
            <a:endParaRPr lang="en-US" sz="1800">
              <a:latin typeface="Century Gothic"/>
              <a:ea typeface="Century Gothic" panose="020B050202020202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EDD49445-AB42-5F40-8FC0-3094745C6D48}" type="slidenum">
              <a:rPr lang="en-US" smtClean="0"/>
              <a:t>14</a:t>
            </a:fld>
            <a:endParaRPr lang="en-US"/>
          </a:p>
        </p:txBody>
      </p:sp>
    </p:spTree>
    <p:extLst>
      <p:ext uri="{BB962C8B-B14F-4D97-AF65-F5344CB8AC3E}">
        <p14:creationId xmlns:p14="http://schemas.microsoft.com/office/powerpoint/2010/main" val="390127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entury Gothic" panose="020B0502020202020204" pitchFamily="34" charset="0"/>
              </a:rPr>
              <a:t>Cathy</a:t>
            </a:r>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entury Gothic" panose="020B0502020202020204" pitchFamily="34" charset="0"/>
              </a:rPr>
              <a:t>The role of the grantee will be to: </a:t>
            </a:r>
            <a:r>
              <a:rPr lang="en-US" sz="1800" b="1" i="0" u="none" strike="noStrike">
                <a:solidFill>
                  <a:srgbClr val="000000"/>
                </a:solidFill>
                <a:effectLst/>
                <a:latin typeface="Century Gothic" panose="020B0502020202020204" pitchFamily="34" charset="0"/>
              </a:rPr>
              <a:t>read slide. A Secure folder user guide with step by step instructions will be attached to the monitoring assignment kick-off notification. </a:t>
            </a:r>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entury Gothic" panose="020B0502020202020204" pitchFamily="34" charset="0"/>
              </a:rPr>
              <a:t>It is very important for grantees to review this document and all communication from the monitoring officer to ensure an understanding of the next steps, and the supporting documentation required. Some monitoring activities require the completion and return of forms within a defined period of time which the MO will provide in communication to the grantee. </a:t>
            </a:r>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entury Gothic" panose="020B0502020202020204" pitchFamily="34" charset="0"/>
              </a:rPr>
              <a:t> The secure folder user guide coupled with the information provided by the assigned monitoring officer will support a smooth monitoring process and timely submission of documents. </a:t>
            </a:r>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entury Gothic" panose="020B0502020202020204" pitchFamily="34" charset="0"/>
              </a:rPr>
              <a:t>If specific forms are required, blank copies of those forms will be uploaded to the grantee's secure folder for access and resubmission of completed forms.  Once all supporting documents are received, the MOs will use a separate Excel based tool to communicate the monitoring results or ask for clarification, if needed. The results will be communicated via an email and a copy of that tool will be uploaded to the grantee's folder.  </a:t>
            </a:r>
            <a:r>
              <a:rPr lang="en-US" sz="1800" b="0" i="0">
                <a:solidFill>
                  <a:srgbClr val="444444"/>
                </a:solidFill>
                <a:effectLst/>
                <a:latin typeface="Century Gothic" panose="020B0502020202020204" pitchFamily="34" charset="0"/>
              </a:rPr>
              <a:t>​</a:t>
            </a:r>
            <a:endParaRPr lang="en-US" sz="2800"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EDD49445-AB42-5F40-8FC0-3094745C6D48}" type="slidenum">
              <a:rPr lang="en-US" smtClean="0"/>
              <a:t>15</a:t>
            </a:fld>
            <a:endParaRPr lang="en-US"/>
          </a:p>
        </p:txBody>
      </p:sp>
    </p:spTree>
    <p:extLst>
      <p:ext uri="{BB962C8B-B14F-4D97-AF65-F5344CB8AC3E}">
        <p14:creationId xmlns:p14="http://schemas.microsoft.com/office/powerpoint/2010/main" val="317424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a:p>
            <a:r>
              <a:rPr lang="en-US"/>
              <a:t>Here is a snippet taken from the </a:t>
            </a:r>
            <a:r>
              <a:rPr lang="en-US" i="1"/>
              <a:t>Grantee Document and Supplement Request List</a:t>
            </a:r>
            <a:r>
              <a:rPr lang="en-US" i="0"/>
              <a:t> that Monitoring Officers will use to communicate</a:t>
            </a:r>
            <a:r>
              <a:rPr lang="en-US"/>
              <a:t>: </a:t>
            </a:r>
            <a:endParaRPr lang="en-US">
              <a:ea typeface="Calibri"/>
              <a:cs typeface="Calibri"/>
            </a:endParaRPr>
          </a:p>
          <a:p>
            <a:pPr marL="171450" indent="-171450">
              <a:buFont typeface="Arial" panose="020B0604020202020204" pitchFamily="34" charset="0"/>
              <a:buChar char="•"/>
            </a:pPr>
            <a:r>
              <a:rPr lang="en-US" i="0"/>
              <a:t>What documents are </a:t>
            </a:r>
            <a:r>
              <a:rPr lang="en-US"/>
              <a:t>being </a:t>
            </a:r>
            <a:r>
              <a:rPr lang="en-US" i="0"/>
              <a:t>requested </a:t>
            </a:r>
            <a:r>
              <a:rPr lang="en-US" i="1"/>
              <a:t>(Initial Document Request </a:t>
            </a:r>
            <a:r>
              <a:rPr lang="en-US" i="0"/>
              <a:t>column)</a:t>
            </a:r>
            <a:r>
              <a:rPr lang="en-US" i="1"/>
              <a:t>;</a:t>
            </a:r>
            <a:endParaRPr lang="en-US" i="1">
              <a:cs typeface="Calibri"/>
            </a:endParaRPr>
          </a:p>
          <a:p>
            <a:pPr marL="171450" indent="-171450">
              <a:buFont typeface="Arial" panose="020B0604020202020204" pitchFamily="34" charset="0"/>
              <a:buChar char="•"/>
            </a:pPr>
            <a:r>
              <a:rPr lang="en-US" i="1"/>
              <a:t>A Description of the document.</a:t>
            </a:r>
            <a:endParaRPr lang="en-US" i="0"/>
          </a:p>
          <a:p>
            <a:pPr marL="171450" indent="-171450">
              <a:buFont typeface="Arial" panose="020B0604020202020204" pitchFamily="34" charset="0"/>
              <a:buChar char="•"/>
            </a:pPr>
            <a:r>
              <a:rPr lang="en-US" i="0"/>
              <a:t>Whether a </a:t>
            </a:r>
            <a:r>
              <a:rPr lang="en-US"/>
              <a:t>document has a specific</a:t>
            </a:r>
            <a:r>
              <a:rPr lang="en-US" i="0"/>
              <a:t> template</a:t>
            </a:r>
            <a:r>
              <a:rPr lang="en-US"/>
              <a:t> from OM</a:t>
            </a:r>
            <a:r>
              <a:rPr lang="en-US" i="0"/>
              <a:t> (</a:t>
            </a:r>
            <a:r>
              <a:rPr lang="en-US" i="1"/>
              <a:t>Document Template? </a:t>
            </a:r>
            <a:r>
              <a:rPr lang="en-US" i="0"/>
              <a:t>Column) and where to access that template (</a:t>
            </a:r>
            <a:r>
              <a:rPr lang="en-US" i="1"/>
              <a:t>Required Attached documents/templates); </a:t>
            </a:r>
            <a:r>
              <a:rPr lang="en-US" i="0"/>
              <a:t>and,</a:t>
            </a:r>
            <a:endParaRPr lang="en-US" i="0">
              <a:cs typeface="Calibri"/>
            </a:endParaRPr>
          </a:p>
          <a:p>
            <a:pPr marL="171450" indent="-171450">
              <a:buFont typeface="Arial" panose="020B0604020202020204" pitchFamily="34" charset="0"/>
              <a:buChar char="•"/>
            </a:pPr>
            <a:r>
              <a:rPr lang="en-US">
                <a:ea typeface="Calibri"/>
                <a:cs typeface="Calibri"/>
              </a:rPr>
              <a:t>Whether the document has been submitted, and</a:t>
            </a:r>
            <a:endParaRPr lang="en-US" i="0">
              <a:ea typeface="Calibri"/>
              <a:cs typeface="Calibri"/>
            </a:endParaRPr>
          </a:p>
          <a:p>
            <a:pPr marL="171450" indent="-171450">
              <a:buFont typeface="Arial" panose="020B0604020202020204" pitchFamily="34" charset="0"/>
              <a:buChar char="•"/>
            </a:pPr>
            <a:r>
              <a:rPr lang="en-US" i="0"/>
              <a:t>There is also a Grantee Notes column that can </a:t>
            </a:r>
            <a:r>
              <a:rPr lang="en-US"/>
              <a:t>be used</a:t>
            </a:r>
            <a:r>
              <a:rPr lang="en-US" i="0"/>
              <a:t> to provide notes </a:t>
            </a:r>
            <a:r>
              <a:rPr lang="en-US"/>
              <a:t>the grantee feels</a:t>
            </a:r>
            <a:r>
              <a:rPr lang="en-US" i="0"/>
              <a:t> are pertinent.</a:t>
            </a:r>
            <a:r>
              <a:rPr lang="en-US"/>
              <a:t> </a:t>
            </a:r>
            <a:r>
              <a:rPr lang="en-US" i="0"/>
              <a:t> For example, it is possible that some requests may not be applicable to </a:t>
            </a:r>
            <a:r>
              <a:rPr lang="en-US"/>
              <a:t>the grantee's </a:t>
            </a:r>
            <a:r>
              <a:rPr lang="en-US" i="0"/>
              <a:t>agency.</a:t>
            </a:r>
            <a:r>
              <a:rPr lang="en-US"/>
              <a:t> </a:t>
            </a:r>
            <a:r>
              <a:rPr lang="en-US" i="0"/>
              <a:t> Please provide a description of why</a:t>
            </a:r>
            <a:r>
              <a:rPr lang="en-US"/>
              <a:t> </a:t>
            </a:r>
            <a:r>
              <a:rPr lang="en-US" i="0"/>
              <a:t>the request </a:t>
            </a:r>
            <a:r>
              <a:rPr lang="en-US"/>
              <a:t>is </a:t>
            </a:r>
            <a:r>
              <a:rPr lang="en-US" i="0"/>
              <a:t>not</a:t>
            </a:r>
            <a:r>
              <a:rPr lang="en-US"/>
              <a:t> </a:t>
            </a:r>
            <a:r>
              <a:rPr lang="en-US" i="0"/>
              <a:t>applicable.</a:t>
            </a:r>
            <a:r>
              <a:rPr lang="en-US"/>
              <a:t>  </a:t>
            </a:r>
            <a:endParaRPr lang="en-US" i="1"/>
          </a:p>
          <a:p>
            <a:pPr marL="171450" indent="-171450">
              <a:buFont typeface="Arial" panose="020B0604020202020204" pitchFamily="34" charset="0"/>
              <a:buChar char="•"/>
            </a:pPr>
            <a:endParaRPr lang="en-US" i="0"/>
          </a:p>
          <a:p>
            <a:pPr marL="171450" indent="-171450">
              <a:buFont typeface="Arial" panose="020B0604020202020204" pitchFamily="34" charset="0"/>
              <a:buChar char="•"/>
            </a:pPr>
            <a:endParaRPr lang="en-US" i="0"/>
          </a:p>
        </p:txBody>
      </p:sp>
      <p:sp>
        <p:nvSpPr>
          <p:cNvPr id="4" name="Slide Number Placeholder 3"/>
          <p:cNvSpPr>
            <a:spLocks noGrp="1"/>
          </p:cNvSpPr>
          <p:nvPr>
            <p:ph type="sldNum" sz="quarter" idx="5"/>
          </p:nvPr>
        </p:nvSpPr>
        <p:spPr/>
        <p:txBody>
          <a:bodyPr/>
          <a:lstStyle/>
          <a:p>
            <a:fld id="{EDD49445-AB42-5F40-8FC0-3094745C6D48}" type="slidenum">
              <a:rPr lang="en-US" smtClean="0"/>
              <a:t>16</a:t>
            </a:fld>
            <a:endParaRPr lang="en-US"/>
          </a:p>
        </p:txBody>
      </p:sp>
    </p:spTree>
    <p:extLst>
      <p:ext uri="{BB962C8B-B14F-4D97-AF65-F5344CB8AC3E}">
        <p14:creationId xmlns:p14="http://schemas.microsoft.com/office/powerpoint/2010/main" val="92123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000000"/>
                </a:solidFill>
                <a:effectLst/>
                <a:latin typeface="Calibri" panose="020F0502020204030204" pitchFamily="34" charset="0"/>
              </a:rPr>
              <a:t>Cathy</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Office of Monitoring Website offers resources that  will be beneficial during the monitoring activity to provide guidance on the monitoring process, document requests, and corrective action planning.</a:t>
            </a:r>
            <a:r>
              <a:rPr lang="en-US" sz="1800" b="0" i="0">
                <a:solidFill>
                  <a:srgbClr val="444444"/>
                </a:solidFill>
                <a:effectLst/>
                <a:latin typeface="Calibri" panose="020F0502020204030204" pitchFamily="34" charset="0"/>
              </a:rPr>
              <a:t>​ The resources are updated regularly to ensure the most recent information is available.</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snippet shows the first set of resources; however, when scrolling through the website, you will see the additional sections for document requests, recordings, and the corrective action planning resources.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Uniform Monitoring Package (the questions for each monitoring activity) can be used to help become familiar with the monitoring process and requirements.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at a glance documents (remote, onsite, and CAP) will provide an overview of each process and steps.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There is also a resource guide on how to successfully develop a Corrective Action Plan, and </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The Office of Monitoring FAQS.</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sz="1800" b="0" i="0" u="none" strike="noStrike">
                <a:solidFill>
                  <a:srgbClr val="000000"/>
                </a:solidFill>
                <a:effectLst/>
                <a:latin typeface="Calibri" panose="020F0502020204030204" pitchFamily="34" charset="0"/>
              </a:rPr>
              <a:t>Now let's take a look at how the UMP is structured. (next slide)</a:t>
            </a:r>
            <a:r>
              <a:rPr lang="en-US" sz="1800" b="0" i="0">
                <a:solidFill>
                  <a:srgbClr val="444444"/>
                </a:solidFill>
                <a:effectLst/>
                <a:latin typeface="Calibri" panose="020F0502020204030204" pitchFamily="34" charset="0"/>
              </a:rPr>
              <a:t>​</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17</a:t>
            </a:fld>
            <a:endParaRPr lang="en-US"/>
          </a:p>
        </p:txBody>
      </p:sp>
    </p:spTree>
    <p:extLst>
      <p:ext uri="{BB962C8B-B14F-4D97-AF65-F5344CB8AC3E}">
        <p14:creationId xmlns:p14="http://schemas.microsoft.com/office/powerpoint/2010/main" val="42837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Cathy</a:t>
            </a:r>
            <a:endParaRPr lang="en-US"/>
          </a:p>
          <a:p>
            <a:r>
              <a:rPr lang="en-US">
                <a:cs typeface="Calibri"/>
              </a:rPr>
              <a:t>This is a view of the Prohibited Activities section of the Uniform Monitoring Package (UMP). Each section of the UMP provides the purpose and approach to the monitoring activity, the questions, and references used to guide compliance determinations. The overview of the Uniform Monitoring Package can be used to become familiar with compliance requirements for monitoring purposes or just to maintain compliance. </a:t>
            </a:r>
            <a:endParaRPr lang="en-US"/>
          </a:p>
        </p:txBody>
      </p:sp>
      <p:sp>
        <p:nvSpPr>
          <p:cNvPr id="4" name="Slide Number Placeholder 3"/>
          <p:cNvSpPr>
            <a:spLocks noGrp="1"/>
          </p:cNvSpPr>
          <p:nvPr>
            <p:ph type="sldNum" sz="quarter" idx="5"/>
          </p:nvPr>
        </p:nvSpPr>
        <p:spPr/>
        <p:txBody>
          <a:bodyPr/>
          <a:lstStyle/>
          <a:p>
            <a:fld id="{EDD49445-AB42-5F40-8FC0-3094745C6D48}" type="slidenum">
              <a:rPr lang="en-US" smtClean="0"/>
              <a:t>18</a:t>
            </a:fld>
            <a:endParaRPr lang="en-US"/>
          </a:p>
        </p:txBody>
      </p:sp>
    </p:spTree>
    <p:extLst>
      <p:ext uri="{BB962C8B-B14F-4D97-AF65-F5344CB8AC3E}">
        <p14:creationId xmlns:p14="http://schemas.microsoft.com/office/powerpoint/2010/main" val="3059463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Cathy</a:t>
            </a:r>
            <a:endParaRPr lang="en-US"/>
          </a:p>
          <a:p>
            <a:r>
              <a:rPr lang="en-US"/>
              <a:t>It is very important for grantees to read all communication from the Office of Monitoring. Some monitoring activities  have a require the completion and return of forms by a specified time. Where applicable, these items are directly linked and described within the system. Once the forms are completed, they should be uploaded with the requested documents within the Secure Folders. </a:t>
            </a:r>
            <a:endParaRPr lang="en-US">
              <a:ea typeface="Calibri" panose="020F0502020204030204"/>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19</a:t>
            </a:fld>
            <a:endParaRPr lang="en-US"/>
          </a:p>
        </p:txBody>
      </p:sp>
    </p:spTree>
    <p:extLst>
      <p:ext uri="{BB962C8B-B14F-4D97-AF65-F5344CB8AC3E}">
        <p14:creationId xmlns:p14="http://schemas.microsoft.com/office/powerpoint/2010/main" val="100608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Marsheta-</a:t>
            </a:r>
          </a:p>
          <a:p>
            <a:r>
              <a:rPr lang="en-US"/>
              <a:t>First let's begin with introductions from our team. I will start by introducing myself and will then ask my colleague to do the same. </a:t>
            </a:r>
          </a:p>
        </p:txBody>
      </p:sp>
      <p:sp>
        <p:nvSpPr>
          <p:cNvPr id="4" name="Slide Number Placeholder 3"/>
          <p:cNvSpPr>
            <a:spLocks noGrp="1"/>
          </p:cNvSpPr>
          <p:nvPr>
            <p:ph type="sldNum" sz="quarter" idx="5"/>
          </p:nvPr>
        </p:nvSpPr>
        <p:spPr/>
        <p:txBody>
          <a:bodyPr/>
          <a:lstStyle/>
          <a:p>
            <a:fld id="{EDD49445-AB42-5F40-8FC0-3094745C6D48}" type="slidenum">
              <a:rPr lang="en-US" smtClean="0"/>
              <a:t>2</a:t>
            </a:fld>
            <a:endParaRPr lang="en-US"/>
          </a:p>
        </p:txBody>
      </p:sp>
    </p:spTree>
    <p:extLst>
      <p:ext uri="{BB962C8B-B14F-4D97-AF65-F5344CB8AC3E}">
        <p14:creationId xmlns:p14="http://schemas.microsoft.com/office/powerpoint/2010/main" val="3747288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latin typeface="Century Gothic"/>
                <a:cs typeface="Calibri" panose="020F0502020204030204"/>
              </a:rPr>
              <a:t>Cathy</a:t>
            </a:r>
            <a:endParaRPr lang="en-US">
              <a:latin typeface="Calibri" panose="020F0502020204030204"/>
              <a:ea typeface="Calibri"/>
              <a:cs typeface="Calibri" panose="020F0502020204030204"/>
            </a:endParaRPr>
          </a:p>
          <a:p>
            <a:pPr>
              <a:defRPr/>
            </a:pPr>
            <a:r>
              <a:rPr lang="en-US" sz="1800">
                <a:latin typeface="Century Gothic"/>
                <a:cs typeface="Calibri" panose="020F0502020204030204"/>
              </a:rPr>
              <a:t>Thank you for your participation in this presentation, we hope you find this helpful.  Please reach out to the AmeriCorps Office of Monitoring if you have questions.  </a:t>
            </a:r>
            <a:endParaRPr lang="en-US">
              <a:ea typeface="Calibri"/>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20</a:t>
            </a:fld>
            <a:endParaRPr lang="en-US"/>
          </a:p>
        </p:txBody>
      </p:sp>
    </p:spTree>
    <p:extLst>
      <p:ext uri="{BB962C8B-B14F-4D97-AF65-F5344CB8AC3E}">
        <p14:creationId xmlns:p14="http://schemas.microsoft.com/office/powerpoint/2010/main" val="640188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Marsheta</a:t>
            </a:r>
            <a:r>
              <a:rPr lang="en-US"/>
              <a:t>-</a:t>
            </a:r>
          </a:p>
          <a:p>
            <a:r>
              <a:rPr lang="en-US"/>
              <a:t>Here is our agenda for the day. We will first go through the agency’s objectives for monitoring activities. We’ll then move into the process itself by providing an overview of the monitoring lifecycle start to finish. After that, we will discuss the next steps in the process in greater detail. We will provide an overview of using the secure folders, which is our document management system that we will use throughout the process. Towards the end, we will show you where you can access support and resources throughout the monitoring cycle. If you have questions feel free to email monitoring@americorps.gov. </a:t>
            </a:r>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3</a:t>
            </a:fld>
            <a:endParaRPr lang="en-US"/>
          </a:p>
        </p:txBody>
      </p:sp>
    </p:spTree>
    <p:extLst>
      <p:ext uri="{BB962C8B-B14F-4D97-AF65-F5344CB8AC3E}">
        <p14:creationId xmlns:p14="http://schemas.microsoft.com/office/powerpoint/2010/main" val="378238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Marsheta-</a:t>
            </a:r>
          </a:p>
          <a:p>
            <a:r>
              <a:rPr lang="en-US"/>
              <a:t> </a:t>
            </a:r>
          </a:p>
          <a:p>
            <a:r>
              <a:rPr lang="en-US"/>
              <a:t>First let’s discuss the agency’s objectives for our office’s monitoring activities. So here is the “why” behind monitoring. As a quick reminder, the Office of Monitoring is only a few years old. It was borne out of the 2019 Transformation and Sustainability Plan, which separated out monitoring activities from the rest of our grants management activities. Agency-wide monitoring is a regulatory requirement, and every grantee should expect to be monitored at some point. The goals of monitoring are to: (read out bullets) </a:t>
            </a:r>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4</a:t>
            </a:fld>
            <a:endParaRPr lang="en-US"/>
          </a:p>
        </p:txBody>
      </p:sp>
    </p:spTree>
    <p:extLst>
      <p:ext uri="{BB962C8B-B14F-4D97-AF65-F5344CB8AC3E}">
        <p14:creationId xmlns:p14="http://schemas.microsoft.com/office/powerpoint/2010/main" val="20364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Marsheta-</a:t>
            </a:r>
          </a:p>
          <a:p>
            <a:r>
              <a:rPr lang="en-US"/>
              <a:t>Continuing along with our objectives, I want to spend some time discussing what monitoring is and isn’t. (Read through chart.)</a:t>
            </a:r>
          </a:p>
        </p:txBody>
      </p:sp>
      <p:sp>
        <p:nvSpPr>
          <p:cNvPr id="4" name="Slide Number Placeholder 3"/>
          <p:cNvSpPr>
            <a:spLocks noGrp="1"/>
          </p:cNvSpPr>
          <p:nvPr>
            <p:ph type="sldNum" sz="quarter" idx="5"/>
          </p:nvPr>
        </p:nvSpPr>
        <p:spPr/>
        <p:txBody>
          <a:bodyPr/>
          <a:lstStyle/>
          <a:p>
            <a:fld id="{EDD49445-AB42-5F40-8FC0-3094745C6D48}" type="slidenum">
              <a:rPr lang="en-US" smtClean="0"/>
              <a:t>5</a:t>
            </a:fld>
            <a:endParaRPr lang="en-US"/>
          </a:p>
        </p:txBody>
      </p:sp>
    </p:spTree>
    <p:extLst>
      <p:ext uri="{BB962C8B-B14F-4D97-AF65-F5344CB8AC3E}">
        <p14:creationId xmlns:p14="http://schemas.microsoft.com/office/powerpoint/2010/main" val="377904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Marsheta-</a:t>
            </a:r>
          </a:p>
          <a:p>
            <a:endParaRPr lang="en-US"/>
          </a:p>
          <a:p>
            <a:r>
              <a:rPr lang="en-US"/>
              <a:t>We have gotten through the “why” and now will move into the “what.” Here is the birds eye view of what our remote monitoring process looks like. We have the activities broken up into three main phases – pre-monitoring, monitoring, and post-monitoring &amp; closeout. Pre-monitoring includes notifying you of the upcoming monitoring assignment, requesting the required documents and supplemental documents, and scheduling interviews if applicable. Monitoring includes the review of your submitted documents and conducting any interviews if necessary. After the monitoring phase, you will receive a monitoring report, which will note any findings. If there are findings, the post-monitoring and closeout phase will include the creation and submission of your corrective action plan or CAP, our office’s review of that CAP, and ultimately your implementation of the CAP. Once all findings are addressed and brought into compliance, we will move to close out the monitoring activity. </a:t>
            </a:r>
          </a:p>
        </p:txBody>
      </p:sp>
      <p:sp>
        <p:nvSpPr>
          <p:cNvPr id="4" name="Slide Number Placeholder 3"/>
          <p:cNvSpPr>
            <a:spLocks noGrp="1"/>
          </p:cNvSpPr>
          <p:nvPr>
            <p:ph type="sldNum" sz="quarter" idx="5"/>
          </p:nvPr>
        </p:nvSpPr>
        <p:spPr/>
        <p:txBody>
          <a:bodyPr/>
          <a:lstStyle/>
          <a:p>
            <a:fld id="{EDD49445-AB42-5F40-8FC0-3094745C6D48}" type="slidenum">
              <a:rPr lang="en-US" smtClean="0"/>
              <a:t>6</a:t>
            </a:fld>
            <a:endParaRPr lang="en-US"/>
          </a:p>
        </p:txBody>
      </p:sp>
    </p:spTree>
    <p:extLst>
      <p:ext uri="{BB962C8B-B14F-4D97-AF65-F5344CB8AC3E}">
        <p14:creationId xmlns:p14="http://schemas.microsoft.com/office/powerpoint/2010/main" val="216723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err="1"/>
              <a:t>Marsheta</a:t>
            </a:r>
            <a:r>
              <a:rPr lang="en-US"/>
              <a:t>-</a:t>
            </a:r>
          </a:p>
          <a:p>
            <a:endParaRPr lang="en-US"/>
          </a:p>
          <a:p>
            <a:r>
              <a:rPr lang="en-US"/>
              <a:t>On-site monitoring has a very similar lifecycle to remote monitoring. Highlight some differences:</a:t>
            </a:r>
            <a:endParaRPr lang="en-US">
              <a:ea typeface="Calibri"/>
              <a:cs typeface="Calibri"/>
            </a:endParaRPr>
          </a:p>
          <a:p>
            <a:endParaRPr lang="en-US"/>
          </a:p>
          <a:p>
            <a:pPr marL="171450" indent="-171450">
              <a:buFont typeface="Arial" panose="020B0604020202020204" pitchFamily="34" charset="0"/>
              <a:buChar char="•"/>
            </a:pPr>
            <a:r>
              <a:rPr lang="en-US"/>
              <a:t>35-40 business days out from planned on-site visit: Grantees have received initial notification, next will be a request to visit on-site that will include suggested dates, and planning for an entrance conference call with the MO to discuss the process and document request in more detail.</a:t>
            </a:r>
            <a:endParaRPr lang="en-US">
              <a:ea typeface="Calibri"/>
              <a:cs typeface="Calibri"/>
            </a:endParaRPr>
          </a:p>
          <a:p>
            <a:pPr marL="171450" indent="-171450">
              <a:buFont typeface="Arial" panose="020B0604020202020204" pitchFamily="34" charset="0"/>
              <a:buChar char="•"/>
            </a:pPr>
            <a:r>
              <a:rPr lang="en-US"/>
              <a:t>The entrance conference takes place around 30-35 business days out from the on-site visit</a:t>
            </a:r>
            <a:endParaRPr lang="en-US">
              <a:ea typeface="Calibri"/>
              <a:cs typeface="Calibri"/>
            </a:endParaRPr>
          </a:p>
          <a:p>
            <a:pPr marL="171450" indent="-171450">
              <a:buFont typeface="Arial" panose="020B0604020202020204" pitchFamily="34" charset="0"/>
              <a:buChar char="•"/>
            </a:pPr>
            <a:r>
              <a:rPr lang="en-US"/>
              <a:t>An additional call will take place 10-20 days prior to the visit to finalize the agenda, interviews, etc. </a:t>
            </a:r>
            <a:endParaRPr lang="en-US">
              <a:ea typeface="Calibri"/>
              <a:cs typeface="Calibri"/>
            </a:endParaRPr>
          </a:p>
          <a:p>
            <a:pPr marL="171450" indent="-171450">
              <a:buFont typeface="Arial" panose="020B0604020202020204" pitchFamily="34" charset="0"/>
              <a:buChar char="•"/>
            </a:pPr>
            <a:r>
              <a:rPr lang="en-US"/>
              <a:t>And of course, a major difference is the compliance assessment itself, which will take place on-site, which is highlighted here in the green box. Note: the on-site portion is an opportunity for the MO to collect documentation, review it with grantee staff, interview appropriate staff, members, etc., and begin the compliance assessment.  Additional compliance determinations will likely be made after the fact with information and documents gathered during the visit.</a:t>
            </a:r>
            <a:endParaRPr lang="en-US">
              <a:ea typeface="Calibri"/>
              <a:cs typeface="Calibri"/>
            </a:endParaRPr>
          </a:p>
          <a:p>
            <a:pPr marL="171450" indent="-171450">
              <a:buFont typeface="Arial" panose="020B0604020202020204" pitchFamily="34" charset="0"/>
              <a:buChar char="•"/>
            </a:pPr>
            <a:r>
              <a:rPr lang="en-US"/>
              <a:t>From this point forward, the post-monitoring and closeout portion of the lifecycle mirrors the remote process that we just discussed. </a:t>
            </a:r>
            <a:endParaRPr lang="en-US">
              <a:ea typeface="Calibri"/>
              <a:cs typeface="Calibri"/>
            </a:endParaRP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DD49445-AB42-5F40-8FC0-3094745C6D48}" type="slidenum">
              <a:rPr lang="en-US" smtClean="0"/>
              <a:t>7</a:t>
            </a:fld>
            <a:endParaRPr lang="en-US"/>
          </a:p>
        </p:txBody>
      </p:sp>
    </p:spTree>
    <p:extLst>
      <p:ext uri="{BB962C8B-B14F-4D97-AF65-F5344CB8AC3E}">
        <p14:creationId xmlns:p14="http://schemas.microsoft.com/office/powerpoint/2010/main" val="231662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err="1">
                <a:effectLst/>
                <a:latin typeface="Calibri"/>
                <a:ea typeface="Calibri"/>
                <a:cs typeface="Calibri"/>
              </a:rPr>
              <a:t>Marsheta</a:t>
            </a:r>
            <a:r>
              <a:rPr lang="en-US" sz="1800">
                <a:effectLst/>
                <a:latin typeface="Calibri"/>
                <a:ea typeface="Calibri"/>
                <a:cs typeface="Calibri"/>
              </a:rPr>
              <a:t> – </a:t>
            </a:r>
          </a:p>
          <a:p>
            <a:pPr>
              <a:lnSpc>
                <a:spcPct val="107000"/>
              </a:lnSpc>
              <a:spcAft>
                <a:spcPts val="800"/>
              </a:spcAft>
            </a:pPr>
            <a:r>
              <a:rPr lang="en-US" sz="1800">
                <a:effectLst/>
                <a:latin typeface="Calibri"/>
                <a:ea typeface="Calibri"/>
                <a:cs typeface="Calibri"/>
              </a:rPr>
              <a:t>This is a graphic presentation of our different monitoring activities. Taken as a whole, they are referred to as the Uniform Monitoring Package. Many grantees are monitored for one activity while some, particularly when our monitoring is on-site, </a:t>
            </a:r>
            <a:r>
              <a:rPr lang="en-US" sz="1800">
                <a:latin typeface="Calibri"/>
                <a:ea typeface="Calibri"/>
                <a:cs typeface="Calibri"/>
              </a:rPr>
              <a:t>are monitored for all activities</a:t>
            </a:r>
            <a:r>
              <a:rPr lang="en-US" sz="1800">
                <a:effectLst/>
                <a:latin typeface="Calibri"/>
                <a:ea typeface="Calibri"/>
                <a:cs typeface="Calibri"/>
              </a:rPr>
              <a:t>. I will go over each </a:t>
            </a:r>
            <a:r>
              <a:rPr lang="en-US" sz="1800">
                <a:latin typeface="Calibri"/>
                <a:ea typeface="Calibri"/>
                <a:cs typeface="Calibri"/>
              </a:rPr>
              <a:t>monitoring activity </a:t>
            </a:r>
            <a:r>
              <a:rPr lang="en-US" sz="1800">
                <a:effectLst/>
                <a:latin typeface="Calibri"/>
                <a:ea typeface="Calibri"/>
                <a:cs typeface="Calibri"/>
              </a:rPr>
              <a:t>briefly from left to right starting with </a:t>
            </a:r>
            <a:r>
              <a:rPr lang="en-US" sz="1800">
                <a:latin typeface="Calibri"/>
                <a:ea typeface="Calibri"/>
                <a:cs typeface="Calibri"/>
              </a:rPr>
              <a:t>FOFA</a:t>
            </a:r>
            <a:r>
              <a:rPr lang="en-US" sz="1800">
                <a:effectLst/>
                <a:latin typeface="Calibri"/>
                <a:ea typeface="Calibri"/>
                <a:cs typeface="Calibri"/>
              </a:rPr>
              <a:t>. The activity or activities for which you are being monitored was noted in the letter </a:t>
            </a:r>
            <a:r>
              <a:rPr lang="en-US" sz="1800">
                <a:latin typeface="Calibri"/>
                <a:ea typeface="Calibri"/>
                <a:cs typeface="Calibri"/>
              </a:rPr>
              <a:t>you</a:t>
            </a:r>
            <a:r>
              <a:rPr lang="en-US" sz="1800">
                <a:effectLst/>
                <a:latin typeface="Calibri"/>
                <a:ea typeface="Calibri"/>
                <a:cs typeface="Calibri"/>
              </a:rPr>
              <a:t> received from the OM.</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a:ea typeface="Calibri"/>
                <a:cs typeface="Calibri"/>
              </a:rPr>
              <a:t>FOFA</a:t>
            </a:r>
          </a:p>
          <a:p>
            <a:r>
              <a:rPr lang="en-US" sz="1800">
                <a:solidFill>
                  <a:srgbClr val="000000"/>
                </a:solidFill>
                <a:effectLst/>
                <a:latin typeface="Calibri"/>
                <a:ea typeface="Times New Roman" panose="02020603050405020304" pitchFamily="18" charset="0"/>
                <a:cs typeface="Calibri"/>
              </a:rPr>
              <a:t>This Financial and Operational Fitness Assessment entails the submission to us of key financial documents such as the general ledger, match ledger, documentation for selected PMS drawdowns, and an interview with </a:t>
            </a:r>
            <a:r>
              <a:rPr lang="en-US" sz="1800">
                <a:solidFill>
                  <a:srgbClr val="000000"/>
                </a:solidFill>
                <a:effectLst/>
                <a:latin typeface="Calibri"/>
                <a:ea typeface="Calibri"/>
                <a:cs typeface="Calibri"/>
              </a:rPr>
              <a:t>Prime Staff who oversee financial aspects of the program.</a:t>
            </a:r>
            <a:r>
              <a:rPr lang="en-US" sz="1800">
                <a:solidFill>
                  <a:srgbClr val="000000"/>
                </a:solidFill>
                <a:latin typeface="Calibri"/>
                <a:ea typeface="Calibri"/>
                <a:cs typeface="Calibri"/>
              </a:rPr>
              <a:t> </a:t>
            </a:r>
          </a:p>
          <a:p>
            <a:pPr>
              <a:lnSpc>
                <a:spcPct val="107000"/>
              </a:lnSpc>
              <a:spcAft>
                <a:spcPts val="800"/>
              </a:spcAft>
            </a:pPr>
            <a:endParaRPr lang="en-US" sz="18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a:ea typeface="Calibri"/>
                <a:cs typeface="Calibri"/>
              </a:rPr>
              <a:t>Program Specific</a:t>
            </a:r>
          </a:p>
          <a:p>
            <a:pPr>
              <a:lnSpc>
                <a:spcPct val="107000"/>
              </a:lnSpc>
            </a:pPr>
            <a:r>
              <a:rPr lang="en-US" sz="1800">
                <a:solidFill>
                  <a:srgbClr val="000000"/>
                </a:solidFill>
                <a:effectLst/>
                <a:latin typeface="Calibri"/>
                <a:ea typeface="Times New Roman" panose="02020603050405020304" pitchFamily="18" charset="0"/>
                <a:cs typeface="Calibri"/>
              </a:rPr>
              <a:t>This is a review of compliance with regulations, terms &amp; conditions associated with the respective grant program operations (ASN,</a:t>
            </a:r>
            <a:r>
              <a:rPr lang="en-US" sz="1800">
                <a:solidFill>
                  <a:srgbClr val="000000"/>
                </a:solidFill>
                <a:latin typeface="Calibri"/>
                <a:ea typeface="Times New Roman" panose="02020603050405020304" pitchFamily="18" charset="0"/>
                <a:cs typeface="Calibri"/>
              </a:rPr>
              <a:t> VISTA</a:t>
            </a:r>
            <a:r>
              <a:rPr lang="en-US" sz="1800">
                <a:solidFill>
                  <a:srgbClr val="000000"/>
                </a:solidFill>
                <a:effectLst/>
                <a:latin typeface="Calibri"/>
                <a:ea typeface="Times New Roman" panose="02020603050405020304" pitchFamily="18" charset="0"/>
                <a:cs typeface="Calibri"/>
              </a:rPr>
              <a:t>, FGP, SCP, RSVP, Days of Service, Commission Operations). We will request initial and supplemental documentation as well as </a:t>
            </a:r>
            <a:r>
              <a:rPr lang="en-US" sz="1800">
                <a:solidFill>
                  <a:srgbClr val="000000"/>
                </a:solidFill>
                <a:latin typeface="Calibri"/>
                <a:ea typeface="Times New Roman" panose="02020603050405020304" pitchFamily="18" charset="0"/>
                <a:cs typeface="Calibri"/>
              </a:rPr>
              <a:t>conduct</a:t>
            </a:r>
            <a:r>
              <a:rPr lang="en-US" sz="1800">
                <a:solidFill>
                  <a:srgbClr val="000000"/>
                </a:solidFill>
                <a:effectLst/>
                <a:latin typeface="Calibri"/>
                <a:ea typeface="Times New Roman" panose="02020603050405020304" pitchFamily="18" charset="0"/>
                <a:cs typeface="Calibri"/>
              </a:rPr>
              <a:t> interviews with 3 members, 1 site supervisor, and a prime staff member.</a:t>
            </a:r>
            <a:endParaRPr lang="en-US" sz="1800">
              <a:effectLst/>
              <a:latin typeface="Times New Roman"/>
              <a:ea typeface="Calibri" panose="020F0502020204030204" pitchFamily="34" charset="0"/>
              <a:cs typeface="Calibri"/>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a:ea typeface="Calibri"/>
                <a:cs typeface="Calibri"/>
              </a:rPr>
              <a:t>NSCHC</a:t>
            </a:r>
          </a:p>
          <a:p>
            <a:pPr>
              <a:lnSpc>
                <a:spcPct val="107000"/>
              </a:lnSpc>
            </a:pPr>
            <a:r>
              <a:rPr lang="en-US" sz="1800">
                <a:solidFill>
                  <a:srgbClr val="000000"/>
                </a:solidFill>
                <a:effectLst/>
                <a:latin typeface="Calibri"/>
                <a:ea typeface="Times New Roman" panose="02020603050405020304" pitchFamily="18" charset="0"/>
                <a:cs typeface="Calibri"/>
              </a:rPr>
              <a:t>This is the National Service Criminal History Check record and policy review. We will </a:t>
            </a:r>
            <a:r>
              <a:rPr lang="en-US" sz="1800">
                <a:solidFill>
                  <a:srgbClr val="000000"/>
                </a:solidFill>
                <a:latin typeface="Calibri"/>
                <a:ea typeface="Times New Roman" panose="02020603050405020304" pitchFamily="18" charset="0"/>
                <a:cs typeface="Calibri"/>
              </a:rPr>
              <a:t>assess</a:t>
            </a:r>
            <a:r>
              <a:rPr lang="en-US" sz="1800">
                <a:solidFill>
                  <a:srgbClr val="000000"/>
                </a:solidFill>
                <a:effectLst/>
                <a:latin typeface="Calibri"/>
                <a:ea typeface="Times New Roman" panose="02020603050405020304" pitchFamily="18" charset="0"/>
                <a:cs typeface="Calibri"/>
              </a:rPr>
              <a:t> that your </a:t>
            </a:r>
            <a:r>
              <a:rPr lang="en-US" sz="1800">
                <a:solidFill>
                  <a:srgbClr val="000000"/>
                </a:solidFill>
                <a:latin typeface="Calibri"/>
                <a:ea typeface="Times New Roman" panose="02020603050405020304" pitchFamily="18" charset="0"/>
                <a:cs typeface="Calibri"/>
              </a:rPr>
              <a:t>criminal history checks</a:t>
            </a:r>
            <a:r>
              <a:rPr lang="en-US" sz="1800">
                <a:solidFill>
                  <a:srgbClr val="000000"/>
                </a:solidFill>
                <a:effectLst/>
                <a:latin typeface="Calibri"/>
                <a:ea typeface="Times New Roman" panose="02020603050405020304" pitchFamily="18" charset="0"/>
                <a:cs typeface="Calibri"/>
              </a:rPr>
              <a:t> have been completed</a:t>
            </a:r>
            <a:r>
              <a:rPr lang="en-US" sz="1800">
                <a:solidFill>
                  <a:srgbClr val="000000"/>
                </a:solidFill>
                <a:latin typeface="Calibri"/>
                <a:ea typeface="Times New Roman" panose="02020603050405020304" pitchFamily="18" charset="0"/>
                <a:cs typeface="Calibri"/>
              </a:rPr>
              <a:t>.</a:t>
            </a:r>
            <a:r>
              <a:rPr lang="en-US" sz="1800">
                <a:solidFill>
                  <a:srgbClr val="000000"/>
                </a:solidFill>
                <a:effectLst/>
                <a:latin typeface="Calibri"/>
                <a:ea typeface="Times New Roman" panose="02020603050405020304" pitchFamily="18" charset="0"/>
                <a:cs typeface="Calibri"/>
              </a:rPr>
              <a:t> </a:t>
            </a:r>
            <a:r>
              <a:rPr lang="en-US" sz="1800">
                <a:solidFill>
                  <a:srgbClr val="000000"/>
                </a:solidFill>
                <a:latin typeface="Calibri"/>
                <a:ea typeface="Times New Roman" panose="02020603050405020304" pitchFamily="18" charset="0"/>
                <a:cs typeface="Calibri"/>
              </a:rPr>
              <a:t>We  </a:t>
            </a:r>
            <a:r>
              <a:rPr lang="en-US" sz="1800">
                <a:solidFill>
                  <a:srgbClr val="000000"/>
                </a:solidFill>
                <a:effectLst/>
                <a:latin typeface="Calibri"/>
                <a:ea typeface="Times New Roman" panose="02020603050405020304" pitchFamily="18" charset="0"/>
                <a:cs typeface="Calibri"/>
              </a:rPr>
              <a:t>will </a:t>
            </a:r>
            <a:r>
              <a:rPr lang="en-US" sz="1800">
                <a:solidFill>
                  <a:srgbClr val="000000"/>
                </a:solidFill>
                <a:latin typeface="Calibri"/>
                <a:ea typeface="Times New Roman" panose="02020603050405020304" pitchFamily="18" charset="0"/>
                <a:cs typeface="Calibri"/>
              </a:rPr>
              <a:t>also </a:t>
            </a:r>
            <a:r>
              <a:rPr lang="en-US" sz="1800">
                <a:solidFill>
                  <a:srgbClr val="000000"/>
                </a:solidFill>
                <a:effectLst/>
                <a:latin typeface="Calibri"/>
                <a:ea typeface="Times New Roman" panose="02020603050405020304" pitchFamily="18" charset="0"/>
                <a:cs typeface="Calibri"/>
              </a:rPr>
              <a:t>request information on volunteers and staff in covered positions, or those paid for by AmeriCorps funds either directly or through match. There are no interviews, however it is a multi-layered review that entails first collecting a list of names and </a:t>
            </a:r>
            <a:r>
              <a:rPr lang="en-US" sz="1800">
                <a:solidFill>
                  <a:srgbClr val="000000"/>
                </a:solidFill>
                <a:latin typeface="Calibri"/>
                <a:ea typeface="Times New Roman" panose="02020603050405020304" pitchFamily="18" charset="0"/>
                <a:cs typeface="Calibri"/>
              </a:rPr>
              <a:t>clearance</a:t>
            </a:r>
            <a:r>
              <a:rPr lang="en-US" sz="1800">
                <a:solidFill>
                  <a:srgbClr val="000000"/>
                </a:solidFill>
                <a:effectLst/>
                <a:latin typeface="Calibri"/>
                <a:ea typeface="Times New Roman" panose="02020603050405020304" pitchFamily="18" charset="0"/>
                <a:cs typeface="Calibri"/>
              </a:rPr>
              <a:t> documents if the grantee does not use our preferred vendors, Truescreen and </a:t>
            </a:r>
            <a:r>
              <a:rPr lang="en-US" sz="1800" err="1">
                <a:solidFill>
                  <a:srgbClr val="000000"/>
                </a:solidFill>
                <a:effectLst/>
                <a:latin typeface="Calibri"/>
                <a:ea typeface="Times New Roman" panose="02020603050405020304" pitchFamily="18" charset="0"/>
                <a:cs typeface="Calibri"/>
              </a:rPr>
              <a:t>Fieldprint</a:t>
            </a:r>
            <a:r>
              <a:rPr lang="en-US" sz="1800">
                <a:solidFill>
                  <a:srgbClr val="000000"/>
                </a:solidFill>
                <a:latin typeface="Calibri"/>
                <a:ea typeface="Times New Roman" panose="02020603050405020304" pitchFamily="18" charset="0"/>
                <a:cs typeface="Calibri"/>
              </a:rPr>
              <a:t>.</a:t>
            </a:r>
            <a:endParaRPr lang="en-US" sz="1800">
              <a:effectLst/>
              <a:latin typeface="Times New Roman"/>
              <a:ea typeface="Calibri" panose="020F0502020204030204" pitchFamily="34" charset="0"/>
              <a:cs typeface="Calibri"/>
            </a:endParaRPr>
          </a:p>
          <a:p>
            <a:pPr marL="0" marR="0">
              <a:lnSpc>
                <a:spcPct val="107000"/>
              </a:lnSpc>
              <a:spcBef>
                <a:spcPts val="0"/>
              </a:spcBef>
              <a:spcAft>
                <a:spcPts val="800"/>
              </a:spcAft>
            </a:pPr>
            <a:r>
              <a:rPr lang="en-US" sz="1800">
                <a:effectLst/>
                <a:latin typeface="Calibri"/>
                <a:ea typeface="Calibri"/>
                <a:cs typeface="Calibri"/>
              </a:rPr>
              <a:t> </a:t>
            </a:r>
          </a:p>
          <a:p>
            <a:pPr marL="0" marR="0">
              <a:lnSpc>
                <a:spcPct val="107000"/>
              </a:lnSpc>
              <a:spcBef>
                <a:spcPts val="0"/>
              </a:spcBef>
              <a:spcAft>
                <a:spcPts val="800"/>
              </a:spcAft>
            </a:pPr>
            <a:r>
              <a:rPr lang="en-US" sz="1800">
                <a:effectLst/>
                <a:latin typeface="Calibri"/>
                <a:ea typeface="Calibri"/>
                <a:cs typeface="Calibri"/>
              </a:rPr>
              <a:t> </a:t>
            </a:r>
          </a:p>
          <a:p>
            <a:pPr marL="0" marR="0">
              <a:lnSpc>
                <a:spcPct val="107000"/>
              </a:lnSpc>
              <a:spcBef>
                <a:spcPts val="0"/>
              </a:spcBef>
              <a:spcAft>
                <a:spcPts val="800"/>
              </a:spcAft>
            </a:pPr>
            <a:r>
              <a:rPr lang="en-US" sz="1800">
                <a:effectLst/>
                <a:latin typeface="Calibri"/>
                <a:ea typeface="Calibri"/>
                <a:cs typeface="Calibri"/>
              </a:rPr>
              <a:t>Prohibited Activities</a:t>
            </a:r>
          </a:p>
          <a:p>
            <a:pPr>
              <a:lnSpc>
                <a:spcPct val="107000"/>
              </a:lnSpc>
            </a:pPr>
            <a:r>
              <a:rPr lang="en-US" sz="1800">
                <a:solidFill>
                  <a:srgbClr val="000000"/>
                </a:solidFill>
                <a:effectLst/>
                <a:latin typeface="Calibri"/>
                <a:ea typeface="Times New Roman" panose="02020603050405020304" pitchFamily="18" charset="0"/>
                <a:cs typeface="Calibri"/>
              </a:rPr>
              <a:t>This activity reviews a recipient's training, policies, and procedures related to prohibited activities;</a:t>
            </a:r>
            <a:r>
              <a:rPr lang="en-US" sz="1800">
                <a:solidFill>
                  <a:srgbClr val="000000"/>
                </a:solidFill>
                <a:latin typeface="Calibri"/>
                <a:ea typeface="Times New Roman" panose="02020603050405020304" pitchFamily="18" charset="0"/>
                <a:cs typeface="Calibri"/>
              </a:rPr>
              <a:t> </a:t>
            </a:r>
            <a:r>
              <a:rPr lang="en-US" sz="1800">
                <a:solidFill>
                  <a:srgbClr val="000000"/>
                </a:solidFill>
                <a:effectLst/>
                <a:latin typeface="Calibri"/>
                <a:ea typeface="Times New Roman" panose="02020603050405020304" pitchFamily="18" charset="0"/>
                <a:cs typeface="Calibri"/>
              </a:rPr>
              <a:t> We conduct a member document review and interviews to determine if prohibited activities are being performed. We will interview 4 volunteers, 2 site supervisors and a prime staff member.</a:t>
            </a:r>
            <a:r>
              <a:rPr lang="en-US" sz="1800">
                <a:solidFill>
                  <a:srgbClr val="000000"/>
                </a:solidFill>
                <a:latin typeface="Calibri"/>
                <a:ea typeface="Times New Roman" panose="02020603050405020304" pitchFamily="18" charset="0"/>
                <a:cs typeface="Calibri"/>
              </a:rPr>
              <a:t> </a:t>
            </a:r>
            <a:endParaRPr lang="en-US" sz="18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a:solidFill>
                  <a:srgbClr val="000000"/>
                </a:solidFill>
                <a:effectLst/>
                <a:latin typeface="Calibri"/>
                <a:ea typeface="Calibri"/>
                <a:cs typeface="Calibri"/>
              </a:rPr>
              <a:t>New to AmeriCorps</a:t>
            </a:r>
          </a:p>
          <a:p>
            <a:pPr>
              <a:lnSpc>
                <a:spcPct val="107000"/>
              </a:lnSpc>
            </a:pPr>
            <a:r>
              <a:rPr lang="en-US" sz="1800">
                <a:solidFill>
                  <a:srgbClr val="000000"/>
                </a:solidFill>
                <a:effectLst/>
                <a:latin typeface="Calibri"/>
                <a:ea typeface="Calibri"/>
                <a:cs typeface="Calibri"/>
              </a:rPr>
              <a:t>This activity is assigned to first time AmeriCorps grantees. It will consist of a review of grantee policies, practices, and systems with the intention of confirming that a recipient's foundational practices comply with federal and program requirements. This activity will touch on selected items from the FOFA, Prohibited Activities, NSCHC, </a:t>
            </a:r>
            <a:r>
              <a:rPr lang="en-US" sz="1800">
                <a:solidFill>
                  <a:srgbClr val="000000"/>
                </a:solidFill>
                <a:latin typeface="Calibri"/>
                <a:ea typeface="Calibri"/>
                <a:cs typeface="Calibri"/>
              </a:rPr>
              <a:t>and Programmatic monitoring</a:t>
            </a:r>
            <a:r>
              <a:rPr lang="en-US" sz="1800">
                <a:solidFill>
                  <a:srgbClr val="000000"/>
                </a:solidFill>
                <a:effectLst/>
                <a:latin typeface="Calibri"/>
                <a:ea typeface="Calibri"/>
                <a:cs typeface="Calibri"/>
              </a:rPr>
              <a:t> activities.</a:t>
            </a:r>
            <a:r>
              <a:rPr lang="en-US" sz="1800">
                <a:solidFill>
                  <a:srgbClr val="000000"/>
                </a:solidFill>
                <a:latin typeface="Calibri"/>
                <a:ea typeface="Calibri"/>
                <a:cs typeface="Calibri"/>
              </a:rPr>
              <a:t> </a:t>
            </a:r>
            <a:endParaRPr lang="en-US" sz="1800">
              <a:solidFill>
                <a:srgbClr val="000000"/>
              </a:solidFill>
              <a:effectLst/>
              <a:latin typeface="Calibri"/>
              <a:ea typeface="Calibri"/>
              <a:cs typeface="Calibri" panose="020F0502020204030204" pitchFamily="34" charset="0"/>
            </a:endParaRPr>
          </a:p>
          <a:p>
            <a:pPr marL="0" marR="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a:latin typeface="Calibri"/>
                <a:ea typeface="Calibri"/>
                <a:cs typeface="Calibri"/>
              </a:rPr>
              <a:t>IAA - Expanded Financial Operations Fitness Assessment (FOFA)-</a:t>
            </a:r>
            <a:endParaRPr lang="en-US" sz="1800">
              <a:effectLst/>
              <a:latin typeface="Calibri"/>
              <a:ea typeface="Calibri"/>
              <a:cs typeface="Calibri"/>
            </a:endParaRPr>
          </a:p>
          <a:p>
            <a:r>
              <a:rPr lang="en-US"/>
              <a:t>The expanded FOFA is a higher level monitoring review based on input from AmeriCorps OCRO Risk Assessment, Internal Program Offices, and Office of Inspector General Referrals.  This activity is conducted by the Department of Veterans Affairs' Office of Business Oversight on behalf of the Office of Monitoring.  The expanded FOFA activity examines the grantee’s internal controls to identify and prevent fraud, waste and abuse, and provides the Office of Monitoring with an assessment of the grantee's ability to meet the needs of AmeriCorps funded programs.</a:t>
            </a:r>
            <a:endParaRPr lang="en-US">
              <a:ea typeface="Calibri"/>
              <a:cs typeface="Calibri"/>
            </a:endParaRPr>
          </a:p>
          <a:p>
            <a:r>
              <a:rPr lang="en-US"/>
              <a:t>The purpose of this activity is to (1) assess project compliance with statutory, regulatory, and policy requirements; (2) identify necessary corrective actions; (3) identify opportunities to provide technical assistance; and (4) ensure that adequate controls are in place to improve accountability of</a:t>
            </a:r>
            <a:endParaRPr lang="en-US">
              <a:ea typeface="Calibri"/>
              <a:cs typeface="Calibri"/>
            </a:endParaRPr>
          </a:p>
          <a:p>
            <a:r>
              <a:rPr lang="en-US"/>
              <a:t>federal funds.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8</a:t>
            </a:fld>
            <a:endParaRPr lang="en-US"/>
          </a:p>
        </p:txBody>
      </p:sp>
    </p:spTree>
    <p:extLst>
      <p:ext uri="{BB962C8B-B14F-4D97-AF65-F5344CB8AC3E}">
        <p14:creationId xmlns:p14="http://schemas.microsoft.com/office/powerpoint/2010/main" val="395028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err="1">
                <a:solidFill>
                  <a:srgbClr val="000000"/>
                </a:solidFill>
                <a:effectLst/>
                <a:latin typeface="Calibri"/>
                <a:ea typeface="Calibri"/>
                <a:cs typeface="Calibri"/>
              </a:rPr>
              <a:t>Marsheta</a:t>
            </a:r>
            <a:r>
              <a:rPr lang="en-US" sz="1800" b="0" i="0" u="none" strike="noStrike">
                <a:solidFill>
                  <a:srgbClr val="000000"/>
                </a:solidFill>
                <a:effectLst/>
                <a:latin typeface="Calibri"/>
                <a:ea typeface="Calibri"/>
                <a:cs typeface="Calibri"/>
              </a:rPr>
              <a:t> - </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fontAlgn="base"/>
            <a:r>
              <a:rPr lang="en-US" sz="1800" b="0" i="0" u="none" strike="noStrike">
                <a:solidFill>
                  <a:srgbClr val="000000"/>
                </a:solidFill>
                <a:effectLst/>
                <a:latin typeface="Calibri"/>
                <a:ea typeface="Calibri"/>
                <a:cs typeface="Calibri"/>
              </a:rPr>
              <a:t>So we’ve done the what and why, and now here is the when. I want to emphasize that this is a very, very rough timeline, and you may find that your organization is starting later, or that certain phases take a little extra time depending on your assigned activities. It could also go much faster, depending on the completeness and speed with which your organization is able to respond.  In general, many of you can expect to receive your </a:t>
            </a:r>
            <a:r>
              <a:rPr lang="en-US" sz="1800">
                <a:solidFill>
                  <a:srgbClr val="000000"/>
                </a:solidFill>
                <a:latin typeface="Calibri"/>
                <a:ea typeface="Calibri"/>
                <a:cs typeface="Calibri"/>
              </a:rPr>
              <a:t>initial notification</a:t>
            </a:r>
            <a:r>
              <a:rPr lang="en-US" sz="1800" b="0" i="0" u="none" strike="noStrike">
                <a:solidFill>
                  <a:srgbClr val="000000"/>
                </a:solidFill>
                <a:effectLst/>
                <a:latin typeface="Calibri"/>
                <a:ea typeface="Calibri"/>
                <a:cs typeface="Calibri"/>
              </a:rPr>
              <a:t> and document request in the coming days or weeks. The timeline to submit requested documents will be provided </a:t>
            </a:r>
            <a:r>
              <a:rPr lang="en-US" sz="1800">
                <a:solidFill>
                  <a:srgbClr val="000000"/>
                </a:solidFill>
                <a:latin typeface="Calibri"/>
                <a:ea typeface="Calibri"/>
                <a:cs typeface="Calibri"/>
              </a:rPr>
              <a:t>in</a:t>
            </a:r>
            <a:r>
              <a:rPr lang="en-US" sz="1800" b="0" i="0" u="none" strike="noStrike">
                <a:solidFill>
                  <a:srgbClr val="000000"/>
                </a:solidFill>
                <a:effectLst/>
                <a:latin typeface="Calibri"/>
                <a:ea typeface="Calibri"/>
                <a:cs typeface="Calibri"/>
              </a:rPr>
              <a:t> the notification. When the documents are uploaded, we will review the information and </a:t>
            </a:r>
            <a:r>
              <a:rPr lang="en-US" sz="1800">
                <a:solidFill>
                  <a:srgbClr val="000000"/>
                </a:solidFill>
                <a:latin typeface="Calibri"/>
                <a:ea typeface="Calibri"/>
                <a:cs typeface="Calibri"/>
              </a:rPr>
              <a:t>request</a:t>
            </a:r>
            <a:r>
              <a:rPr lang="en-US" sz="1800" b="0" i="0" u="none" strike="noStrike">
                <a:solidFill>
                  <a:srgbClr val="000000"/>
                </a:solidFill>
                <a:effectLst/>
                <a:latin typeface="Calibri"/>
                <a:ea typeface="Calibri"/>
                <a:cs typeface="Calibri"/>
              </a:rPr>
              <a:t> supplemental documentation</a:t>
            </a:r>
            <a:r>
              <a:rPr lang="en-US" sz="1800">
                <a:solidFill>
                  <a:srgbClr val="000000"/>
                </a:solidFill>
                <a:latin typeface="Calibri"/>
                <a:ea typeface="Calibri"/>
                <a:cs typeface="Calibri"/>
              </a:rPr>
              <a:t>. Please note that supplemental documentation will be requested only if this applies to your</a:t>
            </a:r>
            <a:r>
              <a:rPr lang="en-US" sz="1800" b="0" i="0" u="none" strike="noStrike">
                <a:solidFill>
                  <a:srgbClr val="000000"/>
                </a:solidFill>
                <a:effectLst/>
                <a:latin typeface="Calibri"/>
                <a:ea typeface="Calibri"/>
                <a:cs typeface="Calibri"/>
              </a:rPr>
              <a:t> assigned activity. </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u="none" strike="noStrike">
                <a:solidFill>
                  <a:srgbClr val="000000"/>
                </a:solidFill>
                <a:effectLst/>
                <a:latin typeface="Calibri"/>
                <a:ea typeface="Calibri"/>
                <a:cs typeface="Calibri"/>
              </a:rPr>
              <a:t>I want to quickly explain the general distinction between initial and supplemental documentation. Initial documentation is likely to include a list from which we will pull samples, while the supplemental documentation is likely to be the backup documentation associated with those samples. For example, in the NSCHC activity, the initial documentation </a:t>
            </a:r>
            <a:r>
              <a:rPr lang="en-US" sz="1800">
                <a:solidFill>
                  <a:srgbClr val="000000"/>
                </a:solidFill>
                <a:latin typeface="Calibri"/>
                <a:ea typeface="Calibri"/>
                <a:cs typeface="Calibri"/>
              </a:rPr>
              <a:t>request</a:t>
            </a:r>
            <a:r>
              <a:rPr lang="en-US" sz="1800" b="0" i="0" u="none" strike="noStrike">
                <a:solidFill>
                  <a:srgbClr val="000000"/>
                </a:solidFill>
                <a:effectLst/>
                <a:latin typeface="Calibri"/>
                <a:ea typeface="Calibri"/>
                <a:cs typeface="Calibri"/>
              </a:rPr>
              <a:t> is a list of individuals covered by the grant. The supplemental documentation request is for the actual NSCHC documents. </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algn="l" rtl="0" fontAlgn="base"/>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fontAlgn="base"/>
            <a:r>
              <a:rPr lang="en-US" sz="1800" b="0" i="0" u="none" strike="noStrike">
                <a:solidFill>
                  <a:srgbClr val="000000"/>
                </a:solidFill>
                <a:effectLst/>
                <a:latin typeface="Calibri"/>
                <a:ea typeface="Calibri"/>
                <a:cs typeface="Calibri"/>
              </a:rPr>
              <a:t>Once we have all the initial and supplemental documents, as well as interviews on the calendar, we’ll review everything and conduct the interviews. This typically takes about a month, but </a:t>
            </a:r>
            <a:r>
              <a:rPr lang="en-US" sz="1800">
                <a:solidFill>
                  <a:srgbClr val="000000"/>
                </a:solidFill>
                <a:latin typeface="Calibri"/>
                <a:ea typeface="Calibri"/>
                <a:cs typeface="Calibri"/>
              </a:rPr>
              <a:t>can</a:t>
            </a:r>
            <a:r>
              <a:rPr lang="en-US" sz="1800" b="0" i="0" u="none" strike="noStrike">
                <a:solidFill>
                  <a:srgbClr val="000000"/>
                </a:solidFill>
                <a:effectLst/>
                <a:latin typeface="Calibri"/>
                <a:ea typeface="Calibri"/>
                <a:cs typeface="Calibri"/>
              </a:rPr>
              <a:t> vary. We expect that grantees will receive the monitoring report, months 4 thru 6 of the monitoring process.  There may be occasions where grantees receive the monitoring report within 3 months of the process, however, this is very rare. If a </a:t>
            </a:r>
            <a:r>
              <a:rPr lang="en-US" sz="1800">
                <a:solidFill>
                  <a:srgbClr val="000000"/>
                </a:solidFill>
                <a:latin typeface="Calibri"/>
                <a:ea typeface="Calibri"/>
                <a:cs typeface="Calibri"/>
              </a:rPr>
              <a:t>Corrective Action Plan</a:t>
            </a:r>
            <a:r>
              <a:rPr lang="en-US" sz="1800" b="0" i="0" u="none" strike="noStrike">
                <a:solidFill>
                  <a:srgbClr val="000000"/>
                </a:solidFill>
                <a:effectLst/>
                <a:latin typeface="Calibri"/>
                <a:ea typeface="Calibri"/>
                <a:cs typeface="Calibri"/>
              </a:rPr>
              <a:t> is required, grantees will begin developing their CAP in months 4-6 of the monitoring process. If a CAP is not required, </a:t>
            </a:r>
            <a:r>
              <a:rPr lang="en-US" sz="1800">
                <a:solidFill>
                  <a:srgbClr val="000000"/>
                </a:solidFill>
                <a:latin typeface="Calibri"/>
                <a:ea typeface="Calibri"/>
                <a:cs typeface="Calibri"/>
              </a:rPr>
              <a:t>grantees </a:t>
            </a:r>
            <a:r>
              <a:rPr lang="en-US" sz="1800" b="0" i="0" u="none" strike="noStrike">
                <a:solidFill>
                  <a:srgbClr val="000000"/>
                </a:solidFill>
                <a:effectLst/>
                <a:latin typeface="Calibri"/>
                <a:ea typeface="Calibri"/>
                <a:cs typeface="Calibri"/>
              </a:rPr>
              <a:t>will receive </a:t>
            </a:r>
            <a:r>
              <a:rPr lang="en-US" sz="1800">
                <a:solidFill>
                  <a:srgbClr val="000000"/>
                </a:solidFill>
                <a:latin typeface="Calibri"/>
                <a:ea typeface="Calibri"/>
                <a:cs typeface="Calibri"/>
              </a:rPr>
              <a:t>their </a:t>
            </a:r>
            <a:r>
              <a:rPr lang="en-US" sz="1800" b="0" i="0" u="none" strike="noStrike">
                <a:solidFill>
                  <a:srgbClr val="000000"/>
                </a:solidFill>
                <a:effectLst/>
                <a:latin typeface="Calibri"/>
                <a:ea typeface="Calibri"/>
                <a:cs typeface="Calibri"/>
              </a:rPr>
              <a:t>monitoring report results with no findings</a:t>
            </a:r>
            <a:r>
              <a:rPr lang="en-US" sz="1800">
                <a:solidFill>
                  <a:srgbClr val="000000"/>
                </a:solidFill>
                <a:latin typeface="Calibri"/>
                <a:ea typeface="Calibri"/>
                <a:cs typeface="Calibri"/>
              </a:rPr>
              <a:t>.</a:t>
            </a:r>
            <a:endParaRPr lang="en-US" sz="1800" b="0" i="0">
              <a:solidFill>
                <a:srgbClr val="444444"/>
              </a:solidFill>
              <a:effectLst/>
              <a:latin typeface="Calibri"/>
              <a:ea typeface="Calibri"/>
              <a:cs typeface="Calibri"/>
            </a:endParaRPr>
          </a:p>
          <a:p>
            <a:pPr algn="l" rtl="0" fontAlgn="base"/>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a:p>
            <a:pPr fontAlgn="base"/>
            <a:r>
              <a:rPr lang="en-US" sz="1800" b="0" i="0" u="none" strike="noStrike">
                <a:solidFill>
                  <a:srgbClr val="000000"/>
                </a:solidFill>
                <a:effectLst/>
                <a:latin typeface="Calibri"/>
                <a:ea typeface="Calibri"/>
                <a:cs typeface="Calibri"/>
              </a:rPr>
              <a:t>Please note that if the monitoring </a:t>
            </a:r>
            <a:r>
              <a:rPr lang="en-US" sz="1800">
                <a:solidFill>
                  <a:srgbClr val="000000"/>
                </a:solidFill>
                <a:latin typeface="Calibri"/>
                <a:ea typeface="Calibri"/>
                <a:cs typeface="Calibri"/>
              </a:rPr>
              <a:t>review report has findings</a:t>
            </a:r>
            <a:r>
              <a:rPr lang="en-US" sz="1800" b="0" i="0" u="none" strike="noStrike">
                <a:solidFill>
                  <a:srgbClr val="000000"/>
                </a:solidFill>
                <a:effectLst/>
                <a:latin typeface="Calibri"/>
                <a:ea typeface="Calibri"/>
                <a:cs typeface="Calibri"/>
              </a:rPr>
              <a:t> that take time to implement and resolve, the grantee will remain in a status that is </a:t>
            </a:r>
            <a:r>
              <a:rPr lang="en-US" sz="1800">
                <a:solidFill>
                  <a:srgbClr val="000000"/>
                </a:solidFill>
                <a:latin typeface="Calibri"/>
                <a:ea typeface="Calibri"/>
                <a:cs typeface="Calibri"/>
              </a:rPr>
              <a:t>approved-in progress</a:t>
            </a:r>
            <a:r>
              <a:rPr lang="en-US" sz="1800" b="0" i="0" u="none" strike="noStrike">
                <a:solidFill>
                  <a:srgbClr val="000000"/>
                </a:solidFill>
                <a:effectLst/>
                <a:latin typeface="Calibri"/>
                <a:ea typeface="Calibri"/>
                <a:cs typeface="Calibri"/>
              </a:rPr>
              <a:t>, </a:t>
            </a:r>
            <a:r>
              <a:rPr lang="en-US" sz="1800">
                <a:solidFill>
                  <a:srgbClr val="000000"/>
                </a:solidFill>
                <a:latin typeface="Calibri"/>
                <a:ea typeface="Calibri"/>
                <a:cs typeface="Calibri"/>
              </a:rPr>
              <a:t>and</a:t>
            </a:r>
            <a:r>
              <a:rPr lang="en-US" sz="1800" b="0" i="0" u="none" strike="noStrike">
                <a:solidFill>
                  <a:srgbClr val="000000"/>
                </a:solidFill>
                <a:effectLst/>
                <a:latin typeface="Calibri"/>
                <a:ea typeface="Calibri"/>
                <a:cs typeface="Calibri"/>
              </a:rPr>
              <a:t> not yet closed, until </a:t>
            </a:r>
            <a:r>
              <a:rPr lang="en-US" sz="1800">
                <a:solidFill>
                  <a:srgbClr val="000000"/>
                </a:solidFill>
                <a:latin typeface="Calibri"/>
                <a:ea typeface="Calibri"/>
                <a:cs typeface="Calibri"/>
              </a:rPr>
              <a:t>the corrective measures are implemented and</a:t>
            </a:r>
            <a:r>
              <a:rPr lang="en-US" sz="1800" b="0" i="0" u="none" strike="noStrike">
                <a:solidFill>
                  <a:srgbClr val="000000"/>
                </a:solidFill>
                <a:effectLst/>
                <a:latin typeface="Calibri"/>
                <a:ea typeface="Calibri"/>
                <a:cs typeface="Calibri"/>
              </a:rPr>
              <a:t> </a:t>
            </a:r>
            <a:r>
              <a:rPr lang="en-US" sz="1800">
                <a:solidFill>
                  <a:srgbClr val="000000"/>
                </a:solidFill>
                <a:latin typeface="Calibri"/>
                <a:ea typeface="Calibri"/>
                <a:cs typeface="Calibri"/>
              </a:rPr>
              <a:t>complete</a:t>
            </a:r>
            <a:r>
              <a:rPr lang="en-US" sz="1800" b="0" i="0" u="none" strike="noStrike">
                <a:solidFill>
                  <a:srgbClr val="000000"/>
                </a:solidFill>
                <a:effectLst/>
                <a:latin typeface="Calibri"/>
                <a:ea typeface="Calibri"/>
                <a:cs typeface="Calibri"/>
              </a:rPr>
              <a:t>. </a:t>
            </a:r>
            <a:r>
              <a:rPr lang="en-US" sz="1800" b="0" i="0">
                <a:solidFill>
                  <a:srgbClr val="444444"/>
                </a:solidFill>
                <a:effectLst/>
                <a:latin typeface="Calibri"/>
                <a:ea typeface="Calibri"/>
                <a:cs typeface="Calibri"/>
              </a:rPr>
              <a:t>​</a:t>
            </a:r>
            <a:endParaRPr lang="en-US" b="0" i="0">
              <a:solidFill>
                <a:srgbClr val="444444"/>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EDD49445-AB42-5F40-8FC0-3094745C6D48}" type="slidenum">
              <a:rPr lang="en-US" smtClean="0"/>
              <a:t>9</a:t>
            </a:fld>
            <a:endParaRPr lang="en-US"/>
          </a:p>
        </p:txBody>
      </p:sp>
    </p:spTree>
    <p:extLst>
      <p:ext uri="{BB962C8B-B14F-4D97-AF65-F5344CB8AC3E}">
        <p14:creationId xmlns:p14="http://schemas.microsoft.com/office/powerpoint/2010/main" val="392692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fld id="{03E98188-BC55-4684-9A43-13F90AEFDBA9}" type="datetime1">
              <a:rPr lang="en-US" smtClean="0"/>
              <a:t>1/17/2025</a:t>
            </a:fld>
            <a:endParaRPr lang="en-US"/>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34E9B5-EFC0-43D6-BA80-DD3CE3178331}" type="datetime1">
              <a:rPr kumimoji="0" lang="en-US" sz="1050" b="0" i="0" u="none" strike="noStrike" kern="1200" cap="none" spc="0" normalizeH="0" baseline="0" noProof="0" smtClean="0">
                <a:ln>
                  <a:noFill/>
                </a:ln>
                <a:solidFill>
                  <a:srgbClr val="112441">
                    <a:alpha val="50000"/>
                  </a:srgbClr>
                </a:solidFill>
                <a:effectLst/>
                <a:uLnTx/>
                <a:uFillTx/>
                <a:latin typeface="Century Gothic" panose="020F0302020204030204"/>
                <a:ea typeface="+mn-ea"/>
                <a:cs typeface="+mn-cs"/>
              </a:rPr>
              <a:t>1/17/2025</a:t>
            </a:fld>
            <a:endParaRPr kumimoji="0" lang="en-US" sz="1050" b="0" i="0" u="none" strike="noStrike" kern="1200" cap="none" spc="0" normalizeH="0" baseline="0" noProof="0">
              <a:ln>
                <a:noFill/>
              </a:ln>
              <a:solidFill>
                <a:srgbClr val="112441">
                  <a:alpha val="50000"/>
                </a:srgbClr>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a:solidFill>
                  <a:srgbClr val="092141"/>
                </a:solidFill>
                <a:effectLst/>
                <a:latin typeface="Century Gothic" panose="020B0502020202020204" pitchFamily="34" charset="0"/>
              </a:rPr>
              <a:t>Text here</a:t>
            </a:r>
          </a:p>
          <a:p>
            <a:r>
              <a:rPr lang="en-US">
                <a:solidFill>
                  <a:srgbClr val="092141"/>
                </a:solidFill>
                <a:effectLst/>
                <a:latin typeface="Century Gothic" panose="020B0502020202020204" pitchFamily="34" charset="0"/>
              </a:rPr>
              <a:t>Subtext here </a:t>
            </a:r>
          </a:p>
          <a:p>
            <a:pPr lvl="1"/>
            <a:r>
              <a:rPr lang="en-US">
                <a:solidFill>
                  <a:srgbClr val="092141"/>
                </a:solidFill>
                <a:effectLst/>
                <a:latin typeface="Century Gothic" panose="020B0502020202020204" pitchFamily="34" charset="0"/>
              </a:rPr>
              <a:t>Second Level </a:t>
            </a:r>
          </a:p>
          <a:p>
            <a:pPr lvl="2"/>
            <a:r>
              <a:rPr lang="en-US">
                <a:solidFill>
                  <a:srgbClr val="092141"/>
                </a:solidFill>
                <a:effectLst/>
                <a:latin typeface="Century Gothic" panose="020B0502020202020204" pitchFamily="34" charset="0"/>
              </a:rPr>
              <a:t>Third Level </a:t>
            </a:r>
          </a:p>
          <a:p>
            <a:pPr lvl="3"/>
            <a:r>
              <a:rPr lang="en-US">
                <a:solidFill>
                  <a:srgbClr val="092141"/>
                </a:solidFill>
                <a:effectLst/>
                <a:latin typeface="Century Gothic" panose="020B0502020202020204" pitchFamily="34" charset="0"/>
              </a:rPr>
              <a:t>Fourth</a:t>
            </a:r>
          </a:p>
          <a:p>
            <a:pPr lvl="4"/>
            <a:r>
              <a:rPr lang="en-US">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fld id="{1369E7AB-D1B3-4035-90BE-E998BFFA89C7}" type="datetime1">
              <a:rPr lang="en-US" smtClean="0"/>
              <a:t>1/17/2025</a:t>
            </a:fld>
            <a:endParaRPr lang="en-US"/>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a:p>
        </p:txBody>
      </p:sp>
    </p:spTree>
    <p:extLst>
      <p:ext uri="{BB962C8B-B14F-4D97-AF65-F5344CB8AC3E}">
        <p14:creationId xmlns:p14="http://schemas.microsoft.com/office/powerpoint/2010/main" val="216657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ALT Interior slide 5">
    <p:bg>
      <p:bgPr>
        <a:solidFill>
          <a:schemeClr val="bg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C562B73F-AB69-4846-89E9-33635EBE9B42}"/>
              </a:ext>
            </a:extLst>
          </p:cNvPr>
          <p:cNvSpPr>
            <a:spLocks noGrp="1"/>
          </p:cNvSpPr>
          <p:nvPr>
            <p:ph type="body" sz="quarter" idx="18" hasCustomPrompt="1"/>
          </p:nvPr>
        </p:nvSpPr>
        <p:spPr>
          <a:xfrm>
            <a:off x="1258635" y="2548003"/>
            <a:ext cx="9674731" cy="3200400"/>
          </a:xfrm>
          <a:prstGeom prst="rect">
            <a:avLst/>
          </a:prstGeom>
        </p:spPr>
        <p:txBody>
          <a:bodyPr>
            <a:normAutofit/>
          </a:bodyPr>
          <a:lstStyle>
            <a:lvl1pPr marL="173038" marR="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solidFill>
                  <a:schemeClr val="tx1"/>
                </a:solidFill>
              </a:defRPr>
            </a:lvl1pPr>
          </a:lstStyle>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1D36"/>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r>
              <a:rPr lang="en-US">
                <a:solidFill>
                  <a:srgbClr val="092141"/>
                </a:solidFill>
                <a:effectLst/>
                <a:latin typeface="Century Gothic" panose="020B0502020202020204" pitchFamily="34" charset="0"/>
              </a:rPr>
              <a:t>Lorem ipsum dolor sit </a:t>
            </a:r>
            <a:r>
              <a:rPr lang="en-US" err="1">
                <a:solidFill>
                  <a:srgbClr val="092141"/>
                </a:solidFill>
                <a:effectLst/>
                <a:latin typeface="Century Gothic" panose="020B0502020202020204" pitchFamily="34" charset="0"/>
              </a:rPr>
              <a:t>amet</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consectetur</a:t>
            </a:r>
            <a:r>
              <a:rPr lang="en-US">
                <a:solidFill>
                  <a:srgbClr val="092141"/>
                </a:solidFill>
                <a:effectLst/>
                <a:latin typeface="Century Gothic" panose="020B0502020202020204" pitchFamily="34" charset="0"/>
              </a:rPr>
              <a:t> </a:t>
            </a:r>
            <a:r>
              <a:rPr lang="en-US" err="1">
                <a:solidFill>
                  <a:srgbClr val="092141"/>
                </a:solidFill>
                <a:effectLst/>
                <a:latin typeface="Century Gothic" panose="020B0502020202020204" pitchFamily="34" charset="0"/>
              </a:rPr>
              <a:t>adipiscing</a:t>
            </a:r>
            <a:endParaRPr lang="en-US">
              <a:solidFill>
                <a:srgbClr val="092141"/>
              </a:solidFill>
              <a:effectLst/>
              <a:latin typeface="Century Gothic" panose="020B0502020202020204" pitchFamily="34" charset="0"/>
            </a:endParaRPr>
          </a:p>
          <a:p>
            <a:pPr marL="173038" marR="0" lvl="0" indent="-173038"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a:pPr>
            <a:endParaRPr lang="en-US">
              <a:solidFill>
                <a:srgbClr val="091D36"/>
              </a:solidFill>
              <a:effectLst/>
              <a:latin typeface="Century Gothic" panose="020B0502020202020204" pitchFamily="34" charset="0"/>
            </a:endParaRPr>
          </a:p>
        </p:txBody>
      </p:sp>
      <p:pic>
        <p:nvPicPr>
          <p:cNvPr id="16" name="Picture 15" descr="A close up of a sign&#10;&#10;Description automatically generated">
            <a:extLst>
              <a:ext uri="{FF2B5EF4-FFF2-40B4-BE49-F238E27FC236}">
                <a16:creationId xmlns:a16="http://schemas.microsoft.com/office/drawing/2014/main" id="{F3467418-9BBB-F245-B584-6F909FBD31C2}"/>
              </a:ext>
            </a:extLst>
          </p:cNvPr>
          <p:cNvPicPr>
            <a:picLocks noChangeAspect="1"/>
          </p:cNvPicPr>
          <p:nvPr userDrawn="1"/>
        </p:nvPicPr>
        <p:blipFill>
          <a:blip r:embed="rId2"/>
          <a:stretch>
            <a:fillRect/>
          </a:stretch>
        </p:blipFill>
        <p:spPr>
          <a:xfrm>
            <a:off x="11164824" y="501396"/>
            <a:ext cx="602399" cy="603504"/>
          </a:xfrm>
          <a:prstGeom prst="rect">
            <a:avLst/>
          </a:prstGeom>
        </p:spPr>
      </p:pic>
      <p:sp>
        <p:nvSpPr>
          <p:cNvPr id="11" name="Title 1">
            <a:extLst>
              <a:ext uri="{FF2B5EF4-FFF2-40B4-BE49-F238E27FC236}">
                <a16:creationId xmlns:a16="http://schemas.microsoft.com/office/drawing/2014/main" id="{B0859CCC-01DB-7F44-8665-F41DD284B5F5}"/>
              </a:ext>
            </a:extLst>
          </p:cNvPr>
          <p:cNvSpPr>
            <a:spLocks noGrp="1"/>
          </p:cNvSpPr>
          <p:nvPr>
            <p:ph type="title" hasCustomPrompt="1"/>
          </p:nvPr>
        </p:nvSpPr>
        <p:spPr>
          <a:xfrm>
            <a:off x="463648" y="567041"/>
            <a:ext cx="6082862" cy="419100"/>
          </a:xfrm>
        </p:spPr>
        <p:txBody>
          <a:bodyPr/>
          <a:lstStyle/>
          <a:p>
            <a:r>
              <a:rPr lang="en-US"/>
              <a:t>Header for slide goes here</a:t>
            </a:r>
          </a:p>
        </p:txBody>
      </p:sp>
      <p:sp>
        <p:nvSpPr>
          <p:cNvPr id="12" name="Text Placeholder 6">
            <a:extLst>
              <a:ext uri="{FF2B5EF4-FFF2-40B4-BE49-F238E27FC236}">
                <a16:creationId xmlns:a16="http://schemas.microsoft.com/office/drawing/2014/main" id="{386A6D4C-2498-A445-8C50-704696DA44D4}"/>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a:t>Sub-header goes in here (optional) </a:t>
            </a:r>
          </a:p>
        </p:txBody>
      </p:sp>
      <p:sp>
        <p:nvSpPr>
          <p:cNvPr id="2" name="Date Placeholder 1">
            <a:extLst>
              <a:ext uri="{FF2B5EF4-FFF2-40B4-BE49-F238E27FC236}">
                <a16:creationId xmlns:a16="http://schemas.microsoft.com/office/drawing/2014/main" id="{E63E4C71-8E6E-0B4C-9ACD-04F57AF52180}"/>
              </a:ext>
            </a:extLst>
          </p:cNvPr>
          <p:cNvSpPr>
            <a:spLocks noGrp="1"/>
          </p:cNvSpPr>
          <p:nvPr>
            <p:ph type="dt" sz="half" idx="19"/>
          </p:nvPr>
        </p:nvSpPr>
        <p:spPr/>
        <p:txBody>
          <a:bodyPr/>
          <a:lstStyle/>
          <a:p>
            <a:fld id="{A10F3C34-E61A-46A0-A633-1C4F49942DAC}" type="datetime1">
              <a:rPr lang="en-US" smtClean="0"/>
              <a:t>1/17/2025</a:t>
            </a:fld>
            <a:r>
              <a:rPr lang="en-US"/>
              <a:t>  |</a:t>
            </a:r>
          </a:p>
        </p:txBody>
      </p:sp>
      <p:sp>
        <p:nvSpPr>
          <p:cNvPr id="3" name="Footer Placeholder 2">
            <a:extLst>
              <a:ext uri="{FF2B5EF4-FFF2-40B4-BE49-F238E27FC236}">
                <a16:creationId xmlns:a16="http://schemas.microsoft.com/office/drawing/2014/main" id="{25BC7C17-682C-B649-AA43-658125891A3D}"/>
              </a:ext>
            </a:extLst>
          </p:cNvPr>
          <p:cNvSpPr>
            <a:spLocks noGrp="1"/>
          </p:cNvSpPr>
          <p:nvPr>
            <p:ph type="ftr" sz="quarter" idx="20"/>
          </p:nvPr>
        </p:nvSpPr>
        <p:spPr/>
        <p:txBody>
          <a:bodyPr/>
          <a:lstStyle>
            <a:lvl1pPr>
              <a:defRPr>
                <a:solidFill>
                  <a:schemeClr val="tx1">
                    <a:alpha val="50000"/>
                  </a:schemeClr>
                </a:solidFill>
              </a:defRPr>
            </a:lvl1pPr>
          </a:lstStyle>
          <a:p>
            <a:endParaRPr lang="en-US"/>
          </a:p>
        </p:txBody>
      </p:sp>
      <p:sp>
        <p:nvSpPr>
          <p:cNvPr id="4" name="Slide Number Placeholder 3">
            <a:extLst>
              <a:ext uri="{FF2B5EF4-FFF2-40B4-BE49-F238E27FC236}">
                <a16:creationId xmlns:a16="http://schemas.microsoft.com/office/drawing/2014/main" id="{C8A938A8-A3E2-1E46-BE13-D78ADDC5A81D}"/>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a:p>
        </p:txBody>
      </p:sp>
      <p:pic>
        <p:nvPicPr>
          <p:cNvPr id="13" name="Picture 12">
            <a:extLst>
              <a:ext uri="{FF2B5EF4-FFF2-40B4-BE49-F238E27FC236}">
                <a16:creationId xmlns:a16="http://schemas.microsoft.com/office/drawing/2014/main" id="{C7F187E9-99E5-754C-85E0-106ABF636F71}"/>
              </a:ext>
            </a:extLst>
          </p:cNvPr>
          <p:cNvPicPr>
            <a:picLocks noChangeAspect="1"/>
          </p:cNvPicPr>
          <p:nvPr userDrawn="1"/>
        </p:nvPicPr>
        <p:blipFill>
          <a:blip r:embed="rId3"/>
          <a:stretch>
            <a:fillRect/>
          </a:stretch>
        </p:blipFill>
        <p:spPr>
          <a:xfrm>
            <a:off x="0" y="6210300"/>
            <a:ext cx="12192000" cy="419100"/>
          </a:xfrm>
          <a:prstGeom prst="rect">
            <a:avLst/>
          </a:prstGeom>
        </p:spPr>
      </p:pic>
    </p:spTree>
    <p:extLst>
      <p:ext uri="{BB962C8B-B14F-4D97-AF65-F5344CB8AC3E}">
        <p14:creationId xmlns:p14="http://schemas.microsoft.com/office/powerpoint/2010/main" val="75737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chemeClr val="bg1"/>
                </a:solidFill>
              </a:rPr>
              <a:t>Title goes in here</a:t>
            </a:r>
            <a:endParaRPr lang="en-US">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chemeClr val="bg1"/>
                </a:solidFill>
              </a:rPr>
              <a:t>Title goes in here</a:t>
            </a:r>
            <a:endParaRPr lang="en-US">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More subtext here</a:t>
            </a:r>
            <a:endParaRPr lang="en-US" sz="160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a:solidFill>
                  <a:schemeClr val="bg1"/>
                </a:solidFill>
              </a:rPr>
              <a:t>Title goes in here</a:t>
            </a:r>
            <a:endParaRPr lang="en-US">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a:solidFill>
                  <a:schemeClr val="bg1"/>
                </a:solidFill>
                <a:latin typeface="Century Gothic" panose="020B0502020202020204" pitchFamily="34" charset="0"/>
              </a:rPr>
              <a:t>More subtext here</a:t>
            </a:r>
            <a:endParaRPr lang="en-US" sz="160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fld id="{F0E7A130-31C3-4910-B6C1-9AA26DBC425B}" type="datetime1">
              <a:rPr lang="en-US" smtClean="0"/>
              <a:t>1/17/2025</a:t>
            </a:fld>
            <a:endParaRPr lang="en-US"/>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4"/>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fld id="{CE7E1DC3-11EB-4F19-8B8F-52B47D35C236}" type="datetime1">
              <a:rPr lang="en-US" smtClean="0"/>
              <a:t>1/17/2025</a:t>
            </a:fld>
            <a:endParaRPr lang="en-US"/>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Lst>
  <p:hf hdr="0" ft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4"/>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a:t>Click to edit master text styles</a:t>
            </a:r>
          </a:p>
          <a:p>
            <a:pPr lvl="0"/>
            <a:r>
              <a:rPr lang="en-US"/>
              <a:t>First </a:t>
            </a:r>
          </a:p>
          <a:p>
            <a:pPr lvl="1"/>
            <a:r>
              <a:rPr lang="en-US"/>
              <a:t>Second level </a:t>
            </a:r>
          </a:p>
          <a:p>
            <a:pPr lvl="2"/>
            <a:r>
              <a:rPr lang="en-US"/>
              <a:t>Third level </a:t>
            </a:r>
          </a:p>
          <a:p>
            <a:pPr lvl="5"/>
            <a:r>
              <a:rPr lang="en-US"/>
              <a:t>Fourth level </a:t>
            </a:r>
          </a:p>
          <a:p>
            <a:pPr lvl="3"/>
            <a:r>
              <a:rPr lang="en-US"/>
              <a:t>Fifth level </a:t>
            </a:r>
            <a:br>
              <a:rPr lang="en-US"/>
            </a:br>
            <a:endParaRPr lang="en-US"/>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fld id="{28EA5335-A991-4577-8A09-C2785283DADF}" type="datetime1">
              <a:rPr lang="en-US" smtClean="0"/>
              <a:t>1/17/2025</a:t>
            </a:fld>
            <a:endParaRPr lang="en-US"/>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Lst>
  <p:hf hdr="0" ft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fld id="{19EACD30-B651-4B32-851B-81AEB6E1DF94}" type="datetime1">
              <a:rPr lang="en-US" smtClean="0"/>
              <a:t>1/17/2025</a:t>
            </a:fld>
            <a:endParaRPr lang="en-US"/>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a:t>  </a:t>
            </a:r>
            <a:fld id="{E0E21186-8CC3-194A-9753-0BBC1EC778BB}" type="slidenum">
              <a:rPr lang="en-US" smtClean="0"/>
              <a:pPr/>
              <a:t>‹#›</a:t>
            </a:fld>
            <a:endParaRPr lang="en-US"/>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ft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americorps.gov/grantees-sponsors/monitoring"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hyperlink" Target="https://americorps.gov/sites/default/files/document/2022_3_18_Overview_of_UMP_Resource.pdf" TargetMode="External"/><Relationship Id="rId7" Type="http://schemas.openxmlformats.org/officeDocument/2006/relationships/diagramQuickStyle" Target="../diagrams/quickStyle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4.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hyperlink" Target="mailto:monitoring@cns.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a:xfrm>
            <a:off x="1215886" y="2212653"/>
            <a:ext cx="6964017" cy="1115641"/>
          </a:xfrm>
        </p:spPr>
        <p:txBody>
          <a:bodyPr>
            <a:normAutofit fontScale="90000"/>
          </a:bodyPr>
          <a:lstStyle/>
          <a:p>
            <a:r>
              <a:rPr lang="en-US"/>
              <a:t>AmeriCorps Office of Monitoring:</a:t>
            </a:r>
            <a:br>
              <a:rPr lang="en-US"/>
            </a:br>
            <a:r>
              <a:rPr lang="en-US"/>
              <a:t>Monitoring Process Overview</a:t>
            </a:r>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a:xfrm>
            <a:off x="269477" y="6348350"/>
            <a:ext cx="1016903" cy="45719"/>
          </a:xfrm>
        </p:spPr>
        <p:txBody>
          <a:bodyPr/>
          <a:lstStyle/>
          <a:p>
            <a:fld id="{0E715EF2-11B7-4C6B-9F8F-076BA6337A40}" type="datetime1">
              <a:rPr lang="en-US" smtClean="0"/>
              <a:t>1/17/2025</a:t>
            </a:fld>
            <a:endParaRPr lang="en-US"/>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7BAD8-E4ED-4B01-A16F-936D319D3122}"/>
              </a:ext>
            </a:extLst>
          </p:cNvPr>
          <p:cNvSpPr>
            <a:spLocks noGrp="1"/>
          </p:cNvSpPr>
          <p:nvPr>
            <p:ph type="title"/>
          </p:nvPr>
        </p:nvSpPr>
        <p:spPr>
          <a:xfrm>
            <a:off x="463647" y="353854"/>
            <a:ext cx="10277061" cy="419100"/>
          </a:xfrm>
        </p:spPr>
        <p:txBody>
          <a:bodyPr>
            <a:normAutofit fontScale="90000"/>
          </a:bodyPr>
          <a:lstStyle/>
          <a:p>
            <a:r>
              <a:rPr lang="en-US"/>
              <a:t>General Timeline and Next Steps for On-Site Monitoring</a:t>
            </a:r>
          </a:p>
        </p:txBody>
      </p:sp>
      <p:sp>
        <p:nvSpPr>
          <p:cNvPr id="6" name="Slide Number Placeholder 5">
            <a:extLst>
              <a:ext uri="{FF2B5EF4-FFF2-40B4-BE49-F238E27FC236}">
                <a16:creationId xmlns:a16="http://schemas.microsoft.com/office/drawing/2014/main" id="{2C7ADFA1-9373-4E61-BF1C-39F2D3ADEC59}"/>
              </a:ext>
            </a:extLst>
          </p:cNvPr>
          <p:cNvSpPr>
            <a:spLocks noGrp="1"/>
          </p:cNvSpPr>
          <p:nvPr>
            <p:ph type="sldNum" sz="quarter" idx="21"/>
          </p:nvPr>
        </p:nvSpPr>
        <p:spPr/>
        <p:txBody>
          <a:bodyPr/>
          <a:lstStyle/>
          <a:p>
            <a:r>
              <a:rPr lang="en-US"/>
              <a:t>  </a:t>
            </a:r>
            <a:fld id="{E0E21186-8CC3-194A-9753-0BBC1EC778BB}" type="slidenum">
              <a:rPr lang="en-US" smtClean="0"/>
              <a:pPr/>
              <a:t>10</a:t>
            </a:fld>
            <a:endParaRPr lang="en-US"/>
          </a:p>
        </p:txBody>
      </p:sp>
      <p:graphicFrame>
        <p:nvGraphicFramePr>
          <p:cNvPr id="9" name="Table 9">
            <a:extLst>
              <a:ext uri="{FF2B5EF4-FFF2-40B4-BE49-F238E27FC236}">
                <a16:creationId xmlns:a16="http://schemas.microsoft.com/office/drawing/2014/main" id="{64CEC66C-3842-4095-A0B4-1F2A85543B1C}"/>
              </a:ext>
            </a:extLst>
          </p:cNvPr>
          <p:cNvGraphicFramePr>
            <a:graphicFrameLocks noGrp="1"/>
          </p:cNvGraphicFramePr>
          <p:nvPr>
            <p:extLst>
              <p:ext uri="{D42A27DB-BD31-4B8C-83A1-F6EECF244321}">
                <p14:modId xmlns:p14="http://schemas.microsoft.com/office/powerpoint/2010/main" val="2414760194"/>
              </p:ext>
            </p:extLst>
          </p:nvPr>
        </p:nvGraphicFramePr>
        <p:xfrm>
          <a:off x="460274" y="1216284"/>
          <a:ext cx="11010167" cy="5128358"/>
        </p:xfrm>
        <a:graphic>
          <a:graphicData uri="http://schemas.openxmlformats.org/drawingml/2006/table">
            <a:tbl>
              <a:tblPr firstRow="1" bandRow="1">
                <a:tableStyleId>{0E3FDE45-AF77-4B5C-9715-49D594BDF05E}</a:tableStyleId>
              </a:tblPr>
              <a:tblGrid>
                <a:gridCol w="2414120">
                  <a:extLst>
                    <a:ext uri="{9D8B030D-6E8A-4147-A177-3AD203B41FA5}">
                      <a16:colId xmlns:a16="http://schemas.microsoft.com/office/drawing/2014/main" val="392565525"/>
                    </a:ext>
                  </a:extLst>
                </a:gridCol>
                <a:gridCol w="8596047">
                  <a:extLst>
                    <a:ext uri="{9D8B030D-6E8A-4147-A177-3AD203B41FA5}">
                      <a16:colId xmlns:a16="http://schemas.microsoft.com/office/drawing/2014/main" val="267516053"/>
                    </a:ext>
                  </a:extLst>
                </a:gridCol>
              </a:tblGrid>
              <a:tr h="374051">
                <a:tc>
                  <a:txBody>
                    <a:bodyPr/>
                    <a:lstStyle/>
                    <a:p>
                      <a:r>
                        <a:rPr lang="en-US" sz="1600"/>
                        <a:t>Estimated timeframe</a:t>
                      </a:r>
                    </a:p>
                  </a:txBody>
                  <a:tcPr/>
                </a:tc>
                <a:tc>
                  <a:txBody>
                    <a:bodyPr/>
                    <a:lstStyle/>
                    <a:p>
                      <a:r>
                        <a:rPr lang="en-US" sz="1600"/>
                        <a:t>Activities likely taking place</a:t>
                      </a:r>
                    </a:p>
                  </a:txBody>
                  <a:tcPr/>
                </a:tc>
                <a:extLst>
                  <a:ext uri="{0D108BD9-81ED-4DB2-BD59-A6C34878D82A}">
                    <a16:rowId xmlns:a16="http://schemas.microsoft.com/office/drawing/2014/main" val="4085448508"/>
                  </a:ext>
                </a:extLst>
              </a:tr>
              <a:tr h="772234">
                <a:tc>
                  <a:txBody>
                    <a:bodyPr/>
                    <a:lstStyle/>
                    <a:p>
                      <a:r>
                        <a:rPr lang="en-US" sz="1600"/>
                        <a:t>35-40 Business Days Prior to Visit</a:t>
                      </a:r>
                    </a:p>
                  </a:txBody>
                  <a:tcPr/>
                </a:tc>
                <a:tc>
                  <a:txBody>
                    <a:bodyPr/>
                    <a:lstStyle/>
                    <a:p>
                      <a:pPr marL="285750" indent="-285750">
                        <a:buFont typeface="Arial" panose="020B0604020202020204" pitchFamily="34" charset="0"/>
                        <a:buChar char="•"/>
                      </a:pPr>
                      <a:r>
                        <a:rPr lang="en-US" sz="1600"/>
                        <a:t>Notifications</a:t>
                      </a:r>
                    </a:p>
                    <a:p>
                      <a:pPr marL="285750" indent="-285750">
                        <a:buFont typeface="Arial" panose="020B0604020202020204" pitchFamily="34" charset="0"/>
                        <a:buChar char="•"/>
                      </a:pPr>
                      <a:r>
                        <a:rPr lang="en-US" sz="1600"/>
                        <a:t>Secure File access granted</a:t>
                      </a:r>
                    </a:p>
                    <a:p>
                      <a:pPr marL="285750" indent="-285750">
                        <a:buFont typeface="Arial" panose="020B0604020202020204" pitchFamily="34" charset="0"/>
                        <a:buChar char="•"/>
                      </a:pPr>
                      <a:r>
                        <a:rPr lang="en-US" sz="1600"/>
                        <a:t>Initial documentation requests</a:t>
                      </a:r>
                    </a:p>
                  </a:txBody>
                  <a:tcPr/>
                </a:tc>
                <a:extLst>
                  <a:ext uri="{0D108BD9-81ED-4DB2-BD59-A6C34878D82A}">
                    <a16:rowId xmlns:a16="http://schemas.microsoft.com/office/drawing/2014/main" val="3178520847"/>
                  </a:ext>
                </a:extLst>
              </a:tr>
              <a:tr h="571500">
                <a:tc>
                  <a:txBody>
                    <a:bodyPr/>
                    <a:lstStyle/>
                    <a:p>
                      <a:pPr lvl="0">
                        <a:buNone/>
                      </a:pPr>
                      <a:r>
                        <a:rPr lang="en-US" sz="1600"/>
                        <a:t>30-35 Business Days Prior to Visit</a:t>
                      </a:r>
                    </a:p>
                  </a:txBody>
                  <a:tcPr/>
                </a:tc>
                <a:tc>
                  <a:txBody>
                    <a:bodyPr/>
                    <a:lstStyle/>
                    <a:p>
                      <a:pPr marL="285750" lvl="0" indent="-285750">
                        <a:buFont typeface="Arial"/>
                        <a:buChar char="•"/>
                      </a:pPr>
                      <a:r>
                        <a:rPr lang="en-US" sz="1600"/>
                        <a:t>Entrance conference</a:t>
                      </a:r>
                    </a:p>
                    <a:p>
                      <a:pPr marL="285750" lvl="0" indent="-285750">
                        <a:buFont typeface="Arial"/>
                        <a:buChar char="•"/>
                      </a:pPr>
                      <a:r>
                        <a:rPr lang="en-US" sz="1600"/>
                        <a:t>Grantee submits initial documentation (15 business days to submit)</a:t>
                      </a:r>
                    </a:p>
                  </a:txBody>
                  <a:tcPr/>
                </a:tc>
                <a:extLst>
                  <a:ext uri="{0D108BD9-81ED-4DB2-BD59-A6C34878D82A}">
                    <a16:rowId xmlns:a16="http://schemas.microsoft.com/office/drawing/2014/main" val="1863760542"/>
                  </a:ext>
                </a:extLst>
              </a:tr>
              <a:tr h="639507">
                <a:tc>
                  <a:txBody>
                    <a:bodyPr/>
                    <a:lstStyle/>
                    <a:p>
                      <a:r>
                        <a:rPr lang="en-US" sz="1600"/>
                        <a:t>20-30 Business Days Prior to Visit</a:t>
                      </a:r>
                    </a:p>
                  </a:txBody>
                  <a:tcPr/>
                </a:tc>
                <a:tc>
                  <a:txBody>
                    <a:bodyPr/>
                    <a:lstStyle/>
                    <a:p>
                      <a:pPr marL="285750" indent="-285750">
                        <a:buFont typeface="Arial" panose="020B0604020202020204" pitchFamily="34" charset="0"/>
                        <a:buChar char="•"/>
                      </a:pPr>
                      <a:r>
                        <a:rPr lang="en-US" sz="1600"/>
                        <a:t>OM reviews initial documentation, requests supplemental documents</a:t>
                      </a:r>
                    </a:p>
                    <a:p>
                      <a:pPr marL="285750" indent="-285750">
                        <a:buFont typeface="Arial" panose="020B0604020202020204" pitchFamily="34" charset="0"/>
                        <a:buChar char="•"/>
                      </a:pPr>
                      <a:r>
                        <a:rPr lang="en-US" sz="1600"/>
                        <a:t>Grantees upload supplemental documentation (if requested)</a:t>
                      </a:r>
                    </a:p>
                  </a:txBody>
                  <a:tcPr/>
                </a:tc>
                <a:extLst>
                  <a:ext uri="{0D108BD9-81ED-4DB2-BD59-A6C34878D82A}">
                    <a16:rowId xmlns:a16="http://schemas.microsoft.com/office/drawing/2014/main" val="1716303628"/>
                  </a:ext>
                </a:extLst>
              </a:tr>
              <a:tr h="542978">
                <a:tc>
                  <a:txBody>
                    <a:bodyPr/>
                    <a:lstStyle/>
                    <a:p>
                      <a:r>
                        <a:rPr lang="en-US" sz="1600"/>
                        <a:t>10 Business Days Prior to Visit</a:t>
                      </a:r>
                    </a:p>
                  </a:txBody>
                  <a:tcPr/>
                </a:tc>
                <a:tc>
                  <a:txBody>
                    <a:bodyPr/>
                    <a:lstStyle/>
                    <a:p>
                      <a:pPr marL="285750" indent="-285750">
                        <a:buFont typeface="Arial" panose="020B0604020202020204" pitchFamily="34" charset="0"/>
                        <a:buChar char="•"/>
                      </a:pPr>
                      <a:r>
                        <a:rPr lang="en-US" sz="1600"/>
                        <a:t>Draft Agenda to Awardee </a:t>
                      </a:r>
                    </a:p>
                  </a:txBody>
                  <a:tcPr/>
                </a:tc>
                <a:extLst>
                  <a:ext uri="{0D108BD9-81ED-4DB2-BD59-A6C34878D82A}">
                    <a16:rowId xmlns:a16="http://schemas.microsoft.com/office/drawing/2014/main" val="1836980972"/>
                  </a:ext>
                </a:extLst>
              </a:tr>
              <a:tr h="772234">
                <a:tc>
                  <a:txBody>
                    <a:bodyPr/>
                    <a:lstStyle/>
                    <a:p>
                      <a:r>
                        <a:rPr lang="en-US" sz="1600" b="1"/>
                        <a:t>On-site Visit</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On-Site Monitoring over 2-3 days including interviews with members/volunteers, site supervisors, financial staff and the project director, cost testing, review of NSCHC records and more.</a:t>
                      </a:r>
                    </a:p>
                  </a:txBody>
                  <a:tcPr/>
                </a:tc>
                <a:extLst>
                  <a:ext uri="{0D108BD9-81ED-4DB2-BD59-A6C34878D82A}">
                    <a16:rowId xmlns:a16="http://schemas.microsoft.com/office/drawing/2014/main" val="1358346672"/>
                  </a:ext>
                </a:extLst>
              </a:tr>
              <a:tr h="1230750">
                <a:tc>
                  <a:txBody>
                    <a:bodyPr/>
                    <a:lstStyle/>
                    <a:p>
                      <a:r>
                        <a:rPr lang="en-US" sz="1600"/>
                        <a:t>0-3 Months Post-Visit</a:t>
                      </a:r>
                    </a:p>
                  </a:txBody>
                  <a:tcPr/>
                </a:tc>
                <a:tc>
                  <a:txBody>
                    <a:bodyPr/>
                    <a:lstStyle/>
                    <a:p>
                      <a:pPr marL="285750" indent="-285750">
                        <a:buFont typeface="Arial" panose="020B0604020202020204" pitchFamily="34" charset="0"/>
                        <a:buChar char="•"/>
                      </a:pPr>
                      <a:r>
                        <a:rPr lang="en-US" sz="1600"/>
                        <a:t>OM provides monitoring report with results and indicates whether or not a CAP is required</a:t>
                      </a:r>
                    </a:p>
                    <a:p>
                      <a:pPr marL="285750" indent="-285750">
                        <a:buFont typeface="Arial" panose="020B0604020202020204" pitchFamily="34" charset="0"/>
                        <a:buChar char="•"/>
                      </a:pPr>
                      <a:r>
                        <a:rPr lang="en-US" sz="1600"/>
                        <a:t>CAP submission</a:t>
                      </a:r>
                    </a:p>
                    <a:p>
                      <a:pPr marL="285750" indent="-285750">
                        <a:buFont typeface="Arial" panose="020B0604020202020204" pitchFamily="34" charset="0"/>
                        <a:buChar char="•"/>
                      </a:pPr>
                      <a:r>
                        <a:rPr lang="en-US" sz="1600"/>
                        <a:t>Review of CAPs, determinations made</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600"/>
                        <a:t>Approved CAP implementation</a:t>
                      </a:r>
                    </a:p>
                  </a:txBody>
                  <a:tcPr/>
                </a:tc>
                <a:extLst>
                  <a:ext uri="{0D108BD9-81ED-4DB2-BD59-A6C34878D82A}">
                    <a16:rowId xmlns:a16="http://schemas.microsoft.com/office/drawing/2014/main" val="72464466"/>
                  </a:ext>
                </a:extLst>
              </a:tr>
            </a:tbl>
          </a:graphicData>
        </a:graphic>
      </p:graphicFrame>
      <p:sp>
        <p:nvSpPr>
          <p:cNvPr id="10" name="Text Placeholder 3">
            <a:extLst>
              <a:ext uri="{FF2B5EF4-FFF2-40B4-BE49-F238E27FC236}">
                <a16:creationId xmlns:a16="http://schemas.microsoft.com/office/drawing/2014/main" id="{EA73BD88-85A0-44C9-B588-4DCE0258C0DE}"/>
              </a:ext>
            </a:extLst>
          </p:cNvPr>
          <p:cNvSpPr txBox="1">
            <a:spLocks/>
          </p:cNvSpPr>
          <p:nvPr/>
        </p:nvSpPr>
        <p:spPr>
          <a:xfrm>
            <a:off x="463210" y="771409"/>
            <a:ext cx="11201252" cy="289333"/>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Depending on your spot in the queue, activities assigned, speediness in your response, and other variables</a:t>
            </a:r>
          </a:p>
        </p:txBody>
      </p:sp>
    </p:spTree>
    <p:extLst>
      <p:ext uri="{BB962C8B-B14F-4D97-AF65-F5344CB8AC3E}">
        <p14:creationId xmlns:p14="http://schemas.microsoft.com/office/powerpoint/2010/main" val="411527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80934-30D1-463B-9633-19BC40D35E6C}"/>
              </a:ext>
            </a:extLst>
          </p:cNvPr>
          <p:cNvSpPr>
            <a:spLocks noGrp="1"/>
          </p:cNvSpPr>
          <p:nvPr>
            <p:ph type="title"/>
          </p:nvPr>
        </p:nvSpPr>
        <p:spPr>
          <a:xfrm>
            <a:off x="463648" y="567041"/>
            <a:ext cx="10469880" cy="419100"/>
          </a:xfrm>
        </p:spPr>
        <p:txBody>
          <a:bodyPr>
            <a:normAutofit fontScale="90000"/>
          </a:bodyPr>
          <a:lstStyle/>
          <a:p>
            <a:r>
              <a:rPr lang="en-US"/>
              <a:t>Notification of Monitoring Assignment Kick-Off</a:t>
            </a:r>
          </a:p>
        </p:txBody>
      </p:sp>
      <p:sp>
        <p:nvSpPr>
          <p:cNvPr id="7" name="Slide Number Placeholder 6">
            <a:extLst>
              <a:ext uri="{FF2B5EF4-FFF2-40B4-BE49-F238E27FC236}">
                <a16:creationId xmlns:a16="http://schemas.microsoft.com/office/drawing/2014/main" id="{EF84F8A5-0F62-4D39-B442-8F9B8BA89576}"/>
              </a:ext>
            </a:extLst>
          </p:cNvPr>
          <p:cNvSpPr>
            <a:spLocks noGrp="1"/>
          </p:cNvSpPr>
          <p:nvPr>
            <p:ph type="sldNum" sz="quarter" idx="21"/>
          </p:nvPr>
        </p:nvSpPr>
        <p:spPr/>
        <p:txBody>
          <a:bodyPr/>
          <a:lstStyle/>
          <a:p>
            <a:r>
              <a:rPr lang="en-US"/>
              <a:t>  </a:t>
            </a:r>
            <a:fld id="{E0E21186-8CC3-194A-9753-0BBC1EC778BB}" type="slidenum">
              <a:rPr lang="en-US" smtClean="0"/>
              <a:pPr/>
              <a:t>11</a:t>
            </a:fld>
            <a:endParaRPr lang="en-US"/>
          </a:p>
        </p:txBody>
      </p:sp>
      <p:graphicFrame>
        <p:nvGraphicFramePr>
          <p:cNvPr id="10" name="Diagram 9">
            <a:extLst>
              <a:ext uri="{FF2B5EF4-FFF2-40B4-BE49-F238E27FC236}">
                <a16:creationId xmlns:a16="http://schemas.microsoft.com/office/drawing/2014/main" id="{9C33A29C-B8E3-45B1-B315-CCE571041903}"/>
              </a:ext>
            </a:extLst>
          </p:cNvPr>
          <p:cNvGraphicFramePr/>
          <p:nvPr>
            <p:extLst>
              <p:ext uri="{D42A27DB-BD31-4B8C-83A1-F6EECF244321}">
                <p14:modId xmlns:p14="http://schemas.microsoft.com/office/powerpoint/2010/main" val="3133930393"/>
              </p:ext>
            </p:extLst>
          </p:nvPr>
        </p:nvGraphicFramePr>
        <p:xfrm>
          <a:off x="329184" y="1755647"/>
          <a:ext cx="10469880" cy="4169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23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02607-962C-41C0-A9CA-98221B343E3C}"/>
              </a:ext>
            </a:extLst>
          </p:cNvPr>
          <p:cNvSpPr>
            <a:spLocks noGrp="1"/>
          </p:cNvSpPr>
          <p:nvPr>
            <p:ph type="body" sz="quarter" idx="18"/>
          </p:nvPr>
        </p:nvSpPr>
        <p:spPr>
          <a:xfrm>
            <a:off x="337614" y="1271362"/>
            <a:ext cx="10625158" cy="756254"/>
          </a:xfrm>
        </p:spPr>
        <p:txBody>
          <a:bodyPr>
            <a:normAutofit/>
          </a:bodyPr>
          <a:lstStyle/>
          <a:p>
            <a:r>
              <a:rPr lang="en-US" sz="2400">
                <a:latin typeface="Century Gothic" panose="020B0502020202020204" pitchFamily="34" charset="0"/>
                <a:ea typeface="Century Gothic" panose="020B0502020202020204" pitchFamily="34" charset="0"/>
                <a:cs typeface="Times New Roman" panose="02020603050405020304" pitchFamily="18" charset="0"/>
              </a:rPr>
              <a:t>T</a:t>
            </a:r>
            <a:r>
              <a:rPr lang="en-US" sz="2400">
                <a:effectLst/>
                <a:latin typeface="Century Gothic" panose="020B0502020202020204" pitchFamily="34" charset="0"/>
                <a:ea typeface="Century Gothic" panose="020B0502020202020204" pitchFamily="34" charset="0"/>
                <a:cs typeface="Times New Roman" panose="02020603050405020304" pitchFamily="18" charset="0"/>
              </a:rPr>
              <a:t>he Office of Monitoring uses </a:t>
            </a:r>
            <a:r>
              <a:rPr lang="en-US" sz="2400">
                <a:latin typeface="Century Gothic" panose="020B0502020202020204" pitchFamily="34" charset="0"/>
                <a:ea typeface="Century Gothic" panose="020B0502020202020204" pitchFamily="34" charset="0"/>
                <a:cs typeface="Times New Roman" panose="02020603050405020304" pitchFamily="18" charset="0"/>
              </a:rPr>
              <a:t>a secure online platform,</a:t>
            </a:r>
            <a:r>
              <a:rPr lang="en-US" sz="2400">
                <a:effectLst/>
                <a:latin typeface="Century Gothic" panose="020B0502020202020204" pitchFamily="34" charset="0"/>
                <a:ea typeface="Century Gothic" panose="020B0502020202020204" pitchFamily="34" charset="0"/>
                <a:cs typeface="Times New Roman" panose="02020603050405020304" pitchFamily="18" charset="0"/>
              </a:rPr>
              <a:t> to facilitate monitoring activities.</a:t>
            </a:r>
          </a:p>
          <a:p>
            <a:endParaRPr lang="en-US" sz="2400">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Using Secure Folders</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12</a:t>
            </a:fld>
            <a:endParaRPr lang="en-US"/>
          </a:p>
        </p:txBody>
      </p:sp>
      <p:pic>
        <p:nvPicPr>
          <p:cNvPr id="11" name="Picture 10" descr="Text&#10;&#10;Description automatically generated with medium confidence">
            <a:extLst>
              <a:ext uri="{FF2B5EF4-FFF2-40B4-BE49-F238E27FC236}">
                <a16:creationId xmlns:a16="http://schemas.microsoft.com/office/drawing/2014/main" id="{8D71D3EE-05EB-8B5C-F5DD-724983A4F89F}"/>
              </a:ext>
            </a:extLst>
          </p:cNvPr>
          <p:cNvPicPr>
            <a:picLocks noChangeAspect="1"/>
          </p:cNvPicPr>
          <p:nvPr/>
        </p:nvPicPr>
        <p:blipFill>
          <a:blip r:embed="rId3"/>
          <a:stretch>
            <a:fillRect/>
          </a:stretch>
        </p:blipFill>
        <p:spPr>
          <a:xfrm>
            <a:off x="6098116" y="2167037"/>
            <a:ext cx="5596044" cy="3696234"/>
          </a:xfrm>
          <a:prstGeom prst="rect">
            <a:avLst/>
          </a:prstGeom>
          <a:ln>
            <a:solidFill>
              <a:schemeClr val="bg1"/>
            </a:solidFill>
          </a:ln>
          <a:effectLst>
            <a:outerShdw blurRad="50800" dist="38100" dir="2700000" algn="tl" rotWithShape="0">
              <a:prstClr val="black">
                <a:alpha val="40000"/>
              </a:prstClr>
            </a:outerShdw>
          </a:effectLst>
        </p:spPr>
      </p:pic>
      <p:pic>
        <p:nvPicPr>
          <p:cNvPr id="9" name="Picture 8" descr="Graphical user interface, text, application&#10;&#10;Description automatically generated">
            <a:extLst>
              <a:ext uri="{FF2B5EF4-FFF2-40B4-BE49-F238E27FC236}">
                <a16:creationId xmlns:a16="http://schemas.microsoft.com/office/drawing/2014/main" id="{67F7F41F-7380-E9B2-35BD-7CD4BF8F2AAC}"/>
              </a:ext>
            </a:extLst>
          </p:cNvPr>
          <p:cNvPicPr>
            <a:picLocks noChangeAspect="1"/>
          </p:cNvPicPr>
          <p:nvPr/>
        </p:nvPicPr>
        <p:blipFill>
          <a:blip r:embed="rId4"/>
          <a:stretch>
            <a:fillRect/>
          </a:stretch>
        </p:blipFill>
        <p:spPr>
          <a:xfrm>
            <a:off x="606320" y="2167037"/>
            <a:ext cx="4991840" cy="3769190"/>
          </a:xfrm>
          <a:prstGeom prst="rect">
            <a:avLst/>
          </a:prstGeom>
        </p:spPr>
      </p:pic>
    </p:spTree>
    <p:extLst>
      <p:ext uri="{BB962C8B-B14F-4D97-AF65-F5344CB8AC3E}">
        <p14:creationId xmlns:p14="http://schemas.microsoft.com/office/powerpoint/2010/main" val="78101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02607-962C-41C0-A9CA-98221B343E3C}"/>
              </a:ext>
            </a:extLst>
          </p:cNvPr>
          <p:cNvSpPr>
            <a:spLocks noGrp="1"/>
          </p:cNvSpPr>
          <p:nvPr>
            <p:ph type="body" sz="quarter" idx="18"/>
          </p:nvPr>
        </p:nvSpPr>
        <p:spPr>
          <a:xfrm>
            <a:off x="463648" y="1704368"/>
            <a:ext cx="11355568" cy="4175524"/>
          </a:xfrm>
        </p:spPr>
        <p:txBody>
          <a:bodyPr vert="horz" lIns="91440" tIns="45720" rIns="91440" bIns="45720" rtlCol="0" anchor="t">
            <a:normAutofit/>
          </a:bodyPr>
          <a:lstStyle/>
          <a:p>
            <a:pPr>
              <a:spcBef>
                <a:spcPts val="1800"/>
              </a:spcBef>
            </a:pPr>
            <a:r>
              <a:rPr lang="en-US" sz="2400">
                <a:latin typeface="Century Gothic"/>
                <a:ea typeface="Century Gothic" panose="020B0502020202020204" pitchFamily="34" charset="0"/>
                <a:cs typeface="Times New Roman"/>
              </a:rPr>
              <a:t>Authorized Representatives (AR) will receive an email from their assigned Monitoring Officer with a link to their Secure Folder.</a:t>
            </a:r>
          </a:p>
          <a:p>
            <a:pPr lvl="0">
              <a:spcBef>
                <a:spcPts val="1800"/>
              </a:spcBef>
            </a:pPr>
            <a:r>
              <a:rPr lang="en-US" sz="2400"/>
              <a:t>Check spam inbox if not received within 24 hours after receiving kick-off and documentation request from AmeriCorps Monitoring Officer.</a:t>
            </a:r>
          </a:p>
          <a:p>
            <a:pPr>
              <a:spcBef>
                <a:spcPts val="1800"/>
              </a:spcBef>
            </a:pPr>
            <a:r>
              <a:rPr lang="en-US" sz="2400">
                <a:latin typeface="Century Gothic"/>
                <a:ea typeface="Century Gothic" panose="020B0502020202020204" pitchFamily="34" charset="0"/>
                <a:cs typeface="Times New Roman"/>
              </a:rPr>
              <a:t>Use the </a:t>
            </a:r>
            <a:r>
              <a:rPr lang="en-US" sz="2400" i="1">
                <a:latin typeface="Century Gothic"/>
                <a:ea typeface="Century Gothic" panose="020B0502020202020204" pitchFamily="34" charset="0"/>
                <a:cs typeface="Times New Roman"/>
              </a:rPr>
              <a:t>AmeriCorps Secure Folders External User Guide </a:t>
            </a:r>
            <a:r>
              <a:rPr lang="en-US" sz="2400">
                <a:latin typeface="Century Gothic"/>
                <a:ea typeface="Century Gothic" panose="020B0502020202020204" pitchFamily="34" charset="0"/>
                <a:cs typeface="Times New Roman"/>
              </a:rPr>
              <a:t>to learn how to access and use your secure folder.</a:t>
            </a:r>
            <a:endParaRPr lang="en-US" sz="2400"/>
          </a:p>
          <a:p>
            <a:pPr>
              <a:spcBef>
                <a:spcPts val="1800"/>
              </a:spcBef>
            </a:pPr>
            <a:r>
              <a:rPr lang="en-US" sz="2400"/>
              <a:t>Contact your assigned Monitoring Officer or monitoring@americorps.gov for assistance.</a:t>
            </a:r>
          </a:p>
          <a:p>
            <a:pPr marL="0" indent="0">
              <a:buNone/>
            </a:pPr>
            <a:endParaRPr lang="en-US" sz="2400">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a:xfrm>
            <a:off x="463648" y="567041"/>
            <a:ext cx="6675706" cy="419100"/>
          </a:xfrm>
        </p:spPr>
        <p:txBody>
          <a:bodyPr>
            <a:normAutofit fontScale="90000"/>
          </a:bodyPr>
          <a:lstStyle/>
          <a:p>
            <a:r>
              <a:rPr lang="en-US"/>
              <a:t>Accessing Secure Folders</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13</a:t>
            </a:fld>
            <a:endParaRPr lang="en-US"/>
          </a:p>
        </p:txBody>
      </p:sp>
    </p:spTree>
    <p:extLst>
      <p:ext uri="{BB962C8B-B14F-4D97-AF65-F5344CB8AC3E}">
        <p14:creationId xmlns:p14="http://schemas.microsoft.com/office/powerpoint/2010/main" val="1228358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02607-962C-41C0-A9CA-98221B343E3C}"/>
              </a:ext>
            </a:extLst>
          </p:cNvPr>
          <p:cNvSpPr>
            <a:spLocks noGrp="1"/>
          </p:cNvSpPr>
          <p:nvPr>
            <p:ph type="body" sz="quarter" idx="18"/>
          </p:nvPr>
        </p:nvSpPr>
        <p:spPr>
          <a:xfrm>
            <a:off x="203316" y="1651105"/>
            <a:ext cx="6269292" cy="419100"/>
          </a:xfrm>
        </p:spPr>
        <p:txBody>
          <a:bodyPr>
            <a:normAutofit lnSpcReduction="10000"/>
          </a:bodyPr>
          <a:lstStyle/>
          <a:p>
            <a:pPr marL="0" indent="0">
              <a:buNone/>
            </a:pPr>
            <a:r>
              <a:rPr lang="en-US" sz="2400" b="1" i="1">
                <a:latin typeface="Century Gothic" panose="020B0502020202020204" pitchFamily="34" charset="0"/>
                <a:ea typeface="Century Gothic" panose="020B0502020202020204" pitchFamily="34" charset="0"/>
                <a:cs typeface="Times New Roman" panose="02020603050405020304" pitchFamily="18" charset="0"/>
              </a:rPr>
              <a:t>Monitoring Officers </a:t>
            </a:r>
            <a:r>
              <a:rPr lang="en-US" sz="2400">
                <a:effectLst/>
                <a:latin typeface="Century Gothic" panose="020B0502020202020204" pitchFamily="34" charset="0"/>
                <a:ea typeface="Century Gothic" panose="020B0502020202020204" pitchFamily="34" charset="0"/>
                <a:cs typeface="Times New Roman" panose="02020603050405020304" pitchFamily="18" charset="0"/>
              </a:rPr>
              <a:t>use Secure folders to:  </a:t>
            </a:r>
            <a:endParaRPr lang="en-US"/>
          </a:p>
        </p:txBody>
      </p:sp>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Using Secure Folders</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14</a:t>
            </a:fld>
            <a:endParaRPr lang="en-US"/>
          </a:p>
        </p:txBody>
      </p:sp>
      <p:sp>
        <p:nvSpPr>
          <p:cNvPr id="10" name="TextBox 9">
            <a:extLst>
              <a:ext uri="{FF2B5EF4-FFF2-40B4-BE49-F238E27FC236}">
                <a16:creationId xmlns:a16="http://schemas.microsoft.com/office/drawing/2014/main" id="{EC2191DB-5910-4874-A0F8-F966E940E7C7}"/>
              </a:ext>
            </a:extLst>
          </p:cNvPr>
          <p:cNvSpPr txBox="1"/>
          <p:nvPr/>
        </p:nvSpPr>
        <p:spPr>
          <a:xfrm>
            <a:off x="463648" y="2475550"/>
            <a:ext cx="6008960" cy="2616101"/>
          </a:xfrm>
          <a:prstGeom prst="rect">
            <a:avLst/>
          </a:prstGeom>
          <a:noFill/>
          <a:ln w="28575">
            <a:noFill/>
          </a:ln>
        </p:spPr>
        <p:txBody>
          <a:bodyPr wrap="square" rtlCol="0">
            <a:spAutoFit/>
          </a:bodyPr>
          <a:lstStyle/>
          <a:p>
            <a:pPr marL="285750" indent="-285750">
              <a:spcBef>
                <a:spcPts val="1200"/>
              </a:spcBef>
              <a:buFont typeface="Arial" panose="020B0604020202020204" pitchFamily="34" charset="0"/>
              <a:buChar char="•"/>
            </a:pPr>
            <a:r>
              <a:rPr lang="en-US" sz="2400"/>
              <a:t>Collect required documents</a:t>
            </a:r>
          </a:p>
          <a:p>
            <a:pPr marL="285750" indent="-285750">
              <a:spcBef>
                <a:spcPts val="1200"/>
              </a:spcBef>
              <a:buFont typeface="Arial" panose="020B0604020202020204" pitchFamily="34" charset="0"/>
              <a:buChar char="•"/>
            </a:pPr>
            <a:r>
              <a:rPr lang="en-US" sz="2400"/>
              <a:t>Provide monitoring results and review notes</a:t>
            </a:r>
          </a:p>
          <a:p>
            <a:pPr marL="285750" indent="-285750">
              <a:spcBef>
                <a:spcPts val="1200"/>
              </a:spcBef>
              <a:buFont typeface="Arial" panose="020B0604020202020204" pitchFamily="34" charset="0"/>
              <a:buChar char="•"/>
            </a:pPr>
            <a:r>
              <a:rPr lang="en-US" sz="2400"/>
              <a:t>Provide corrective action plan status updates and feedback, where applicable</a:t>
            </a:r>
          </a:p>
        </p:txBody>
      </p:sp>
      <p:pic>
        <p:nvPicPr>
          <p:cNvPr id="8" name="Picture 7">
            <a:extLst>
              <a:ext uri="{FF2B5EF4-FFF2-40B4-BE49-F238E27FC236}">
                <a16:creationId xmlns:a16="http://schemas.microsoft.com/office/drawing/2014/main" id="{01BAD5D2-8CAD-A31A-DB01-6DE68309B219}"/>
              </a:ext>
            </a:extLst>
          </p:cNvPr>
          <p:cNvPicPr>
            <a:picLocks noChangeAspect="1"/>
          </p:cNvPicPr>
          <p:nvPr/>
        </p:nvPicPr>
        <p:blipFill>
          <a:blip r:embed="rId3"/>
          <a:stretch>
            <a:fillRect/>
          </a:stretch>
        </p:blipFill>
        <p:spPr>
          <a:xfrm>
            <a:off x="6472608" y="2056450"/>
            <a:ext cx="5045334" cy="3150445"/>
          </a:xfrm>
          <a:prstGeom prst="rect">
            <a:avLst/>
          </a:prstGeom>
        </p:spPr>
      </p:pic>
    </p:spTree>
    <p:extLst>
      <p:ext uri="{BB962C8B-B14F-4D97-AF65-F5344CB8AC3E}">
        <p14:creationId xmlns:p14="http://schemas.microsoft.com/office/powerpoint/2010/main" val="145355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102607-962C-41C0-A9CA-98221B343E3C}"/>
              </a:ext>
            </a:extLst>
          </p:cNvPr>
          <p:cNvSpPr>
            <a:spLocks noGrp="1"/>
          </p:cNvSpPr>
          <p:nvPr>
            <p:ph type="body" sz="quarter" idx="18"/>
          </p:nvPr>
        </p:nvSpPr>
        <p:spPr>
          <a:xfrm>
            <a:off x="525920" y="1365656"/>
            <a:ext cx="11188441" cy="794657"/>
          </a:xfrm>
        </p:spPr>
        <p:txBody>
          <a:bodyPr>
            <a:normAutofit/>
          </a:bodyPr>
          <a:lstStyle/>
          <a:p>
            <a:pPr marL="0" indent="0">
              <a:buNone/>
            </a:pPr>
            <a:r>
              <a:rPr lang="en-US" sz="2400" b="1" i="1">
                <a:latin typeface="Century Gothic" panose="020B0502020202020204" pitchFamily="34" charset="0"/>
                <a:ea typeface="Century Gothic" panose="020B0502020202020204" pitchFamily="34" charset="0"/>
                <a:cs typeface="Times New Roman" panose="02020603050405020304" pitchFamily="18" charset="0"/>
              </a:rPr>
              <a:t>Grantees</a:t>
            </a:r>
            <a:r>
              <a:rPr lang="en-US" sz="2400">
                <a:latin typeface="Century Gothic" panose="020B0502020202020204" pitchFamily="34" charset="0"/>
                <a:ea typeface="Century Gothic" panose="020B0502020202020204" pitchFamily="34" charset="0"/>
                <a:cs typeface="Times New Roman" panose="02020603050405020304" pitchFamily="18" charset="0"/>
              </a:rPr>
              <a:t> </a:t>
            </a:r>
            <a:r>
              <a:rPr lang="en-US" sz="2400">
                <a:effectLst/>
                <a:latin typeface="Century Gothic" panose="020B0502020202020204" pitchFamily="34" charset="0"/>
                <a:ea typeface="Century Gothic" panose="020B0502020202020204" pitchFamily="34" charset="0"/>
                <a:cs typeface="Times New Roman" panose="02020603050405020304" pitchFamily="18" charset="0"/>
              </a:rPr>
              <a:t>use Secure folders to:  </a:t>
            </a:r>
            <a:endParaRPr lang="en-US"/>
          </a:p>
        </p:txBody>
      </p:sp>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Using Secure Folders</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15</a:t>
            </a:fld>
            <a:endParaRPr lang="en-US"/>
          </a:p>
        </p:txBody>
      </p:sp>
      <p:sp>
        <p:nvSpPr>
          <p:cNvPr id="11" name="TextBox 10">
            <a:extLst>
              <a:ext uri="{FF2B5EF4-FFF2-40B4-BE49-F238E27FC236}">
                <a16:creationId xmlns:a16="http://schemas.microsoft.com/office/drawing/2014/main" id="{4DE96D0B-9B7C-446A-BEE4-223D5F60331B}"/>
              </a:ext>
            </a:extLst>
          </p:cNvPr>
          <p:cNvSpPr txBox="1"/>
          <p:nvPr/>
        </p:nvSpPr>
        <p:spPr>
          <a:xfrm>
            <a:off x="441588" y="1987432"/>
            <a:ext cx="5288267" cy="3170099"/>
          </a:xfrm>
          <a:prstGeom prst="rect">
            <a:avLst/>
          </a:prstGeom>
          <a:noFill/>
          <a:ln w="28575">
            <a:noFill/>
          </a:ln>
        </p:spPr>
        <p:txBody>
          <a:bodyPr wrap="square" lIns="91440" tIns="45720" rIns="91440" bIns="45720" rtlCol="0" anchor="t">
            <a:spAutoFit/>
          </a:bodyPr>
          <a:lstStyle/>
          <a:p>
            <a:pPr marL="285750" indent="-285750">
              <a:buFont typeface="Arial" panose="020B0604020202020204" pitchFamily="34" charset="0"/>
              <a:buChar char="•"/>
            </a:pPr>
            <a:r>
              <a:rPr lang="en-US" sz="2000"/>
              <a:t>Upload initial documentation </a:t>
            </a:r>
          </a:p>
          <a:p>
            <a:pPr marL="285750" indent="-285750">
              <a:buFont typeface="Arial" panose="020B0604020202020204" pitchFamily="34" charset="0"/>
              <a:buChar char="•"/>
            </a:pPr>
            <a:r>
              <a:rPr lang="en-US" sz="2000"/>
              <a:t>Upload supplemental documentation and/or clarifying information</a:t>
            </a:r>
          </a:p>
          <a:p>
            <a:pPr marL="285750" indent="-285750">
              <a:buFont typeface="Arial" panose="020B0604020202020204" pitchFamily="34" charset="0"/>
              <a:buChar char="•"/>
            </a:pPr>
            <a:r>
              <a:rPr lang="en-US" sz="2000"/>
              <a:t>Review and download monitoring results</a:t>
            </a:r>
          </a:p>
          <a:p>
            <a:pPr marL="285750" indent="-285750">
              <a:buFont typeface="Arial" panose="020B0604020202020204" pitchFamily="34" charset="0"/>
              <a:buChar char="•"/>
            </a:pPr>
            <a:r>
              <a:rPr lang="en-US" sz="2000"/>
              <a:t>Submit a Corrective Action Plan (CAP)and supporting documents, where applicable</a:t>
            </a:r>
          </a:p>
          <a:p>
            <a:pPr marL="285750" indent="-285750">
              <a:buFont typeface="Arial" panose="020B0604020202020204" pitchFamily="34" charset="0"/>
              <a:buChar char="•"/>
            </a:pPr>
            <a:r>
              <a:rPr lang="en-US" sz="2000"/>
              <a:t>Review and download CAP report, where applicable</a:t>
            </a:r>
          </a:p>
        </p:txBody>
      </p:sp>
      <p:sp>
        <p:nvSpPr>
          <p:cNvPr id="8" name="TextBox 7">
            <a:extLst>
              <a:ext uri="{FF2B5EF4-FFF2-40B4-BE49-F238E27FC236}">
                <a16:creationId xmlns:a16="http://schemas.microsoft.com/office/drawing/2014/main" id="{FF9CEF24-2A61-4ECC-BB3C-C5C5C0F97B40}"/>
              </a:ext>
            </a:extLst>
          </p:cNvPr>
          <p:cNvSpPr txBox="1"/>
          <p:nvPr/>
        </p:nvSpPr>
        <p:spPr>
          <a:xfrm>
            <a:off x="7014390" y="4986307"/>
            <a:ext cx="3643882" cy="923330"/>
          </a:xfrm>
          <a:prstGeom prst="rect">
            <a:avLst/>
          </a:prstGeom>
          <a:noFill/>
        </p:spPr>
        <p:txBody>
          <a:bodyPr wrap="square" lIns="91440" tIns="45720" rIns="91440" bIns="45720" rtlCol="0" anchor="t">
            <a:spAutoFit/>
          </a:bodyPr>
          <a:lstStyle/>
          <a:p>
            <a:pPr algn="ctr"/>
            <a:r>
              <a:rPr lang="en-US">
                <a:solidFill>
                  <a:schemeClr val="accent2"/>
                </a:solidFill>
              </a:rPr>
              <a:t>Use the Secure Folders External User Guide </a:t>
            </a:r>
          </a:p>
          <a:p>
            <a:pPr algn="ctr"/>
            <a:r>
              <a:rPr lang="en-US">
                <a:solidFill>
                  <a:schemeClr val="accent2"/>
                </a:solidFill>
              </a:rPr>
              <a:t>for step-by-step instructions</a:t>
            </a:r>
          </a:p>
        </p:txBody>
      </p:sp>
      <p:pic>
        <p:nvPicPr>
          <p:cNvPr id="1026" name="Picture 2">
            <a:extLst>
              <a:ext uri="{FF2B5EF4-FFF2-40B4-BE49-F238E27FC236}">
                <a16:creationId xmlns:a16="http://schemas.microsoft.com/office/drawing/2014/main" id="{788DF560-5809-4A9D-B107-7BABF49CA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0403" y="568192"/>
            <a:ext cx="590550"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7F36B52-CEF3-F180-E977-EA82822BEC3D}"/>
              </a:ext>
            </a:extLst>
          </p:cNvPr>
          <p:cNvPicPr>
            <a:picLocks noChangeAspect="1"/>
          </p:cNvPicPr>
          <p:nvPr/>
        </p:nvPicPr>
        <p:blipFill>
          <a:blip r:embed="rId4"/>
          <a:stretch>
            <a:fillRect/>
          </a:stretch>
        </p:blipFill>
        <p:spPr>
          <a:xfrm>
            <a:off x="7093971" y="1176952"/>
            <a:ext cx="3473246" cy="3717516"/>
          </a:xfrm>
          <a:prstGeom prst="rect">
            <a:avLst/>
          </a:prstGeom>
        </p:spPr>
      </p:pic>
    </p:spTree>
    <p:extLst>
      <p:ext uri="{BB962C8B-B14F-4D97-AF65-F5344CB8AC3E}">
        <p14:creationId xmlns:p14="http://schemas.microsoft.com/office/powerpoint/2010/main" val="1179304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a:xfrm>
            <a:off x="157190" y="169476"/>
            <a:ext cx="8692075" cy="419100"/>
          </a:xfrm>
        </p:spPr>
        <p:txBody>
          <a:bodyPr>
            <a:normAutofit fontScale="90000"/>
          </a:bodyPr>
          <a:lstStyle/>
          <a:p>
            <a:r>
              <a:rPr lang="en-US"/>
              <a:t>Grantee Document and Supplement Request List</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16</a:t>
            </a:fld>
            <a:endParaRPr lang="en-US"/>
          </a:p>
        </p:txBody>
      </p:sp>
      <p:pic>
        <p:nvPicPr>
          <p:cNvPr id="2" name="Picture 1">
            <a:extLst>
              <a:ext uri="{FF2B5EF4-FFF2-40B4-BE49-F238E27FC236}">
                <a16:creationId xmlns:a16="http://schemas.microsoft.com/office/drawing/2014/main" id="{DDA5875D-B2C5-D160-CFB9-D9CD405EF0E2}"/>
              </a:ext>
            </a:extLst>
          </p:cNvPr>
          <p:cNvPicPr>
            <a:picLocks noChangeAspect="1"/>
          </p:cNvPicPr>
          <p:nvPr/>
        </p:nvPicPr>
        <p:blipFill>
          <a:blip r:embed="rId3"/>
          <a:stretch>
            <a:fillRect/>
          </a:stretch>
        </p:blipFill>
        <p:spPr>
          <a:xfrm>
            <a:off x="221432" y="1138872"/>
            <a:ext cx="4804296" cy="2834819"/>
          </a:xfrm>
          <a:prstGeom prst="rect">
            <a:avLst/>
          </a:prstGeom>
        </p:spPr>
      </p:pic>
      <p:pic>
        <p:nvPicPr>
          <p:cNvPr id="4" name="Picture 3">
            <a:extLst>
              <a:ext uri="{FF2B5EF4-FFF2-40B4-BE49-F238E27FC236}">
                <a16:creationId xmlns:a16="http://schemas.microsoft.com/office/drawing/2014/main" id="{D58865A4-0501-5855-236F-4AD696CA653C}"/>
              </a:ext>
            </a:extLst>
          </p:cNvPr>
          <p:cNvPicPr>
            <a:picLocks noChangeAspect="1"/>
          </p:cNvPicPr>
          <p:nvPr/>
        </p:nvPicPr>
        <p:blipFill>
          <a:blip r:embed="rId4"/>
          <a:stretch>
            <a:fillRect/>
          </a:stretch>
        </p:blipFill>
        <p:spPr>
          <a:xfrm>
            <a:off x="5157925" y="3014488"/>
            <a:ext cx="6996319" cy="2912165"/>
          </a:xfrm>
          <a:prstGeom prst="rect">
            <a:avLst/>
          </a:prstGeom>
        </p:spPr>
      </p:pic>
      <p:sp>
        <p:nvSpPr>
          <p:cNvPr id="5" name="Arrow: Down 4">
            <a:extLst>
              <a:ext uri="{FF2B5EF4-FFF2-40B4-BE49-F238E27FC236}">
                <a16:creationId xmlns:a16="http://schemas.microsoft.com/office/drawing/2014/main" id="{5B9C6E49-139F-3D6E-F7DC-90D9A7F43DCB}"/>
              </a:ext>
            </a:extLst>
          </p:cNvPr>
          <p:cNvSpPr/>
          <p:nvPr/>
        </p:nvSpPr>
        <p:spPr>
          <a:xfrm rot="5400000">
            <a:off x="5778437" y="976568"/>
            <a:ext cx="419100" cy="1660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2CEF5F5-D1D3-42EC-69C4-A1573690E078}"/>
              </a:ext>
            </a:extLst>
          </p:cNvPr>
          <p:cNvSpPr/>
          <p:nvPr/>
        </p:nvSpPr>
        <p:spPr>
          <a:xfrm rot="16200000">
            <a:off x="3982560" y="4188704"/>
            <a:ext cx="419100" cy="140193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7C1FDA-BCC0-13DF-9693-14349B28D2FA}"/>
              </a:ext>
            </a:extLst>
          </p:cNvPr>
          <p:cNvSpPr txBox="1"/>
          <p:nvPr/>
        </p:nvSpPr>
        <p:spPr>
          <a:xfrm>
            <a:off x="6915705" y="1305017"/>
            <a:ext cx="2556769" cy="954107"/>
          </a:xfrm>
          <a:prstGeom prst="rect">
            <a:avLst/>
          </a:prstGeom>
          <a:noFill/>
        </p:spPr>
        <p:txBody>
          <a:bodyPr wrap="square" rtlCol="0">
            <a:spAutoFit/>
          </a:bodyPr>
          <a:lstStyle/>
          <a:p>
            <a:r>
              <a:rPr lang="en-US" sz="1400"/>
              <a:t>Name of the documents requested and description of the information the document should provide.</a:t>
            </a:r>
          </a:p>
        </p:txBody>
      </p:sp>
      <p:sp>
        <p:nvSpPr>
          <p:cNvPr id="11" name="TextBox 10">
            <a:extLst>
              <a:ext uri="{FF2B5EF4-FFF2-40B4-BE49-F238E27FC236}">
                <a16:creationId xmlns:a16="http://schemas.microsoft.com/office/drawing/2014/main" id="{401E3517-749E-EBBB-549E-98F0CD1E8AB1}"/>
              </a:ext>
            </a:extLst>
          </p:cNvPr>
          <p:cNvSpPr txBox="1"/>
          <p:nvPr/>
        </p:nvSpPr>
        <p:spPr>
          <a:xfrm>
            <a:off x="284086" y="4456590"/>
            <a:ext cx="3142696" cy="1169551"/>
          </a:xfrm>
          <a:prstGeom prst="rect">
            <a:avLst/>
          </a:prstGeom>
          <a:noFill/>
        </p:spPr>
        <p:txBody>
          <a:bodyPr wrap="square" rtlCol="0">
            <a:spAutoFit/>
          </a:bodyPr>
          <a:lstStyle/>
          <a:p>
            <a:r>
              <a:rPr lang="en-US" sz="1400"/>
              <a:t>Guidance for the grantee – if there is a specific template, if the grantee submitted the document, file name, and grantee notes, if applicable.</a:t>
            </a:r>
          </a:p>
        </p:txBody>
      </p:sp>
    </p:spTree>
    <p:extLst>
      <p:ext uri="{BB962C8B-B14F-4D97-AF65-F5344CB8AC3E}">
        <p14:creationId xmlns:p14="http://schemas.microsoft.com/office/powerpoint/2010/main" val="3842660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email&#10;&#10;Description automatically generated">
            <a:extLst>
              <a:ext uri="{FF2B5EF4-FFF2-40B4-BE49-F238E27FC236}">
                <a16:creationId xmlns:a16="http://schemas.microsoft.com/office/drawing/2014/main" id="{37BDB08C-83E4-B844-EE57-25278627DD60}"/>
              </a:ext>
            </a:extLst>
          </p:cNvPr>
          <p:cNvPicPr>
            <a:picLocks noChangeAspect="1"/>
          </p:cNvPicPr>
          <p:nvPr/>
        </p:nvPicPr>
        <p:blipFill>
          <a:blip r:embed="rId3"/>
          <a:stretch>
            <a:fillRect/>
          </a:stretch>
        </p:blipFill>
        <p:spPr>
          <a:xfrm>
            <a:off x="464267" y="1714673"/>
            <a:ext cx="5868015" cy="3579250"/>
          </a:xfrm>
          <a:prstGeom prst="rect">
            <a:avLst/>
          </a:prstGeom>
        </p:spPr>
      </p:pic>
      <p:pic>
        <p:nvPicPr>
          <p:cNvPr id="5" name="Picture 4">
            <a:extLst>
              <a:ext uri="{FF2B5EF4-FFF2-40B4-BE49-F238E27FC236}">
                <a16:creationId xmlns:a16="http://schemas.microsoft.com/office/drawing/2014/main" id="{3AA1EEBF-8DD3-9D35-B77E-FD7D32488F53}"/>
              </a:ext>
            </a:extLst>
          </p:cNvPr>
          <p:cNvPicPr>
            <a:picLocks noChangeAspect="1"/>
          </p:cNvPicPr>
          <p:nvPr/>
        </p:nvPicPr>
        <p:blipFill>
          <a:blip r:embed="rId4"/>
          <a:stretch>
            <a:fillRect/>
          </a:stretch>
        </p:blipFill>
        <p:spPr>
          <a:xfrm>
            <a:off x="7001546" y="2074102"/>
            <a:ext cx="4346360" cy="3588775"/>
          </a:xfrm>
          <a:prstGeom prst="rect">
            <a:avLst/>
          </a:prstGeom>
        </p:spPr>
      </p:pic>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AmeriCorps Website</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17</a:t>
            </a:fld>
            <a:endParaRPr lang="en-US"/>
          </a:p>
        </p:txBody>
      </p:sp>
      <p:sp>
        <p:nvSpPr>
          <p:cNvPr id="11" name="TextBox 10">
            <a:extLst>
              <a:ext uri="{FF2B5EF4-FFF2-40B4-BE49-F238E27FC236}">
                <a16:creationId xmlns:a16="http://schemas.microsoft.com/office/drawing/2014/main" id="{9F261214-31BE-48FF-99EE-CB1300C24ABE}"/>
              </a:ext>
            </a:extLst>
          </p:cNvPr>
          <p:cNvSpPr txBox="1"/>
          <p:nvPr/>
        </p:nvSpPr>
        <p:spPr>
          <a:xfrm>
            <a:off x="388344" y="1118795"/>
            <a:ext cx="6980644" cy="369332"/>
          </a:xfrm>
          <a:prstGeom prst="rect">
            <a:avLst/>
          </a:prstGeom>
          <a:noFill/>
        </p:spPr>
        <p:txBody>
          <a:bodyPr wrap="square" rtlCol="0">
            <a:spAutoFit/>
          </a:bodyPr>
          <a:lstStyle/>
          <a:p>
            <a:r>
              <a:rPr lang="en-US">
                <a:hlinkClick r:id="rId5"/>
              </a:rPr>
              <a:t>https://americorps.gov/grantees-sponsors/monitoring</a:t>
            </a:r>
            <a:r>
              <a:rPr lang="en-US"/>
              <a:t> </a:t>
            </a:r>
          </a:p>
        </p:txBody>
      </p:sp>
      <p:sp>
        <p:nvSpPr>
          <p:cNvPr id="2" name="Flowchart: Connector 1">
            <a:extLst>
              <a:ext uri="{FF2B5EF4-FFF2-40B4-BE49-F238E27FC236}">
                <a16:creationId xmlns:a16="http://schemas.microsoft.com/office/drawing/2014/main" id="{6B23EB07-9BC6-45B2-957E-CA432FDA06D3}"/>
              </a:ext>
            </a:extLst>
          </p:cNvPr>
          <p:cNvSpPr/>
          <p:nvPr/>
        </p:nvSpPr>
        <p:spPr>
          <a:xfrm>
            <a:off x="8212683" y="4256905"/>
            <a:ext cx="2173044" cy="1586046"/>
          </a:xfrm>
          <a:prstGeom prst="flowChartConnector">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28968698-9648-42A0-9EEB-3A85173EAAA5}"/>
              </a:ext>
            </a:extLst>
          </p:cNvPr>
          <p:cNvSpPr/>
          <p:nvPr/>
        </p:nvSpPr>
        <p:spPr>
          <a:xfrm>
            <a:off x="5919230" y="4905282"/>
            <a:ext cx="2173044" cy="461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537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AmeriCorps Website</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18</a:t>
            </a:fld>
            <a:endParaRPr lang="en-US"/>
          </a:p>
        </p:txBody>
      </p:sp>
      <p:sp>
        <p:nvSpPr>
          <p:cNvPr id="11" name="TextBox 10">
            <a:extLst>
              <a:ext uri="{FF2B5EF4-FFF2-40B4-BE49-F238E27FC236}">
                <a16:creationId xmlns:a16="http://schemas.microsoft.com/office/drawing/2014/main" id="{9F261214-31BE-48FF-99EE-CB1300C24ABE}"/>
              </a:ext>
            </a:extLst>
          </p:cNvPr>
          <p:cNvSpPr txBox="1"/>
          <p:nvPr/>
        </p:nvSpPr>
        <p:spPr>
          <a:xfrm>
            <a:off x="341254" y="1144977"/>
            <a:ext cx="6980644" cy="369332"/>
          </a:xfrm>
          <a:prstGeom prst="rect">
            <a:avLst/>
          </a:prstGeom>
          <a:noFill/>
        </p:spPr>
        <p:txBody>
          <a:bodyPr wrap="square" rtlCol="0">
            <a:spAutoFit/>
          </a:bodyPr>
          <a:lstStyle/>
          <a:p>
            <a:r>
              <a:rPr lang="en-US">
                <a:hlinkClick r:id="rId3"/>
              </a:rPr>
              <a:t>Overview of Uniform Monitoring Package (UMP)</a:t>
            </a:r>
            <a:endParaRPr lang="en-US"/>
          </a:p>
        </p:txBody>
      </p:sp>
      <p:pic>
        <p:nvPicPr>
          <p:cNvPr id="14" name="Picture 13">
            <a:extLst>
              <a:ext uri="{FF2B5EF4-FFF2-40B4-BE49-F238E27FC236}">
                <a16:creationId xmlns:a16="http://schemas.microsoft.com/office/drawing/2014/main" id="{BC9E738C-A98F-4483-A087-C36CB3298E4E}"/>
              </a:ext>
            </a:extLst>
          </p:cNvPr>
          <p:cNvPicPr>
            <a:picLocks noChangeAspect="1"/>
          </p:cNvPicPr>
          <p:nvPr/>
        </p:nvPicPr>
        <p:blipFill>
          <a:blip r:embed="rId4"/>
          <a:stretch>
            <a:fillRect/>
          </a:stretch>
        </p:blipFill>
        <p:spPr>
          <a:xfrm>
            <a:off x="7166175" y="1632206"/>
            <a:ext cx="4867528" cy="3818323"/>
          </a:xfrm>
          <a:prstGeom prst="rect">
            <a:avLst/>
          </a:prstGeom>
        </p:spPr>
      </p:pic>
      <p:cxnSp>
        <p:nvCxnSpPr>
          <p:cNvPr id="16" name="Straight Connector 15">
            <a:extLst>
              <a:ext uri="{FF2B5EF4-FFF2-40B4-BE49-F238E27FC236}">
                <a16:creationId xmlns:a16="http://schemas.microsoft.com/office/drawing/2014/main" id="{277280A3-00DC-4DFD-A126-DF42ED1795E8}"/>
              </a:ext>
            </a:extLst>
          </p:cNvPr>
          <p:cNvCxnSpPr>
            <a:cxnSpLocks/>
          </p:cNvCxnSpPr>
          <p:nvPr/>
        </p:nvCxnSpPr>
        <p:spPr>
          <a:xfrm flipV="1">
            <a:off x="4423825" y="2054143"/>
            <a:ext cx="2717769" cy="5292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8FA606-AC20-474A-AE68-A0ACAE925296}"/>
              </a:ext>
            </a:extLst>
          </p:cNvPr>
          <p:cNvCxnSpPr>
            <a:cxnSpLocks/>
          </p:cNvCxnSpPr>
          <p:nvPr/>
        </p:nvCxnSpPr>
        <p:spPr>
          <a:xfrm>
            <a:off x="4314092" y="3060290"/>
            <a:ext cx="2806972" cy="115331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577F93BD-FEF0-D397-4F00-75E12B1BF373}"/>
              </a:ext>
            </a:extLst>
          </p:cNvPr>
          <p:cNvGraphicFramePr/>
          <p:nvPr>
            <p:extLst>
              <p:ext uri="{D42A27DB-BD31-4B8C-83A1-F6EECF244321}">
                <p14:modId xmlns:p14="http://schemas.microsoft.com/office/powerpoint/2010/main" val="1255345807"/>
              </p:ext>
            </p:extLst>
          </p:nvPr>
        </p:nvGraphicFramePr>
        <p:xfrm>
          <a:off x="213668" y="1331648"/>
          <a:ext cx="6863326" cy="44006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70701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933B2-7CBE-4141-B6EA-27AFCE89F4EC}"/>
              </a:ext>
            </a:extLst>
          </p:cNvPr>
          <p:cNvSpPr>
            <a:spLocks noGrp="1"/>
          </p:cNvSpPr>
          <p:nvPr>
            <p:ph type="title"/>
          </p:nvPr>
        </p:nvSpPr>
        <p:spPr/>
        <p:txBody>
          <a:bodyPr>
            <a:normAutofit fontScale="90000"/>
          </a:bodyPr>
          <a:lstStyle/>
          <a:p>
            <a:r>
              <a:rPr lang="en-US"/>
              <a:t>Quick Recap</a:t>
            </a:r>
          </a:p>
        </p:txBody>
      </p:sp>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19</a:t>
            </a:fld>
            <a:endParaRPr lang="en-US"/>
          </a:p>
        </p:txBody>
      </p:sp>
      <p:sp>
        <p:nvSpPr>
          <p:cNvPr id="10" name="TextBox 9">
            <a:extLst>
              <a:ext uri="{FF2B5EF4-FFF2-40B4-BE49-F238E27FC236}">
                <a16:creationId xmlns:a16="http://schemas.microsoft.com/office/drawing/2014/main" id="{EC2191DB-5910-4874-A0F8-F966E940E7C7}"/>
              </a:ext>
            </a:extLst>
          </p:cNvPr>
          <p:cNvSpPr txBox="1"/>
          <p:nvPr/>
        </p:nvSpPr>
        <p:spPr>
          <a:xfrm>
            <a:off x="119744" y="1632885"/>
            <a:ext cx="11234913" cy="2894575"/>
          </a:xfrm>
          <a:prstGeom prst="rect">
            <a:avLst/>
          </a:prstGeom>
          <a:noFill/>
          <a:ln w="28575">
            <a:noFill/>
          </a:ln>
        </p:spPr>
        <p:txBody>
          <a:bodyPr wrap="square" lIns="91440" tIns="45720" rIns="91440" bIns="45720" rtlCol="0" anchor="t">
            <a:spAutoFit/>
          </a:bodyPr>
          <a:lstStyle/>
          <a:p>
            <a:pPr marL="800100" lvl="1" indent="-342900">
              <a:lnSpc>
                <a:spcPct val="107000"/>
              </a:lnSpc>
              <a:spcAft>
                <a:spcPts val="1200"/>
              </a:spcAft>
              <a:buFont typeface="Arial" panose="020B0604020202020204" pitchFamily="34" charset="0"/>
              <a:buChar char="•"/>
            </a:pPr>
            <a:r>
              <a:rPr lang="en-US" sz="2400">
                <a:effectLst/>
                <a:latin typeface="Century Gothic"/>
                <a:ea typeface="Calibri"/>
                <a:cs typeface="Times New Roman"/>
              </a:rPr>
              <a:t>Monitoring kick-off and documentation request notifications will go out </a:t>
            </a:r>
            <a:r>
              <a:rPr lang="en-US" sz="2400">
                <a:latin typeface="Century Gothic"/>
                <a:ea typeface="Calibri"/>
                <a:cs typeface="Times New Roman"/>
              </a:rPr>
              <a:t>in the month of January. </a:t>
            </a:r>
            <a:endParaRPr lang="en-US" sz="2400">
              <a:effectLst/>
              <a:latin typeface="Century Gothic" panose="020B0502020202020204" pitchFamily="34" charset="0"/>
              <a:ea typeface="Calibri"/>
              <a:cs typeface="Times New Roman" panose="02020603050405020304" pitchFamily="18" charset="0"/>
            </a:endParaRPr>
          </a:p>
          <a:p>
            <a:pPr marL="800100" lvl="1" indent="-342900">
              <a:lnSpc>
                <a:spcPct val="107000"/>
              </a:lnSpc>
              <a:spcAft>
                <a:spcPts val="1200"/>
              </a:spcAft>
              <a:buFont typeface="Arial" panose="020B0604020202020204" pitchFamily="34" charset="0"/>
              <a:buChar char="•"/>
            </a:pPr>
            <a:r>
              <a:rPr lang="en-US" sz="2400">
                <a:latin typeface="Century Gothic"/>
                <a:ea typeface="Calibri"/>
                <a:cs typeface="Times New Roman"/>
              </a:rPr>
              <a:t>Once you receive your </a:t>
            </a:r>
            <a:r>
              <a:rPr lang="en-US" sz="2400">
                <a:effectLst/>
                <a:latin typeface="Century Gothic"/>
                <a:ea typeface="Calibri"/>
                <a:cs typeface="Times New Roman"/>
              </a:rPr>
              <a:t>kick-off notification</a:t>
            </a:r>
            <a:r>
              <a:rPr lang="en-US" sz="2400">
                <a:latin typeface="Century Gothic"/>
                <a:ea typeface="Calibri"/>
                <a:cs typeface="Times New Roman"/>
              </a:rPr>
              <a:t>, q</a:t>
            </a:r>
            <a:r>
              <a:rPr lang="en-US" sz="2400">
                <a:effectLst/>
                <a:latin typeface="Century Gothic"/>
                <a:ea typeface="Calibri"/>
                <a:cs typeface="Times New Roman"/>
              </a:rPr>
              <a:t>uestions can be directed to your </a:t>
            </a:r>
            <a:r>
              <a:rPr lang="en-US" sz="2400">
                <a:latin typeface="Century Gothic"/>
                <a:ea typeface="Calibri"/>
                <a:cs typeface="Times New Roman"/>
              </a:rPr>
              <a:t>assigned monitoring</a:t>
            </a:r>
            <a:r>
              <a:rPr lang="en-US" sz="2400">
                <a:effectLst/>
                <a:latin typeface="Century Gothic"/>
                <a:ea typeface="Calibri"/>
                <a:cs typeface="Times New Roman"/>
              </a:rPr>
              <a:t> officer</a:t>
            </a:r>
            <a:r>
              <a:rPr lang="en-US" sz="2400">
                <a:latin typeface="Century Gothic"/>
                <a:ea typeface="Calibri"/>
                <a:cs typeface="Times New Roman"/>
              </a:rPr>
              <a:t>.</a:t>
            </a:r>
            <a:endParaRPr lang="en-US" sz="2400">
              <a:effectLst/>
              <a:latin typeface="Century Gothic" panose="020B0502020202020204" pitchFamily="34" charset="0"/>
              <a:ea typeface="Calibri"/>
              <a:cs typeface="Times New Roman" panose="02020603050405020304" pitchFamily="18" charset="0"/>
            </a:endParaRPr>
          </a:p>
          <a:p>
            <a:pPr marL="800100" lvl="1" indent="-342900">
              <a:lnSpc>
                <a:spcPct val="107000"/>
              </a:lnSpc>
              <a:spcAft>
                <a:spcPts val="1200"/>
              </a:spcAft>
              <a:buFont typeface="Arial" panose="020B0604020202020204" pitchFamily="34" charset="0"/>
              <a:buChar char="•"/>
            </a:pPr>
            <a:r>
              <a:rPr lang="en-US" sz="2400">
                <a:latin typeface="Century Gothic"/>
                <a:ea typeface="Calibri"/>
                <a:cs typeface="Times New Roman"/>
              </a:rPr>
              <a:t>Thoroughly read all communication from the Office of Monitoring.</a:t>
            </a:r>
          </a:p>
          <a:p>
            <a:pPr marL="800100" marR="0" lvl="1" indent="-342900">
              <a:lnSpc>
                <a:spcPct val="107000"/>
              </a:lnSpc>
              <a:spcBef>
                <a:spcPts val="0"/>
              </a:spcBef>
              <a:spcAft>
                <a:spcPts val="1200"/>
              </a:spcAft>
              <a:buFont typeface="Arial" panose="020B0604020202020204" pitchFamily="34" charset="0"/>
              <a:buChar char="•"/>
            </a:pPr>
            <a:r>
              <a:rPr lang="en-US" sz="2400">
                <a:latin typeface="Century Gothic"/>
                <a:ea typeface="Calibri"/>
                <a:cs typeface="Times New Roman"/>
              </a:rPr>
              <a:t>I</a:t>
            </a:r>
            <a:r>
              <a:rPr lang="en-US" sz="2400">
                <a:effectLst/>
                <a:latin typeface="Century Gothic"/>
                <a:ea typeface="Calibri"/>
                <a:cs typeface="Times New Roman"/>
              </a:rPr>
              <a:t>n the meantime, direct questions to </a:t>
            </a:r>
            <a:r>
              <a:rPr lang="en-US" sz="2400" u="sng">
                <a:solidFill>
                  <a:srgbClr val="0563C1"/>
                </a:solidFill>
                <a:effectLst/>
                <a:latin typeface="Century Gothic"/>
                <a:ea typeface="Calibri"/>
                <a:cs typeface="Times New Roman"/>
                <a:hlinkClick r:id="rId3">
                  <a:extLst>
                    <a:ext uri="{A12FA001-AC4F-418D-AE19-62706E023703}">
                      <ahyp:hlinkClr xmlns:ahyp="http://schemas.microsoft.com/office/drawing/2018/hyperlinkcolor" val="tx"/>
                    </a:ext>
                  </a:extLst>
                </a:hlinkClick>
              </a:rPr>
              <a:t>monitoring@</a:t>
            </a:r>
            <a:r>
              <a:rPr lang="en-US" sz="2400" u="sng">
                <a:solidFill>
                  <a:srgbClr val="0563C1"/>
                </a:solidFill>
                <a:latin typeface="Century Gothic"/>
                <a:ea typeface="Calibri"/>
                <a:cs typeface="Times New Roman"/>
                <a:hlinkClick r:id="rId3"/>
              </a:rPr>
              <a:t>ameri</a:t>
            </a:r>
            <a:r>
              <a:rPr lang="en-US" sz="2400" u="sng">
                <a:solidFill>
                  <a:srgbClr val="0563C1"/>
                </a:solidFill>
                <a:latin typeface="Century Gothic"/>
                <a:ea typeface="Calibri"/>
                <a:cs typeface="Times New Roman"/>
              </a:rPr>
              <a:t>corps</a:t>
            </a:r>
            <a:r>
              <a:rPr lang="en-US" sz="2400" u="sng">
                <a:solidFill>
                  <a:srgbClr val="0563C1"/>
                </a:solidFill>
                <a:effectLst/>
                <a:latin typeface="Century Gothic"/>
                <a:ea typeface="Calibri"/>
                <a:cs typeface="Times New Roman"/>
                <a:hlinkClick r:id="rId3">
                  <a:extLst>
                    <a:ext uri="{A12FA001-AC4F-418D-AE19-62706E023703}">
                      <ahyp:hlinkClr xmlns:ahyp="http://schemas.microsoft.com/office/drawing/2018/hyperlinkcolor" val="tx"/>
                    </a:ext>
                  </a:extLst>
                </a:hlinkClick>
              </a:rPr>
              <a:t>.go</a:t>
            </a:r>
            <a:r>
              <a:rPr lang="en-US" sz="2400" u="sng">
                <a:solidFill>
                  <a:srgbClr val="0563C1"/>
                </a:solidFill>
                <a:effectLst/>
                <a:latin typeface="Century Gothic"/>
                <a:ea typeface="Calibri"/>
                <a:cs typeface="Times New Roman"/>
              </a:rPr>
              <a:t>v</a:t>
            </a:r>
            <a:endParaRPr lang="en-US" sz="2400">
              <a:latin typeface="Century Gothic"/>
              <a:ea typeface="Calibri"/>
              <a:cs typeface="Times New Roman"/>
            </a:endParaRPr>
          </a:p>
        </p:txBody>
      </p:sp>
    </p:spTree>
    <p:extLst>
      <p:ext uri="{BB962C8B-B14F-4D97-AF65-F5344CB8AC3E}">
        <p14:creationId xmlns:p14="http://schemas.microsoft.com/office/powerpoint/2010/main" val="375216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CBEEB1-7375-420F-A61F-59E3BEBFF0E3}"/>
              </a:ext>
            </a:extLst>
          </p:cNvPr>
          <p:cNvSpPr>
            <a:spLocks noGrp="1"/>
          </p:cNvSpPr>
          <p:nvPr>
            <p:ph type="title"/>
          </p:nvPr>
        </p:nvSpPr>
        <p:spPr/>
        <p:txBody>
          <a:bodyPr>
            <a:normAutofit fontScale="90000"/>
          </a:bodyPr>
          <a:lstStyle/>
          <a:p>
            <a:r>
              <a:rPr lang="en-US"/>
              <a:t>Introductions</a:t>
            </a:r>
          </a:p>
        </p:txBody>
      </p:sp>
      <p:sp>
        <p:nvSpPr>
          <p:cNvPr id="11" name="Slide Number Placeholder 10">
            <a:extLst>
              <a:ext uri="{FF2B5EF4-FFF2-40B4-BE49-F238E27FC236}">
                <a16:creationId xmlns:a16="http://schemas.microsoft.com/office/drawing/2014/main" id="{91610DE6-719D-480D-A28D-EF8FD3BCBCDB}"/>
              </a:ext>
            </a:extLst>
          </p:cNvPr>
          <p:cNvSpPr>
            <a:spLocks noGrp="1"/>
          </p:cNvSpPr>
          <p:nvPr>
            <p:ph type="sldNum" sz="quarter" idx="21"/>
          </p:nvPr>
        </p:nvSpPr>
        <p:spPr/>
        <p:txBody>
          <a:bodyPr/>
          <a:lstStyle/>
          <a:p>
            <a:r>
              <a:rPr lang="en-US"/>
              <a:t>  </a:t>
            </a:r>
            <a:fld id="{E0E21186-8CC3-194A-9753-0BBC1EC778BB}" type="slidenum">
              <a:rPr lang="en-US" smtClean="0"/>
              <a:pPr/>
              <a:t>2</a:t>
            </a:fld>
            <a:endParaRPr lang="en-US"/>
          </a:p>
        </p:txBody>
      </p:sp>
      <p:graphicFrame>
        <p:nvGraphicFramePr>
          <p:cNvPr id="18" name="Diagram 17">
            <a:extLst>
              <a:ext uri="{FF2B5EF4-FFF2-40B4-BE49-F238E27FC236}">
                <a16:creationId xmlns:a16="http://schemas.microsoft.com/office/drawing/2014/main" id="{1AB445A1-02C1-4C93-86C5-F5E01027B04D}"/>
              </a:ext>
            </a:extLst>
          </p:cNvPr>
          <p:cNvGraphicFramePr/>
          <p:nvPr>
            <p:extLst>
              <p:ext uri="{D42A27DB-BD31-4B8C-83A1-F6EECF244321}">
                <p14:modId xmlns:p14="http://schemas.microsoft.com/office/powerpoint/2010/main" val="436227794"/>
              </p:ext>
            </p:extLst>
          </p:nvPr>
        </p:nvGraphicFramePr>
        <p:xfrm>
          <a:off x="1189875" y="1294112"/>
          <a:ext cx="9829800" cy="426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3A30F87-B53A-36FE-882D-BDFF2635F8CD}"/>
              </a:ext>
            </a:extLst>
          </p:cNvPr>
          <p:cNvPicPr>
            <a:picLocks noChangeAspect="1"/>
          </p:cNvPicPr>
          <p:nvPr/>
        </p:nvPicPr>
        <p:blipFill>
          <a:blip r:embed="rId8"/>
          <a:stretch>
            <a:fillRect/>
          </a:stretch>
        </p:blipFill>
        <p:spPr>
          <a:xfrm>
            <a:off x="8328855" y="1875766"/>
            <a:ext cx="1897860" cy="2382601"/>
          </a:xfrm>
          <a:prstGeom prst="rect">
            <a:avLst/>
          </a:prstGeom>
          <a:ln w="117475" cmpd="thickThin">
            <a:solidFill>
              <a:schemeClr val="bg1"/>
            </a:solidFill>
          </a:ln>
        </p:spPr>
      </p:pic>
      <p:pic>
        <p:nvPicPr>
          <p:cNvPr id="6" name="Picture 5">
            <a:extLst>
              <a:ext uri="{FF2B5EF4-FFF2-40B4-BE49-F238E27FC236}">
                <a16:creationId xmlns:a16="http://schemas.microsoft.com/office/drawing/2014/main" id="{8C4AA47F-9E6F-4B82-C2B1-95862749ED2D}"/>
              </a:ext>
            </a:extLst>
          </p:cNvPr>
          <p:cNvPicPr>
            <a:picLocks noChangeAspect="1"/>
          </p:cNvPicPr>
          <p:nvPr/>
        </p:nvPicPr>
        <p:blipFill>
          <a:blip r:embed="rId9"/>
          <a:stretch>
            <a:fillRect/>
          </a:stretch>
        </p:blipFill>
        <p:spPr>
          <a:xfrm>
            <a:off x="1759770" y="2266462"/>
            <a:ext cx="2212790" cy="1991905"/>
          </a:xfrm>
          <a:prstGeom prst="rect">
            <a:avLst/>
          </a:prstGeom>
          <a:ln w="142875" cmpd="thickThin">
            <a:solidFill>
              <a:schemeClr val="bg1">
                <a:alpha val="95000"/>
              </a:schemeClr>
            </a:solidFill>
          </a:ln>
        </p:spPr>
      </p:pic>
      <p:sp>
        <p:nvSpPr>
          <p:cNvPr id="7" name="Rectangle: Rounded Corners 6">
            <a:extLst>
              <a:ext uri="{FF2B5EF4-FFF2-40B4-BE49-F238E27FC236}">
                <a16:creationId xmlns:a16="http://schemas.microsoft.com/office/drawing/2014/main" id="{C1C6E99E-6C33-9239-9A94-85F067E6E805}"/>
              </a:ext>
            </a:extLst>
          </p:cNvPr>
          <p:cNvSpPr/>
          <p:nvPr/>
        </p:nvSpPr>
        <p:spPr>
          <a:xfrm>
            <a:off x="4595446" y="1101969"/>
            <a:ext cx="3110523" cy="1164493"/>
          </a:xfrm>
          <a:prstGeom prst="round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Presenters</a:t>
            </a:r>
          </a:p>
        </p:txBody>
      </p:sp>
    </p:spTree>
    <p:extLst>
      <p:ext uri="{BB962C8B-B14F-4D97-AF65-F5344CB8AC3E}">
        <p14:creationId xmlns:p14="http://schemas.microsoft.com/office/powerpoint/2010/main" val="369717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B6F9D8-1368-4FD4-AED3-3A750B3EB66B}"/>
              </a:ext>
            </a:extLst>
          </p:cNvPr>
          <p:cNvSpPr>
            <a:spLocks noGrp="1"/>
          </p:cNvSpPr>
          <p:nvPr>
            <p:ph type="sldNum" sz="quarter" idx="21"/>
          </p:nvPr>
        </p:nvSpPr>
        <p:spPr/>
        <p:txBody>
          <a:bodyPr/>
          <a:lstStyle/>
          <a:p>
            <a:r>
              <a:rPr lang="en-US"/>
              <a:t>  </a:t>
            </a:r>
            <a:fld id="{E0E21186-8CC3-194A-9753-0BBC1EC778BB}" type="slidenum">
              <a:rPr lang="en-US" smtClean="0"/>
              <a:pPr/>
              <a:t>20</a:t>
            </a:fld>
            <a:endParaRPr lang="en-US"/>
          </a:p>
        </p:txBody>
      </p:sp>
      <p:sp>
        <p:nvSpPr>
          <p:cNvPr id="2" name="TextBox 1">
            <a:extLst>
              <a:ext uri="{FF2B5EF4-FFF2-40B4-BE49-F238E27FC236}">
                <a16:creationId xmlns:a16="http://schemas.microsoft.com/office/drawing/2014/main" id="{AF4BF0CE-6A75-C731-4368-C7682D1B377D}"/>
              </a:ext>
            </a:extLst>
          </p:cNvPr>
          <p:cNvSpPr txBox="1"/>
          <p:nvPr/>
        </p:nvSpPr>
        <p:spPr>
          <a:xfrm>
            <a:off x="3205370" y="3470413"/>
            <a:ext cx="67337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Questions? Contact monitoring@americorps.gov </a:t>
            </a:r>
          </a:p>
        </p:txBody>
      </p:sp>
      <p:pic>
        <p:nvPicPr>
          <p:cNvPr id="3" name="Picture 2" descr="Thank You Images – Browse 266,561 Stock Photos, Vectors, and Video | Adobe  Stock">
            <a:extLst>
              <a:ext uri="{FF2B5EF4-FFF2-40B4-BE49-F238E27FC236}">
                <a16:creationId xmlns:a16="http://schemas.microsoft.com/office/drawing/2014/main" id="{179B0279-C78C-3EEE-2030-B3C8F3C9D91C}"/>
              </a:ext>
            </a:extLst>
          </p:cNvPr>
          <p:cNvPicPr>
            <a:picLocks noChangeAspect="1"/>
          </p:cNvPicPr>
          <p:nvPr/>
        </p:nvPicPr>
        <p:blipFill>
          <a:blip r:embed="rId3"/>
          <a:stretch>
            <a:fillRect/>
          </a:stretch>
        </p:blipFill>
        <p:spPr>
          <a:xfrm>
            <a:off x="3795091" y="1226241"/>
            <a:ext cx="3997186" cy="2169215"/>
          </a:xfrm>
          <a:prstGeom prst="rect">
            <a:avLst/>
          </a:prstGeom>
        </p:spPr>
      </p:pic>
    </p:spTree>
    <p:extLst>
      <p:ext uri="{BB962C8B-B14F-4D97-AF65-F5344CB8AC3E}">
        <p14:creationId xmlns:p14="http://schemas.microsoft.com/office/powerpoint/2010/main" val="287712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5A5B5-E82C-4108-9A68-1F8E279BA8AB}"/>
              </a:ext>
            </a:extLst>
          </p:cNvPr>
          <p:cNvSpPr>
            <a:spLocks noGrp="1"/>
          </p:cNvSpPr>
          <p:nvPr>
            <p:ph type="body" sz="quarter" idx="18"/>
          </p:nvPr>
        </p:nvSpPr>
        <p:spPr>
          <a:xfrm>
            <a:off x="891471" y="1913220"/>
            <a:ext cx="10199023" cy="3245189"/>
          </a:xfrm>
        </p:spPr>
        <p:txBody>
          <a:bodyPr>
            <a:normAutofit/>
          </a:bodyPr>
          <a:lstStyle/>
          <a:p>
            <a:r>
              <a:rPr lang="en-US" sz="2800"/>
              <a:t>Objectives of Monitoring </a:t>
            </a:r>
          </a:p>
          <a:p>
            <a:r>
              <a:rPr lang="en-US" sz="2800"/>
              <a:t>AmeriCorps remote and on-site monitoring lifecycles</a:t>
            </a:r>
          </a:p>
          <a:p>
            <a:r>
              <a:rPr lang="en-US" sz="2800"/>
              <a:t>Next steps and timing of monitoring kick-off</a:t>
            </a:r>
          </a:p>
          <a:p>
            <a:r>
              <a:rPr lang="en-US" sz="2800"/>
              <a:t>Using Secure Folders</a:t>
            </a:r>
          </a:p>
          <a:p>
            <a:r>
              <a:rPr lang="en-US" sz="2800"/>
              <a:t>Grantee monitoring resources</a:t>
            </a:r>
          </a:p>
          <a:p>
            <a:r>
              <a:rPr lang="en-US" sz="2800"/>
              <a:t>Q&amp;A</a:t>
            </a:r>
          </a:p>
          <a:p>
            <a:endParaRPr lang="en-US" sz="2800"/>
          </a:p>
          <a:p>
            <a:endParaRPr lang="en-US" sz="2800"/>
          </a:p>
          <a:p>
            <a:endParaRPr lang="en-US"/>
          </a:p>
        </p:txBody>
      </p:sp>
      <p:sp>
        <p:nvSpPr>
          <p:cNvPr id="3" name="Title 2">
            <a:extLst>
              <a:ext uri="{FF2B5EF4-FFF2-40B4-BE49-F238E27FC236}">
                <a16:creationId xmlns:a16="http://schemas.microsoft.com/office/drawing/2014/main" id="{11EF3D4C-3C95-4625-BBD7-68B4817A1C40}"/>
              </a:ext>
            </a:extLst>
          </p:cNvPr>
          <p:cNvSpPr>
            <a:spLocks noGrp="1"/>
          </p:cNvSpPr>
          <p:nvPr>
            <p:ph type="title"/>
          </p:nvPr>
        </p:nvSpPr>
        <p:spPr/>
        <p:txBody>
          <a:bodyPr>
            <a:normAutofit fontScale="90000"/>
          </a:bodyPr>
          <a:lstStyle/>
          <a:p>
            <a:r>
              <a:rPr lang="en-US"/>
              <a:t>Agenda</a:t>
            </a:r>
          </a:p>
        </p:txBody>
      </p:sp>
      <p:sp>
        <p:nvSpPr>
          <p:cNvPr id="4" name="Text Placeholder 3">
            <a:extLst>
              <a:ext uri="{FF2B5EF4-FFF2-40B4-BE49-F238E27FC236}">
                <a16:creationId xmlns:a16="http://schemas.microsoft.com/office/drawing/2014/main" id="{5457212E-A0BB-4115-BACC-82333211C4EC}"/>
              </a:ext>
            </a:extLst>
          </p:cNvPr>
          <p:cNvSpPr>
            <a:spLocks noGrp="1"/>
          </p:cNvSpPr>
          <p:nvPr>
            <p:ph type="body" sz="quarter" idx="13"/>
          </p:nvPr>
        </p:nvSpPr>
        <p:spPr>
          <a:xfrm>
            <a:off x="463210" y="986141"/>
            <a:ext cx="6083300" cy="289333"/>
          </a:xfrm>
        </p:spPr>
        <p:txBody>
          <a:bodyPr/>
          <a:lstStyle/>
          <a:p>
            <a:pPr marL="0" indent="0">
              <a:buNone/>
            </a:pPr>
            <a:r>
              <a:rPr lang="en-US"/>
              <a:t>On today’s call we will discuss:</a:t>
            </a:r>
          </a:p>
        </p:txBody>
      </p:sp>
      <p:sp>
        <p:nvSpPr>
          <p:cNvPr id="6" name="Slide Number Placeholder 5">
            <a:extLst>
              <a:ext uri="{FF2B5EF4-FFF2-40B4-BE49-F238E27FC236}">
                <a16:creationId xmlns:a16="http://schemas.microsoft.com/office/drawing/2014/main" id="{97B35543-F65A-47BC-9CE8-A89E0F54EA24}"/>
              </a:ext>
            </a:extLst>
          </p:cNvPr>
          <p:cNvSpPr>
            <a:spLocks noGrp="1"/>
          </p:cNvSpPr>
          <p:nvPr>
            <p:ph type="sldNum" sz="quarter" idx="21"/>
          </p:nvPr>
        </p:nvSpPr>
        <p:spPr/>
        <p:txBody>
          <a:bodyPr/>
          <a:lstStyle/>
          <a:p>
            <a:r>
              <a:rPr lang="en-US"/>
              <a:t>  </a:t>
            </a:r>
            <a:fld id="{E0E21186-8CC3-194A-9753-0BBC1EC778BB}" type="slidenum">
              <a:rPr lang="en-US" smtClean="0"/>
              <a:pPr/>
              <a:t>3</a:t>
            </a:fld>
            <a:endParaRPr lang="en-US"/>
          </a:p>
        </p:txBody>
      </p:sp>
    </p:spTree>
    <p:extLst>
      <p:ext uri="{BB962C8B-B14F-4D97-AF65-F5344CB8AC3E}">
        <p14:creationId xmlns:p14="http://schemas.microsoft.com/office/powerpoint/2010/main" val="378366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5A5B5-E82C-4108-9A68-1F8E279BA8AB}"/>
              </a:ext>
            </a:extLst>
          </p:cNvPr>
          <p:cNvSpPr>
            <a:spLocks noGrp="1"/>
          </p:cNvSpPr>
          <p:nvPr>
            <p:ph type="body" sz="quarter" idx="18"/>
          </p:nvPr>
        </p:nvSpPr>
        <p:spPr>
          <a:xfrm>
            <a:off x="963900" y="1913220"/>
            <a:ext cx="9266516" cy="3245189"/>
          </a:xfrm>
        </p:spPr>
        <p:txBody>
          <a:bodyPr>
            <a:normAutofit fontScale="77500" lnSpcReduction="20000"/>
          </a:bodyPr>
          <a:lstStyle/>
          <a:p>
            <a:r>
              <a:rPr lang="en-US" sz="2800"/>
              <a:t>Assess compliance with all requirements (statutory, regulatory, and agency policy)</a:t>
            </a:r>
          </a:p>
          <a:p>
            <a:pPr marL="0" indent="0">
              <a:buNone/>
            </a:pPr>
            <a:endParaRPr lang="en-US" sz="2800"/>
          </a:p>
          <a:p>
            <a:r>
              <a:rPr lang="en-US" sz="2800"/>
              <a:t>Collect data from across the agency on strengths and areas for growth</a:t>
            </a:r>
          </a:p>
          <a:p>
            <a:pPr marL="0" indent="0">
              <a:buNone/>
            </a:pPr>
            <a:endParaRPr lang="en-US" sz="2800"/>
          </a:p>
          <a:p>
            <a:r>
              <a:rPr lang="en-US" sz="2800"/>
              <a:t>Continuously improve agency’s monitoring procedures based on monitoring activities and results</a:t>
            </a:r>
          </a:p>
          <a:p>
            <a:pPr marL="0" indent="0">
              <a:buNone/>
            </a:pPr>
            <a:endParaRPr lang="en-US" sz="2800"/>
          </a:p>
          <a:p>
            <a:r>
              <a:rPr lang="en-US" sz="2800"/>
              <a:t>Ensure agency compliance with federal regulations</a:t>
            </a:r>
          </a:p>
          <a:p>
            <a:endParaRPr lang="en-US" sz="2800"/>
          </a:p>
          <a:p>
            <a:endParaRPr lang="en-US"/>
          </a:p>
        </p:txBody>
      </p:sp>
      <p:sp>
        <p:nvSpPr>
          <p:cNvPr id="3" name="Title 2">
            <a:extLst>
              <a:ext uri="{FF2B5EF4-FFF2-40B4-BE49-F238E27FC236}">
                <a16:creationId xmlns:a16="http://schemas.microsoft.com/office/drawing/2014/main" id="{11EF3D4C-3C95-4625-BBD7-68B4817A1C40}"/>
              </a:ext>
            </a:extLst>
          </p:cNvPr>
          <p:cNvSpPr>
            <a:spLocks noGrp="1"/>
          </p:cNvSpPr>
          <p:nvPr>
            <p:ph type="title"/>
          </p:nvPr>
        </p:nvSpPr>
        <p:spPr/>
        <p:txBody>
          <a:bodyPr>
            <a:normAutofit fontScale="90000"/>
          </a:bodyPr>
          <a:lstStyle/>
          <a:p>
            <a:r>
              <a:rPr lang="en-US"/>
              <a:t>Objectives of Monitoring</a:t>
            </a:r>
          </a:p>
        </p:txBody>
      </p:sp>
      <p:sp>
        <p:nvSpPr>
          <p:cNvPr id="6" name="Slide Number Placeholder 5">
            <a:extLst>
              <a:ext uri="{FF2B5EF4-FFF2-40B4-BE49-F238E27FC236}">
                <a16:creationId xmlns:a16="http://schemas.microsoft.com/office/drawing/2014/main" id="{97B35543-F65A-47BC-9CE8-A89E0F54EA24}"/>
              </a:ext>
            </a:extLst>
          </p:cNvPr>
          <p:cNvSpPr>
            <a:spLocks noGrp="1"/>
          </p:cNvSpPr>
          <p:nvPr>
            <p:ph type="sldNum" sz="quarter" idx="21"/>
          </p:nvPr>
        </p:nvSpPr>
        <p:spPr/>
        <p:txBody>
          <a:bodyPr/>
          <a:lstStyle/>
          <a:p>
            <a:r>
              <a:rPr lang="en-US"/>
              <a:t>  </a:t>
            </a:r>
            <a:fld id="{E0E21186-8CC3-194A-9753-0BBC1EC778BB}" type="slidenum">
              <a:rPr lang="en-US" smtClean="0"/>
              <a:pPr/>
              <a:t>4</a:t>
            </a:fld>
            <a:endParaRPr lang="en-US"/>
          </a:p>
        </p:txBody>
      </p:sp>
      <p:sp>
        <p:nvSpPr>
          <p:cNvPr id="7" name="TextBox 6">
            <a:extLst>
              <a:ext uri="{FF2B5EF4-FFF2-40B4-BE49-F238E27FC236}">
                <a16:creationId xmlns:a16="http://schemas.microsoft.com/office/drawing/2014/main" id="{B93A7C4F-067D-4FEE-B0D3-784827E1ACFF}"/>
              </a:ext>
            </a:extLst>
          </p:cNvPr>
          <p:cNvSpPr txBox="1"/>
          <p:nvPr/>
        </p:nvSpPr>
        <p:spPr>
          <a:xfrm>
            <a:off x="463647" y="1059255"/>
            <a:ext cx="4898061" cy="369332"/>
          </a:xfrm>
          <a:prstGeom prst="rect">
            <a:avLst/>
          </a:prstGeom>
          <a:noFill/>
        </p:spPr>
        <p:txBody>
          <a:bodyPr wrap="square" rtlCol="0">
            <a:spAutoFit/>
          </a:bodyPr>
          <a:lstStyle/>
          <a:p>
            <a:r>
              <a:rPr lang="en-US"/>
              <a:t>A routine part of managing federal grants</a:t>
            </a:r>
          </a:p>
        </p:txBody>
      </p:sp>
    </p:spTree>
    <p:extLst>
      <p:ext uri="{BB962C8B-B14F-4D97-AF65-F5344CB8AC3E}">
        <p14:creationId xmlns:p14="http://schemas.microsoft.com/office/powerpoint/2010/main" val="22245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CE5C0-30CD-4467-BF00-A27EC13EBF22}"/>
              </a:ext>
            </a:extLst>
          </p:cNvPr>
          <p:cNvSpPr>
            <a:spLocks noGrp="1"/>
          </p:cNvSpPr>
          <p:nvPr>
            <p:ph type="title"/>
          </p:nvPr>
        </p:nvSpPr>
        <p:spPr/>
        <p:txBody>
          <a:bodyPr>
            <a:normAutofit fontScale="90000"/>
          </a:bodyPr>
          <a:lstStyle/>
          <a:p>
            <a:r>
              <a:rPr lang="en-US"/>
              <a:t>Objectives of Monitoring</a:t>
            </a:r>
          </a:p>
        </p:txBody>
      </p:sp>
      <p:sp>
        <p:nvSpPr>
          <p:cNvPr id="4" name="Text Placeholder 3">
            <a:extLst>
              <a:ext uri="{FF2B5EF4-FFF2-40B4-BE49-F238E27FC236}">
                <a16:creationId xmlns:a16="http://schemas.microsoft.com/office/drawing/2014/main" id="{D1CFD80D-A7C9-4139-9696-0385EF783D5D}"/>
              </a:ext>
            </a:extLst>
          </p:cNvPr>
          <p:cNvSpPr>
            <a:spLocks noGrp="1"/>
          </p:cNvSpPr>
          <p:nvPr>
            <p:ph type="body" sz="quarter" idx="13"/>
          </p:nvPr>
        </p:nvSpPr>
        <p:spPr/>
        <p:txBody>
          <a:bodyPr/>
          <a:lstStyle/>
          <a:p>
            <a:pPr marL="0" indent="0">
              <a:buNone/>
            </a:pPr>
            <a:r>
              <a:rPr lang="en-US"/>
              <a:t>Continued</a:t>
            </a:r>
          </a:p>
        </p:txBody>
      </p:sp>
      <p:sp>
        <p:nvSpPr>
          <p:cNvPr id="6" name="Slide Number Placeholder 5">
            <a:extLst>
              <a:ext uri="{FF2B5EF4-FFF2-40B4-BE49-F238E27FC236}">
                <a16:creationId xmlns:a16="http://schemas.microsoft.com/office/drawing/2014/main" id="{2F0D6310-E051-4F06-97A3-89FF496238B1}"/>
              </a:ext>
            </a:extLst>
          </p:cNvPr>
          <p:cNvSpPr>
            <a:spLocks noGrp="1"/>
          </p:cNvSpPr>
          <p:nvPr>
            <p:ph type="sldNum" sz="quarter" idx="21"/>
          </p:nvPr>
        </p:nvSpPr>
        <p:spPr/>
        <p:txBody>
          <a:bodyPr/>
          <a:lstStyle/>
          <a:p>
            <a:r>
              <a:rPr lang="en-US"/>
              <a:t>  </a:t>
            </a:r>
            <a:fld id="{E0E21186-8CC3-194A-9753-0BBC1EC778BB}" type="slidenum">
              <a:rPr lang="en-US" smtClean="0"/>
              <a:pPr/>
              <a:t>5</a:t>
            </a:fld>
            <a:endParaRPr lang="en-US"/>
          </a:p>
        </p:txBody>
      </p:sp>
      <p:graphicFrame>
        <p:nvGraphicFramePr>
          <p:cNvPr id="10" name="Diagram 9">
            <a:extLst>
              <a:ext uri="{FF2B5EF4-FFF2-40B4-BE49-F238E27FC236}">
                <a16:creationId xmlns:a16="http://schemas.microsoft.com/office/drawing/2014/main" id="{59D45C69-784A-44C0-B736-7FCE77352237}"/>
              </a:ext>
            </a:extLst>
          </p:cNvPr>
          <p:cNvGraphicFramePr/>
          <p:nvPr>
            <p:extLst>
              <p:ext uri="{D42A27DB-BD31-4B8C-83A1-F6EECF244321}">
                <p14:modId xmlns:p14="http://schemas.microsoft.com/office/powerpoint/2010/main" val="606006851"/>
              </p:ext>
            </p:extLst>
          </p:nvPr>
        </p:nvGraphicFramePr>
        <p:xfrm>
          <a:off x="1117600" y="776591"/>
          <a:ext cx="97458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0D109EC8-8510-4381-BB0D-D3EF3733D412}"/>
              </a:ext>
            </a:extLst>
          </p:cNvPr>
          <p:cNvSpPr txBox="1"/>
          <p:nvPr/>
        </p:nvSpPr>
        <p:spPr>
          <a:xfrm>
            <a:off x="1863034" y="1854708"/>
            <a:ext cx="459686" cy="1631216"/>
          </a:xfrm>
          <a:prstGeom prst="rect">
            <a:avLst/>
          </a:prstGeom>
          <a:noFill/>
        </p:spPr>
        <p:txBody>
          <a:bodyPr wrap="square">
            <a:spAutoFit/>
          </a:bodyPr>
          <a:lstStyle/>
          <a:p>
            <a:r>
              <a:rPr lang="en-US" sz="5000" b="1" i="0">
                <a:solidFill>
                  <a:schemeClr val="bg2"/>
                </a:solidFill>
                <a:effectLst/>
                <a:latin typeface="Verdana" panose="020B0604030504040204" pitchFamily="34" charset="0"/>
              </a:rPr>
              <a:t>✓ </a:t>
            </a:r>
            <a:endParaRPr lang="en-US" sz="5000" b="1">
              <a:solidFill>
                <a:schemeClr val="bg2"/>
              </a:solidFill>
            </a:endParaRPr>
          </a:p>
        </p:txBody>
      </p:sp>
    </p:spTree>
    <p:extLst>
      <p:ext uri="{BB962C8B-B14F-4D97-AF65-F5344CB8AC3E}">
        <p14:creationId xmlns:p14="http://schemas.microsoft.com/office/powerpoint/2010/main" val="126799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811B6-F419-4799-84AA-763D3768E21A}"/>
              </a:ext>
            </a:extLst>
          </p:cNvPr>
          <p:cNvSpPr>
            <a:spLocks noGrp="1"/>
          </p:cNvSpPr>
          <p:nvPr>
            <p:ph type="title"/>
          </p:nvPr>
        </p:nvSpPr>
        <p:spPr>
          <a:xfrm>
            <a:off x="463648" y="473133"/>
            <a:ext cx="6082862" cy="419100"/>
          </a:xfrm>
        </p:spPr>
        <p:txBody>
          <a:bodyPr>
            <a:normAutofit fontScale="90000"/>
          </a:bodyPr>
          <a:lstStyle/>
          <a:p>
            <a:r>
              <a:rPr lang="en-US"/>
              <a:t>Monitoring Life Cycle- Remote</a:t>
            </a:r>
          </a:p>
        </p:txBody>
      </p:sp>
      <p:sp>
        <p:nvSpPr>
          <p:cNvPr id="4" name="Text Placeholder 3">
            <a:extLst>
              <a:ext uri="{FF2B5EF4-FFF2-40B4-BE49-F238E27FC236}">
                <a16:creationId xmlns:a16="http://schemas.microsoft.com/office/drawing/2014/main" id="{CDE59188-41D7-48BE-9B25-393B78062628}"/>
              </a:ext>
            </a:extLst>
          </p:cNvPr>
          <p:cNvSpPr>
            <a:spLocks noGrp="1"/>
          </p:cNvSpPr>
          <p:nvPr>
            <p:ph type="body" sz="quarter" idx="13"/>
          </p:nvPr>
        </p:nvSpPr>
        <p:spPr>
          <a:xfrm>
            <a:off x="1997915" y="1302450"/>
            <a:ext cx="1397135" cy="325651"/>
          </a:xfrm>
        </p:spPr>
        <p:txBody>
          <a:bodyPr/>
          <a:lstStyle/>
          <a:p>
            <a:pPr marL="0" indent="0">
              <a:buNone/>
            </a:pPr>
            <a:r>
              <a:rPr lang="en-US" b="1"/>
              <a:t>You are here! </a:t>
            </a:r>
          </a:p>
        </p:txBody>
      </p:sp>
      <p:sp>
        <p:nvSpPr>
          <p:cNvPr id="6" name="Slide Number Placeholder 5">
            <a:extLst>
              <a:ext uri="{FF2B5EF4-FFF2-40B4-BE49-F238E27FC236}">
                <a16:creationId xmlns:a16="http://schemas.microsoft.com/office/drawing/2014/main" id="{FB9FF37C-8D43-494F-A119-2F032FC53C85}"/>
              </a:ext>
            </a:extLst>
          </p:cNvPr>
          <p:cNvSpPr>
            <a:spLocks noGrp="1"/>
          </p:cNvSpPr>
          <p:nvPr>
            <p:ph type="sldNum" sz="quarter" idx="21"/>
          </p:nvPr>
        </p:nvSpPr>
        <p:spPr/>
        <p:txBody>
          <a:bodyPr/>
          <a:lstStyle/>
          <a:p>
            <a:r>
              <a:rPr lang="en-US"/>
              <a:t>  </a:t>
            </a:r>
            <a:fld id="{E0E21186-8CC3-194A-9753-0BBC1EC778BB}" type="slidenum">
              <a:rPr lang="en-US" smtClean="0"/>
              <a:pPr/>
              <a:t>6</a:t>
            </a:fld>
            <a:endParaRPr lang="en-US"/>
          </a:p>
        </p:txBody>
      </p:sp>
      <p:pic>
        <p:nvPicPr>
          <p:cNvPr id="8" name="Picture 7">
            <a:extLst>
              <a:ext uri="{FF2B5EF4-FFF2-40B4-BE49-F238E27FC236}">
                <a16:creationId xmlns:a16="http://schemas.microsoft.com/office/drawing/2014/main" id="{124FCEF9-A0A1-4C15-A345-A9AC78B3C8D3}"/>
              </a:ext>
            </a:extLst>
          </p:cNvPr>
          <p:cNvPicPr>
            <a:picLocks noChangeAspect="1"/>
          </p:cNvPicPr>
          <p:nvPr/>
        </p:nvPicPr>
        <p:blipFill>
          <a:blip r:embed="rId3"/>
          <a:stretch>
            <a:fillRect/>
          </a:stretch>
        </p:blipFill>
        <p:spPr>
          <a:xfrm>
            <a:off x="0" y="1937736"/>
            <a:ext cx="12026348" cy="2481837"/>
          </a:xfrm>
          <a:prstGeom prst="rect">
            <a:avLst/>
          </a:prstGeom>
        </p:spPr>
      </p:pic>
      <p:sp>
        <p:nvSpPr>
          <p:cNvPr id="10" name="Left Brace 9">
            <a:extLst>
              <a:ext uri="{FF2B5EF4-FFF2-40B4-BE49-F238E27FC236}">
                <a16:creationId xmlns:a16="http://schemas.microsoft.com/office/drawing/2014/main" id="{7D37FA97-48AD-4552-80D2-BA709054BE4D}"/>
              </a:ext>
            </a:extLst>
          </p:cNvPr>
          <p:cNvSpPr/>
          <p:nvPr/>
        </p:nvSpPr>
        <p:spPr>
          <a:xfrm rot="5400000">
            <a:off x="2487502" y="-86837"/>
            <a:ext cx="325650" cy="4373359"/>
          </a:xfrm>
          <a:prstGeom prst="leftBrace">
            <a:avLst>
              <a:gd name="adj1" fmla="val 35000"/>
              <a:gd name="adj2" fmla="val 50000"/>
            </a:avLst>
          </a:prstGeom>
          <a:ln w="5715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97EB0D0D-A3DD-4678-8E07-CB2897CC2A95}"/>
              </a:ext>
            </a:extLst>
          </p:cNvPr>
          <p:cNvSpPr/>
          <p:nvPr/>
        </p:nvSpPr>
        <p:spPr>
          <a:xfrm>
            <a:off x="1570861" y="3005750"/>
            <a:ext cx="1111239" cy="12958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Male profile">
            <a:extLst>
              <a:ext uri="{FF2B5EF4-FFF2-40B4-BE49-F238E27FC236}">
                <a16:creationId xmlns:a16="http://schemas.microsoft.com/office/drawing/2014/main" id="{8AAEE64C-62A8-497B-927D-8FFB3D58AE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3941" y="1127906"/>
            <a:ext cx="703974" cy="622730"/>
          </a:xfrm>
          <a:prstGeom prst="rect">
            <a:avLst/>
          </a:prstGeom>
        </p:spPr>
      </p:pic>
      <p:sp>
        <p:nvSpPr>
          <p:cNvPr id="2" name="Arrow: Up 1">
            <a:extLst>
              <a:ext uri="{FF2B5EF4-FFF2-40B4-BE49-F238E27FC236}">
                <a16:creationId xmlns:a16="http://schemas.microsoft.com/office/drawing/2014/main" id="{910DDE7D-EE55-472D-AA11-621C911ED21A}"/>
              </a:ext>
            </a:extLst>
          </p:cNvPr>
          <p:cNvSpPr/>
          <p:nvPr/>
        </p:nvSpPr>
        <p:spPr>
          <a:xfrm>
            <a:off x="1938698"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EAC7A00-8AFD-4E82-9451-ED98652CB454}"/>
              </a:ext>
            </a:extLst>
          </p:cNvPr>
          <p:cNvSpPr/>
          <p:nvPr/>
        </p:nvSpPr>
        <p:spPr>
          <a:xfrm>
            <a:off x="3103537"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8459BE-7E86-4B37-A3FD-216C0B896D07}"/>
              </a:ext>
            </a:extLst>
          </p:cNvPr>
          <p:cNvSpPr txBox="1"/>
          <p:nvPr/>
        </p:nvSpPr>
        <p:spPr>
          <a:xfrm>
            <a:off x="2761811" y="4651235"/>
            <a:ext cx="1070859" cy="1277273"/>
          </a:xfrm>
          <a:prstGeom prst="rect">
            <a:avLst/>
          </a:prstGeom>
          <a:noFill/>
        </p:spPr>
        <p:txBody>
          <a:bodyPr wrap="square" lIns="91440" tIns="45720" rIns="91440" bIns="45720" rtlCol="0" anchor="t">
            <a:spAutoFit/>
          </a:bodyPr>
          <a:lstStyle/>
          <a:p>
            <a:r>
              <a:rPr lang="en-US" sz="1100"/>
              <a:t>Submit initial documents via Secure Folders (Timeline informed by OM)</a:t>
            </a:r>
          </a:p>
        </p:txBody>
      </p:sp>
      <p:sp>
        <p:nvSpPr>
          <p:cNvPr id="16" name="Arrow: Up 15">
            <a:extLst>
              <a:ext uri="{FF2B5EF4-FFF2-40B4-BE49-F238E27FC236}">
                <a16:creationId xmlns:a16="http://schemas.microsoft.com/office/drawing/2014/main" id="{A8DEF38A-134B-4D2D-9A01-F8A33C7EEA6D}"/>
              </a:ext>
            </a:extLst>
          </p:cNvPr>
          <p:cNvSpPr/>
          <p:nvPr/>
        </p:nvSpPr>
        <p:spPr>
          <a:xfrm>
            <a:off x="4142273"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37765CF-0002-4F58-A1B8-8224C5458774}"/>
              </a:ext>
            </a:extLst>
          </p:cNvPr>
          <p:cNvSpPr txBox="1"/>
          <p:nvPr/>
        </p:nvSpPr>
        <p:spPr>
          <a:xfrm>
            <a:off x="3832670" y="4657393"/>
            <a:ext cx="1237271" cy="1615827"/>
          </a:xfrm>
          <a:prstGeom prst="rect">
            <a:avLst/>
          </a:prstGeom>
          <a:noFill/>
        </p:spPr>
        <p:txBody>
          <a:bodyPr wrap="square" rtlCol="0">
            <a:spAutoFit/>
          </a:bodyPr>
          <a:lstStyle/>
          <a:p>
            <a:r>
              <a:rPr lang="en-US" sz="1100"/>
              <a:t>MO reviews initial docs, identify individuals selected for interviews, and request supplemental documents</a:t>
            </a:r>
            <a:endParaRPr lang="en-US" sz="1100" b="1"/>
          </a:p>
        </p:txBody>
      </p:sp>
      <p:sp>
        <p:nvSpPr>
          <p:cNvPr id="17" name="TextBox 16">
            <a:extLst>
              <a:ext uri="{FF2B5EF4-FFF2-40B4-BE49-F238E27FC236}">
                <a16:creationId xmlns:a16="http://schemas.microsoft.com/office/drawing/2014/main" id="{84F538DB-2519-40F8-8ADA-2E673E0DCF65}"/>
              </a:ext>
            </a:extLst>
          </p:cNvPr>
          <p:cNvSpPr txBox="1"/>
          <p:nvPr/>
        </p:nvSpPr>
        <p:spPr>
          <a:xfrm>
            <a:off x="1393371" y="4647622"/>
            <a:ext cx="1368440" cy="1446550"/>
          </a:xfrm>
          <a:prstGeom prst="rect">
            <a:avLst/>
          </a:prstGeom>
          <a:noFill/>
        </p:spPr>
        <p:txBody>
          <a:bodyPr wrap="square" lIns="91440" tIns="45720" rIns="91440" bIns="45720" rtlCol="0" anchor="t">
            <a:spAutoFit/>
          </a:bodyPr>
          <a:lstStyle/>
          <a:p>
            <a:r>
              <a:rPr lang="en-US" sz="1100"/>
              <a:t>Initial notification (sent in January) followed by kick-off email from monitoring officer (MO) requesting initial documentation</a:t>
            </a:r>
          </a:p>
        </p:txBody>
      </p:sp>
    </p:spTree>
    <p:extLst>
      <p:ext uri="{BB962C8B-B14F-4D97-AF65-F5344CB8AC3E}">
        <p14:creationId xmlns:p14="http://schemas.microsoft.com/office/powerpoint/2010/main" val="393587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811B6-F419-4799-84AA-763D3768E21A}"/>
              </a:ext>
            </a:extLst>
          </p:cNvPr>
          <p:cNvSpPr>
            <a:spLocks noGrp="1"/>
          </p:cNvSpPr>
          <p:nvPr>
            <p:ph type="title"/>
          </p:nvPr>
        </p:nvSpPr>
        <p:spPr>
          <a:xfrm>
            <a:off x="463648" y="473133"/>
            <a:ext cx="6082862" cy="419100"/>
          </a:xfrm>
        </p:spPr>
        <p:txBody>
          <a:bodyPr>
            <a:normAutofit fontScale="90000"/>
          </a:bodyPr>
          <a:lstStyle/>
          <a:p>
            <a:r>
              <a:rPr lang="en-US"/>
              <a:t>Monitoring Life Cycle- On-Site</a:t>
            </a:r>
          </a:p>
        </p:txBody>
      </p:sp>
      <p:sp>
        <p:nvSpPr>
          <p:cNvPr id="4" name="Text Placeholder 3">
            <a:extLst>
              <a:ext uri="{FF2B5EF4-FFF2-40B4-BE49-F238E27FC236}">
                <a16:creationId xmlns:a16="http://schemas.microsoft.com/office/drawing/2014/main" id="{CDE59188-41D7-48BE-9B25-393B78062628}"/>
              </a:ext>
            </a:extLst>
          </p:cNvPr>
          <p:cNvSpPr>
            <a:spLocks noGrp="1"/>
          </p:cNvSpPr>
          <p:nvPr>
            <p:ph type="body" sz="quarter" idx="13"/>
          </p:nvPr>
        </p:nvSpPr>
        <p:spPr>
          <a:xfrm>
            <a:off x="1997915" y="1302450"/>
            <a:ext cx="1397135" cy="325651"/>
          </a:xfrm>
        </p:spPr>
        <p:txBody>
          <a:bodyPr/>
          <a:lstStyle/>
          <a:p>
            <a:pPr marL="0" indent="0">
              <a:buNone/>
            </a:pPr>
            <a:r>
              <a:rPr lang="en-US" b="1"/>
              <a:t>You are here! </a:t>
            </a:r>
          </a:p>
        </p:txBody>
      </p:sp>
      <p:sp>
        <p:nvSpPr>
          <p:cNvPr id="6" name="Slide Number Placeholder 5">
            <a:extLst>
              <a:ext uri="{FF2B5EF4-FFF2-40B4-BE49-F238E27FC236}">
                <a16:creationId xmlns:a16="http://schemas.microsoft.com/office/drawing/2014/main" id="{FB9FF37C-8D43-494F-A119-2F032FC53C85}"/>
              </a:ext>
            </a:extLst>
          </p:cNvPr>
          <p:cNvSpPr>
            <a:spLocks noGrp="1"/>
          </p:cNvSpPr>
          <p:nvPr>
            <p:ph type="sldNum" sz="quarter" idx="21"/>
          </p:nvPr>
        </p:nvSpPr>
        <p:spPr/>
        <p:txBody>
          <a:bodyPr/>
          <a:lstStyle/>
          <a:p>
            <a:r>
              <a:rPr lang="en-US"/>
              <a:t>  </a:t>
            </a:r>
            <a:fld id="{E0E21186-8CC3-194A-9753-0BBC1EC778BB}" type="slidenum">
              <a:rPr lang="en-US" smtClean="0"/>
              <a:pPr/>
              <a:t>7</a:t>
            </a:fld>
            <a:endParaRPr lang="en-US"/>
          </a:p>
        </p:txBody>
      </p:sp>
      <p:sp>
        <p:nvSpPr>
          <p:cNvPr id="10" name="Left Brace 9">
            <a:extLst>
              <a:ext uri="{FF2B5EF4-FFF2-40B4-BE49-F238E27FC236}">
                <a16:creationId xmlns:a16="http://schemas.microsoft.com/office/drawing/2014/main" id="{7D37FA97-48AD-4552-80D2-BA709054BE4D}"/>
              </a:ext>
            </a:extLst>
          </p:cNvPr>
          <p:cNvSpPr/>
          <p:nvPr/>
        </p:nvSpPr>
        <p:spPr>
          <a:xfrm rot="5400000">
            <a:off x="2487502" y="-86837"/>
            <a:ext cx="325650" cy="4373359"/>
          </a:xfrm>
          <a:prstGeom prst="leftBrace">
            <a:avLst>
              <a:gd name="adj1" fmla="val 35000"/>
              <a:gd name="adj2" fmla="val 50000"/>
            </a:avLst>
          </a:prstGeom>
          <a:ln w="57150"/>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12" name="Graphic 11" descr="Male profile">
            <a:extLst>
              <a:ext uri="{FF2B5EF4-FFF2-40B4-BE49-F238E27FC236}">
                <a16:creationId xmlns:a16="http://schemas.microsoft.com/office/drawing/2014/main" id="{8AAEE64C-62A8-497B-927D-8FFB3D58AE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93941" y="1127906"/>
            <a:ext cx="703974" cy="622730"/>
          </a:xfrm>
          <a:prstGeom prst="rect">
            <a:avLst/>
          </a:prstGeom>
        </p:spPr>
      </p:pic>
      <p:sp>
        <p:nvSpPr>
          <p:cNvPr id="2" name="Arrow: Up 1">
            <a:extLst>
              <a:ext uri="{FF2B5EF4-FFF2-40B4-BE49-F238E27FC236}">
                <a16:creationId xmlns:a16="http://schemas.microsoft.com/office/drawing/2014/main" id="{910DDE7D-EE55-472D-AA11-621C911ED21A}"/>
              </a:ext>
            </a:extLst>
          </p:cNvPr>
          <p:cNvSpPr/>
          <p:nvPr/>
        </p:nvSpPr>
        <p:spPr>
          <a:xfrm>
            <a:off x="1938698"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2EAC7A00-8AFD-4E82-9451-ED98652CB454}"/>
              </a:ext>
            </a:extLst>
          </p:cNvPr>
          <p:cNvSpPr/>
          <p:nvPr/>
        </p:nvSpPr>
        <p:spPr>
          <a:xfrm>
            <a:off x="3103537"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78459BE-7E86-4B37-A3FD-216C0B896D07}"/>
              </a:ext>
            </a:extLst>
          </p:cNvPr>
          <p:cNvSpPr txBox="1"/>
          <p:nvPr/>
        </p:nvSpPr>
        <p:spPr>
          <a:xfrm>
            <a:off x="2761811" y="4651235"/>
            <a:ext cx="1070859" cy="1615827"/>
          </a:xfrm>
          <a:prstGeom prst="rect">
            <a:avLst/>
          </a:prstGeom>
          <a:noFill/>
        </p:spPr>
        <p:txBody>
          <a:bodyPr wrap="square" rtlCol="0">
            <a:spAutoFit/>
          </a:bodyPr>
          <a:lstStyle/>
          <a:p>
            <a:r>
              <a:rPr lang="en-US" sz="1100"/>
              <a:t>MO and Grantee will schedule a call to discuss on-site visit and initial document collection</a:t>
            </a:r>
            <a:endParaRPr lang="en-US" sz="1100" b="1"/>
          </a:p>
        </p:txBody>
      </p:sp>
      <p:sp>
        <p:nvSpPr>
          <p:cNvPr id="16" name="Arrow: Up 15">
            <a:extLst>
              <a:ext uri="{FF2B5EF4-FFF2-40B4-BE49-F238E27FC236}">
                <a16:creationId xmlns:a16="http://schemas.microsoft.com/office/drawing/2014/main" id="{A8DEF38A-134B-4D2D-9A01-F8A33C7EEA6D}"/>
              </a:ext>
            </a:extLst>
          </p:cNvPr>
          <p:cNvSpPr/>
          <p:nvPr/>
        </p:nvSpPr>
        <p:spPr>
          <a:xfrm>
            <a:off x="4142273" y="4335795"/>
            <a:ext cx="335528" cy="277670"/>
          </a:xfrm>
          <a:prstGeom prst="upArrow">
            <a:avLst>
              <a:gd name="adj1" fmla="val 50000"/>
              <a:gd name="adj2" fmla="val 5326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37765CF-0002-4F58-A1B8-8224C5458774}"/>
              </a:ext>
            </a:extLst>
          </p:cNvPr>
          <p:cNvSpPr txBox="1"/>
          <p:nvPr/>
        </p:nvSpPr>
        <p:spPr>
          <a:xfrm>
            <a:off x="3832670" y="4657393"/>
            <a:ext cx="1237271" cy="1107996"/>
          </a:xfrm>
          <a:prstGeom prst="rect">
            <a:avLst/>
          </a:prstGeom>
          <a:noFill/>
        </p:spPr>
        <p:txBody>
          <a:bodyPr wrap="square" rtlCol="0">
            <a:spAutoFit/>
          </a:bodyPr>
          <a:lstStyle/>
          <a:p>
            <a:r>
              <a:rPr lang="en-US" sz="1100"/>
              <a:t>MO reviews initial docs, works with grantee to finalize on-site agenda</a:t>
            </a:r>
            <a:endParaRPr lang="en-US" sz="1100" b="1"/>
          </a:p>
        </p:txBody>
      </p:sp>
      <p:sp>
        <p:nvSpPr>
          <p:cNvPr id="17" name="TextBox 16">
            <a:extLst>
              <a:ext uri="{FF2B5EF4-FFF2-40B4-BE49-F238E27FC236}">
                <a16:creationId xmlns:a16="http://schemas.microsoft.com/office/drawing/2014/main" id="{84F538DB-2519-40F8-8ADA-2E673E0DCF65}"/>
              </a:ext>
            </a:extLst>
          </p:cNvPr>
          <p:cNvSpPr txBox="1"/>
          <p:nvPr/>
        </p:nvSpPr>
        <p:spPr>
          <a:xfrm>
            <a:off x="1393371" y="4647622"/>
            <a:ext cx="1368440" cy="1277273"/>
          </a:xfrm>
          <a:prstGeom prst="rect">
            <a:avLst/>
          </a:prstGeom>
          <a:noFill/>
        </p:spPr>
        <p:txBody>
          <a:bodyPr wrap="square" lIns="91440" tIns="45720" rIns="91440" bIns="45720" rtlCol="0" anchor="t">
            <a:spAutoFit/>
          </a:bodyPr>
          <a:lstStyle/>
          <a:p>
            <a:r>
              <a:rPr lang="en-US" sz="1100"/>
              <a:t>Initial notification (</a:t>
            </a:r>
            <a:r>
              <a:rPr lang="en-US" sz="1100" b="1"/>
              <a:t>followed by) request to select timeframe, 35-40 business days prior to on-site visit.</a:t>
            </a:r>
          </a:p>
        </p:txBody>
      </p:sp>
      <p:pic>
        <p:nvPicPr>
          <p:cNvPr id="9" name="Picture 8">
            <a:extLst>
              <a:ext uri="{FF2B5EF4-FFF2-40B4-BE49-F238E27FC236}">
                <a16:creationId xmlns:a16="http://schemas.microsoft.com/office/drawing/2014/main" id="{D5497DB2-AFDD-A90A-FA0A-0D9C14F8B1E7}"/>
              </a:ext>
            </a:extLst>
          </p:cNvPr>
          <p:cNvPicPr>
            <a:picLocks noChangeAspect="1"/>
          </p:cNvPicPr>
          <p:nvPr/>
        </p:nvPicPr>
        <p:blipFill>
          <a:blip r:embed="rId5"/>
          <a:stretch>
            <a:fillRect/>
          </a:stretch>
        </p:blipFill>
        <p:spPr>
          <a:xfrm>
            <a:off x="345058" y="2200607"/>
            <a:ext cx="11325225" cy="2028825"/>
          </a:xfrm>
          <a:prstGeom prst="rect">
            <a:avLst/>
          </a:prstGeom>
        </p:spPr>
      </p:pic>
      <p:sp>
        <p:nvSpPr>
          <p:cNvPr id="11" name="Rectangle 10">
            <a:extLst>
              <a:ext uri="{FF2B5EF4-FFF2-40B4-BE49-F238E27FC236}">
                <a16:creationId xmlns:a16="http://schemas.microsoft.com/office/drawing/2014/main" id="{97EB0D0D-A3DD-4678-8E07-CB2897CC2A95}"/>
              </a:ext>
            </a:extLst>
          </p:cNvPr>
          <p:cNvSpPr/>
          <p:nvPr/>
        </p:nvSpPr>
        <p:spPr>
          <a:xfrm>
            <a:off x="1512633" y="3005750"/>
            <a:ext cx="1111239" cy="12958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0C7D7B1-93F4-3EC0-0D03-D7AEF70231FB}"/>
              </a:ext>
            </a:extLst>
          </p:cNvPr>
          <p:cNvSpPr/>
          <p:nvPr/>
        </p:nvSpPr>
        <p:spPr>
          <a:xfrm>
            <a:off x="4837007" y="3039907"/>
            <a:ext cx="1111239" cy="129588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292466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069C5-08FC-4485-B540-896BA5CE1623}"/>
              </a:ext>
            </a:extLst>
          </p:cNvPr>
          <p:cNvSpPr>
            <a:spLocks noGrp="1"/>
          </p:cNvSpPr>
          <p:nvPr>
            <p:ph type="title"/>
          </p:nvPr>
        </p:nvSpPr>
        <p:spPr/>
        <p:txBody>
          <a:bodyPr>
            <a:normAutofit fontScale="90000"/>
          </a:bodyPr>
          <a:lstStyle/>
          <a:p>
            <a:r>
              <a:rPr lang="en-US"/>
              <a:t>Monitoring Activities</a:t>
            </a:r>
          </a:p>
        </p:txBody>
      </p:sp>
      <p:sp>
        <p:nvSpPr>
          <p:cNvPr id="5" name="Date Placeholder 4">
            <a:extLst>
              <a:ext uri="{FF2B5EF4-FFF2-40B4-BE49-F238E27FC236}">
                <a16:creationId xmlns:a16="http://schemas.microsoft.com/office/drawing/2014/main" id="{87F8AB0D-EB98-4BE2-8C7D-85D9D122DACA}"/>
              </a:ext>
            </a:extLst>
          </p:cNvPr>
          <p:cNvSpPr>
            <a:spLocks noGrp="1"/>
          </p:cNvSpPr>
          <p:nvPr>
            <p:ph type="dt" sz="half" idx="19"/>
          </p:nvPr>
        </p:nvSpPr>
        <p:spPr/>
        <p:txBody>
          <a:bodyPr/>
          <a:lstStyle/>
          <a:p>
            <a:r>
              <a:rPr lang="en-US"/>
              <a:t>|</a:t>
            </a:r>
          </a:p>
        </p:txBody>
      </p:sp>
      <p:sp>
        <p:nvSpPr>
          <p:cNvPr id="7" name="Slide Number Placeholder 6">
            <a:extLst>
              <a:ext uri="{FF2B5EF4-FFF2-40B4-BE49-F238E27FC236}">
                <a16:creationId xmlns:a16="http://schemas.microsoft.com/office/drawing/2014/main" id="{0BAD5D35-8D7B-40FD-A3CE-427BDAF29FC2}"/>
              </a:ext>
            </a:extLst>
          </p:cNvPr>
          <p:cNvSpPr>
            <a:spLocks noGrp="1"/>
          </p:cNvSpPr>
          <p:nvPr>
            <p:ph type="sldNum" sz="quarter" idx="21"/>
          </p:nvPr>
        </p:nvSpPr>
        <p:spPr/>
        <p:txBody>
          <a:bodyPr/>
          <a:lstStyle/>
          <a:p>
            <a:r>
              <a:rPr lang="en-US"/>
              <a:t>  </a:t>
            </a:r>
            <a:fld id="{E0E21186-8CC3-194A-9753-0BBC1EC778BB}" type="slidenum">
              <a:rPr lang="en-US" smtClean="0"/>
              <a:pPr/>
              <a:t>8</a:t>
            </a:fld>
            <a:endParaRPr lang="en-US"/>
          </a:p>
        </p:txBody>
      </p:sp>
      <p:sp>
        <p:nvSpPr>
          <p:cNvPr id="2" name="Text Placeholder 3">
            <a:extLst>
              <a:ext uri="{FF2B5EF4-FFF2-40B4-BE49-F238E27FC236}">
                <a16:creationId xmlns:a16="http://schemas.microsoft.com/office/drawing/2014/main" id="{CA8F0FF6-BF7E-47BB-D53F-79F5DAEE78CA}"/>
              </a:ext>
            </a:extLst>
          </p:cNvPr>
          <p:cNvSpPr txBox="1">
            <a:spLocks/>
          </p:cNvSpPr>
          <p:nvPr/>
        </p:nvSpPr>
        <p:spPr>
          <a:xfrm>
            <a:off x="281354" y="1302450"/>
            <a:ext cx="5638800" cy="325651"/>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Your assignment(s) can be found in your initial letter.</a:t>
            </a:r>
          </a:p>
        </p:txBody>
      </p:sp>
      <p:graphicFrame>
        <p:nvGraphicFramePr>
          <p:cNvPr id="392" name="Diagram 391">
            <a:extLst>
              <a:ext uri="{FF2B5EF4-FFF2-40B4-BE49-F238E27FC236}">
                <a16:creationId xmlns:a16="http://schemas.microsoft.com/office/drawing/2014/main" id="{CD860B42-2A43-49B5-ACF5-2A4956D14EAD}"/>
              </a:ext>
            </a:extLst>
          </p:cNvPr>
          <p:cNvGraphicFramePr/>
          <p:nvPr>
            <p:extLst>
              <p:ext uri="{D42A27DB-BD31-4B8C-83A1-F6EECF244321}">
                <p14:modId xmlns:p14="http://schemas.microsoft.com/office/powerpoint/2010/main" val="2976200572"/>
              </p:ext>
            </p:extLst>
          </p:nvPr>
        </p:nvGraphicFramePr>
        <p:xfrm>
          <a:off x="973613" y="1465275"/>
          <a:ext cx="11145793" cy="492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464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87BAD8-E4ED-4B01-A16F-936D319D3122}"/>
              </a:ext>
            </a:extLst>
          </p:cNvPr>
          <p:cNvSpPr>
            <a:spLocks noGrp="1"/>
          </p:cNvSpPr>
          <p:nvPr>
            <p:ph type="title"/>
          </p:nvPr>
        </p:nvSpPr>
        <p:spPr>
          <a:xfrm>
            <a:off x="420515" y="210081"/>
            <a:ext cx="10277061" cy="419100"/>
          </a:xfrm>
        </p:spPr>
        <p:txBody>
          <a:bodyPr>
            <a:normAutofit fontScale="90000"/>
          </a:bodyPr>
          <a:lstStyle/>
          <a:p>
            <a:r>
              <a:rPr lang="en-US"/>
              <a:t>General Timeline and Next Steps for Remote Monitoring</a:t>
            </a:r>
          </a:p>
        </p:txBody>
      </p:sp>
      <p:sp>
        <p:nvSpPr>
          <p:cNvPr id="6" name="Slide Number Placeholder 5">
            <a:extLst>
              <a:ext uri="{FF2B5EF4-FFF2-40B4-BE49-F238E27FC236}">
                <a16:creationId xmlns:a16="http://schemas.microsoft.com/office/drawing/2014/main" id="{2C7ADFA1-9373-4E61-BF1C-39F2D3ADEC59}"/>
              </a:ext>
            </a:extLst>
          </p:cNvPr>
          <p:cNvSpPr>
            <a:spLocks noGrp="1"/>
          </p:cNvSpPr>
          <p:nvPr>
            <p:ph type="sldNum" sz="quarter" idx="21"/>
          </p:nvPr>
        </p:nvSpPr>
        <p:spPr/>
        <p:txBody>
          <a:bodyPr/>
          <a:lstStyle/>
          <a:p>
            <a:r>
              <a:rPr lang="en-US"/>
              <a:t>  </a:t>
            </a:r>
            <a:fld id="{E0E21186-8CC3-194A-9753-0BBC1EC778BB}" type="slidenum">
              <a:rPr lang="en-US" smtClean="0"/>
              <a:pPr/>
              <a:t>9</a:t>
            </a:fld>
            <a:endParaRPr lang="en-US"/>
          </a:p>
        </p:txBody>
      </p:sp>
      <p:graphicFrame>
        <p:nvGraphicFramePr>
          <p:cNvPr id="9" name="Table 9">
            <a:extLst>
              <a:ext uri="{FF2B5EF4-FFF2-40B4-BE49-F238E27FC236}">
                <a16:creationId xmlns:a16="http://schemas.microsoft.com/office/drawing/2014/main" id="{64CEC66C-3842-4095-A0B4-1F2A85543B1C}"/>
              </a:ext>
            </a:extLst>
          </p:cNvPr>
          <p:cNvGraphicFramePr>
            <a:graphicFrameLocks noGrp="1"/>
          </p:cNvGraphicFramePr>
          <p:nvPr>
            <p:extLst>
              <p:ext uri="{D42A27DB-BD31-4B8C-83A1-F6EECF244321}">
                <p14:modId xmlns:p14="http://schemas.microsoft.com/office/powerpoint/2010/main" val="1276814267"/>
              </p:ext>
            </p:extLst>
          </p:nvPr>
        </p:nvGraphicFramePr>
        <p:xfrm>
          <a:off x="388188" y="1121434"/>
          <a:ext cx="11274526" cy="4965814"/>
        </p:xfrm>
        <a:graphic>
          <a:graphicData uri="http://schemas.openxmlformats.org/drawingml/2006/table">
            <a:tbl>
              <a:tblPr firstRow="1" bandRow="1">
                <a:tableStyleId>{0E3FDE45-AF77-4B5C-9715-49D594BDF05E}</a:tableStyleId>
              </a:tblPr>
              <a:tblGrid>
                <a:gridCol w="2263084">
                  <a:extLst>
                    <a:ext uri="{9D8B030D-6E8A-4147-A177-3AD203B41FA5}">
                      <a16:colId xmlns:a16="http://schemas.microsoft.com/office/drawing/2014/main" val="392565525"/>
                    </a:ext>
                  </a:extLst>
                </a:gridCol>
                <a:gridCol w="9011442">
                  <a:extLst>
                    <a:ext uri="{9D8B030D-6E8A-4147-A177-3AD203B41FA5}">
                      <a16:colId xmlns:a16="http://schemas.microsoft.com/office/drawing/2014/main" val="267516053"/>
                    </a:ext>
                  </a:extLst>
                </a:gridCol>
              </a:tblGrid>
              <a:tr h="343876">
                <a:tc>
                  <a:txBody>
                    <a:bodyPr/>
                    <a:lstStyle/>
                    <a:p>
                      <a:r>
                        <a:rPr lang="en-US" sz="1600"/>
                        <a:t>Estimated time frame</a:t>
                      </a:r>
                    </a:p>
                  </a:txBody>
                  <a:tcPr/>
                </a:tc>
                <a:tc>
                  <a:txBody>
                    <a:bodyPr/>
                    <a:lstStyle/>
                    <a:p>
                      <a:r>
                        <a:rPr lang="en-US" sz="1600"/>
                        <a:t>Activities likely taking place</a:t>
                      </a:r>
                    </a:p>
                  </a:txBody>
                  <a:tcPr/>
                </a:tc>
                <a:extLst>
                  <a:ext uri="{0D108BD9-81ED-4DB2-BD59-A6C34878D82A}">
                    <a16:rowId xmlns:a16="http://schemas.microsoft.com/office/drawing/2014/main" val="4085448508"/>
                  </a:ext>
                </a:extLst>
              </a:tr>
              <a:tr h="933858">
                <a:tc>
                  <a:txBody>
                    <a:bodyPr/>
                    <a:lstStyle/>
                    <a:p>
                      <a:r>
                        <a:rPr lang="en-US" sz="1600"/>
                        <a:t>Month 1</a:t>
                      </a:r>
                    </a:p>
                  </a:txBody>
                  <a:tcPr/>
                </a:tc>
                <a:tc>
                  <a:txBody>
                    <a:bodyPr/>
                    <a:lstStyle/>
                    <a:p>
                      <a:pPr marL="285750" indent="-285750">
                        <a:buFont typeface="Arial" panose="020B0604020202020204" pitchFamily="34" charset="0"/>
                        <a:buChar char="•"/>
                      </a:pPr>
                      <a:r>
                        <a:rPr lang="en-US" sz="1600"/>
                        <a:t>Notifications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t>Secure Folders access granted</a:t>
                      </a:r>
                    </a:p>
                    <a:p>
                      <a:pPr marL="285750" indent="-285750">
                        <a:buFont typeface="Arial" panose="020B0604020202020204" pitchFamily="34" charset="0"/>
                        <a:buChar char="•"/>
                      </a:pPr>
                      <a:r>
                        <a:rPr lang="en-US" sz="1600"/>
                        <a:t>Initial documentation requests</a:t>
                      </a:r>
                    </a:p>
                  </a:txBody>
                  <a:tcPr/>
                </a:tc>
                <a:extLst>
                  <a:ext uri="{0D108BD9-81ED-4DB2-BD59-A6C34878D82A}">
                    <a16:rowId xmlns:a16="http://schemas.microsoft.com/office/drawing/2014/main" val="3178520847"/>
                  </a:ext>
                </a:extLst>
              </a:tr>
              <a:tr h="677801">
                <a:tc>
                  <a:txBody>
                    <a:bodyPr/>
                    <a:lstStyle/>
                    <a:p>
                      <a:r>
                        <a:rPr lang="en-US" sz="1600"/>
                        <a:t>Month 2</a:t>
                      </a:r>
                    </a:p>
                  </a:txBody>
                  <a:tcPr/>
                </a:tc>
                <a:tc>
                  <a:txBody>
                    <a:bodyPr/>
                    <a:lstStyle/>
                    <a:p>
                      <a:pPr marL="285750" indent="-285750">
                        <a:buFont typeface="Arial" panose="020B0604020202020204" pitchFamily="34" charset="0"/>
                        <a:buChar char="•"/>
                      </a:pPr>
                      <a:r>
                        <a:rPr lang="en-US" sz="1600"/>
                        <a:t>OM reviews initial documentation, requests supplemental documents</a:t>
                      </a:r>
                    </a:p>
                    <a:p>
                      <a:pPr marL="285750" indent="-285750">
                        <a:buFont typeface="Arial" panose="020B0604020202020204" pitchFamily="34" charset="0"/>
                        <a:buChar char="•"/>
                      </a:pPr>
                      <a:r>
                        <a:rPr lang="en-US" sz="1600"/>
                        <a:t>Grantees upload supplemental documentation</a:t>
                      </a:r>
                    </a:p>
                    <a:p>
                      <a:pPr marL="285750" lvl="0" indent="-285750">
                        <a:buFont typeface="Arial" panose="020B0604020202020204" pitchFamily="34" charset="0"/>
                        <a:buChar char="•"/>
                      </a:pPr>
                      <a:r>
                        <a:rPr lang="en-US" sz="1600"/>
                        <a:t>Interviews conducted</a:t>
                      </a:r>
                    </a:p>
                  </a:txBody>
                  <a:tcPr/>
                </a:tc>
                <a:extLst>
                  <a:ext uri="{0D108BD9-81ED-4DB2-BD59-A6C34878D82A}">
                    <a16:rowId xmlns:a16="http://schemas.microsoft.com/office/drawing/2014/main" val="1716303628"/>
                  </a:ext>
                </a:extLst>
              </a:tr>
              <a:tr h="933858">
                <a:tc>
                  <a:txBody>
                    <a:bodyPr/>
                    <a:lstStyle/>
                    <a:p>
                      <a:r>
                        <a:rPr lang="en-US" sz="1600"/>
                        <a:t>Month 3</a:t>
                      </a:r>
                    </a:p>
                  </a:txBody>
                  <a:tcPr/>
                </a:tc>
                <a:tc>
                  <a:txBody>
                    <a:bodyPr/>
                    <a:lstStyle/>
                    <a:p>
                      <a:pPr marL="285750" indent="-285750">
                        <a:buFont typeface="Arial" panose="020B0604020202020204" pitchFamily="34" charset="0"/>
                        <a:buChar char="•"/>
                      </a:pPr>
                      <a:r>
                        <a:rPr lang="en-US" sz="1600"/>
                        <a:t>Documentation reviewed by OM</a:t>
                      </a:r>
                    </a:p>
                    <a:p>
                      <a:pPr marL="285750" lvl="0" indent="-285750">
                        <a:buFont typeface="Arial" panose="020B0604020202020204" pitchFamily="34" charset="0"/>
                        <a:buChar char="•"/>
                      </a:pPr>
                      <a:r>
                        <a:rPr lang="en-US" sz="1600"/>
                        <a:t>Interviews conducted</a:t>
                      </a:r>
                    </a:p>
                    <a:p>
                      <a:pPr marL="285750" indent="-285750">
                        <a:buFont typeface="Arial" panose="020B0604020202020204" pitchFamily="34" charset="0"/>
                        <a:buChar char="•"/>
                      </a:pPr>
                      <a:r>
                        <a:rPr lang="en-US" sz="1600"/>
                        <a:t>Initial scope results for NSCHC and opportunity to provide additional documents (if applicable) </a:t>
                      </a:r>
                    </a:p>
                  </a:txBody>
                  <a:tcPr/>
                </a:tc>
                <a:extLst>
                  <a:ext uri="{0D108BD9-81ED-4DB2-BD59-A6C34878D82A}">
                    <a16:rowId xmlns:a16="http://schemas.microsoft.com/office/drawing/2014/main" val="1836980972"/>
                  </a:ext>
                </a:extLst>
              </a:tr>
              <a:tr h="677801">
                <a:tc>
                  <a:txBody>
                    <a:bodyPr/>
                    <a:lstStyle/>
                    <a:p>
                      <a:r>
                        <a:rPr lang="en-US" sz="1600"/>
                        <a:t>Month 4 - 6</a:t>
                      </a:r>
                    </a:p>
                  </a:txBody>
                  <a:tcPr/>
                </a:tc>
                <a:tc>
                  <a:txBody>
                    <a:bodyPr/>
                    <a:lstStyle/>
                    <a:p>
                      <a:pPr marL="285750" indent="-285750">
                        <a:buFont typeface="Arial" panose="020B0604020202020204" pitchFamily="34" charset="0"/>
                        <a:buChar char="•"/>
                      </a:pPr>
                      <a:r>
                        <a:rPr lang="en-US" sz="1600"/>
                        <a:t>OM provides monitoring report with results and indicates whether or not a CAP is required</a:t>
                      </a:r>
                    </a:p>
                    <a:p>
                      <a:pPr marL="285750" lvl="0" indent="-285750">
                        <a:buFont typeface="Arial" panose="020B0604020202020204" pitchFamily="34" charset="0"/>
                        <a:buChar char="•"/>
                      </a:pPr>
                      <a:r>
                        <a:rPr lang="en-US" sz="1600"/>
                        <a:t>Exit Conference</a:t>
                      </a:r>
                    </a:p>
                    <a:p>
                      <a:pPr marL="285750" lvl="0" indent="-285750">
                        <a:buFont typeface="Arial" panose="020B0604020202020204" pitchFamily="34" charset="0"/>
                        <a:buChar char="•"/>
                      </a:pPr>
                      <a:r>
                        <a:rPr lang="en-US" sz="1600"/>
                        <a:t>PM/SPM Consultation</a:t>
                      </a:r>
                    </a:p>
                    <a:p>
                      <a:pPr marL="285750" lvl="0" indent="-285750">
                        <a:buClr>
                          <a:srgbClr val="112441"/>
                        </a:buClr>
                        <a:buFont typeface="Arial,Sans-Serif" panose="020B0604020202020204" pitchFamily="34" charset="0"/>
                        <a:buChar char="•"/>
                      </a:pPr>
                      <a:r>
                        <a:rPr lang="en-US" sz="1600" b="0" i="0" u="none" strike="noStrike" noProof="0">
                          <a:latin typeface="Century Gothic"/>
                        </a:rPr>
                        <a:t>CAP submission</a:t>
                      </a:r>
                    </a:p>
                    <a:p>
                      <a:pPr marL="285750" lvl="0" indent="-285750">
                        <a:buClr>
                          <a:srgbClr val="112441"/>
                        </a:buClr>
                        <a:buFont typeface="Arial,Sans-Serif" panose="020B0604020202020204" pitchFamily="34" charset="0"/>
                        <a:buChar char="•"/>
                      </a:pPr>
                      <a:r>
                        <a:rPr lang="en-US" sz="1600" b="0" i="0" u="none" strike="noStrike" noProof="0">
                          <a:latin typeface="Century Gothic"/>
                        </a:rPr>
                        <a:t>Review of CAPs, determinations made</a:t>
                      </a:r>
                    </a:p>
                    <a:p>
                      <a:pPr marL="285750" lvl="0" indent="-285750">
                        <a:buClr>
                          <a:srgbClr val="112441"/>
                        </a:buClr>
                        <a:buFont typeface="Arial,Sans-Serif" panose="020B0604020202020204" pitchFamily="34" charset="0"/>
                        <a:buChar char="•"/>
                      </a:pPr>
                      <a:r>
                        <a:rPr lang="en-US" sz="1600" b="0" i="0" u="none" strike="noStrike" noProof="0">
                          <a:latin typeface="Century Gothic"/>
                        </a:rPr>
                        <a:t>Approved  CAP implementation</a:t>
                      </a:r>
                    </a:p>
                  </a:txBody>
                  <a:tcPr/>
                </a:tc>
                <a:extLst>
                  <a:ext uri="{0D108BD9-81ED-4DB2-BD59-A6C34878D82A}">
                    <a16:rowId xmlns:a16="http://schemas.microsoft.com/office/drawing/2014/main" val="72464466"/>
                  </a:ext>
                </a:extLst>
              </a:tr>
            </a:tbl>
          </a:graphicData>
        </a:graphic>
      </p:graphicFrame>
      <p:sp>
        <p:nvSpPr>
          <p:cNvPr id="10" name="Text Placeholder 3">
            <a:extLst>
              <a:ext uri="{FF2B5EF4-FFF2-40B4-BE49-F238E27FC236}">
                <a16:creationId xmlns:a16="http://schemas.microsoft.com/office/drawing/2014/main" id="{EA73BD88-85A0-44C9-B588-4DCE0258C0DE}"/>
              </a:ext>
            </a:extLst>
          </p:cNvPr>
          <p:cNvSpPr txBox="1">
            <a:spLocks/>
          </p:cNvSpPr>
          <p:nvPr/>
        </p:nvSpPr>
        <p:spPr>
          <a:xfrm>
            <a:off x="420078" y="631396"/>
            <a:ext cx="11201252" cy="289333"/>
          </a:xfrm>
          <a:prstGeom prst="rect">
            <a:avLst/>
          </a:prstGeom>
        </p:spPr>
        <p:txBody>
          <a:bodyPr vert="horz" lIns="0" tIns="0" rIns="0" bIns="0" rtlCol="0">
            <a:noAutofit/>
          </a:bodyPr>
          <a:lst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Depending on your spot in the queue, activities assigned, speediness in your response, and other variables</a:t>
            </a:r>
          </a:p>
        </p:txBody>
      </p:sp>
    </p:spTree>
    <p:extLst>
      <p:ext uri="{BB962C8B-B14F-4D97-AF65-F5344CB8AC3E}">
        <p14:creationId xmlns:p14="http://schemas.microsoft.com/office/powerpoint/2010/main" val="2371132139"/>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 to Monitoring FY22 Grantee 3.2022" id="{F49EC3DC-5BFE-4AC3-A605-621EB8BDD5DF}" vid="{8EC54E7D-8880-439C-9EB5-83508589454B}"/>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 to Monitoring FY22 Grantee 3.2022" id="{F49EC3DC-5BFE-4AC3-A605-621EB8BDD5DF}" vid="{FEC1E04D-EFE5-442B-AC0A-8302753C6782}"/>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 to Monitoring FY22 Grantee 3.2022" id="{F49EC3DC-5BFE-4AC3-A605-621EB8BDD5DF}" vid="{18426064-F4BD-4524-B3B9-99649B8137E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3263C97756FA2D47B45612684054DAE2" ma:contentTypeVersion="43" ma:contentTypeDescription="Create a new document." ma:contentTypeScope="" ma:versionID="47d215c0c0986cdec3034e0788599b85">
  <xsd:schema xmlns:xsd="http://www.w3.org/2001/XMLSchema" xmlns:xs="http://www.w3.org/2001/XMLSchema" xmlns:p="http://schemas.microsoft.com/office/2006/metadata/properties" xmlns:ns1="http://schemas.microsoft.com/sharepoint/v3" xmlns:ns2="a43b28a6-9bb0-4696-b776-f7505fe88166" xmlns:ns3="b79ba95e-3014-4428-8fb1-593c923a9eef" targetNamespace="http://schemas.microsoft.com/office/2006/metadata/properties" ma:root="true" ma:fieldsID="68534421c16830bc75bdfdb908b21ce9" ns1:_="" ns2:_="" ns3:_="">
    <xsd:import namespace="http://schemas.microsoft.com/sharepoint/v3"/>
    <xsd:import namespace="a43b28a6-9bb0-4696-b776-f7505fe88166"/>
    <xsd:import namespace="b79ba95e-3014-4428-8fb1-593c923a9eef"/>
    <xsd:element name="properties">
      <xsd:complexType>
        <xsd:sequence>
          <xsd:element name="documentManagement">
            <xsd:complexType>
              <xsd:all>
                <xsd:element ref="ns2:PublishingStartDate" minOccurs="0"/>
                <xsd:element ref="ns2:PublishingExpirationDate" minOccurs="0"/>
                <xsd:element ref="ns2:RecordsManagement" minOccurs="0"/>
                <xsd:element ref="ns2:MonitoringOfficer" minOccurs="0"/>
                <xsd:element ref="ns3:SharedWithUsers" minOccurs="0"/>
                <xsd:element ref="ns3:SharedWithDetails" minOccurs="0"/>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Email" minOccurs="0"/>
                <xsd:element ref="ns2:CalendarYear" minOccurs="0"/>
                <xsd:element ref="ns2:SpecialPeriod" minOccurs="0"/>
                <xsd:element ref="ns2:Enforcement_x002f_Dissalowance_x003f_" minOccurs="0"/>
                <xsd:element ref="ns2:CheckSpecific" minOccurs="0"/>
                <xsd:element ref="ns2:Waivers_x002d_postMay2021_x003f_" minOccurs="0"/>
                <xsd:element ref="ns2:ApprovedVendors" minOccurs="0"/>
                <xsd:element ref="ns2:Notes_x002f_Context" minOccurs="0"/>
                <xsd:element ref="ns2:Review" minOccurs="0"/>
                <xsd:element ref="ns2:ReviewNotes" minOccurs="0"/>
                <xsd:element ref="ns2:ReviewResponse" minOccurs="0"/>
                <xsd:element ref="ns2:MediaServiceSearchProperties" minOccurs="0"/>
                <xsd:element ref="ns2:archiveddate" minOccurs="0"/>
                <xsd:element ref="ns2:NumberinExc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b28a6-9bb0-4696-b776-f7505fe88166"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RecordsManagement" ma:index="10" nillable="true" ma:displayName="Records Management" ma:description="OM Records Retention Policy" ma:internalName="RecordsManagement" ma:readOnly="false">
      <xsd:simpleType>
        <xsd:restriction base="dms:Text">
          <xsd:maxLength value="255"/>
        </xsd:restriction>
      </xsd:simpleType>
    </xsd:element>
    <xsd:element name="MonitoringOfficer" ma:index="11" nillable="true" ma:displayName="Monitoring Officer" ma:description="The first and last name of the monitoring officer assigned to this Official Grantee Folder." ma:internalName="MonitoringOfficer" ma:readOnly="fals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7761d9-e01b-4aa1-be90-d0aca08ff79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Location" ma:index="26" nillable="true" ma:displayName="Location" ma:description="" ma:indexed="true" ma:internalName="MediaServiceLocation" ma:readOnly="true">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Email" ma:index="28" nillable="true" ma:displayName="Document Type" ma:format="Dropdown" ma:internalName="Email">
      <xsd:complexType>
        <xsd:complexContent>
          <xsd:extension base="dms:MultiChoice">
            <xsd:sequence>
              <xsd:element name="Value" maxOccurs="unbounded" minOccurs="0" nillable="true">
                <xsd:simpleType>
                  <xsd:restriction base="dms:Choice">
                    <xsd:enumeration value="Email - Internal"/>
                    <xsd:enumeration value="Email - External/GovDelivery"/>
                    <xsd:enumeration value="Internal Memo"/>
                    <xsd:enumeration value="Guidance Document - Final"/>
                    <xsd:enumeration value="Guidance Document - Draft"/>
                    <xsd:enumeration value="Training"/>
                    <xsd:enumeration value="Litmos"/>
                    <xsd:enumeration value="Monitoring Tool"/>
                    <xsd:enumeration value="Other - Internal"/>
                    <xsd:enumeration value="Other - External"/>
                  </xsd:restriction>
                </xsd:simpleType>
              </xsd:element>
            </xsd:sequence>
          </xsd:extension>
        </xsd:complexContent>
      </xsd:complexType>
    </xsd:element>
    <xsd:element name="CalendarYear" ma:index="29" nillable="true" ma:displayName="Calendar Year" ma:decimals="0" ma:format="Dropdown" ma:internalName="CalendarYear" ma:percentage="FALSE">
      <xsd:simpleType>
        <xsd:restriction base="dms:Number"/>
      </xsd:simpleType>
    </xsd:element>
    <xsd:element name="SpecialPeriod" ma:index="30" nillable="true" ma:displayName="Special Period" ma:format="Dropdown" ma:internalName="SpecialPeriod">
      <xsd:complexType>
        <xsd:complexContent>
          <xsd:extension base="dms:MultiChoice">
            <xsd:sequence>
              <xsd:element name="Value" maxOccurs="unbounded" minOccurs="0" nillable="true">
                <xsd:simpleType>
                  <xsd:restriction base="dms:Choice">
                    <xsd:enumeration value="N/A"/>
                    <xsd:enumeration value="2013 Rule"/>
                    <xsd:enumeration value="2014 Assessment Period"/>
                    <xsd:enumeration value="2018-19 Exemption Period"/>
                    <xsd:enumeration value="Covid-19"/>
                    <xsd:enumeration value="2021 Rule"/>
                  </xsd:restriction>
                </xsd:simpleType>
              </xsd:element>
            </xsd:sequence>
          </xsd:extension>
        </xsd:complexContent>
      </xsd:complexType>
    </xsd:element>
    <xsd:element name="Enforcement_x002f_Dissalowance_x003f_" ma:index="31" nillable="true" ma:displayName="Enforcement/Dissalowance?" ma:default="0" ma:format="Dropdown" ma:internalName="Enforcement_x002f_Dissalowance_x003f_">
      <xsd:simpleType>
        <xsd:restriction base="dms:Boolean"/>
      </xsd:simpleType>
    </xsd:element>
    <xsd:element name="CheckSpecific" ma:index="32" nillable="true" ma:displayName="Check Specific" ma:format="Dropdown" ma:internalName="CheckSpecific">
      <xsd:complexType>
        <xsd:complexContent>
          <xsd:extension base="dms:MultiChoice">
            <xsd:sequence>
              <xsd:element name="Value" maxOccurs="unbounded" minOccurs="0" nillable="true">
                <xsd:simpleType>
                  <xsd:restriction base="dms:Choice">
                    <xsd:enumeration value="N/A"/>
                    <xsd:enumeration value="NSOPW"/>
                    <xsd:enumeration value="State Check"/>
                    <xsd:enumeration value="FBI Check"/>
                  </xsd:restriction>
                </xsd:simpleType>
              </xsd:element>
            </xsd:sequence>
          </xsd:extension>
        </xsd:complexContent>
      </xsd:complexType>
    </xsd:element>
    <xsd:element name="Waivers_x002d_postMay2021_x003f_" ma:index="33" nillable="true" ma:displayName="Waivers-post May 2021?" ma:default="0" ma:format="Dropdown" ma:internalName="Waivers_x002d_postMay2021_x003f_">
      <xsd:simpleType>
        <xsd:restriction base="dms:Boolean"/>
      </xsd:simpleType>
    </xsd:element>
    <xsd:element name="ApprovedVendors" ma:index="34" nillable="true" ma:displayName="Approved Vendors" ma:format="Dropdown" ma:internalName="ApprovedVendors">
      <xsd:complexType>
        <xsd:complexContent>
          <xsd:extension base="dms:MultiChoice">
            <xsd:sequence>
              <xsd:element name="Value" maxOccurs="unbounded" minOccurs="0" nillable="true">
                <xsd:simpleType>
                  <xsd:restriction base="dms:Choice">
                    <xsd:enumeration value="N/A"/>
                    <xsd:enumeration value="Fieldprint Only"/>
                    <xsd:enumeration value="Truescreen Only"/>
                    <xsd:enumeration value="Fieldprint and Truescreen"/>
                  </xsd:restriction>
                </xsd:simpleType>
              </xsd:element>
            </xsd:sequence>
          </xsd:extension>
        </xsd:complexContent>
      </xsd:complexType>
    </xsd:element>
    <xsd:element name="Notes_x002f_Context" ma:index="35" nillable="true" ma:displayName="Notes/Context" ma:format="Dropdown" ma:internalName="Notes_x002f_Context">
      <xsd:simpleType>
        <xsd:restriction base="dms:Text">
          <xsd:maxLength value="255"/>
        </xsd:restriction>
      </xsd:simpleType>
    </xsd:element>
    <xsd:element name="Review" ma:index="36" nillable="true" ma:displayName="Review" ma:default="0" ma:format="Dropdown" ma:internalName="Review">
      <xsd:simpleType>
        <xsd:restriction base="dms:Boolean"/>
      </xsd:simpleType>
    </xsd:element>
    <xsd:element name="ReviewNotes" ma:index="37" nillable="true" ma:displayName="Review Notes" ma:format="Dropdown" ma:internalName="ReviewNotes">
      <xsd:simpleType>
        <xsd:restriction base="dms:Text">
          <xsd:maxLength value="255"/>
        </xsd:restriction>
      </xsd:simpleType>
    </xsd:element>
    <xsd:element name="ReviewResponse" ma:index="38" nillable="true" ma:displayName="Review Response" ma:format="Dropdown" ma:internalName="ReviewResponse">
      <xsd:simpleType>
        <xsd:restriction base="dms:Note">
          <xsd:maxLength value="255"/>
        </xsd:restriction>
      </xsd:simpleType>
    </xsd:element>
    <xsd:element name="MediaServiceSearchProperties" ma:index="39" nillable="true" ma:displayName="MediaServiceSearchProperties" ma:hidden="true" ma:internalName="MediaServiceSearchProperties" ma:readOnly="true">
      <xsd:simpleType>
        <xsd:restriction base="dms:Note"/>
      </xsd:simpleType>
    </xsd:element>
    <xsd:element name="archiveddate" ma:index="40" nillable="true" ma:displayName="archived date" ma:format="DateOnly" ma:internalName="archiveddate">
      <xsd:simpleType>
        <xsd:restriction base="dms:DateTime"/>
      </xsd:simpleType>
    </xsd:element>
    <xsd:element name="NumberinExcel" ma:index="41" nillable="true" ma:displayName="Number in Excel" ma:format="Dropdown" ma:internalName="NumberinExcel"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79ba95e-3014-4428-8fb1-593c923a9e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dcc45a-b403-4156-a064-849ce94b3932}" ma:internalName="TaxCatchAll" ma:showField="CatchAllData" ma:web="b79ba95e-3014-4428-8fb1-593c923a9e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79ba95e-3014-4428-8fb1-593c923a9eef">
      <UserInfo>
        <DisplayName>Gaynor-Vessels, Lillie</DisplayName>
        <AccountId>36</AccountId>
        <AccountType/>
      </UserInfo>
      <UserInfo>
        <DisplayName>Campion, John</DisplayName>
        <AccountId>46</AccountId>
        <AccountType/>
      </UserInfo>
      <UserInfo>
        <DisplayName>Shapiro, Danielle</DisplayName>
        <AccountId>42</AccountId>
        <AccountType/>
      </UserInfo>
      <UserInfo>
        <DisplayName>OIT Help Desk</DisplayName>
        <AccountId>651</AccountId>
        <AccountType/>
      </UserInfo>
      <UserInfo>
        <DisplayName>Bynum, Roy</DisplayName>
        <AccountId>303</AccountId>
        <AccountType/>
      </UserInfo>
    </SharedWithUsers>
    <PublishingExpirationDate xmlns="a43b28a6-9bb0-4696-b776-f7505fe88166" xsi:nil="true"/>
    <PublishingStartDate xmlns="a43b28a6-9bb0-4696-b776-f7505fe88166" xsi:nil="true"/>
    <MonitoringOfficer xmlns="a43b28a6-9bb0-4696-b776-f7505fe88166" xsi:nil="true"/>
    <RecordsManagement xmlns="a43b28a6-9bb0-4696-b776-f7505fe88166" xsi:nil="true"/>
    <lcf76f155ced4ddcb4097134ff3c332f xmlns="a43b28a6-9bb0-4696-b776-f7505fe88166">
      <Terms xmlns="http://schemas.microsoft.com/office/infopath/2007/PartnerControls"/>
    </lcf76f155ced4ddcb4097134ff3c332f>
    <TaxCatchAll xmlns="b79ba95e-3014-4428-8fb1-593c923a9eef" xsi:nil="true"/>
    <CalendarYear xmlns="a43b28a6-9bb0-4696-b776-f7505fe88166" xsi:nil="true"/>
    <ReviewNotes xmlns="a43b28a6-9bb0-4696-b776-f7505fe88166" xsi:nil="true"/>
    <CheckSpecific xmlns="a43b28a6-9bb0-4696-b776-f7505fe88166" xsi:nil="true"/>
    <ReviewResponse xmlns="a43b28a6-9bb0-4696-b776-f7505fe88166" xsi:nil="true"/>
    <Waivers_x002d_postMay2021_x003f_ xmlns="a43b28a6-9bb0-4696-b776-f7505fe88166">false</Waivers_x002d_postMay2021_x003f_>
    <Enforcement_x002f_Dissalowance_x003f_ xmlns="a43b28a6-9bb0-4696-b776-f7505fe88166">false</Enforcement_x002f_Dissalowance_x003f_>
    <Notes_x002f_Context xmlns="a43b28a6-9bb0-4696-b776-f7505fe88166" xsi:nil="true"/>
    <Email xmlns="a43b28a6-9bb0-4696-b776-f7505fe88166" xsi:nil="true"/>
    <SpecialPeriod xmlns="a43b28a6-9bb0-4696-b776-f7505fe88166" xsi:nil="true"/>
    <Review xmlns="a43b28a6-9bb0-4696-b776-f7505fe88166">false</Review>
    <ApprovedVendors xmlns="a43b28a6-9bb0-4696-b776-f7505fe88166" xsi:nil="true"/>
    <archiveddate xmlns="a43b28a6-9bb0-4696-b776-f7505fe88166" xsi:nil="true"/>
    <NumberinExcel xmlns="a43b28a6-9bb0-4696-b776-f7505fe88166" xsi:nil="true"/>
  </documentManagement>
</p:properties>
</file>

<file path=customXml/itemProps1.xml><?xml version="1.0" encoding="utf-8"?>
<ds:datastoreItem xmlns:ds="http://schemas.openxmlformats.org/officeDocument/2006/customXml" ds:itemID="{B99CD1B1-90A8-43A9-B6B3-EFF70DAFCB2E}">
  <ds:schemaRefs>
    <ds:schemaRef ds:uri="http://schemas.microsoft.com/sharepoint/v3/contenttype/forms"/>
  </ds:schemaRefs>
</ds:datastoreItem>
</file>

<file path=customXml/itemProps2.xml><?xml version="1.0" encoding="utf-8"?>
<ds:datastoreItem xmlns:ds="http://schemas.openxmlformats.org/officeDocument/2006/customXml" ds:itemID="{0094821D-C9B8-4E20-B430-EBC611C1CF31}">
  <ds:schemaRefs>
    <ds:schemaRef ds:uri="a43b28a6-9bb0-4696-b776-f7505fe88166"/>
    <ds:schemaRef ds:uri="b79ba95e-3014-4428-8fb1-593c923a9e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E9CF3D-C1D8-46D8-AE69-48DAE5AB17ED}">
  <ds:schemaRefs>
    <ds:schemaRef ds:uri="a43b28a6-9bb0-4696-b776-f7505fe88166"/>
    <ds:schemaRef ds:uri="b79ba95e-3014-4428-8fb1-593c923a9e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AmeriCorps Monitoring Overview DRAFT</Template>
  <Application>Microsoft Office PowerPoint</Application>
  <PresentationFormat>Widescreen</PresentationFormat>
  <Slides>20</Slides>
  <Notes>20</Notes>
  <HiddenSlides>0</HiddenSlide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COVER ALT </vt:lpstr>
      <vt:lpstr>ALT Interior Slide</vt:lpstr>
      <vt:lpstr>1_Interior Slide</vt:lpstr>
      <vt:lpstr>AmeriCorps Office of Monitoring: Monitoring Process Overview</vt:lpstr>
      <vt:lpstr>Introductions</vt:lpstr>
      <vt:lpstr>Agenda</vt:lpstr>
      <vt:lpstr>Objectives of Monitoring</vt:lpstr>
      <vt:lpstr>Objectives of Monitoring</vt:lpstr>
      <vt:lpstr>Monitoring Life Cycle- Remote</vt:lpstr>
      <vt:lpstr>Monitoring Life Cycle- On-Site</vt:lpstr>
      <vt:lpstr>Monitoring Activities</vt:lpstr>
      <vt:lpstr>General Timeline and Next Steps for Remote Monitoring</vt:lpstr>
      <vt:lpstr>General Timeline and Next Steps for On-Site Monitoring</vt:lpstr>
      <vt:lpstr>Notification of Monitoring Assignment Kick-Off</vt:lpstr>
      <vt:lpstr>Using Secure Folders</vt:lpstr>
      <vt:lpstr>Accessing Secure Folders</vt:lpstr>
      <vt:lpstr>Using Secure Folders</vt:lpstr>
      <vt:lpstr>Using Secure Folders</vt:lpstr>
      <vt:lpstr>Grantee Document and Supplement Request List</vt:lpstr>
      <vt:lpstr>AmeriCorps Website</vt:lpstr>
      <vt:lpstr>AmeriCorps Website</vt:lpstr>
      <vt:lpstr>Quick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AmeriCorps Office of Monitoring: Overview of the Monitoring Process</dc:title>
  <dc:creator>Thompson, Cathy</dc:creator>
  <cp:revision>1</cp:revision>
  <dcterms:created xsi:type="dcterms:W3CDTF">2024-01-10T20:14:22Z</dcterms:created>
  <dcterms:modified xsi:type="dcterms:W3CDTF">2025-01-17T14:52:13Z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0x0101003263C97756FA2D47B45612684054DAE2</vt:lpwstr>
  </property>
  <property fmtid="{D5CDD505-2E9C-101B-9397-08002B2CF9AE}" pid="3" name="_dlc_DocIdItemGuid">
    <vt:lpwstr>d7f8240c-dd94-4736-a180-d1177c697362</vt:lpwstr>
  </property>
  <property fmtid="{D5CDD505-2E9C-101B-9397-08002B2CF9AE}" pid="4" name="_ExtendedDescription">
    <vt:lpwstr/>
  </property>
  <property fmtid="{D5CDD505-2E9C-101B-9397-08002B2CF9AE}" pid="5" name="MediaServiceImageTags">
    <vt:lpwstr/>
  </property>
</Properties>
</file>